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2" roundtripDataSignature="AMtx7mjY6HdVss46UGGe08Ggju1SEWOI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customschemas.google.com/relationships/presentationmetadata" Target="metadata"/><Relationship Id="rId61" Type="http://schemas.openxmlformats.org/officeDocument/2006/relationships/slide" Target="slides/slide57.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440089c6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440089c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5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6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17" name="Shape 17"/>
        <p:cNvGrpSpPr/>
        <p:nvPr/>
      </p:nvGrpSpPr>
      <p:grpSpPr>
        <a:xfrm>
          <a:off x="0" y="0"/>
          <a:ext cx="0" cy="0"/>
          <a:chOff x="0" y="0"/>
          <a:chExt cx="0" cy="0"/>
        </a:xfrm>
      </p:grpSpPr>
      <p:sp>
        <p:nvSpPr>
          <p:cNvPr id="18" name="Google Shape;18;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7" name="Shape 27"/>
        <p:cNvGrpSpPr/>
        <p:nvPr/>
      </p:nvGrpSpPr>
      <p:grpSpPr>
        <a:xfrm>
          <a:off x="0" y="0"/>
          <a:ext cx="0" cy="0"/>
          <a:chOff x="0" y="0"/>
          <a:chExt cx="0" cy="0"/>
        </a:xfrm>
      </p:grpSpPr>
      <p:sp>
        <p:nvSpPr>
          <p:cNvPr id="28" name="Google Shape;28;p6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3" name="Shape 33"/>
        <p:cNvGrpSpPr/>
        <p:nvPr/>
      </p:nvGrpSpPr>
      <p:grpSpPr>
        <a:xfrm>
          <a:off x="0" y="0"/>
          <a:ext cx="0" cy="0"/>
          <a:chOff x="0" y="0"/>
          <a:chExt cx="0" cy="0"/>
        </a:xfrm>
      </p:grpSpPr>
      <p:sp>
        <p:nvSpPr>
          <p:cNvPr id="34" name="Google Shape;34;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0" name="Shape 40"/>
        <p:cNvGrpSpPr/>
        <p:nvPr/>
      </p:nvGrpSpPr>
      <p:grpSpPr>
        <a:xfrm>
          <a:off x="0" y="0"/>
          <a:ext cx="0" cy="0"/>
          <a:chOff x="0" y="0"/>
          <a:chExt cx="0" cy="0"/>
        </a:xfrm>
      </p:grpSpPr>
      <p:sp>
        <p:nvSpPr>
          <p:cNvPr id="41" name="Google Shape;41;p6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9" name="Shape 49"/>
        <p:cNvGrpSpPr/>
        <p:nvPr/>
      </p:nvGrpSpPr>
      <p:grpSpPr>
        <a:xfrm>
          <a:off x="0" y="0"/>
          <a:ext cx="0" cy="0"/>
          <a:chOff x="0" y="0"/>
          <a:chExt cx="0" cy="0"/>
        </a:xfrm>
      </p:grpSpPr>
      <p:sp>
        <p:nvSpPr>
          <p:cNvPr id="50" name="Google Shape;50;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6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6"/>
          <p:cNvSpPr/>
          <p:nvPr>
            <p:ph idx="2" type="pic"/>
          </p:nvPr>
        </p:nvSpPr>
        <p:spPr>
          <a:xfrm>
            <a:off x="5183188" y="987425"/>
            <a:ext cx="6172200" cy="4873625"/>
          </a:xfrm>
          <a:prstGeom prst="rect">
            <a:avLst/>
          </a:prstGeom>
          <a:noFill/>
          <a:ln>
            <a:noFill/>
          </a:ln>
        </p:spPr>
      </p:sp>
      <p:sp>
        <p:nvSpPr>
          <p:cNvPr id="64" name="Google Shape;64;p6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fr.wikipedia.org/wiki/Langage_de_d%C3%A9finition_de_donn%C3%A9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en.wikipedia.org/wiki/Database_schema" TargetMode="External"/><Relationship Id="rId4" Type="http://schemas.openxmlformats.org/officeDocument/2006/relationships/hyperlink" Target="https://fr.wikipedia.org/wiki/Mod%C3%A8le_physique_des_donn%C3%A9es" TargetMode="External"/><Relationship Id="rId5" Type="http://schemas.openxmlformats.org/officeDocument/2006/relationships/hyperlink" Target="https://cyril-gruau.developpez.com/merise/#LIV" TargetMode="External"/><Relationship Id="rId6" Type="http://schemas.openxmlformats.org/officeDocument/2006/relationships/hyperlink" Target="https://www.lirmm.fr/~laurent/POLYTECH/IG4/RAPPELS-MERISE/LivreMerisePDF-total-12sept14.pd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1.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2.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9.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6.png"/><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fr.wikipedia.org/wiki/Atelier_de_g%C3%A9nie_logiciel" TargetMode="External"/><Relationship Id="rId4" Type="http://schemas.openxmlformats.org/officeDocument/2006/relationships/hyperlink" Target="https://www.looping-mcd.fr/"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9.png"/><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6.png"/><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4.png"/><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0.pn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3.png"/><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9.png"/><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3228870" y="2551837"/>
            <a:ext cx="5734262" cy="175432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fr-FR" sz="5400" u="none" cap="none" strike="noStrike">
                <a:solidFill>
                  <a:schemeClr val="dk1"/>
                </a:solidFill>
                <a:latin typeface="Aharoni"/>
                <a:ea typeface="Aharoni"/>
                <a:cs typeface="Aharoni"/>
                <a:sym typeface="Aharoni"/>
              </a:rPr>
              <a:t>MERISE – E/R</a:t>
            </a:r>
            <a:endParaRPr/>
          </a:p>
          <a:p>
            <a:pPr indent="0" lvl="0" marL="0" marR="0" rtl="0" algn="ctr">
              <a:spcBef>
                <a:spcPts val="0"/>
              </a:spcBef>
              <a:spcAft>
                <a:spcPts val="0"/>
              </a:spcAft>
              <a:buNone/>
            </a:pPr>
            <a:r>
              <a:rPr b="0" i="0" lang="fr-FR" sz="5400" u="none" cap="none" strike="noStrike">
                <a:solidFill>
                  <a:schemeClr val="dk1"/>
                </a:solidFill>
                <a:latin typeface="Aharoni"/>
                <a:ea typeface="Aharoni"/>
                <a:cs typeface="Aharoni"/>
                <a:sym typeface="Aharoni"/>
              </a:rPr>
              <a:t>Programme CDA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conceptuel, définitions et règles (1/3)</a:t>
            </a:r>
            <a:endParaRPr/>
          </a:p>
        </p:txBody>
      </p:sp>
      <p:sp>
        <p:nvSpPr>
          <p:cNvPr id="132" name="Google Shape;132;p10"/>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t>
            </a:r>
            <a:r>
              <a:rPr b="1" lang="fr-FR" sz="2000">
                <a:solidFill>
                  <a:schemeClr val="dk1"/>
                </a:solidFill>
                <a:latin typeface="Calibri"/>
                <a:ea typeface="Calibri"/>
                <a:cs typeface="Calibri"/>
                <a:sym typeface="Calibri"/>
              </a:rPr>
              <a:t>entité</a:t>
            </a:r>
            <a:r>
              <a:rPr lang="fr-FR" sz="2000">
                <a:solidFill>
                  <a:schemeClr val="dk1"/>
                </a:solidFill>
                <a:latin typeface="Calibri"/>
                <a:ea typeface="Calibri"/>
                <a:cs typeface="Calibri"/>
                <a:sym typeface="Calibri"/>
              </a:rPr>
              <a:t> est un </a:t>
            </a:r>
            <a:r>
              <a:rPr b="1" lang="fr-FR" sz="2000">
                <a:solidFill>
                  <a:schemeClr val="dk1"/>
                </a:solidFill>
                <a:latin typeface="Calibri"/>
                <a:ea typeface="Calibri"/>
                <a:cs typeface="Calibri"/>
                <a:sym typeface="Calibri"/>
              </a:rPr>
              <a:t>objet métier</a:t>
            </a:r>
            <a:r>
              <a:rPr lang="fr-FR" sz="2000">
                <a:solidFill>
                  <a:schemeClr val="dk1"/>
                </a:solidFill>
                <a:latin typeface="Calibri"/>
                <a:ea typeface="Calibri"/>
                <a:cs typeface="Calibri"/>
                <a:sym typeface="Calibri"/>
              </a:rPr>
              <a:t> considéré </a:t>
            </a:r>
            <a:r>
              <a:rPr b="1" lang="fr-FR" sz="2000">
                <a:solidFill>
                  <a:schemeClr val="dk1"/>
                </a:solidFill>
                <a:latin typeface="Calibri"/>
                <a:ea typeface="Calibri"/>
                <a:cs typeface="Calibri"/>
                <a:sym typeface="Calibri"/>
              </a:rPr>
              <a:t>d'intérêt</a:t>
            </a:r>
            <a:r>
              <a:rPr lang="fr-FR" sz="2000">
                <a:solidFill>
                  <a:schemeClr val="dk1"/>
                </a:solidFill>
                <a:latin typeface="Calibri"/>
                <a:ea typeface="Calibri"/>
                <a:cs typeface="Calibri"/>
                <a:sym typeface="Calibri"/>
              </a:rPr>
              <a:t> pour représenter l'activité à modéliser, chaque occurrence de l’entité est un individu de la population du nom de l’entité. Par exemple : « France » est un individu de la population « Pays »</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a:t>
            </a:r>
            <a:r>
              <a:rPr b="1" lang="fr-FR" sz="2000">
                <a:solidFill>
                  <a:schemeClr val="dk1"/>
                </a:solidFill>
                <a:latin typeface="Calibri"/>
                <a:ea typeface="Calibri"/>
                <a:cs typeface="Calibri"/>
                <a:sym typeface="Calibri"/>
              </a:rPr>
              <a:t>entité</a:t>
            </a:r>
            <a:r>
              <a:rPr lang="fr-FR" sz="2000">
                <a:solidFill>
                  <a:schemeClr val="dk1"/>
                </a:solidFill>
                <a:latin typeface="Calibri"/>
                <a:ea typeface="Calibri"/>
                <a:cs typeface="Calibri"/>
                <a:sym typeface="Calibri"/>
              </a:rPr>
              <a:t> a un </a:t>
            </a:r>
            <a:r>
              <a:rPr b="1" lang="fr-FR" sz="2000">
                <a:solidFill>
                  <a:schemeClr val="dk1"/>
                </a:solidFill>
                <a:latin typeface="Calibri"/>
                <a:ea typeface="Calibri"/>
                <a:cs typeface="Calibri"/>
                <a:sym typeface="Calibri"/>
              </a:rPr>
              <a:t>nom unique </a:t>
            </a:r>
            <a:r>
              <a:rPr lang="fr-FR" sz="2000">
                <a:solidFill>
                  <a:schemeClr val="dk1"/>
                </a:solidFill>
                <a:latin typeface="Calibri"/>
                <a:ea typeface="Calibri"/>
                <a:cs typeface="Calibri"/>
                <a:sym typeface="Calibri"/>
              </a:rPr>
              <a:t>dans le modèle, conventionnellement au pluriel (représente plusieurs)</a:t>
            </a:r>
            <a:endParaRPr b="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Chaque entité a une ou plusieurs propriétés</a:t>
            </a:r>
            <a:r>
              <a:rPr lang="fr-FR" sz="2000">
                <a:solidFill>
                  <a:schemeClr val="dk1"/>
                </a:solidFill>
                <a:latin typeface="Calibri"/>
                <a:ea typeface="Calibri"/>
                <a:cs typeface="Calibri"/>
                <a:sym typeface="Calibri"/>
              </a:rPr>
              <a:t> (attributs) qui la qualifient. Les propriétés sont des </a:t>
            </a:r>
            <a:r>
              <a:rPr b="1" lang="fr-FR" sz="2000">
                <a:solidFill>
                  <a:schemeClr val="dk1"/>
                </a:solidFill>
                <a:latin typeface="Calibri"/>
                <a:ea typeface="Calibri"/>
                <a:cs typeface="Calibri"/>
                <a:sym typeface="Calibri"/>
              </a:rPr>
              <a:t>noms</a:t>
            </a:r>
            <a:r>
              <a:rPr lang="fr-FR" sz="2000">
                <a:solidFill>
                  <a:schemeClr val="dk1"/>
                </a:solidFill>
                <a:latin typeface="Calibri"/>
                <a:ea typeface="Calibri"/>
                <a:cs typeface="Calibri"/>
                <a:sym typeface="Calibri"/>
              </a:rPr>
              <a:t>, nécessairement </a:t>
            </a:r>
            <a:r>
              <a:rPr b="1" lang="fr-FR" sz="2000">
                <a:solidFill>
                  <a:schemeClr val="dk1"/>
                </a:solidFill>
                <a:latin typeface="Calibri"/>
                <a:ea typeface="Calibri"/>
                <a:cs typeface="Calibri"/>
                <a:sym typeface="Calibri"/>
              </a:rPr>
              <a:t>uniques</a:t>
            </a:r>
            <a:r>
              <a:rPr lang="fr-FR" sz="2000">
                <a:solidFill>
                  <a:schemeClr val="dk1"/>
                </a:solidFill>
                <a:latin typeface="Calibri"/>
                <a:ea typeface="Calibri"/>
                <a:cs typeface="Calibri"/>
                <a:sym typeface="Calibri"/>
              </a:rPr>
              <a:t> dans une entité, on peut retrouver le même nom de propriété dans différentes entités. Un pays porte généralement dans les modèles les propriétés « Code ISO » et « Nom », et pourrait avoir la propriété « Superficie » dans certains modèles en fonction de l’activité de l’organisation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a:t>
            </a:r>
            <a:r>
              <a:rPr b="1" lang="fr-FR" sz="2000">
                <a:solidFill>
                  <a:schemeClr val="dk1"/>
                </a:solidFill>
                <a:latin typeface="Calibri"/>
                <a:ea typeface="Calibri"/>
                <a:cs typeface="Calibri"/>
                <a:sym typeface="Calibri"/>
              </a:rPr>
              <a:t>propriétés</a:t>
            </a:r>
            <a:r>
              <a:rPr lang="fr-FR" sz="2000">
                <a:solidFill>
                  <a:schemeClr val="dk1"/>
                </a:solidFill>
                <a:latin typeface="Calibri"/>
                <a:ea typeface="Calibri"/>
                <a:cs typeface="Calibri"/>
                <a:sym typeface="Calibri"/>
              </a:rPr>
              <a:t> doivent être </a:t>
            </a:r>
            <a:r>
              <a:rPr b="1" lang="fr-FR" sz="2000">
                <a:solidFill>
                  <a:schemeClr val="dk1"/>
                </a:solidFill>
                <a:latin typeface="Calibri"/>
                <a:ea typeface="Calibri"/>
                <a:cs typeface="Calibri"/>
                <a:sym typeface="Calibri"/>
              </a:rPr>
              <a:t>simples</a:t>
            </a:r>
            <a:r>
              <a:rPr lang="fr-FR" sz="2000">
                <a:solidFill>
                  <a:schemeClr val="dk1"/>
                </a:solidFill>
                <a:latin typeface="Calibri"/>
                <a:ea typeface="Calibri"/>
                <a:cs typeface="Calibri"/>
                <a:sym typeface="Calibri"/>
              </a:rPr>
              <a:t> et </a:t>
            </a:r>
            <a:r>
              <a:rPr b="1" lang="fr-FR" sz="2000">
                <a:solidFill>
                  <a:schemeClr val="dk1"/>
                </a:solidFill>
                <a:latin typeface="Calibri"/>
                <a:ea typeface="Calibri"/>
                <a:cs typeface="Calibri"/>
                <a:sym typeface="Calibri"/>
              </a:rPr>
              <a:t>atomiques</a:t>
            </a:r>
            <a:r>
              <a:rPr lang="fr-FR" sz="2000">
                <a:solidFill>
                  <a:schemeClr val="dk1"/>
                </a:solidFill>
                <a:latin typeface="Calibri"/>
                <a:ea typeface="Calibri"/>
                <a:cs typeface="Calibri"/>
                <a:sym typeface="Calibri"/>
              </a:rPr>
              <a:t> (pas décomposables) comme un nom, un prix, une date…</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Chaque entité a une propriété spécifique</a:t>
            </a:r>
            <a:r>
              <a:rPr lang="fr-FR" sz="2000">
                <a:solidFill>
                  <a:schemeClr val="dk1"/>
                </a:solidFill>
                <a:latin typeface="Calibri"/>
                <a:ea typeface="Calibri"/>
                <a:cs typeface="Calibri"/>
                <a:sym typeface="Calibri"/>
              </a:rPr>
              <a:t>, une propriété qui sert d’</a:t>
            </a:r>
            <a:r>
              <a:rPr b="1" lang="fr-FR" sz="2000">
                <a:solidFill>
                  <a:schemeClr val="dk1"/>
                </a:solidFill>
                <a:latin typeface="Calibri"/>
                <a:ea typeface="Calibri"/>
                <a:cs typeface="Calibri"/>
                <a:sym typeface="Calibri"/>
              </a:rPr>
              <a:t>identifiant</a:t>
            </a:r>
            <a:r>
              <a:rPr lang="fr-FR" sz="2000">
                <a:solidFill>
                  <a:schemeClr val="dk1"/>
                </a:solidFill>
                <a:latin typeface="Calibri"/>
                <a:ea typeface="Calibri"/>
                <a:cs typeface="Calibri"/>
                <a:sym typeface="Calibri"/>
              </a:rPr>
              <a:t> (unique et discriminant). Le nom des identifiants doit être unique dans l’ensemble du modèle, par exemple « Code ISO du pays » pour l’entité « Pays » et « Code ISO de la devise » pour l’entité « Devises ». Le code ISO est un bon candidat pour l’entité « Pays » car ISO est un standard : « FR », « US », « CN »… En l’absence d’identifiant, il faut en définir un, en s’appuyant sur une règle stable et dont les valeurs parlent aux humains (ceux qui pratiquent l’activité/le métier dans l’organisation). Les organisations ont besoin d’identifier les objets qu’elles manipulent, ça n’est pas un besoin technique. Autres exemples : numéro de commande ou de facture, immatriculation, numéro de série, ISBN…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conceptuel, définitions et règles (2/3)</a:t>
            </a:r>
            <a:endParaRPr/>
          </a:p>
        </p:txBody>
      </p:sp>
      <p:sp>
        <p:nvSpPr>
          <p:cNvPr id="142" name="Google Shape;142;p11"/>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a:t>
            </a:r>
            <a:r>
              <a:rPr b="1" lang="fr-FR" sz="2000">
                <a:solidFill>
                  <a:schemeClr val="dk1"/>
                </a:solidFill>
                <a:latin typeface="Calibri"/>
                <a:ea typeface="Calibri"/>
                <a:cs typeface="Calibri"/>
                <a:sym typeface="Calibri"/>
              </a:rPr>
              <a:t>associations</a:t>
            </a:r>
            <a:r>
              <a:rPr lang="fr-FR" sz="2000">
                <a:solidFill>
                  <a:schemeClr val="dk1"/>
                </a:solidFill>
                <a:latin typeface="Calibri"/>
                <a:ea typeface="Calibri"/>
                <a:cs typeface="Calibri"/>
                <a:sym typeface="Calibri"/>
              </a:rPr>
              <a:t> entre entités sont un </a:t>
            </a:r>
            <a:r>
              <a:rPr b="1" lang="fr-FR" sz="2000">
                <a:solidFill>
                  <a:schemeClr val="dk1"/>
                </a:solidFill>
                <a:latin typeface="Calibri"/>
                <a:ea typeface="Calibri"/>
                <a:cs typeface="Calibri"/>
                <a:sym typeface="Calibri"/>
              </a:rPr>
              <a:t>lien sémantique</a:t>
            </a:r>
            <a:r>
              <a:rPr lang="fr-FR" sz="2000">
                <a:solidFill>
                  <a:schemeClr val="dk1"/>
                </a:solidFill>
                <a:latin typeface="Calibri"/>
                <a:ea typeface="Calibri"/>
                <a:cs typeface="Calibri"/>
                <a:sym typeface="Calibri"/>
              </a:rPr>
              <a:t>, identifié par un </a:t>
            </a:r>
            <a:r>
              <a:rPr b="1" lang="fr-FR" sz="2000">
                <a:solidFill>
                  <a:schemeClr val="dk1"/>
                </a:solidFill>
                <a:latin typeface="Calibri"/>
                <a:ea typeface="Calibri"/>
                <a:cs typeface="Calibri"/>
                <a:sym typeface="Calibri"/>
              </a:rPr>
              <a:t>verbe unique dans le modèle</a:t>
            </a:r>
            <a:r>
              <a:rPr lang="fr-FR" sz="2000">
                <a:solidFill>
                  <a:schemeClr val="dk1"/>
                </a:solidFill>
                <a:latin typeface="Calibri"/>
                <a:ea typeface="Calibri"/>
                <a:cs typeface="Calibri"/>
                <a:sym typeface="Calibri"/>
              </a:rPr>
              <a:t> et </a:t>
            </a:r>
            <a:r>
              <a:rPr b="1" lang="fr-FR" sz="2000">
                <a:solidFill>
                  <a:schemeClr val="dk1"/>
                </a:solidFill>
                <a:latin typeface="Calibri"/>
                <a:ea typeface="Calibri"/>
                <a:cs typeface="Calibri"/>
                <a:sym typeface="Calibri"/>
              </a:rPr>
              <a:t>quantifié</a:t>
            </a:r>
            <a:r>
              <a:rPr lang="fr-FR" sz="2000">
                <a:solidFill>
                  <a:schemeClr val="dk1"/>
                </a:solidFill>
                <a:latin typeface="Calibri"/>
                <a:ea typeface="Calibri"/>
                <a:cs typeface="Calibri"/>
                <a:sym typeface="Calibri"/>
              </a:rPr>
              <a:t>, qui se lit dans les deux sens. Verbe à l’infinitif ou conjugué pour donner le sens principal de lecture, ainsi on peut lire à la voix active puis passive dans un sens puis dans l’autre. Un transporteur </a:t>
            </a:r>
            <a:r>
              <a:rPr i="1" lang="fr-FR" sz="2000">
                <a:solidFill>
                  <a:schemeClr val="dk1"/>
                </a:solidFill>
                <a:latin typeface="Calibri"/>
                <a:ea typeface="Calibri"/>
                <a:cs typeface="Calibri"/>
                <a:sym typeface="Calibri"/>
              </a:rPr>
              <a:t>livre</a:t>
            </a:r>
            <a:r>
              <a:rPr lang="fr-FR" sz="2000">
                <a:solidFill>
                  <a:schemeClr val="dk1"/>
                </a:solidFill>
                <a:latin typeface="Calibri"/>
                <a:ea typeface="Calibri"/>
                <a:cs typeface="Calibri"/>
                <a:sym typeface="Calibri"/>
              </a:rPr>
              <a:t> une commande </a:t>
            </a:r>
            <a:r>
              <a:rPr i="1" lang="fr-FR" sz="2000">
                <a:solidFill>
                  <a:schemeClr val="dk1"/>
                </a:solidFill>
                <a:latin typeface="Calibri"/>
                <a:ea typeface="Calibri"/>
                <a:cs typeface="Calibri"/>
                <a:sym typeface="Calibri"/>
              </a:rPr>
              <a:t>vs</a:t>
            </a:r>
            <a:r>
              <a:rPr lang="fr-FR" sz="2000">
                <a:solidFill>
                  <a:schemeClr val="dk1"/>
                </a:solidFill>
                <a:latin typeface="Calibri"/>
                <a:ea typeface="Calibri"/>
                <a:cs typeface="Calibri"/>
                <a:sym typeface="Calibri"/>
              </a:rPr>
              <a:t> une commande </a:t>
            </a:r>
            <a:r>
              <a:rPr i="1" lang="fr-FR" sz="2000">
                <a:solidFill>
                  <a:schemeClr val="dk1"/>
                </a:solidFill>
                <a:latin typeface="Calibri"/>
                <a:ea typeface="Calibri"/>
                <a:cs typeface="Calibri"/>
                <a:sym typeface="Calibri"/>
              </a:rPr>
              <a:t>est livrée </a:t>
            </a:r>
            <a:r>
              <a:rPr lang="fr-FR" sz="2000">
                <a:solidFill>
                  <a:schemeClr val="dk1"/>
                </a:solidFill>
                <a:latin typeface="Calibri"/>
                <a:ea typeface="Calibri"/>
                <a:cs typeface="Calibri"/>
                <a:sym typeface="Calibri"/>
              </a:rPr>
              <a:t>par un transporteur</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a:t>
            </a:r>
            <a:r>
              <a:rPr b="1" lang="fr-FR" sz="2000">
                <a:solidFill>
                  <a:schemeClr val="dk1"/>
                </a:solidFill>
                <a:latin typeface="Calibri"/>
                <a:ea typeface="Calibri"/>
                <a:cs typeface="Calibri"/>
                <a:sym typeface="Calibri"/>
              </a:rPr>
              <a:t>associations</a:t>
            </a:r>
            <a:r>
              <a:rPr lang="fr-FR" sz="2000">
                <a:solidFill>
                  <a:schemeClr val="dk1"/>
                </a:solidFill>
                <a:latin typeface="Calibri"/>
                <a:ea typeface="Calibri"/>
                <a:cs typeface="Calibri"/>
                <a:sym typeface="Calibri"/>
              </a:rPr>
              <a:t> n’ont pas d’identifiant mais </a:t>
            </a:r>
            <a:r>
              <a:rPr b="1" lang="fr-FR" sz="2000">
                <a:solidFill>
                  <a:schemeClr val="dk1"/>
                </a:solidFill>
                <a:latin typeface="Calibri"/>
                <a:ea typeface="Calibri"/>
                <a:cs typeface="Calibri"/>
                <a:sym typeface="Calibri"/>
              </a:rPr>
              <a:t>peuvent avoir des propriétés </a:t>
            </a:r>
            <a:r>
              <a:rPr lang="fr-FR" sz="2000">
                <a:solidFill>
                  <a:schemeClr val="dk1"/>
                </a:solidFill>
                <a:latin typeface="Calibri"/>
                <a:ea typeface="Calibri"/>
                <a:cs typeface="Calibri"/>
                <a:sym typeface="Calibri"/>
              </a:rPr>
              <a:t>(simples et atomiques comme au niveau des entités). Par exemple les produits vendus sont soumis à un taux de TVA qui peut évoluer dans le temps, dans certaines organisations on pourrait avoir besoin de stocker les évolutions du taux, conceptuellement on aurait une entité « Produits » en association avec une entité « Taux de TVA », association « Appliquer » dans laquelle on peut ajouter une propriété « Date effective » indiquant à partir de quelle date un taux est appliqué sur un produit</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concept de </a:t>
            </a:r>
            <a:r>
              <a:rPr i="1" lang="fr-FR" sz="2000">
                <a:solidFill>
                  <a:schemeClr val="dk1"/>
                </a:solidFill>
                <a:latin typeface="Calibri"/>
                <a:ea typeface="Calibri"/>
                <a:cs typeface="Calibri"/>
                <a:sym typeface="Calibri"/>
              </a:rPr>
              <a:t>quantité</a:t>
            </a:r>
            <a:r>
              <a:rPr lang="fr-FR" sz="2000">
                <a:solidFill>
                  <a:schemeClr val="dk1"/>
                </a:solidFill>
                <a:latin typeface="Calibri"/>
                <a:ea typeface="Calibri"/>
                <a:cs typeface="Calibri"/>
                <a:sym typeface="Calibri"/>
              </a:rPr>
              <a:t> dans les associations est appelé </a:t>
            </a:r>
            <a:r>
              <a:rPr b="1" lang="fr-FR" sz="2000">
                <a:solidFill>
                  <a:schemeClr val="dk1"/>
                </a:solidFill>
                <a:latin typeface="Calibri"/>
                <a:ea typeface="Calibri"/>
                <a:cs typeface="Calibri"/>
                <a:sym typeface="Calibri"/>
              </a:rPr>
              <a:t>cardinalité</a:t>
            </a:r>
            <a:r>
              <a:rPr lang="fr-FR" sz="2000">
                <a:solidFill>
                  <a:schemeClr val="dk1"/>
                </a:solidFill>
                <a:latin typeface="Calibri"/>
                <a:ea typeface="Calibri"/>
                <a:cs typeface="Calibri"/>
                <a:sym typeface="Calibri"/>
              </a:rPr>
              <a:t>. Une cardinalité indique le nombre </a:t>
            </a:r>
            <a:r>
              <a:rPr b="1" lang="fr-FR" sz="2000">
                <a:solidFill>
                  <a:schemeClr val="dk1"/>
                </a:solidFill>
                <a:latin typeface="Calibri"/>
                <a:ea typeface="Calibri"/>
                <a:cs typeface="Calibri"/>
                <a:sym typeface="Calibri"/>
              </a:rPr>
              <a:t>minimum</a:t>
            </a:r>
            <a:r>
              <a:rPr lang="fr-FR" sz="2000">
                <a:solidFill>
                  <a:schemeClr val="dk1"/>
                </a:solidFill>
                <a:latin typeface="Calibri"/>
                <a:ea typeface="Calibri"/>
                <a:cs typeface="Calibri"/>
                <a:sym typeface="Calibri"/>
              </a:rPr>
              <a:t> (0 ou 1) et </a:t>
            </a:r>
            <a:r>
              <a:rPr b="1" lang="fr-FR" sz="2000">
                <a:solidFill>
                  <a:schemeClr val="dk1"/>
                </a:solidFill>
                <a:latin typeface="Calibri"/>
                <a:ea typeface="Calibri"/>
                <a:cs typeface="Calibri"/>
                <a:sym typeface="Calibri"/>
              </a:rPr>
              <a:t>maximum</a:t>
            </a:r>
            <a:r>
              <a:rPr lang="fr-FR" sz="2000">
                <a:solidFill>
                  <a:schemeClr val="dk1"/>
                </a:solidFill>
                <a:latin typeface="Calibri"/>
                <a:ea typeface="Calibri"/>
                <a:cs typeface="Calibri"/>
                <a:sym typeface="Calibri"/>
              </a:rPr>
              <a:t> (1 ou n) de fois où une occurrence d'une entité (un individu d’une population) peut participer à une association, et ce dans les deux sens (des deux côtés de l’association). </a:t>
            </a:r>
            <a:r>
              <a:rPr b="1" lang="fr-FR" sz="2000">
                <a:solidFill>
                  <a:schemeClr val="dk1"/>
                </a:solidFill>
                <a:latin typeface="Calibri"/>
                <a:ea typeface="Calibri"/>
                <a:cs typeface="Calibri"/>
                <a:sym typeface="Calibri"/>
              </a:rPr>
              <a:t>Un minimum de 0 indique que l’association n’est pas </a:t>
            </a:r>
            <a:r>
              <a:rPr b="1" i="1" lang="fr-FR" sz="2000">
                <a:solidFill>
                  <a:schemeClr val="dk1"/>
                </a:solidFill>
                <a:latin typeface="Calibri"/>
                <a:ea typeface="Calibri"/>
                <a:cs typeface="Calibri"/>
                <a:sym typeface="Calibri"/>
              </a:rPr>
              <a:t>obligatoire</a:t>
            </a:r>
            <a:r>
              <a:rPr b="1" lang="fr-FR" sz="2000">
                <a:solidFill>
                  <a:schemeClr val="dk1"/>
                </a:solidFill>
                <a:latin typeface="Calibri"/>
                <a:ea typeface="Calibri"/>
                <a:cs typeface="Calibri"/>
                <a:sym typeface="Calibri"/>
              </a:rPr>
              <a:t> pour que l’occurrence puisse exister</a:t>
            </a:r>
            <a:r>
              <a:rPr lang="fr-FR" sz="2000">
                <a:solidFill>
                  <a:schemeClr val="dk1"/>
                </a:solidFill>
                <a:latin typeface="Calibri"/>
                <a:ea typeface="Calibri"/>
                <a:cs typeface="Calibri"/>
                <a:sym typeface="Calibri"/>
              </a:rPr>
              <a:t>. Contre-exemple, si dans une application cela n’a pas de sens (conceptuellement, fonctionnellement) qu’un utilisateur n’ait pas de rôle alors la cardinalité minimale de « Utilisateurs » vers « Rôles » doit être de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conceptuel, définitions et règles (3/3)</a:t>
            </a:r>
            <a:endParaRPr/>
          </a:p>
        </p:txBody>
      </p:sp>
      <p:sp>
        <p:nvSpPr>
          <p:cNvPr id="148" name="Google Shape;148;p12"/>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association peut exister entre deux entités (associations </a:t>
            </a:r>
            <a:r>
              <a:rPr b="1" lang="fr-FR" sz="2000">
                <a:solidFill>
                  <a:schemeClr val="dk1"/>
                </a:solidFill>
                <a:latin typeface="Calibri"/>
                <a:ea typeface="Calibri"/>
                <a:cs typeface="Calibri"/>
                <a:sym typeface="Calibri"/>
              </a:rPr>
              <a:t>binaires</a:t>
            </a:r>
            <a:r>
              <a:rPr lang="fr-FR" sz="2000">
                <a:solidFill>
                  <a:schemeClr val="dk1"/>
                </a:solidFill>
                <a:latin typeface="Calibri"/>
                <a:ea typeface="Calibri"/>
                <a:cs typeface="Calibri"/>
                <a:sym typeface="Calibri"/>
              </a:rPr>
              <a:t> =&gt; très fréquentes) ou plusieurs (associations </a:t>
            </a:r>
            <a:r>
              <a:rPr b="1" lang="fr-FR" sz="2000">
                <a:solidFill>
                  <a:schemeClr val="dk1"/>
                </a:solidFill>
                <a:latin typeface="Calibri"/>
                <a:ea typeface="Calibri"/>
                <a:cs typeface="Calibri"/>
                <a:sym typeface="Calibri"/>
              </a:rPr>
              <a:t>ternaires</a:t>
            </a:r>
            <a:r>
              <a:rPr lang="fr-FR" sz="2000">
                <a:solidFill>
                  <a:schemeClr val="dk1"/>
                </a:solidFill>
                <a:latin typeface="Calibri"/>
                <a:ea typeface="Calibri"/>
                <a:cs typeface="Calibri"/>
                <a:sym typeface="Calibri"/>
              </a:rPr>
              <a:t> =&gt; plutôt rares), mais également sur une seule entité (associations </a:t>
            </a:r>
            <a:r>
              <a:rPr b="1" lang="fr-FR" sz="2000">
                <a:solidFill>
                  <a:schemeClr val="dk1"/>
                </a:solidFill>
                <a:latin typeface="Calibri"/>
                <a:ea typeface="Calibri"/>
                <a:cs typeface="Calibri"/>
                <a:sym typeface="Calibri"/>
              </a:rPr>
              <a:t>réflexives</a:t>
            </a:r>
            <a:r>
              <a:rPr lang="fr-FR" sz="2000">
                <a:solidFill>
                  <a:schemeClr val="dk1"/>
                </a:solidFill>
                <a:latin typeface="Calibri"/>
                <a:ea typeface="Calibri"/>
                <a:cs typeface="Calibri"/>
                <a:sym typeface="Calibri"/>
              </a:rPr>
              <a:t> =&gt; permet généralement de modéliser une hiérarchie)</a:t>
            </a:r>
            <a:endParaRPr b="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On évitera les associations 1/1</a:t>
            </a:r>
            <a:r>
              <a:rPr lang="fr-FR" sz="2000">
                <a:solidFill>
                  <a:schemeClr val="dk1"/>
                </a:solidFill>
                <a:latin typeface="Calibri"/>
                <a:ea typeface="Calibri"/>
                <a:cs typeface="Calibri"/>
                <a:sym typeface="Calibri"/>
              </a:rPr>
              <a:t>, c’est-à-dire là où les cardinalités maximum d’une association sont de 1 des deux côtés, c’est souvent le signe d’une mauvaise analyse, d’une incompréhension. Par exemple un utilisateur (personne physique) possède un compte et ce même compte ne peut être associé qu’à un seul utilisateur (le même), dans une application mono-compte cela ne fait pas de sens d’avoir deux entités, contrairement à une application multicomptes ou permettant les comptes partagés</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Ne pas représenter de données calculées dans une propriété</a:t>
            </a:r>
            <a:r>
              <a:rPr lang="fr-FR" sz="2000">
                <a:solidFill>
                  <a:schemeClr val="dk1"/>
                </a:solidFill>
                <a:latin typeface="Calibri"/>
                <a:ea typeface="Calibri"/>
                <a:cs typeface="Calibri"/>
                <a:sym typeface="Calibri"/>
              </a:rPr>
              <a:t>, comme des sommes qui peuvent être déduites des autres données. Une commande est faite de ligne de commandes avec des quantités et des prix (ceux des articles), on peut obtenir le montant total de la commande en faisant les multiplications et les additions, il n’est pas conceptuellement nécessaire de se représenter le total dans une propriété. Exemple plus discutable et non mathématique, le numéro de sécurité sociale : dans un système qui dispose de toutes les informations de sexe, de date et de lieu de naissance alors on peut calculer (reconstituer) le numéro de sécurité sociale, par contre si on ne dispose pas de toutes ces informations séparément alors il est acceptable de se représenter le numéro de sécurité sociale dans une et une seule propriété</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conceptuel, </a:t>
            </a:r>
            <a:r>
              <a:rPr i="1" lang="fr-FR" sz="2400">
                <a:solidFill>
                  <a:schemeClr val="dk1"/>
                </a:solidFill>
                <a:latin typeface="Aharoni"/>
                <a:ea typeface="Aharoni"/>
                <a:cs typeface="Aharoni"/>
                <a:sym typeface="Aharoni"/>
              </a:rPr>
              <a:t>debrief</a:t>
            </a:r>
            <a:endParaRPr/>
          </a:p>
        </p:txBody>
      </p:sp>
      <p:sp>
        <p:nvSpPr>
          <p:cNvPr id="154" name="Google Shape;154;p13"/>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Il n’y a </a:t>
            </a:r>
            <a:r>
              <a:rPr b="1" lang="fr-FR" sz="2000">
                <a:solidFill>
                  <a:schemeClr val="dk1"/>
                </a:solidFill>
                <a:latin typeface="Calibri"/>
                <a:ea typeface="Calibri"/>
                <a:cs typeface="Calibri"/>
                <a:sym typeface="Calibri"/>
              </a:rPr>
              <a:t>pas de modèle unique</a:t>
            </a:r>
            <a:r>
              <a:rPr lang="fr-FR" sz="2000">
                <a:solidFill>
                  <a:schemeClr val="dk1"/>
                </a:solidFill>
                <a:latin typeface="Calibri"/>
                <a:ea typeface="Calibri"/>
                <a:cs typeface="Calibri"/>
                <a:sym typeface="Calibri"/>
              </a:rPr>
              <a:t>, réplicable, même s’il existe des points communs dans une même activité. Par exemple chaque application de commerce en ligne a son propre modèle, car chaque entreprise a sa manière de travailler, ses contraintes, les données qui l’intéressent, son </a:t>
            </a:r>
            <a:r>
              <a:rPr b="1" lang="fr-FR" sz="2000">
                <a:solidFill>
                  <a:schemeClr val="dk1"/>
                </a:solidFill>
                <a:latin typeface="Calibri"/>
                <a:ea typeface="Calibri"/>
                <a:cs typeface="Calibri"/>
                <a:sym typeface="Calibri"/>
              </a:rPr>
              <a:t>contexte</a:t>
            </a:r>
            <a:r>
              <a:rPr lang="fr-FR" sz="2000">
                <a:solidFill>
                  <a:schemeClr val="dk1"/>
                </a:solidFill>
                <a:latin typeface="Calibri"/>
                <a:ea typeface="Calibri"/>
                <a:cs typeface="Calibri"/>
                <a:sym typeface="Calibri"/>
              </a:rPr>
              <a:t> qui lui est propre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Concevoir une base de données, c’est </a:t>
            </a:r>
            <a:r>
              <a:rPr b="1" lang="fr-FR" sz="2000">
                <a:solidFill>
                  <a:schemeClr val="dk1"/>
                </a:solidFill>
                <a:latin typeface="Calibri"/>
                <a:ea typeface="Calibri"/>
                <a:cs typeface="Calibri"/>
                <a:sym typeface="Calibri"/>
              </a:rPr>
              <a:t>bien</a:t>
            </a: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identifier les données du domaine précis qu’on est en train d’étudier, pas au-delà</a:t>
            </a:r>
            <a:r>
              <a:rPr lang="fr-FR" sz="2000">
                <a:solidFill>
                  <a:schemeClr val="dk1"/>
                </a:solidFill>
                <a:latin typeface="Calibri"/>
                <a:ea typeface="Calibri"/>
                <a:cs typeface="Calibri"/>
                <a:sym typeface="Calibri"/>
              </a:rPr>
              <a:t>. Ne pas tomber dans les travers de tenir compte de tout, de chercher à anticiper, tout couvrir. Comme le code, un modèle évolue avec l’organisation, l’activité, le métier pour lequel on conçoit et développe une application</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Soigner le vocabulaire </a:t>
            </a:r>
            <a:r>
              <a:rPr lang="fr-FR" sz="2000">
                <a:solidFill>
                  <a:schemeClr val="dk1"/>
                </a:solidFill>
                <a:latin typeface="Calibri"/>
                <a:ea typeface="Calibri"/>
                <a:cs typeface="Calibri"/>
                <a:sym typeface="Calibri"/>
              </a:rPr>
              <a:t>! Choisir les </a:t>
            </a:r>
            <a:r>
              <a:rPr b="1" lang="fr-FR" sz="2000">
                <a:solidFill>
                  <a:schemeClr val="dk1"/>
                </a:solidFill>
                <a:latin typeface="Calibri"/>
                <a:ea typeface="Calibri"/>
                <a:cs typeface="Calibri"/>
                <a:sym typeface="Calibri"/>
              </a:rPr>
              <a:t>bons noms d’entités et de propriétés</a:t>
            </a:r>
            <a:r>
              <a:rPr lang="fr-FR" sz="2000">
                <a:solidFill>
                  <a:schemeClr val="dk1"/>
                </a:solidFill>
                <a:latin typeface="Calibri"/>
                <a:ea typeface="Calibri"/>
                <a:cs typeface="Calibri"/>
                <a:sym typeface="Calibri"/>
              </a:rPr>
              <a:t>, et plus difficile (souvent) les </a:t>
            </a:r>
            <a:r>
              <a:rPr b="1" lang="fr-FR" sz="2000">
                <a:solidFill>
                  <a:schemeClr val="dk1"/>
                </a:solidFill>
                <a:latin typeface="Calibri"/>
                <a:ea typeface="Calibri"/>
                <a:cs typeface="Calibri"/>
                <a:sym typeface="Calibri"/>
              </a:rPr>
              <a:t>bons verbes pour les associations</a:t>
            </a:r>
            <a:r>
              <a:rPr lang="fr-FR" sz="2000">
                <a:solidFill>
                  <a:schemeClr val="dk1"/>
                </a:solidFill>
                <a:latin typeface="Calibri"/>
                <a:ea typeface="Calibri"/>
                <a:cs typeface="Calibri"/>
                <a:sym typeface="Calibri"/>
              </a:rPr>
              <a:t>. Un « mauvais » vocabulaire est souvent le signe d’incompréhensions, d’une conception bâclée et conduit à de nombreuses incohérences et contradictions dans l’ensemble de l’application (ou système d’information). Car ce vocabulaire se retrouve jusqu’au code côté base de données, applicatif et interface utilisateur le cas échéant. Procéder à du renommage côté base de données est généralement très coûteux et risqué !</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 </a:t>
            </a:r>
            <a:r>
              <a:rPr b="1" lang="fr-FR" sz="2000">
                <a:solidFill>
                  <a:schemeClr val="dk1"/>
                </a:solidFill>
                <a:latin typeface="Calibri"/>
                <a:ea typeface="Calibri"/>
                <a:cs typeface="Calibri"/>
                <a:sym typeface="Calibri"/>
              </a:rPr>
              <a:t>bonne</a:t>
            </a:r>
            <a:r>
              <a:rPr lang="fr-FR" sz="2000">
                <a:solidFill>
                  <a:schemeClr val="dk1"/>
                </a:solidFill>
                <a:latin typeface="Calibri"/>
                <a:ea typeface="Calibri"/>
                <a:cs typeface="Calibri"/>
                <a:sym typeface="Calibri"/>
              </a:rPr>
              <a:t> » </a:t>
            </a:r>
            <a:r>
              <a:rPr b="1" lang="fr-FR" sz="2000">
                <a:solidFill>
                  <a:schemeClr val="dk1"/>
                </a:solidFill>
                <a:latin typeface="Calibri"/>
                <a:ea typeface="Calibri"/>
                <a:cs typeface="Calibri"/>
                <a:sym typeface="Calibri"/>
              </a:rPr>
              <a:t>conception</a:t>
            </a:r>
            <a:r>
              <a:rPr lang="fr-FR" sz="2000">
                <a:solidFill>
                  <a:schemeClr val="dk1"/>
                </a:solidFill>
                <a:latin typeface="Calibri"/>
                <a:ea typeface="Calibri"/>
                <a:cs typeface="Calibri"/>
                <a:sym typeface="Calibri"/>
              </a:rPr>
              <a:t> de base de données relationnelle </a:t>
            </a:r>
            <a:r>
              <a:rPr b="1" lang="fr-FR" sz="2000">
                <a:solidFill>
                  <a:schemeClr val="dk1"/>
                </a:solidFill>
                <a:latin typeface="Calibri"/>
                <a:ea typeface="Calibri"/>
                <a:cs typeface="Calibri"/>
                <a:sym typeface="Calibri"/>
              </a:rPr>
              <a:t>conduit à un modèle normalisé</a:t>
            </a:r>
            <a:r>
              <a:rPr lang="fr-FR" sz="2000">
                <a:solidFill>
                  <a:schemeClr val="dk1"/>
                </a:solidFill>
                <a:latin typeface="Calibri"/>
                <a:ea typeface="Calibri"/>
                <a:cs typeface="Calibri"/>
                <a:sym typeface="Calibri"/>
              </a:rPr>
              <a:t>, à l’</a:t>
            </a:r>
            <a:r>
              <a:rPr b="1" lang="fr-FR" sz="2000">
                <a:solidFill>
                  <a:schemeClr val="dk1"/>
                </a:solidFill>
                <a:latin typeface="Calibri"/>
                <a:ea typeface="Calibri"/>
                <a:cs typeface="Calibri"/>
                <a:sym typeface="Calibri"/>
              </a:rPr>
              <a:t>absence ou quasi absence de redondance</a:t>
            </a:r>
            <a:r>
              <a:rPr lang="fr-FR" sz="2000">
                <a:solidFill>
                  <a:schemeClr val="dk1"/>
                </a:solidFill>
                <a:latin typeface="Calibri"/>
                <a:ea typeface="Calibri"/>
                <a:cs typeface="Calibri"/>
                <a:sym typeface="Calibri"/>
              </a:rPr>
              <a:t> en suivant les </a:t>
            </a:r>
            <a:r>
              <a:rPr b="1" lang="fr-FR" sz="2000">
                <a:solidFill>
                  <a:schemeClr val="dk1"/>
                </a:solidFill>
                <a:latin typeface="Calibri"/>
                <a:ea typeface="Calibri"/>
                <a:cs typeface="Calibri"/>
                <a:sym typeface="Calibri"/>
              </a:rPr>
              <a:t>règles de bonnes manières </a:t>
            </a:r>
            <a:r>
              <a:rPr lang="fr-FR" sz="2000">
                <a:solidFill>
                  <a:schemeClr val="dk1"/>
                </a:solidFill>
                <a:latin typeface="Calibri"/>
                <a:ea typeface="Calibri"/>
                <a:cs typeface="Calibri"/>
                <a:sym typeface="Calibri"/>
              </a:rPr>
              <a:t>ou bonnes pratiques et les </a:t>
            </a:r>
            <a:r>
              <a:rPr b="1" lang="fr-FR" sz="2000">
                <a:solidFill>
                  <a:schemeClr val="dk1"/>
                </a:solidFill>
                <a:latin typeface="Calibri"/>
                <a:ea typeface="Calibri"/>
                <a:cs typeface="Calibri"/>
                <a:sym typeface="Calibri"/>
              </a:rPr>
              <a:t>trois formes normales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nvSpPr>
        <p:spPr>
          <a:xfrm>
            <a:off x="2364077" y="3075056"/>
            <a:ext cx="7463846" cy="70788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4000">
                <a:solidFill>
                  <a:schemeClr val="dk1"/>
                </a:solidFill>
                <a:latin typeface="Aharoni"/>
                <a:ea typeface="Aharoni"/>
                <a:cs typeface="Aharoni"/>
                <a:sym typeface="Aharoni"/>
              </a:rPr>
              <a:t>Exemple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Analyse du domaine fonctionnel</a:t>
            </a:r>
            <a:endParaRPr/>
          </a:p>
        </p:txBody>
      </p:sp>
      <p:sp>
        <p:nvSpPr>
          <p:cNvPr id="165" name="Google Shape;165;p15"/>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Contexte</a:t>
            </a:r>
            <a:r>
              <a:rPr lang="fr-FR" sz="2000">
                <a:solidFill>
                  <a:schemeClr val="dk1"/>
                </a:solidFill>
                <a:latin typeface="Calibri"/>
                <a:ea typeface="Calibri"/>
                <a:cs typeface="Calibri"/>
                <a:sym typeface="Calibri"/>
              </a:rPr>
              <a:t> : une entreprise qui souhaite déployer une application à destination des centres de formation pour leurs permettre de suivre leurs apprenants dans la préparation à différents titres RNCP</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Spécification des </a:t>
            </a:r>
            <a:r>
              <a:rPr b="1" lang="fr-FR" sz="2000">
                <a:solidFill>
                  <a:schemeClr val="accent1"/>
                </a:solidFill>
                <a:latin typeface="Calibri"/>
                <a:ea typeface="Calibri"/>
                <a:cs typeface="Calibri"/>
                <a:sym typeface="Calibri"/>
              </a:rPr>
              <a:t>entités</a:t>
            </a:r>
            <a:r>
              <a:rPr b="1" lang="fr-FR" sz="2000">
                <a:solidFill>
                  <a:schemeClr val="dk1"/>
                </a:solidFill>
                <a:latin typeface="Calibri"/>
                <a:ea typeface="Calibri"/>
                <a:cs typeface="Calibri"/>
                <a:sym typeface="Calibri"/>
              </a:rPr>
              <a:t> et de leurs </a:t>
            </a:r>
            <a:r>
              <a:rPr b="1" lang="fr-FR" sz="2000">
                <a:solidFill>
                  <a:schemeClr val="accent2"/>
                </a:solidFill>
                <a:latin typeface="Calibri"/>
                <a:ea typeface="Calibri"/>
                <a:cs typeface="Calibri"/>
                <a:sym typeface="Calibri"/>
              </a:rPr>
              <a:t>propriétés</a:t>
            </a:r>
            <a:r>
              <a:rPr b="1" lang="fr-FR" sz="2000">
                <a:solidFill>
                  <a:schemeClr val="dk1"/>
                </a:solidFill>
                <a:latin typeface="Calibri"/>
                <a:ea typeface="Calibri"/>
                <a:cs typeface="Calibri"/>
                <a:sym typeface="Calibri"/>
              </a:rPr>
              <a:t>, incluant l’</a:t>
            </a:r>
            <a:r>
              <a:rPr b="1" lang="fr-FR" sz="2000" u="sng">
                <a:solidFill>
                  <a:schemeClr val="accent2"/>
                </a:solidFill>
                <a:latin typeface="Calibri"/>
                <a:ea typeface="Calibri"/>
                <a:cs typeface="Calibri"/>
                <a:sym typeface="Calibri"/>
              </a:rPr>
              <a:t>identifiant</a:t>
            </a:r>
            <a:r>
              <a:rPr b="1" lang="fr-FR" sz="2000">
                <a:solidFill>
                  <a:schemeClr val="dk1"/>
                </a:solidFill>
                <a:latin typeface="Calibri"/>
                <a:ea typeface="Calibri"/>
                <a:cs typeface="Calibri"/>
                <a:sym typeface="Calibri"/>
              </a:rPr>
              <a:t> (unique et discriminant)</a:t>
            </a:r>
            <a:endParaRPr sz="2000">
              <a:solidFill>
                <a:schemeClr val="dk1"/>
              </a:solidFill>
              <a:latin typeface="Calibri"/>
              <a:ea typeface="Calibri"/>
              <a:cs typeface="Calibri"/>
              <a:sym typeface="Calibri"/>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Les </a:t>
            </a:r>
            <a:r>
              <a:rPr b="0" i="0" lang="fr-FR" sz="2000" u="none" cap="none" strike="noStrike">
                <a:solidFill>
                  <a:schemeClr val="accent1"/>
                </a:solidFill>
                <a:latin typeface="Calibri"/>
                <a:ea typeface="Calibri"/>
                <a:cs typeface="Calibri"/>
                <a:sym typeface="Calibri"/>
              </a:rPr>
              <a:t>centres de formation </a:t>
            </a:r>
            <a:r>
              <a:rPr b="0" i="0" lang="fr-FR" sz="2000" u="none" cap="none" strike="noStrike">
                <a:solidFill>
                  <a:schemeClr val="dk1"/>
                </a:solidFill>
                <a:latin typeface="Calibri"/>
                <a:ea typeface="Calibri"/>
                <a:cs typeface="Calibri"/>
                <a:sym typeface="Calibri"/>
              </a:rPr>
              <a:t>sont des entreprises avec un </a:t>
            </a:r>
            <a:r>
              <a:rPr b="0" i="0" lang="fr-FR" sz="2000" u="sng" cap="none" strike="noStrike">
                <a:solidFill>
                  <a:schemeClr val="accent2"/>
                </a:solidFill>
                <a:latin typeface="Calibri"/>
                <a:ea typeface="Calibri"/>
                <a:cs typeface="Calibri"/>
                <a:sym typeface="Calibri"/>
              </a:rPr>
              <a:t>numéro RCS</a:t>
            </a:r>
            <a:r>
              <a:rPr b="0" i="0" lang="fr-FR" sz="2000" u="none" cap="none" strike="noStrike">
                <a:solidFill>
                  <a:schemeClr val="accent2"/>
                </a:solidFill>
                <a:latin typeface="Calibri"/>
                <a:ea typeface="Calibri"/>
                <a:cs typeface="Calibri"/>
                <a:sym typeface="Calibri"/>
              </a:rPr>
              <a:t> </a:t>
            </a:r>
            <a:r>
              <a:rPr b="0" i="0" lang="fr-FR" sz="2000" u="none" cap="none" strike="noStrike">
                <a:solidFill>
                  <a:schemeClr val="dk1"/>
                </a:solidFill>
                <a:latin typeface="Calibri"/>
                <a:ea typeface="Calibri"/>
                <a:cs typeface="Calibri"/>
                <a:sym typeface="Calibri"/>
              </a:rPr>
              <a:t>et une </a:t>
            </a:r>
            <a:r>
              <a:rPr b="0" i="0" lang="fr-FR" sz="2000" u="none" cap="none" strike="noStrike">
                <a:solidFill>
                  <a:schemeClr val="accent2"/>
                </a:solidFill>
                <a:latin typeface="Calibri"/>
                <a:ea typeface="Calibri"/>
                <a:cs typeface="Calibri"/>
                <a:sym typeface="Calibri"/>
              </a:rPr>
              <a:t>dénomination sociale</a:t>
            </a:r>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Les </a:t>
            </a:r>
            <a:r>
              <a:rPr b="0" i="0" lang="fr-FR" sz="2000" u="none" cap="none" strike="noStrike">
                <a:solidFill>
                  <a:schemeClr val="accent1"/>
                </a:solidFill>
                <a:latin typeface="Calibri"/>
                <a:ea typeface="Calibri"/>
                <a:cs typeface="Calibri"/>
                <a:sym typeface="Calibri"/>
              </a:rPr>
              <a:t>apprenants</a:t>
            </a:r>
            <a:r>
              <a:rPr b="0" i="0" lang="fr-FR" sz="2000" u="none" cap="none" strike="noStrike">
                <a:solidFill>
                  <a:schemeClr val="dk1"/>
                </a:solidFill>
                <a:latin typeface="Calibri"/>
                <a:ea typeface="Calibri"/>
                <a:cs typeface="Calibri"/>
                <a:sym typeface="Calibri"/>
              </a:rPr>
              <a:t> ont une </a:t>
            </a:r>
            <a:r>
              <a:rPr b="0" i="0" lang="fr-FR" sz="2000" u="sng" cap="none" strike="noStrike">
                <a:solidFill>
                  <a:schemeClr val="accent2"/>
                </a:solidFill>
                <a:latin typeface="Calibri"/>
                <a:ea typeface="Calibri"/>
                <a:cs typeface="Calibri"/>
                <a:sym typeface="Calibri"/>
              </a:rPr>
              <a:t>adresse électronique</a:t>
            </a:r>
            <a:r>
              <a:rPr b="0" i="0" lang="fr-FR" sz="2000" u="none" cap="none" strike="noStrike">
                <a:solidFill>
                  <a:schemeClr val="dk1"/>
                </a:solidFill>
                <a:latin typeface="Calibri"/>
                <a:ea typeface="Calibri"/>
                <a:cs typeface="Calibri"/>
                <a:sym typeface="Calibri"/>
              </a:rPr>
              <a:t>, un </a:t>
            </a:r>
            <a:r>
              <a:rPr b="0" i="0" lang="fr-FR" sz="2000" u="none" cap="none" strike="noStrike">
                <a:solidFill>
                  <a:schemeClr val="accent2"/>
                </a:solidFill>
                <a:latin typeface="Calibri"/>
                <a:ea typeface="Calibri"/>
                <a:cs typeface="Calibri"/>
                <a:sym typeface="Calibri"/>
              </a:rPr>
              <a:t>prénom</a:t>
            </a:r>
            <a:r>
              <a:rPr b="0" i="0" lang="fr-FR" sz="2000" u="none" cap="none" strike="noStrike">
                <a:solidFill>
                  <a:schemeClr val="dk1"/>
                </a:solidFill>
                <a:latin typeface="Calibri"/>
                <a:ea typeface="Calibri"/>
                <a:cs typeface="Calibri"/>
                <a:sym typeface="Calibri"/>
              </a:rPr>
              <a:t>, un </a:t>
            </a:r>
            <a:r>
              <a:rPr b="0" i="0" lang="fr-FR" sz="2000" u="none" cap="none" strike="noStrike">
                <a:solidFill>
                  <a:schemeClr val="accent2"/>
                </a:solidFill>
                <a:latin typeface="Calibri"/>
                <a:ea typeface="Calibri"/>
                <a:cs typeface="Calibri"/>
                <a:sym typeface="Calibri"/>
              </a:rPr>
              <a:t>nom</a:t>
            </a:r>
            <a:r>
              <a:rPr b="0" i="0" lang="fr-FR" sz="2000" u="none" cap="none" strike="noStrike">
                <a:solidFill>
                  <a:schemeClr val="dk1"/>
                </a:solidFill>
                <a:latin typeface="Calibri"/>
                <a:ea typeface="Calibri"/>
                <a:cs typeface="Calibri"/>
                <a:sym typeface="Calibri"/>
              </a:rPr>
              <a:t> et une </a:t>
            </a:r>
            <a:r>
              <a:rPr b="0" i="0" lang="fr-FR" sz="2000" u="none" cap="none" strike="noStrike">
                <a:solidFill>
                  <a:schemeClr val="accent2"/>
                </a:solidFill>
                <a:latin typeface="Calibri"/>
                <a:ea typeface="Calibri"/>
                <a:cs typeface="Calibri"/>
                <a:sym typeface="Calibri"/>
              </a:rPr>
              <a:t>date de naissance</a:t>
            </a:r>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Les </a:t>
            </a:r>
            <a:r>
              <a:rPr b="0" i="0" lang="fr-FR" sz="2000" u="none" cap="none" strike="noStrike">
                <a:solidFill>
                  <a:schemeClr val="accent1"/>
                </a:solidFill>
                <a:latin typeface="Calibri"/>
                <a:ea typeface="Calibri"/>
                <a:cs typeface="Calibri"/>
                <a:sym typeface="Calibri"/>
              </a:rPr>
              <a:t>titres</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1"/>
                </a:solidFill>
                <a:latin typeface="Calibri"/>
                <a:ea typeface="Calibri"/>
                <a:cs typeface="Calibri"/>
                <a:sym typeface="Calibri"/>
              </a:rPr>
              <a:t>RNCP</a:t>
            </a:r>
            <a:r>
              <a:rPr b="0" i="0" lang="fr-FR" sz="2000" u="none" cap="none" strike="noStrike">
                <a:solidFill>
                  <a:schemeClr val="dk1"/>
                </a:solidFill>
                <a:latin typeface="Calibri"/>
                <a:ea typeface="Calibri"/>
                <a:cs typeface="Calibri"/>
                <a:sym typeface="Calibri"/>
              </a:rPr>
              <a:t> ont un </a:t>
            </a:r>
            <a:r>
              <a:rPr b="0" i="0" lang="fr-FR" sz="2000" u="sng" cap="none" strike="noStrike">
                <a:solidFill>
                  <a:schemeClr val="accent2"/>
                </a:solidFill>
                <a:latin typeface="Calibri"/>
                <a:ea typeface="Calibri"/>
                <a:cs typeface="Calibri"/>
                <a:sym typeface="Calibri"/>
              </a:rPr>
              <a:t>code</a:t>
            </a:r>
            <a:r>
              <a:rPr b="0" i="0" lang="fr-FR" sz="2000" u="none" cap="none" strike="noStrike">
                <a:solidFill>
                  <a:schemeClr val="accent2"/>
                </a:solidFill>
                <a:latin typeface="Calibri"/>
                <a:ea typeface="Calibri"/>
                <a:cs typeface="Calibri"/>
                <a:sym typeface="Calibri"/>
              </a:rPr>
              <a:t> </a:t>
            </a:r>
            <a:r>
              <a:rPr b="0" i="0" lang="fr-FR" sz="2000" u="none" cap="none" strike="noStrike">
                <a:solidFill>
                  <a:schemeClr val="dk1"/>
                </a:solidFill>
                <a:latin typeface="Calibri"/>
                <a:ea typeface="Calibri"/>
                <a:cs typeface="Calibri"/>
                <a:sym typeface="Calibri"/>
              </a:rPr>
              <a:t>au registre des titres et un </a:t>
            </a:r>
            <a:r>
              <a:rPr b="0" i="0" lang="fr-FR" sz="2000" u="none" cap="none" strike="noStrike">
                <a:solidFill>
                  <a:schemeClr val="accent2"/>
                </a:solidFill>
                <a:latin typeface="Calibri"/>
                <a:ea typeface="Calibri"/>
                <a:cs typeface="Calibri"/>
                <a:sym typeface="Calibri"/>
              </a:rPr>
              <a:t>nom</a:t>
            </a:r>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Un </a:t>
            </a:r>
            <a:r>
              <a:rPr b="0" i="0" lang="fr-FR" sz="2000" u="none" cap="none" strike="noStrike">
                <a:solidFill>
                  <a:schemeClr val="accent1"/>
                </a:solidFill>
                <a:latin typeface="Calibri"/>
                <a:ea typeface="Calibri"/>
                <a:cs typeface="Calibri"/>
                <a:sym typeface="Calibri"/>
              </a:rPr>
              <a:t>niveau de diplôme </a:t>
            </a:r>
            <a:r>
              <a:rPr b="0" i="0" lang="fr-FR" sz="2000" u="none" cap="none" strike="noStrike">
                <a:solidFill>
                  <a:schemeClr val="dk1"/>
                </a:solidFill>
                <a:latin typeface="Calibri"/>
                <a:ea typeface="Calibri"/>
                <a:cs typeface="Calibri"/>
                <a:sym typeface="Calibri"/>
              </a:rPr>
              <a:t>n’ayant pas d’identifiant standard, nous ajouterons et garantirons un </a:t>
            </a:r>
            <a:r>
              <a:rPr b="0" i="0" lang="fr-FR" sz="2000" u="sng" cap="none" strike="noStrike">
                <a:solidFill>
                  <a:schemeClr val="accent2"/>
                </a:solidFill>
                <a:latin typeface="Calibri"/>
                <a:ea typeface="Calibri"/>
                <a:cs typeface="Calibri"/>
                <a:sym typeface="Calibri"/>
              </a:rPr>
              <a:t>code </a:t>
            </a:r>
            <a:r>
              <a:rPr b="0" i="0" lang="fr-FR" sz="2000" u="none" cap="none" strike="noStrike">
                <a:solidFill>
                  <a:schemeClr val="dk1"/>
                </a:solidFill>
                <a:latin typeface="Calibri"/>
                <a:ea typeface="Calibri"/>
                <a:cs typeface="Calibri"/>
                <a:sym typeface="Calibri"/>
              </a:rPr>
              <a:t>unique, mais dispose d’un </a:t>
            </a:r>
            <a:r>
              <a:rPr b="0" i="0" lang="fr-FR" sz="2000" u="none" cap="none" strike="noStrike">
                <a:solidFill>
                  <a:schemeClr val="accent2"/>
                </a:solidFill>
                <a:latin typeface="Calibri"/>
                <a:ea typeface="Calibri"/>
                <a:cs typeface="Calibri"/>
                <a:sym typeface="Calibri"/>
              </a:rPr>
              <a:t>nom de niveau français </a:t>
            </a:r>
            <a:r>
              <a:rPr b="0" i="0" lang="fr-FR" sz="2000" u="none" cap="none" strike="noStrike">
                <a:solidFill>
                  <a:schemeClr val="dk1"/>
                </a:solidFill>
                <a:latin typeface="Calibri"/>
                <a:ea typeface="Calibri"/>
                <a:cs typeface="Calibri"/>
                <a:sym typeface="Calibri"/>
              </a:rPr>
              <a:t>et son </a:t>
            </a:r>
            <a:r>
              <a:rPr b="0" i="0" lang="fr-FR" sz="2000" u="none" cap="none" strike="noStrike">
                <a:solidFill>
                  <a:schemeClr val="accent2"/>
                </a:solidFill>
                <a:latin typeface="Calibri"/>
                <a:ea typeface="Calibri"/>
                <a:cs typeface="Calibri"/>
                <a:sym typeface="Calibri"/>
              </a:rPr>
              <a:t>équivalent européen</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Spécification des </a:t>
            </a:r>
            <a:r>
              <a:rPr b="1" lang="fr-FR" sz="2000">
                <a:solidFill>
                  <a:schemeClr val="accent6"/>
                </a:solidFill>
                <a:latin typeface="Calibri"/>
                <a:ea typeface="Calibri"/>
                <a:cs typeface="Calibri"/>
                <a:sym typeface="Calibri"/>
              </a:rPr>
              <a:t>associations</a:t>
            </a:r>
            <a:r>
              <a:rPr b="1" lang="fr-FR" sz="2000">
                <a:solidFill>
                  <a:schemeClr val="dk1"/>
                </a:solidFill>
                <a:latin typeface="Calibri"/>
                <a:ea typeface="Calibri"/>
                <a:cs typeface="Calibri"/>
                <a:sym typeface="Calibri"/>
              </a:rPr>
              <a:t> et </a:t>
            </a:r>
            <a:r>
              <a:rPr b="1" lang="fr-FR" sz="2000">
                <a:solidFill>
                  <a:srgbClr val="7030A0"/>
                </a:solidFill>
                <a:latin typeface="Calibri"/>
                <a:ea typeface="Calibri"/>
                <a:cs typeface="Calibri"/>
                <a:sym typeface="Calibri"/>
              </a:rPr>
              <a:t>quantification/cardinalités</a:t>
            </a:r>
            <a:r>
              <a:rPr b="1" lang="fr-FR" sz="2000">
                <a:solidFill>
                  <a:schemeClr val="dk1"/>
                </a:solidFill>
                <a:latin typeface="Calibri"/>
                <a:ea typeface="Calibri"/>
                <a:cs typeface="Calibri"/>
                <a:sym typeface="Calibri"/>
              </a:rPr>
              <a:t> entre </a:t>
            </a:r>
            <a:r>
              <a:rPr b="1" lang="fr-FR" sz="2000">
                <a:solidFill>
                  <a:schemeClr val="accent1"/>
                </a:solidFill>
                <a:latin typeface="Calibri"/>
                <a:ea typeface="Calibri"/>
                <a:cs typeface="Calibri"/>
                <a:sym typeface="Calibri"/>
              </a:rPr>
              <a:t>entités</a:t>
            </a:r>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Chaque </a:t>
            </a:r>
            <a:r>
              <a:rPr b="0" i="0" lang="fr-FR" sz="2000" u="none" cap="none" strike="noStrike">
                <a:solidFill>
                  <a:schemeClr val="accent1"/>
                </a:solidFill>
                <a:latin typeface="Calibri"/>
                <a:ea typeface="Calibri"/>
                <a:cs typeface="Calibri"/>
                <a:sym typeface="Calibri"/>
              </a:rPr>
              <a:t>apprenant</a:t>
            </a:r>
            <a:r>
              <a:rPr b="0" i="0" lang="fr-FR" sz="2000" u="none" cap="none" strike="noStrike">
                <a:solidFill>
                  <a:schemeClr val="dk1"/>
                </a:solidFill>
                <a:latin typeface="Calibri"/>
                <a:ea typeface="Calibri"/>
                <a:cs typeface="Calibri"/>
                <a:sym typeface="Calibri"/>
              </a:rPr>
              <a:t> peut </a:t>
            </a:r>
            <a:r>
              <a:rPr b="0" i="0" lang="fr-FR" sz="2000" u="none" cap="none" strike="noStrike">
                <a:solidFill>
                  <a:schemeClr val="accent6"/>
                </a:solidFill>
                <a:latin typeface="Calibri"/>
                <a:ea typeface="Calibri"/>
                <a:cs typeface="Calibri"/>
                <a:sym typeface="Calibri"/>
              </a:rPr>
              <a:t>être le mentor </a:t>
            </a:r>
            <a:r>
              <a:rPr b="0" i="0" lang="fr-FR" sz="2000" u="none" cap="none" strike="noStrike">
                <a:solidFill>
                  <a:schemeClr val="dk1"/>
                </a:solidFill>
                <a:latin typeface="Calibri"/>
                <a:ea typeface="Calibri"/>
                <a:cs typeface="Calibri"/>
                <a:sym typeface="Calibri"/>
              </a:rPr>
              <a:t>de </a:t>
            </a:r>
            <a:r>
              <a:rPr b="0" i="0" lang="fr-FR" sz="2000" u="none" cap="none" strike="noStrike">
                <a:solidFill>
                  <a:srgbClr val="7030A0"/>
                </a:solidFill>
                <a:latin typeface="Calibri"/>
                <a:ea typeface="Calibri"/>
                <a:cs typeface="Calibri"/>
                <a:sym typeface="Calibri"/>
              </a:rPr>
              <a:t>plusieurs</a:t>
            </a:r>
            <a:r>
              <a:rPr b="0" i="0" lang="fr-FR" sz="2000" u="none" cap="none" strike="noStrike">
                <a:solidFill>
                  <a:schemeClr val="dk1"/>
                </a:solidFill>
                <a:latin typeface="Calibri"/>
                <a:ea typeface="Calibri"/>
                <a:cs typeface="Calibri"/>
                <a:sym typeface="Calibri"/>
              </a:rPr>
              <a:t> autres, et peut être </a:t>
            </a:r>
            <a:r>
              <a:rPr b="0" i="0" lang="fr-FR" sz="2000" u="none" cap="none" strike="noStrike">
                <a:solidFill>
                  <a:schemeClr val="accent6"/>
                </a:solidFill>
                <a:latin typeface="Calibri"/>
                <a:ea typeface="Calibri"/>
                <a:cs typeface="Calibri"/>
                <a:sym typeface="Calibri"/>
              </a:rPr>
              <a:t>mentoré</a:t>
            </a:r>
            <a:r>
              <a:rPr b="0" i="0" lang="fr-FR" sz="2000" u="none" cap="none" strike="noStrike">
                <a:solidFill>
                  <a:schemeClr val="dk1"/>
                </a:solidFill>
                <a:latin typeface="Calibri"/>
                <a:ea typeface="Calibri"/>
                <a:cs typeface="Calibri"/>
                <a:sym typeface="Calibri"/>
              </a:rPr>
              <a:t> ou non par </a:t>
            </a:r>
            <a:r>
              <a:rPr b="0" i="0" lang="fr-FR" sz="2000" u="none" cap="none" strike="noStrike">
                <a:solidFill>
                  <a:srgbClr val="7030A0"/>
                </a:solidFill>
                <a:latin typeface="Calibri"/>
                <a:ea typeface="Calibri"/>
                <a:cs typeface="Calibri"/>
                <a:sym typeface="Calibri"/>
              </a:rPr>
              <a:t>plusieurs</a:t>
            </a:r>
            <a:r>
              <a:rPr b="0" i="0" lang="fr-FR" sz="2000" u="none" cap="none" strike="noStrike">
                <a:solidFill>
                  <a:schemeClr val="dk1"/>
                </a:solidFill>
                <a:latin typeface="Calibri"/>
                <a:ea typeface="Calibri"/>
                <a:cs typeface="Calibri"/>
                <a:sym typeface="Calibri"/>
              </a:rPr>
              <a:t> autres, un mentor peut aussi </a:t>
            </a:r>
            <a:r>
              <a:rPr b="0" i="0" lang="fr-FR" sz="2000" u="none" cap="none" strike="noStrike">
                <a:solidFill>
                  <a:schemeClr val="accent6"/>
                </a:solidFill>
                <a:latin typeface="Calibri"/>
                <a:ea typeface="Calibri"/>
                <a:cs typeface="Calibri"/>
                <a:sym typeface="Calibri"/>
              </a:rPr>
              <a:t>être mentoré</a:t>
            </a:r>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Chaque </a:t>
            </a:r>
            <a:r>
              <a:rPr b="0" i="0" lang="fr-FR" sz="2000" u="none" cap="none" strike="noStrike">
                <a:solidFill>
                  <a:schemeClr val="accent1"/>
                </a:solidFill>
                <a:latin typeface="Calibri"/>
                <a:ea typeface="Calibri"/>
                <a:cs typeface="Calibri"/>
                <a:sym typeface="Calibri"/>
              </a:rPr>
              <a:t>apprenant</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6"/>
                </a:solidFill>
                <a:latin typeface="Calibri"/>
                <a:ea typeface="Calibri"/>
                <a:cs typeface="Calibri"/>
                <a:sym typeface="Calibri"/>
              </a:rPr>
              <a:t>prépare</a:t>
            </a:r>
            <a:r>
              <a:rPr b="0" i="0" lang="fr-FR" sz="2000" u="none" cap="none" strike="noStrike">
                <a:solidFill>
                  <a:schemeClr val="dk1"/>
                </a:solidFill>
                <a:latin typeface="Calibri"/>
                <a:ea typeface="Calibri"/>
                <a:cs typeface="Calibri"/>
                <a:sym typeface="Calibri"/>
              </a:rPr>
              <a:t> </a:t>
            </a:r>
            <a:r>
              <a:rPr b="0" i="0" lang="fr-FR" sz="2000" u="none" cap="none" strike="noStrike">
                <a:solidFill>
                  <a:srgbClr val="7030A0"/>
                </a:solidFill>
                <a:latin typeface="Calibri"/>
                <a:ea typeface="Calibri"/>
                <a:cs typeface="Calibri"/>
                <a:sym typeface="Calibri"/>
              </a:rPr>
              <a:t>au moins un</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1"/>
                </a:solidFill>
                <a:latin typeface="Calibri"/>
                <a:ea typeface="Calibri"/>
                <a:cs typeface="Calibri"/>
                <a:sym typeface="Calibri"/>
              </a:rPr>
              <a:t>titre</a:t>
            </a:r>
            <a:r>
              <a:rPr b="0" i="0" lang="fr-FR" sz="2000" u="none" cap="none" strike="noStrike">
                <a:solidFill>
                  <a:schemeClr val="dk1"/>
                </a:solidFill>
                <a:latin typeface="Calibri"/>
                <a:ea typeface="Calibri"/>
                <a:cs typeface="Calibri"/>
                <a:sym typeface="Calibri"/>
              </a:rPr>
              <a:t>, </a:t>
            </a:r>
            <a:r>
              <a:rPr b="0" i="0" lang="fr-FR" sz="2000" u="none" cap="none" strike="noStrike">
                <a:solidFill>
                  <a:srgbClr val="7030A0"/>
                </a:solidFill>
                <a:latin typeface="Calibri"/>
                <a:ea typeface="Calibri"/>
                <a:cs typeface="Calibri"/>
                <a:sym typeface="Calibri"/>
              </a:rPr>
              <a:t>chacun</a:t>
            </a:r>
            <a:r>
              <a:rPr b="0" i="0" lang="fr-FR" sz="2000" u="none" cap="none" strike="noStrike">
                <a:solidFill>
                  <a:schemeClr val="dk1"/>
                </a:solidFill>
                <a:latin typeface="Calibri"/>
                <a:ea typeface="Calibri"/>
                <a:cs typeface="Calibri"/>
                <a:sym typeface="Calibri"/>
              </a:rPr>
              <a:t> de ces </a:t>
            </a:r>
            <a:r>
              <a:rPr b="0" i="0" lang="fr-FR" sz="2000" u="none" cap="none" strike="noStrike">
                <a:solidFill>
                  <a:schemeClr val="accent1"/>
                </a:solidFill>
                <a:latin typeface="Calibri"/>
                <a:ea typeface="Calibri"/>
                <a:cs typeface="Calibri"/>
                <a:sym typeface="Calibri"/>
              </a:rPr>
              <a:t>titres</a:t>
            </a:r>
            <a:r>
              <a:rPr b="0" i="0" lang="fr-FR" sz="2000" u="none" cap="none" strike="noStrike">
                <a:solidFill>
                  <a:schemeClr val="dk1"/>
                </a:solidFill>
                <a:latin typeface="Calibri"/>
                <a:ea typeface="Calibri"/>
                <a:cs typeface="Calibri"/>
                <a:sym typeface="Calibri"/>
              </a:rPr>
              <a:t> est </a:t>
            </a:r>
            <a:r>
              <a:rPr b="0" i="0" lang="fr-FR" sz="2000" u="none" cap="none" strike="noStrike">
                <a:solidFill>
                  <a:schemeClr val="accent6"/>
                </a:solidFill>
                <a:latin typeface="Calibri"/>
                <a:ea typeface="Calibri"/>
                <a:cs typeface="Calibri"/>
                <a:sym typeface="Calibri"/>
              </a:rPr>
              <a:t>préparé</a:t>
            </a:r>
            <a:r>
              <a:rPr b="0" i="0" lang="fr-FR" sz="2000" u="none" cap="none" strike="noStrike">
                <a:solidFill>
                  <a:schemeClr val="dk1"/>
                </a:solidFill>
                <a:latin typeface="Calibri"/>
                <a:ea typeface="Calibri"/>
                <a:cs typeface="Calibri"/>
                <a:sym typeface="Calibri"/>
              </a:rPr>
              <a:t> dans </a:t>
            </a:r>
            <a:r>
              <a:rPr b="0" i="0" lang="fr-FR" sz="2000" u="none" cap="none" strike="noStrike">
                <a:solidFill>
                  <a:srgbClr val="7030A0"/>
                </a:solidFill>
                <a:latin typeface="Calibri"/>
                <a:ea typeface="Calibri"/>
                <a:cs typeface="Calibri"/>
                <a:sym typeface="Calibri"/>
              </a:rPr>
              <a:t>un</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1"/>
                </a:solidFill>
                <a:latin typeface="Calibri"/>
                <a:ea typeface="Calibri"/>
                <a:cs typeface="Calibri"/>
                <a:sym typeface="Calibri"/>
              </a:rPr>
              <a:t>centre de formation</a:t>
            </a:r>
            <a:r>
              <a:rPr b="0" i="0" lang="fr-FR" sz="2000" u="none" cap="none" strike="noStrike">
                <a:solidFill>
                  <a:schemeClr val="dk1"/>
                </a:solidFill>
                <a:latin typeface="Calibri"/>
                <a:ea typeface="Calibri"/>
                <a:cs typeface="Calibri"/>
                <a:sym typeface="Calibri"/>
              </a:rPr>
              <a:t>, </a:t>
            </a:r>
            <a:r>
              <a:rPr b="0" i="0" lang="fr-FR" sz="2000" u="none" cap="none" strike="noStrike">
                <a:solidFill>
                  <a:srgbClr val="7030A0"/>
                </a:solidFill>
                <a:latin typeface="Calibri"/>
                <a:ea typeface="Calibri"/>
                <a:cs typeface="Calibri"/>
                <a:sym typeface="Calibri"/>
              </a:rPr>
              <a:t>chaque préparation </a:t>
            </a:r>
            <a:r>
              <a:rPr b="0" i="0" lang="fr-FR" sz="2000" u="none" cap="none" strike="noStrike">
                <a:solidFill>
                  <a:schemeClr val="dk1"/>
                </a:solidFill>
                <a:latin typeface="Calibri"/>
                <a:ea typeface="Calibri"/>
                <a:cs typeface="Calibri"/>
                <a:sym typeface="Calibri"/>
              </a:rPr>
              <a:t>se fait d’une </a:t>
            </a:r>
            <a:r>
              <a:rPr b="0" i="0" lang="fr-FR" sz="2000" u="none" cap="none" strike="noStrike">
                <a:solidFill>
                  <a:schemeClr val="accent2"/>
                </a:solidFill>
                <a:latin typeface="Calibri"/>
                <a:ea typeface="Calibri"/>
                <a:cs typeface="Calibri"/>
                <a:sym typeface="Calibri"/>
              </a:rPr>
              <a:t>date de début </a:t>
            </a:r>
            <a:r>
              <a:rPr b="0" i="0" lang="fr-FR" sz="2000" u="none" cap="none" strike="noStrike">
                <a:solidFill>
                  <a:schemeClr val="dk1"/>
                </a:solidFill>
                <a:latin typeface="Calibri"/>
                <a:ea typeface="Calibri"/>
                <a:cs typeface="Calibri"/>
                <a:sym typeface="Calibri"/>
              </a:rPr>
              <a:t>à une </a:t>
            </a:r>
            <a:r>
              <a:rPr b="0" i="0" lang="fr-FR" sz="2000" u="none" cap="none" strike="noStrike">
                <a:solidFill>
                  <a:schemeClr val="accent2"/>
                </a:solidFill>
                <a:latin typeface="Calibri"/>
                <a:ea typeface="Calibri"/>
                <a:cs typeface="Calibri"/>
                <a:sym typeface="Calibri"/>
              </a:rPr>
              <a:t>date de fin</a:t>
            </a:r>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A chaque </a:t>
            </a:r>
            <a:r>
              <a:rPr b="0" i="0" lang="fr-FR" sz="2000" u="none" cap="none" strike="noStrike">
                <a:solidFill>
                  <a:schemeClr val="accent1"/>
                </a:solidFill>
                <a:latin typeface="Calibri"/>
                <a:ea typeface="Calibri"/>
                <a:cs typeface="Calibri"/>
                <a:sym typeface="Calibri"/>
              </a:rPr>
              <a:t>titre RNCP </a:t>
            </a:r>
            <a:r>
              <a:rPr b="0" i="0" lang="fr-FR" sz="2000" u="none" cap="none" strike="noStrike">
                <a:solidFill>
                  <a:schemeClr val="accent6"/>
                </a:solidFill>
                <a:latin typeface="Calibri"/>
                <a:ea typeface="Calibri"/>
                <a:cs typeface="Calibri"/>
                <a:sym typeface="Calibri"/>
              </a:rPr>
              <a:t>correspond</a:t>
            </a:r>
            <a:r>
              <a:rPr b="0" i="0" lang="fr-FR" sz="2000" u="none" cap="none" strike="noStrike">
                <a:solidFill>
                  <a:schemeClr val="dk1"/>
                </a:solidFill>
                <a:latin typeface="Calibri"/>
                <a:ea typeface="Calibri"/>
                <a:cs typeface="Calibri"/>
                <a:sym typeface="Calibri"/>
              </a:rPr>
              <a:t> </a:t>
            </a:r>
            <a:r>
              <a:rPr b="0" i="0" lang="fr-FR" sz="2000" u="none" cap="none" strike="noStrike">
                <a:solidFill>
                  <a:srgbClr val="7030A0"/>
                </a:solidFill>
                <a:latin typeface="Calibri"/>
                <a:ea typeface="Calibri"/>
                <a:cs typeface="Calibri"/>
                <a:sym typeface="Calibri"/>
              </a:rPr>
              <a:t>un et un seul </a:t>
            </a:r>
            <a:r>
              <a:rPr b="0" i="0" lang="fr-FR" sz="2000" u="none" cap="none" strike="noStrike">
                <a:solidFill>
                  <a:schemeClr val="accent1"/>
                </a:solidFill>
                <a:latin typeface="Calibri"/>
                <a:ea typeface="Calibri"/>
                <a:cs typeface="Calibri"/>
                <a:sym typeface="Calibri"/>
              </a:rPr>
              <a:t>niveau de diplôme </a:t>
            </a:r>
            <a:r>
              <a:rPr b="0" i="0" lang="fr-FR" sz="2000" u="none" cap="none" strike="noStrike">
                <a:solidFill>
                  <a:schemeClr val="dk1"/>
                </a:solidFill>
                <a:latin typeface="Calibri"/>
                <a:ea typeface="Calibri"/>
                <a:cs typeface="Calibri"/>
                <a:sym typeface="Calibri"/>
              </a:rPr>
              <a:t>national, </a:t>
            </a:r>
            <a:r>
              <a:rPr b="0" i="0" lang="fr-FR" sz="2000" u="none" cap="none" strike="noStrike">
                <a:solidFill>
                  <a:srgbClr val="7030A0"/>
                </a:solidFill>
                <a:latin typeface="Calibri"/>
                <a:ea typeface="Calibri"/>
                <a:cs typeface="Calibri"/>
                <a:sym typeface="Calibri"/>
              </a:rPr>
              <a:t>un</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1"/>
                </a:solidFill>
                <a:latin typeface="Calibri"/>
                <a:ea typeface="Calibri"/>
                <a:cs typeface="Calibri"/>
                <a:sym typeface="Calibri"/>
              </a:rPr>
              <a:t>niveau de diplôme </a:t>
            </a:r>
            <a:r>
              <a:rPr b="0" i="0" lang="fr-FR" sz="2000" u="none" cap="none" strike="noStrike">
                <a:solidFill>
                  <a:schemeClr val="dk1"/>
                </a:solidFill>
                <a:latin typeface="Calibri"/>
                <a:ea typeface="Calibri"/>
                <a:cs typeface="Calibri"/>
                <a:sym typeface="Calibri"/>
              </a:rPr>
              <a:t>peut ne pas </a:t>
            </a:r>
            <a:r>
              <a:rPr b="0" i="0" lang="fr-FR" sz="2000" u="none" cap="none" strike="noStrike">
                <a:solidFill>
                  <a:schemeClr val="accent6"/>
                </a:solidFill>
                <a:latin typeface="Calibri"/>
                <a:ea typeface="Calibri"/>
                <a:cs typeface="Calibri"/>
                <a:sym typeface="Calibri"/>
              </a:rPr>
              <a:t>être en correspondance </a:t>
            </a:r>
            <a:r>
              <a:rPr b="0" i="0" lang="fr-FR" sz="2000" u="none" cap="none" strike="noStrike">
                <a:solidFill>
                  <a:schemeClr val="dk1"/>
                </a:solidFill>
                <a:latin typeface="Calibri"/>
                <a:ea typeface="Calibri"/>
                <a:cs typeface="Calibri"/>
                <a:sym typeface="Calibri"/>
              </a:rPr>
              <a:t>avec </a:t>
            </a:r>
            <a:r>
              <a:rPr b="0" i="0" lang="fr-FR" sz="2000" u="none" cap="none" strike="noStrike">
                <a:solidFill>
                  <a:srgbClr val="7030A0"/>
                </a:solidFill>
                <a:latin typeface="Calibri"/>
                <a:ea typeface="Calibri"/>
                <a:cs typeface="Calibri"/>
                <a:sym typeface="Calibri"/>
              </a:rPr>
              <a:t>un</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1"/>
                </a:solidFill>
                <a:latin typeface="Calibri"/>
                <a:ea typeface="Calibri"/>
                <a:cs typeface="Calibri"/>
                <a:sym typeface="Calibri"/>
              </a:rPr>
              <a:t>titre</a:t>
            </a:r>
            <a:r>
              <a:rPr b="0" i="0" lang="fr-FR" sz="2000" u="none" cap="none" strike="noStrike">
                <a:solidFill>
                  <a:schemeClr val="dk1"/>
                </a:solidFill>
                <a:latin typeface="Calibri"/>
                <a:ea typeface="Calibri"/>
                <a:cs typeface="Calibri"/>
                <a:sym typeface="Calibri"/>
              </a:rPr>
              <a:t> et peut </a:t>
            </a:r>
            <a:r>
              <a:rPr b="0" i="0" lang="fr-FR" sz="2000" u="none" cap="none" strike="noStrike">
                <a:solidFill>
                  <a:schemeClr val="accent6"/>
                </a:solidFill>
                <a:latin typeface="Calibri"/>
                <a:ea typeface="Calibri"/>
                <a:cs typeface="Calibri"/>
                <a:sym typeface="Calibri"/>
              </a:rPr>
              <a:t>être en correspondance </a:t>
            </a:r>
            <a:r>
              <a:rPr b="0" i="0" lang="fr-FR" sz="2000" u="none" cap="none" strike="noStrike">
                <a:solidFill>
                  <a:schemeClr val="dk1"/>
                </a:solidFill>
                <a:latin typeface="Calibri"/>
                <a:ea typeface="Calibri"/>
                <a:cs typeface="Calibri"/>
                <a:sym typeface="Calibri"/>
              </a:rPr>
              <a:t>avec </a:t>
            </a:r>
            <a:r>
              <a:rPr b="0" i="0" lang="fr-FR" sz="2000" u="none" cap="none" strike="noStrike">
                <a:solidFill>
                  <a:srgbClr val="7030A0"/>
                </a:solidFill>
                <a:latin typeface="Calibri"/>
                <a:ea typeface="Calibri"/>
                <a:cs typeface="Calibri"/>
                <a:sym typeface="Calibri"/>
              </a:rPr>
              <a:t>plusieurs</a:t>
            </a:r>
            <a:r>
              <a:rPr b="0" i="0" lang="fr-FR" sz="2000" u="none" cap="none" strike="noStrike">
                <a:solidFill>
                  <a:schemeClr val="dk1"/>
                </a:solidFill>
                <a:latin typeface="Calibri"/>
                <a:ea typeface="Calibri"/>
                <a:cs typeface="Calibri"/>
                <a:sym typeface="Calibri"/>
              </a:rPr>
              <a:t> </a:t>
            </a:r>
            <a:r>
              <a:rPr b="0" i="0" lang="fr-FR" sz="2000" u="none" cap="none" strike="noStrike">
                <a:solidFill>
                  <a:schemeClr val="accent1"/>
                </a:solidFill>
                <a:latin typeface="Calibri"/>
                <a:ea typeface="Calibri"/>
                <a:cs typeface="Calibri"/>
                <a:sym typeface="Calibri"/>
              </a:rPr>
              <a:t>titres</a:t>
            </a:r>
            <a:endParaRPr/>
          </a:p>
          <a:p>
            <a:pPr indent="-342900" lvl="1" marL="800100" marR="0" rtl="0" algn="l">
              <a:spcBef>
                <a:spcPts val="600"/>
              </a:spcBef>
              <a:spcAft>
                <a:spcPts val="0"/>
              </a:spcAft>
              <a:buClr>
                <a:schemeClr val="dk1"/>
              </a:buClr>
              <a:buSzPts val="2000"/>
              <a:buFont typeface="Arial"/>
              <a:buChar char="•"/>
            </a:pPr>
            <a:r>
              <a:rPr b="0" i="0" lang="fr-FR" sz="2000" u="none" cap="none" strike="noStrike">
                <a:solidFill>
                  <a:schemeClr val="dk1"/>
                </a:solidFill>
                <a:latin typeface="Calibri"/>
                <a:ea typeface="Calibri"/>
                <a:cs typeface="Calibri"/>
                <a:sym typeface="Calibri"/>
              </a:rPr>
              <a:t>Un </a:t>
            </a:r>
            <a:r>
              <a:rPr b="0" i="0" lang="fr-FR" sz="2000" u="none" cap="none" strike="noStrike">
                <a:solidFill>
                  <a:schemeClr val="accent1"/>
                </a:solidFill>
                <a:latin typeface="Calibri"/>
                <a:ea typeface="Calibri"/>
                <a:cs typeface="Calibri"/>
                <a:sym typeface="Calibri"/>
              </a:rPr>
              <a:t>titre RNCP</a:t>
            </a:r>
            <a:r>
              <a:rPr b="0" i="0" lang="fr-FR" sz="2000" u="none" cap="none" strike="noStrike">
                <a:solidFill>
                  <a:schemeClr val="dk1"/>
                </a:solidFill>
                <a:latin typeface="Calibri"/>
                <a:ea typeface="Calibri"/>
                <a:cs typeface="Calibri"/>
                <a:sym typeface="Calibri"/>
              </a:rPr>
              <a:t>, comme un </a:t>
            </a:r>
            <a:r>
              <a:rPr b="0" i="0" lang="fr-FR" sz="2000" u="none" cap="none" strike="noStrike">
                <a:solidFill>
                  <a:schemeClr val="accent1"/>
                </a:solidFill>
                <a:latin typeface="Calibri"/>
                <a:ea typeface="Calibri"/>
                <a:cs typeface="Calibri"/>
                <a:sym typeface="Calibri"/>
              </a:rPr>
              <a:t>centre de formation</a:t>
            </a:r>
            <a:r>
              <a:rPr b="0" i="0" lang="fr-FR" sz="2000" u="none" cap="none" strike="noStrike">
                <a:solidFill>
                  <a:schemeClr val="dk1"/>
                </a:solidFill>
                <a:latin typeface="Calibri"/>
                <a:ea typeface="Calibri"/>
                <a:cs typeface="Calibri"/>
                <a:sym typeface="Calibri"/>
              </a:rPr>
              <a:t>, peut </a:t>
            </a:r>
            <a:r>
              <a:rPr b="0" i="0" lang="fr-FR" sz="2000" u="none" cap="none" strike="noStrike">
                <a:solidFill>
                  <a:srgbClr val="7030A0"/>
                </a:solidFill>
                <a:latin typeface="Calibri"/>
                <a:ea typeface="Calibri"/>
                <a:cs typeface="Calibri"/>
                <a:sym typeface="Calibri"/>
              </a:rPr>
              <a:t>ne pas avoir</a:t>
            </a:r>
            <a:r>
              <a:rPr b="0" i="0" lang="fr-FR" sz="2000" u="none" cap="none" strike="noStrike">
                <a:solidFill>
                  <a:schemeClr val="dk1"/>
                </a:solidFill>
                <a:latin typeface="Calibri"/>
                <a:ea typeface="Calibri"/>
                <a:cs typeface="Calibri"/>
                <a:sym typeface="Calibri"/>
              </a:rPr>
              <a:t> d’</a:t>
            </a:r>
            <a:r>
              <a:rPr b="0" i="0" lang="fr-FR" sz="2000" u="none" cap="none" strike="noStrike">
                <a:solidFill>
                  <a:schemeClr val="accent1"/>
                </a:solidFill>
                <a:latin typeface="Calibri"/>
                <a:ea typeface="Calibri"/>
                <a:cs typeface="Calibri"/>
                <a:sym typeface="Calibri"/>
              </a:rPr>
              <a:t>apprenant</a:t>
            </a:r>
            <a:r>
              <a:rPr b="0" i="0" lang="fr-FR" sz="2000" u="none" cap="none" strike="noStrike">
                <a:solidFill>
                  <a:schemeClr val="dk1"/>
                </a:solidFill>
                <a:latin typeface="Calibri"/>
                <a:ea typeface="Calibri"/>
                <a:cs typeface="Calibri"/>
                <a:sym typeface="Calibri"/>
              </a:rPr>
              <a:t> en </a:t>
            </a:r>
            <a:r>
              <a:rPr b="0" i="0" lang="fr-FR" sz="2000" u="none" cap="none" strike="noStrike">
                <a:solidFill>
                  <a:schemeClr val="accent6"/>
                </a:solidFill>
                <a:latin typeface="Calibri"/>
                <a:ea typeface="Calibri"/>
                <a:cs typeface="Calibri"/>
                <a:sym typeface="Calibri"/>
              </a:rPr>
              <a:t>préparation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6"/>
          <p:cNvPicPr preferRelativeResize="0"/>
          <p:nvPr/>
        </p:nvPicPr>
        <p:blipFill rotWithShape="1">
          <a:blip r:embed="rId3">
            <a:alphaModFix/>
          </a:blip>
          <a:srcRect b="0" l="0" r="0" t="0"/>
          <a:stretch/>
        </p:blipFill>
        <p:spPr>
          <a:xfrm>
            <a:off x="1304924" y="1394625"/>
            <a:ext cx="9582150" cy="4924425"/>
          </a:xfrm>
          <a:prstGeom prst="rect">
            <a:avLst/>
          </a:prstGeom>
          <a:noFill/>
          <a:ln>
            <a:noFill/>
          </a:ln>
        </p:spPr>
      </p:pic>
      <p:sp>
        <p:nvSpPr>
          <p:cNvPr id="171" name="Google Shape;171;p16"/>
          <p:cNvSpPr txBox="1"/>
          <p:nvPr/>
        </p:nvSpPr>
        <p:spPr>
          <a:xfrm>
            <a:off x="0" y="0"/>
            <a:ext cx="12191999" cy="1208015"/>
          </a:xfrm>
          <a:prstGeom prst="rect">
            <a:avLst/>
          </a:prstGeom>
          <a:noFill/>
          <a:ln>
            <a:noFill/>
          </a:ln>
        </p:spPr>
        <p:txBody>
          <a:bodyPr anchorCtr="0" anchor="ctr" bIns="72000" lIns="360000" spcFirstLastPara="1" rIns="360000" wrap="square" tIns="72000">
            <a:noAutofit/>
          </a:bodyPr>
          <a:lstStyle/>
          <a:p>
            <a:pPr indent="0" lvl="0" marL="0" marR="0" rtl="0" algn="ctr">
              <a:spcBef>
                <a:spcPts val="0"/>
              </a:spcBef>
              <a:spcAft>
                <a:spcPts val="0"/>
              </a:spcAft>
              <a:buNone/>
            </a:pPr>
            <a:r>
              <a:rPr lang="fr-FR" sz="1800">
                <a:solidFill>
                  <a:schemeClr val="dk1"/>
                </a:solidFill>
                <a:latin typeface="Calibri"/>
                <a:ea typeface="Calibri"/>
                <a:cs typeface="Calibri"/>
                <a:sym typeface="Calibri"/>
              </a:rPr>
              <a:t>Un apprenant prépare un ou plusieurs titres RNCP, d’un certain niveau de diplôme dans un ou plusieurs centres de formation, sur une période donnée. Un apprenant peut ou pas mentorer (ou être mentorer par) plusieurs apprenants.</a:t>
            </a:r>
            <a:endParaRPr b="1"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pSp>
        <p:nvGrpSpPr>
          <p:cNvPr id="176" name="Google Shape;176;p17"/>
          <p:cNvGrpSpPr/>
          <p:nvPr/>
        </p:nvGrpSpPr>
        <p:grpSpPr>
          <a:xfrm>
            <a:off x="660036" y="636159"/>
            <a:ext cx="10871929" cy="5585682"/>
            <a:chOff x="660036" y="636159"/>
            <a:chExt cx="10871929" cy="5585682"/>
          </a:xfrm>
        </p:grpSpPr>
        <p:pic>
          <p:nvPicPr>
            <p:cNvPr id="177" name="Google Shape;177;p17"/>
            <p:cNvPicPr preferRelativeResize="0"/>
            <p:nvPr/>
          </p:nvPicPr>
          <p:blipFill rotWithShape="1">
            <a:blip r:embed="rId3">
              <a:alphaModFix/>
            </a:blip>
            <a:srcRect b="0" l="0" r="0" t="0"/>
            <a:stretch/>
          </p:blipFill>
          <p:spPr>
            <a:xfrm>
              <a:off x="1606002" y="1297416"/>
              <a:ext cx="9582150" cy="4924425"/>
            </a:xfrm>
            <a:prstGeom prst="rect">
              <a:avLst/>
            </a:prstGeom>
            <a:noFill/>
            <a:ln>
              <a:noFill/>
            </a:ln>
          </p:spPr>
        </p:pic>
        <p:sp>
          <p:nvSpPr>
            <p:cNvPr id="178" name="Google Shape;178;p17"/>
            <p:cNvSpPr txBox="1"/>
            <p:nvPr/>
          </p:nvSpPr>
          <p:spPr>
            <a:xfrm>
              <a:off x="10844340" y="5284454"/>
              <a:ext cx="687625"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Entités</a:t>
              </a:r>
              <a:endParaRPr/>
            </a:p>
          </p:txBody>
        </p:sp>
        <p:cxnSp>
          <p:nvCxnSpPr>
            <p:cNvPr id="179" name="Google Shape;179;p17"/>
            <p:cNvCxnSpPr>
              <a:stCxn id="178" idx="0"/>
            </p:cNvCxnSpPr>
            <p:nvPr/>
          </p:nvCxnSpPr>
          <p:spPr>
            <a:xfrm rot="10800000">
              <a:off x="10544053" y="3224954"/>
              <a:ext cx="644100" cy="2059500"/>
            </a:xfrm>
            <a:prstGeom prst="straightConnector1">
              <a:avLst/>
            </a:prstGeom>
            <a:noFill/>
            <a:ln cap="flat" cmpd="sng" w="9525">
              <a:solidFill>
                <a:schemeClr val="dk1"/>
              </a:solidFill>
              <a:prstDash val="dash"/>
              <a:miter lim="800000"/>
              <a:headEnd len="sm" w="sm" type="none"/>
              <a:tailEnd len="med" w="med" type="triangle"/>
            </a:ln>
          </p:spPr>
        </p:cxnSp>
        <p:cxnSp>
          <p:nvCxnSpPr>
            <p:cNvPr id="180" name="Google Shape;180;p17"/>
            <p:cNvCxnSpPr/>
            <p:nvPr/>
          </p:nvCxnSpPr>
          <p:spPr>
            <a:xfrm rot="10800000">
              <a:off x="9503800" y="5389189"/>
              <a:ext cx="1340540" cy="49153"/>
            </a:xfrm>
            <a:prstGeom prst="straightConnector1">
              <a:avLst/>
            </a:prstGeom>
            <a:noFill/>
            <a:ln cap="flat" cmpd="sng" w="9525">
              <a:solidFill>
                <a:schemeClr val="dk1"/>
              </a:solidFill>
              <a:prstDash val="dash"/>
              <a:miter lim="800000"/>
              <a:headEnd len="sm" w="sm" type="none"/>
              <a:tailEnd len="med" w="med" type="triangle"/>
            </a:ln>
          </p:spPr>
        </p:cxnSp>
        <p:sp>
          <p:nvSpPr>
            <p:cNvPr id="181" name="Google Shape;181;p17"/>
            <p:cNvSpPr txBox="1"/>
            <p:nvPr/>
          </p:nvSpPr>
          <p:spPr>
            <a:xfrm>
              <a:off x="4796029" y="5792769"/>
              <a:ext cx="1539588"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Propriétés d’entité</a:t>
              </a:r>
              <a:endParaRPr/>
            </a:p>
          </p:txBody>
        </p:sp>
        <p:cxnSp>
          <p:nvCxnSpPr>
            <p:cNvPr id="182" name="Google Shape;182;p17"/>
            <p:cNvCxnSpPr>
              <a:stCxn id="181" idx="3"/>
            </p:cNvCxnSpPr>
            <p:nvPr/>
          </p:nvCxnSpPr>
          <p:spPr>
            <a:xfrm flipH="1" rot="10800000">
              <a:off x="6335617" y="5733058"/>
              <a:ext cx="1431600" cy="213600"/>
            </a:xfrm>
            <a:prstGeom prst="straightConnector1">
              <a:avLst/>
            </a:prstGeom>
            <a:noFill/>
            <a:ln cap="flat" cmpd="sng" w="9525">
              <a:solidFill>
                <a:schemeClr val="dk1"/>
              </a:solidFill>
              <a:prstDash val="dash"/>
              <a:miter lim="800000"/>
              <a:headEnd len="sm" w="sm" type="none"/>
              <a:tailEnd len="med" w="med" type="triangle"/>
            </a:ln>
          </p:spPr>
        </p:cxnSp>
        <p:cxnSp>
          <p:nvCxnSpPr>
            <p:cNvPr id="183" name="Google Shape;183;p17"/>
            <p:cNvCxnSpPr>
              <a:stCxn id="181" idx="3"/>
            </p:cNvCxnSpPr>
            <p:nvPr/>
          </p:nvCxnSpPr>
          <p:spPr>
            <a:xfrm flipH="1" rot="10800000">
              <a:off x="6335617" y="5917558"/>
              <a:ext cx="1431600" cy="29100"/>
            </a:xfrm>
            <a:prstGeom prst="straightConnector1">
              <a:avLst/>
            </a:prstGeom>
            <a:noFill/>
            <a:ln cap="flat" cmpd="sng" w="9525">
              <a:solidFill>
                <a:schemeClr val="dk1"/>
              </a:solidFill>
              <a:prstDash val="dash"/>
              <a:miter lim="800000"/>
              <a:headEnd len="sm" w="sm" type="none"/>
              <a:tailEnd len="med" w="med" type="triangle"/>
            </a:ln>
          </p:spPr>
        </p:cxnSp>
        <p:sp>
          <p:nvSpPr>
            <p:cNvPr id="184" name="Google Shape;184;p17"/>
            <p:cNvSpPr txBox="1"/>
            <p:nvPr/>
          </p:nvSpPr>
          <p:spPr>
            <a:xfrm>
              <a:off x="660036" y="4372649"/>
              <a:ext cx="945965"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Identifiant</a:t>
              </a:r>
              <a:endParaRPr/>
            </a:p>
          </p:txBody>
        </p:sp>
        <p:cxnSp>
          <p:nvCxnSpPr>
            <p:cNvPr id="185" name="Google Shape;185;p17"/>
            <p:cNvCxnSpPr>
              <a:stCxn id="184" idx="3"/>
            </p:cNvCxnSpPr>
            <p:nvPr/>
          </p:nvCxnSpPr>
          <p:spPr>
            <a:xfrm flipH="1" rot="10800000">
              <a:off x="1606001" y="4449738"/>
              <a:ext cx="884700" cy="76800"/>
            </a:xfrm>
            <a:prstGeom prst="straightConnector1">
              <a:avLst/>
            </a:prstGeom>
            <a:noFill/>
            <a:ln cap="flat" cmpd="sng" w="9525">
              <a:solidFill>
                <a:schemeClr val="dk1"/>
              </a:solidFill>
              <a:prstDash val="dash"/>
              <a:miter lim="800000"/>
              <a:headEnd len="sm" w="sm" type="none"/>
              <a:tailEnd len="med" w="med" type="triangle"/>
            </a:ln>
          </p:spPr>
        </p:cxnSp>
        <p:sp>
          <p:nvSpPr>
            <p:cNvPr id="186" name="Google Shape;186;p17"/>
            <p:cNvSpPr txBox="1"/>
            <p:nvPr/>
          </p:nvSpPr>
          <p:spPr>
            <a:xfrm>
              <a:off x="9851295" y="783383"/>
              <a:ext cx="1567225"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Association binaire</a:t>
              </a:r>
              <a:endParaRPr/>
            </a:p>
          </p:txBody>
        </p:sp>
        <p:cxnSp>
          <p:nvCxnSpPr>
            <p:cNvPr id="187" name="Google Shape;187;p17"/>
            <p:cNvCxnSpPr>
              <a:stCxn id="186" idx="1"/>
            </p:cNvCxnSpPr>
            <p:nvPr/>
          </p:nvCxnSpPr>
          <p:spPr>
            <a:xfrm flipH="1">
              <a:off x="8992095" y="937272"/>
              <a:ext cx="859200" cy="500700"/>
            </a:xfrm>
            <a:prstGeom prst="straightConnector1">
              <a:avLst/>
            </a:prstGeom>
            <a:noFill/>
            <a:ln cap="flat" cmpd="sng" w="9525">
              <a:solidFill>
                <a:schemeClr val="dk1"/>
              </a:solidFill>
              <a:prstDash val="dash"/>
              <a:miter lim="800000"/>
              <a:headEnd len="sm" w="sm" type="none"/>
              <a:tailEnd len="med" w="med" type="triangle"/>
            </a:ln>
          </p:spPr>
        </p:cxnSp>
        <p:sp>
          <p:nvSpPr>
            <p:cNvPr id="188" name="Google Shape;188;p17"/>
            <p:cNvSpPr txBox="1"/>
            <p:nvPr/>
          </p:nvSpPr>
          <p:spPr>
            <a:xfrm>
              <a:off x="7196828" y="2361911"/>
              <a:ext cx="1706394"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Association ternaire</a:t>
              </a:r>
              <a:endParaRPr/>
            </a:p>
          </p:txBody>
        </p:sp>
        <p:cxnSp>
          <p:nvCxnSpPr>
            <p:cNvPr id="189" name="Google Shape;189;p17"/>
            <p:cNvCxnSpPr>
              <a:stCxn id="188" idx="2"/>
            </p:cNvCxnSpPr>
            <p:nvPr/>
          </p:nvCxnSpPr>
          <p:spPr>
            <a:xfrm flipH="1">
              <a:off x="7213625" y="2669688"/>
              <a:ext cx="836400" cy="1064400"/>
            </a:xfrm>
            <a:prstGeom prst="straightConnector1">
              <a:avLst/>
            </a:prstGeom>
            <a:noFill/>
            <a:ln cap="flat" cmpd="sng" w="9525">
              <a:solidFill>
                <a:schemeClr val="dk1"/>
              </a:solidFill>
              <a:prstDash val="dash"/>
              <a:miter lim="800000"/>
              <a:headEnd len="sm" w="sm" type="none"/>
              <a:tailEnd len="med" w="med" type="triangle"/>
            </a:ln>
          </p:spPr>
        </p:cxnSp>
        <p:sp>
          <p:nvSpPr>
            <p:cNvPr id="190" name="Google Shape;190;p17"/>
            <p:cNvSpPr txBox="1"/>
            <p:nvPr/>
          </p:nvSpPr>
          <p:spPr>
            <a:xfrm>
              <a:off x="8369991" y="4421535"/>
              <a:ext cx="1921039"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Propriétés d’association</a:t>
              </a:r>
              <a:endParaRPr/>
            </a:p>
          </p:txBody>
        </p:sp>
        <p:cxnSp>
          <p:nvCxnSpPr>
            <p:cNvPr id="191" name="Google Shape;191;p17"/>
            <p:cNvCxnSpPr>
              <a:stCxn id="190" idx="1"/>
            </p:cNvCxnSpPr>
            <p:nvPr/>
          </p:nvCxnSpPr>
          <p:spPr>
            <a:xfrm rot="10800000">
              <a:off x="7171791" y="3979924"/>
              <a:ext cx="1198200" cy="595500"/>
            </a:xfrm>
            <a:prstGeom prst="straightConnector1">
              <a:avLst/>
            </a:prstGeom>
            <a:noFill/>
            <a:ln cap="flat" cmpd="sng" w="9525">
              <a:solidFill>
                <a:schemeClr val="dk1"/>
              </a:solidFill>
              <a:prstDash val="dash"/>
              <a:miter lim="800000"/>
              <a:headEnd len="sm" w="sm" type="none"/>
              <a:tailEnd len="med" w="med" type="triangle"/>
            </a:ln>
          </p:spPr>
        </p:cxnSp>
        <p:cxnSp>
          <p:nvCxnSpPr>
            <p:cNvPr id="192" name="Google Shape;192;p17"/>
            <p:cNvCxnSpPr>
              <a:stCxn id="190" idx="1"/>
            </p:cNvCxnSpPr>
            <p:nvPr/>
          </p:nvCxnSpPr>
          <p:spPr>
            <a:xfrm rot="10800000">
              <a:off x="6945291" y="4198024"/>
              <a:ext cx="1424700" cy="377400"/>
            </a:xfrm>
            <a:prstGeom prst="straightConnector1">
              <a:avLst/>
            </a:prstGeom>
            <a:noFill/>
            <a:ln cap="flat" cmpd="sng" w="9525">
              <a:solidFill>
                <a:schemeClr val="dk1"/>
              </a:solidFill>
              <a:prstDash val="dash"/>
              <a:miter lim="800000"/>
              <a:headEnd len="sm" w="sm" type="none"/>
              <a:tailEnd len="med" w="med" type="triangle"/>
            </a:ln>
          </p:spPr>
        </p:cxnSp>
        <p:sp>
          <p:nvSpPr>
            <p:cNvPr id="193" name="Google Shape;193;p17"/>
            <p:cNvSpPr txBox="1"/>
            <p:nvPr/>
          </p:nvSpPr>
          <p:spPr>
            <a:xfrm>
              <a:off x="872715" y="636159"/>
              <a:ext cx="2296206"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Association réflexive (unaire)</a:t>
              </a:r>
              <a:endParaRPr/>
            </a:p>
          </p:txBody>
        </p:sp>
        <p:cxnSp>
          <p:nvCxnSpPr>
            <p:cNvPr id="194" name="Google Shape;194;p17"/>
            <p:cNvCxnSpPr>
              <a:stCxn id="193" idx="2"/>
            </p:cNvCxnSpPr>
            <p:nvPr/>
          </p:nvCxnSpPr>
          <p:spPr>
            <a:xfrm>
              <a:off x="2020818" y="943936"/>
              <a:ext cx="780300" cy="762600"/>
            </a:xfrm>
            <a:prstGeom prst="straightConnector1">
              <a:avLst/>
            </a:prstGeom>
            <a:noFill/>
            <a:ln cap="flat" cmpd="sng" w="9525">
              <a:solidFill>
                <a:schemeClr val="dk1"/>
              </a:solidFill>
              <a:prstDash val="dash"/>
              <a:miter lim="800000"/>
              <a:headEnd len="sm" w="sm" type="none"/>
              <a:tailEnd len="med" w="med" type="triangle"/>
            </a:ln>
          </p:spPr>
        </p:cxn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nvSpPr>
        <p:spPr>
          <a:xfrm>
            <a:off x="2364077" y="2967335"/>
            <a:ext cx="7463846"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Le niveau logique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nvSpPr>
        <p:spPr>
          <a:xfrm>
            <a:off x="848687" y="351240"/>
            <a:ext cx="10494627" cy="615553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0" lang="fr-FR" sz="2800" u="none" cap="none" strike="noStrike">
                <a:solidFill>
                  <a:schemeClr val="dk1"/>
                </a:solidFill>
                <a:latin typeface="Calibri"/>
                <a:ea typeface="Calibri"/>
                <a:cs typeface="Calibri"/>
                <a:sym typeface="Calibri"/>
              </a:rPr>
              <a:t>MERISE</a:t>
            </a:r>
            <a:r>
              <a:rPr b="0" i="0" lang="fr-FR" sz="2800" u="none" cap="none" strike="noStrike">
                <a:solidFill>
                  <a:schemeClr val="dk1"/>
                </a:solidFill>
                <a:latin typeface="Calibri"/>
                <a:ea typeface="Calibri"/>
                <a:cs typeface="Calibri"/>
                <a:sym typeface="Calibri"/>
              </a:rPr>
              <a:t> est une </a:t>
            </a:r>
            <a:r>
              <a:rPr b="1" i="0" lang="fr-FR" sz="2800" u="none" cap="none" strike="noStrike">
                <a:solidFill>
                  <a:schemeClr val="dk1"/>
                </a:solidFill>
                <a:latin typeface="Calibri"/>
                <a:ea typeface="Calibri"/>
                <a:cs typeface="Calibri"/>
                <a:sym typeface="Calibri"/>
              </a:rPr>
              <a:t>méthode d’analyse et de conception </a:t>
            </a:r>
            <a:r>
              <a:rPr b="0" i="0" lang="fr-FR" sz="2800" u="none" cap="none" strike="noStrike">
                <a:solidFill>
                  <a:schemeClr val="dk1"/>
                </a:solidFill>
                <a:latin typeface="Calibri"/>
                <a:ea typeface="Calibri"/>
                <a:cs typeface="Calibri"/>
                <a:sym typeface="Calibri"/>
              </a:rPr>
              <a:t>(données et traitements notamment) </a:t>
            </a:r>
            <a:r>
              <a:rPr b="1" i="0" lang="fr-FR" sz="2800" u="none" cap="none" strike="noStrike">
                <a:solidFill>
                  <a:schemeClr val="dk1"/>
                </a:solidFill>
                <a:latin typeface="Calibri"/>
                <a:ea typeface="Calibri"/>
                <a:cs typeface="Calibri"/>
                <a:sym typeface="Calibri"/>
              </a:rPr>
              <a:t>et de gestion de projet informatique</a:t>
            </a:r>
            <a:r>
              <a:rPr b="0" i="0" lang="fr-FR" sz="2800" u="none" cap="none" strike="noStrike">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On peut retenir sur le plan historique, que la </a:t>
            </a:r>
            <a:r>
              <a:rPr b="1" lang="fr-FR" sz="2800">
                <a:solidFill>
                  <a:schemeClr val="dk1"/>
                </a:solidFill>
                <a:latin typeface="Calibri"/>
                <a:ea typeface="Calibri"/>
                <a:cs typeface="Calibri"/>
                <a:sym typeface="Calibri"/>
              </a:rPr>
              <a:t>méthode</a:t>
            </a:r>
            <a:r>
              <a:rPr lang="fr-FR" sz="2800">
                <a:solidFill>
                  <a:schemeClr val="dk1"/>
                </a:solidFill>
                <a:latin typeface="Calibri"/>
                <a:ea typeface="Calibri"/>
                <a:cs typeface="Calibri"/>
                <a:sym typeface="Calibri"/>
              </a:rPr>
              <a:t> spécifiquement </a:t>
            </a:r>
            <a:r>
              <a:rPr b="1" lang="fr-FR" sz="2800">
                <a:solidFill>
                  <a:schemeClr val="dk1"/>
                </a:solidFill>
                <a:latin typeface="Calibri"/>
                <a:ea typeface="Calibri"/>
                <a:cs typeface="Calibri"/>
                <a:sym typeface="Calibri"/>
              </a:rPr>
              <a:t>française</a:t>
            </a:r>
            <a:r>
              <a:rPr lang="fr-FR" sz="2800">
                <a:solidFill>
                  <a:schemeClr val="dk1"/>
                </a:solidFill>
                <a:latin typeface="Calibri"/>
                <a:ea typeface="Calibri"/>
                <a:cs typeface="Calibri"/>
                <a:sym typeface="Calibri"/>
              </a:rPr>
              <a:t> date du début des années 1980, que dans son ensemble elle était pertinente dans un contexte d’</a:t>
            </a:r>
            <a:r>
              <a:rPr b="1" lang="fr-FR" sz="2800">
                <a:solidFill>
                  <a:schemeClr val="dk1"/>
                </a:solidFill>
                <a:latin typeface="Calibri"/>
                <a:ea typeface="Calibri"/>
                <a:cs typeface="Calibri"/>
                <a:sym typeface="Calibri"/>
              </a:rPr>
              <a:t>informatisation massive des organisations</a:t>
            </a:r>
            <a:r>
              <a:rPr lang="fr-FR" sz="2800">
                <a:solidFill>
                  <a:schemeClr val="dk1"/>
                </a:solidFill>
                <a:latin typeface="Calibri"/>
                <a:ea typeface="Calibri"/>
                <a:cs typeface="Calibri"/>
                <a:sym typeface="Calibri"/>
              </a:rPr>
              <a:t> (entreprises et administrations). Enfin sur le plan de la conception des bases de données, elle n’était </a:t>
            </a:r>
            <a:r>
              <a:rPr b="1" lang="fr-FR" sz="2800">
                <a:solidFill>
                  <a:schemeClr val="dk1"/>
                </a:solidFill>
                <a:latin typeface="Calibri"/>
                <a:ea typeface="Calibri"/>
                <a:cs typeface="Calibri"/>
                <a:sym typeface="Calibri"/>
              </a:rPr>
              <a:t>pas uniquement adaptée aux base de données relationnelles</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Plutôt tombée en désuétude, les concepts associés sont toujours d’</a:t>
            </a:r>
            <a:r>
              <a:rPr b="1" lang="fr-FR" sz="2800">
                <a:solidFill>
                  <a:schemeClr val="dk1"/>
                </a:solidFill>
                <a:latin typeface="Calibri"/>
                <a:ea typeface="Calibri"/>
                <a:cs typeface="Calibri"/>
                <a:sym typeface="Calibri"/>
              </a:rPr>
              <a:t>actualité</a:t>
            </a:r>
            <a:r>
              <a:rPr lang="fr-FR" sz="2800">
                <a:solidFill>
                  <a:schemeClr val="dk1"/>
                </a:solidFill>
                <a:latin typeface="Calibri"/>
                <a:ea typeface="Calibri"/>
                <a:cs typeface="Calibri"/>
                <a:sym typeface="Calibri"/>
              </a:rPr>
              <a:t> dans la </a:t>
            </a:r>
            <a:r>
              <a:rPr b="1" lang="fr-FR" sz="2800">
                <a:solidFill>
                  <a:schemeClr val="dk1"/>
                </a:solidFill>
                <a:latin typeface="Calibri"/>
                <a:ea typeface="Calibri"/>
                <a:cs typeface="Calibri"/>
                <a:sym typeface="Calibri"/>
              </a:rPr>
              <a:t>conception de bases de données relationnelles</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Dans le cadre du titre </a:t>
            </a:r>
            <a:r>
              <a:rPr b="1" lang="fr-FR" sz="2800">
                <a:solidFill>
                  <a:schemeClr val="dk1"/>
                </a:solidFill>
                <a:latin typeface="Calibri"/>
                <a:ea typeface="Calibri"/>
                <a:cs typeface="Calibri"/>
                <a:sym typeface="Calibri"/>
              </a:rPr>
              <a:t>CDA</a:t>
            </a:r>
            <a:r>
              <a:rPr lang="fr-FR" sz="2800">
                <a:solidFill>
                  <a:schemeClr val="dk1"/>
                </a:solidFill>
                <a:latin typeface="Calibri"/>
                <a:ea typeface="Calibri"/>
                <a:cs typeface="Calibri"/>
                <a:sym typeface="Calibri"/>
              </a:rPr>
              <a:t>, seules </a:t>
            </a:r>
            <a:r>
              <a:rPr b="1" lang="fr-FR" sz="2800">
                <a:solidFill>
                  <a:schemeClr val="dk1"/>
                </a:solidFill>
                <a:latin typeface="Calibri"/>
                <a:ea typeface="Calibri"/>
                <a:cs typeface="Calibri"/>
                <a:sym typeface="Calibri"/>
              </a:rPr>
              <a:t>l’analyse et la conception des données sont concernées dans un contexte de bases relationnelles</a:t>
            </a:r>
            <a:r>
              <a:rPr lang="fr-FR" sz="2800">
                <a:solidFill>
                  <a:schemeClr val="dk1"/>
                </a:solidFill>
                <a:latin typeface="Calibri"/>
                <a:ea typeface="Calibri"/>
                <a:cs typeface="Calibri"/>
                <a:sym typeface="Calibri"/>
              </a:rPr>
              <a:t>. </a:t>
            </a:r>
            <a:r>
              <a:rPr i="1" lang="fr-FR" sz="2800">
                <a:solidFill>
                  <a:schemeClr val="dk1"/>
                </a:solidFill>
                <a:latin typeface="Calibri"/>
                <a:ea typeface="Calibri"/>
                <a:cs typeface="Calibri"/>
                <a:sym typeface="Calibri"/>
              </a:rPr>
              <a:t>Exit</a:t>
            </a:r>
            <a:r>
              <a:rPr lang="fr-FR" sz="2800">
                <a:solidFill>
                  <a:schemeClr val="dk1"/>
                </a:solidFill>
                <a:latin typeface="Calibri"/>
                <a:ea typeface="Calibri"/>
                <a:cs typeface="Calibri"/>
                <a:sym typeface="Calibri"/>
              </a:rPr>
              <a:t> les traitements et la gestion de projet au sens MERISE.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logique, généralités</a:t>
            </a:r>
            <a:endParaRPr/>
          </a:p>
        </p:txBody>
      </p:sp>
      <p:sp>
        <p:nvSpPr>
          <p:cNvPr id="205" name="Google Shape;205;p19"/>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L’analyse des données au niveau logique conduit à la production d’un </a:t>
            </a:r>
            <a:r>
              <a:rPr b="1" lang="fr-FR" sz="2000">
                <a:solidFill>
                  <a:schemeClr val="dk1"/>
                </a:solidFill>
                <a:latin typeface="Calibri"/>
                <a:ea typeface="Calibri"/>
                <a:cs typeface="Calibri"/>
                <a:sym typeface="Calibri"/>
              </a:rPr>
              <a:t>MLD</a:t>
            </a:r>
            <a:r>
              <a:rPr lang="fr-FR" sz="2000">
                <a:solidFill>
                  <a:schemeClr val="dk1"/>
                </a:solidFill>
                <a:latin typeface="Calibri"/>
                <a:ea typeface="Calibri"/>
                <a:cs typeface="Calibri"/>
                <a:sym typeface="Calibri"/>
              </a:rPr>
              <a:t> (Modèle Logique des Données), le MLD est la </a:t>
            </a:r>
            <a:r>
              <a:rPr b="1" lang="fr-FR" sz="2000">
                <a:solidFill>
                  <a:schemeClr val="dk1"/>
                </a:solidFill>
                <a:latin typeface="Calibri"/>
                <a:ea typeface="Calibri"/>
                <a:cs typeface="Calibri"/>
                <a:sym typeface="Calibri"/>
              </a:rPr>
              <a:t>traduction du MCD</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Cela suppose qu’on a fait le </a:t>
            </a:r>
            <a:r>
              <a:rPr b="1" lang="fr-FR" sz="2000">
                <a:solidFill>
                  <a:schemeClr val="dk1"/>
                </a:solidFill>
                <a:latin typeface="Calibri"/>
                <a:ea typeface="Calibri"/>
                <a:cs typeface="Calibri"/>
                <a:sym typeface="Calibri"/>
              </a:rPr>
              <a:t>choix</a:t>
            </a:r>
            <a:r>
              <a:rPr lang="fr-FR" sz="2000">
                <a:solidFill>
                  <a:schemeClr val="dk1"/>
                </a:solidFill>
                <a:latin typeface="Calibri"/>
                <a:ea typeface="Calibri"/>
                <a:cs typeface="Calibri"/>
                <a:sym typeface="Calibri"/>
              </a:rPr>
              <a:t>, du moins que l’on tient compte, </a:t>
            </a:r>
            <a:r>
              <a:rPr b="1" lang="fr-FR" sz="2000">
                <a:solidFill>
                  <a:schemeClr val="dk1"/>
                </a:solidFill>
                <a:latin typeface="Calibri"/>
                <a:ea typeface="Calibri"/>
                <a:cs typeface="Calibri"/>
                <a:sym typeface="Calibri"/>
              </a:rPr>
              <a:t>du type de SGBD </a:t>
            </a:r>
            <a:r>
              <a:rPr lang="fr-FR" sz="2000">
                <a:solidFill>
                  <a:schemeClr val="dk1"/>
                </a:solidFill>
                <a:latin typeface="Calibri"/>
                <a:ea typeface="Calibri"/>
                <a:cs typeface="Calibri"/>
                <a:sym typeface="Calibri"/>
              </a:rPr>
              <a:t>(Système de Gestion de Base de Données) que l’on va utiliser. Le type informe sur la </a:t>
            </a:r>
            <a:r>
              <a:rPr b="1" lang="fr-FR" sz="2000">
                <a:solidFill>
                  <a:schemeClr val="dk1"/>
                </a:solidFill>
                <a:latin typeface="Calibri"/>
                <a:ea typeface="Calibri"/>
                <a:cs typeface="Calibri"/>
                <a:sym typeface="Calibri"/>
              </a:rPr>
              <a:t>manière dont les données vont être représentées, organisées </a:t>
            </a:r>
            <a:r>
              <a:rPr lang="fr-FR" sz="2000">
                <a:solidFill>
                  <a:schemeClr val="dk1"/>
                </a:solidFill>
                <a:latin typeface="Calibri"/>
                <a:ea typeface="Calibri"/>
                <a:cs typeface="Calibri"/>
                <a:sym typeface="Calibri"/>
              </a:rPr>
              <a:t>(tables, réseaux, hiérarchies, documents…). Pour le type relationnel on parle de </a:t>
            </a:r>
            <a:r>
              <a:rPr b="1" lang="fr-FR" sz="2000">
                <a:solidFill>
                  <a:schemeClr val="dk1"/>
                </a:solidFill>
                <a:latin typeface="Calibri"/>
                <a:ea typeface="Calibri"/>
                <a:cs typeface="Calibri"/>
                <a:sym typeface="Calibri"/>
              </a:rPr>
              <a:t>SGBD-R</a:t>
            </a:r>
            <a:r>
              <a:rPr lang="fr-FR" sz="2000">
                <a:solidFill>
                  <a:schemeClr val="dk1"/>
                </a:solidFill>
                <a:latin typeface="Calibri"/>
                <a:ea typeface="Calibri"/>
                <a:cs typeface="Calibri"/>
                <a:sym typeface="Calibri"/>
              </a:rPr>
              <a:t> et </a:t>
            </a:r>
            <a:r>
              <a:rPr b="1" lang="fr-FR" sz="2000">
                <a:solidFill>
                  <a:schemeClr val="dk1"/>
                </a:solidFill>
                <a:latin typeface="Calibri"/>
                <a:ea typeface="Calibri"/>
                <a:cs typeface="Calibri"/>
                <a:sym typeface="Calibri"/>
              </a:rPr>
              <a:t>les données sont organisées sous la forme de tables</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On ne tient pas compte de l’implémentation</a:t>
            </a:r>
            <a:r>
              <a:rPr lang="fr-FR" sz="2000">
                <a:solidFill>
                  <a:schemeClr val="dk1"/>
                </a:solidFill>
                <a:latin typeface="Calibri"/>
                <a:ea typeface="Calibri"/>
                <a:cs typeface="Calibri"/>
                <a:sym typeface="Calibri"/>
              </a:rPr>
              <a:t>, à savoir de l’éditeur, du SGBD-R cible (par exemple MySQL ou encore PostgreSQL). Non pas qu’on ne le connait pas mais que ça n’est pas le point d’attention à ce stade. En conséquence, comme au niveau conceptuel, </a:t>
            </a:r>
            <a:r>
              <a:rPr b="1" lang="fr-FR" sz="2000">
                <a:solidFill>
                  <a:schemeClr val="dk1"/>
                </a:solidFill>
                <a:latin typeface="Calibri"/>
                <a:ea typeface="Calibri"/>
                <a:cs typeface="Calibri"/>
                <a:sym typeface="Calibri"/>
              </a:rPr>
              <a:t>on ne peut pas se soucier du typage </a:t>
            </a:r>
            <a:r>
              <a:rPr lang="fr-FR" sz="2000">
                <a:solidFill>
                  <a:schemeClr val="dk1"/>
                </a:solidFill>
                <a:latin typeface="Calibri"/>
                <a:ea typeface="Calibri"/>
                <a:cs typeface="Calibri"/>
                <a:sym typeface="Calibri"/>
              </a:rPr>
              <a:t>des données car les SGBD-R se supportent pas tous les mêmes types et pour un type proche, voire le même, ils n’auront pas forcément les mêmes noms. Pour résumer, il ne peut y avoir comme niveau de détails dans le modèle logique que des </a:t>
            </a:r>
            <a:r>
              <a:rPr b="1" lang="fr-FR" sz="2000">
                <a:solidFill>
                  <a:schemeClr val="dk1"/>
                </a:solidFill>
                <a:latin typeface="Calibri"/>
                <a:ea typeface="Calibri"/>
                <a:cs typeface="Calibri"/>
                <a:sym typeface="Calibri"/>
              </a:rPr>
              <a:t>concepts communs à tous les SGBD-R</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Quand le </a:t>
            </a:r>
            <a:r>
              <a:rPr b="1" lang="fr-FR" sz="2000">
                <a:solidFill>
                  <a:schemeClr val="dk1"/>
                </a:solidFill>
                <a:latin typeface="Calibri"/>
                <a:ea typeface="Calibri"/>
                <a:cs typeface="Calibri"/>
                <a:sym typeface="Calibri"/>
              </a:rPr>
              <a:t>type</a:t>
            </a:r>
            <a:r>
              <a:rPr lang="fr-FR" sz="2000">
                <a:solidFill>
                  <a:schemeClr val="dk1"/>
                </a:solidFill>
                <a:latin typeface="Calibri"/>
                <a:ea typeface="Calibri"/>
                <a:cs typeface="Calibri"/>
                <a:sym typeface="Calibri"/>
              </a:rPr>
              <a:t> est une base de données </a:t>
            </a:r>
            <a:r>
              <a:rPr b="1" lang="fr-FR" sz="2000">
                <a:solidFill>
                  <a:schemeClr val="dk1"/>
                </a:solidFill>
                <a:latin typeface="Calibri"/>
                <a:ea typeface="Calibri"/>
                <a:cs typeface="Calibri"/>
                <a:sym typeface="Calibri"/>
              </a:rPr>
              <a:t>relationnelle</a:t>
            </a:r>
            <a:r>
              <a:rPr lang="fr-FR" sz="2000">
                <a:solidFill>
                  <a:schemeClr val="dk1"/>
                </a:solidFill>
                <a:latin typeface="Calibri"/>
                <a:ea typeface="Calibri"/>
                <a:cs typeface="Calibri"/>
                <a:sym typeface="Calibri"/>
              </a:rPr>
              <a:t>, on parle de </a:t>
            </a:r>
            <a:r>
              <a:rPr b="1" lang="fr-FR" sz="2000">
                <a:solidFill>
                  <a:schemeClr val="dk1"/>
                </a:solidFill>
                <a:latin typeface="Calibri"/>
                <a:ea typeface="Calibri"/>
                <a:cs typeface="Calibri"/>
                <a:sym typeface="Calibri"/>
              </a:rPr>
              <a:t>modèle</a:t>
            </a:r>
            <a:r>
              <a:rPr lang="fr-FR" sz="2000">
                <a:solidFill>
                  <a:schemeClr val="dk1"/>
                </a:solidFill>
                <a:latin typeface="Calibri"/>
                <a:ea typeface="Calibri"/>
                <a:cs typeface="Calibri"/>
                <a:sym typeface="Calibri"/>
              </a:rPr>
              <a:t> (logique) </a:t>
            </a:r>
            <a:r>
              <a:rPr b="1" lang="fr-FR" sz="2000">
                <a:solidFill>
                  <a:schemeClr val="dk1"/>
                </a:solidFill>
                <a:latin typeface="Calibri"/>
                <a:ea typeface="Calibri"/>
                <a:cs typeface="Calibri"/>
                <a:sym typeface="Calibri"/>
              </a:rPr>
              <a:t>relationnel</a:t>
            </a:r>
            <a:r>
              <a:rPr lang="fr-FR" sz="2000">
                <a:solidFill>
                  <a:schemeClr val="dk1"/>
                </a:solidFill>
                <a:latin typeface="Calibri"/>
                <a:ea typeface="Calibri"/>
                <a:cs typeface="Calibri"/>
                <a:sym typeface="Calibri"/>
              </a:rPr>
              <a:t>, en raccourcis </a:t>
            </a:r>
            <a:r>
              <a:rPr b="1" lang="fr-FR" sz="2000">
                <a:solidFill>
                  <a:schemeClr val="dk1"/>
                </a:solidFill>
                <a:latin typeface="Calibri"/>
                <a:ea typeface="Calibri"/>
                <a:cs typeface="Calibri"/>
                <a:sym typeface="Calibri"/>
              </a:rPr>
              <a:t>MLD-R</a:t>
            </a:r>
            <a:r>
              <a:rPr lang="fr-FR" sz="2000">
                <a:solidFill>
                  <a:schemeClr val="dk1"/>
                </a:solidFill>
                <a:latin typeface="Calibri"/>
                <a:ea typeface="Calibri"/>
                <a:cs typeface="Calibri"/>
                <a:sym typeface="Calibri"/>
              </a:rPr>
              <a:t>. On peut se représenter le MLD-R sous un format </a:t>
            </a:r>
            <a:r>
              <a:rPr b="1" lang="fr-FR" sz="2000">
                <a:solidFill>
                  <a:schemeClr val="dk1"/>
                </a:solidFill>
                <a:latin typeface="Calibri"/>
                <a:ea typeface="Calibri"/>
                <a:cs typeface="Calibri"/>
                <a:sym typeface="Calibri"/>
              </a:rPr>
              <a:t>textuel ou graphique</a:t>
            </a:r>
            <a:r>
              <a:rPr lang="fr-FR" sz="2000">
                <a:solidFill>
                  <a:schemeClr val="dk1"/>
                </a:solidFill>
                <a:latin typeface="Calibri"/>
                <a:ea typeface="Calibri"/>
                <a:cs typeface="Calibri"/>
                <a:sym typeface="Calibri"/>
              </a:rPr>
              <a:t>, on parle alors de </a:t>
            </a:r>
            <a:r>
              <a:rPr b="1" lang="fr-FR" sz="2000">
                <a:solidFill>
                  <a:schemeClr val="dk1"/>
                </a:solidFill>
                <a:latin typeface="Calibri"/>
                <a:ea typeface="Calibri"/>
                <a:cs typeface="Calibri"/>
                <a:sym typeface="Calibri"/>
              </a:rPr>
              <a:t>schéma relationnel</a:t>
            </a:r>
            <a:r>
              <a:rPr lang="fr-FR" sz="2000">
                <a:solidFill>
                  <a:schemeClr val="dk1"/>
                </a:solidFill>
                <a:latin typeface="Calibri"/>
                <a:ea typeface="Calibri"/>
                <a:cs typeface="Calibri"/>
                <a:sym typeface="Calibri"/>
              </a:rPr>
              <a:t> (pas standard). Attention, ce schéma relationnel n’est </a:t>
            </a:r>
            <a:r>
              <a:rPr b="1" lang="fr-FR" sz="2000">
                <a:solidFill>
                  <a:schemeClr val="dk1"/>
                </a:solidFill>
                <a:latin typeface="Calibri"/>
                <a:ea typeface="Calibri"/>
                <a:cs typeface="Calibri"/>
                <a:sym typeface="Calibri"/>
              </a:rPr>
              <a:t>pas un schéma E/A </a:t>
            </a:r>
            <a:r>
              <a:rPr lang="fr-FR" sz="2000">
                <a:solidFill>
                  <a:schemeClr val="dk1"/>
                </a:solidFill>
                <a:latin typeface="Calibri"/>
                <a:ea typeface="Calibri"/>
                <a:cs typeface="Calibri"/>
                <a:sym typeface="Calibri"/>
              </a:rPr>
              <a:t>(ou E/R en anglais) car le MLD-R est justement la traduction du modèle/schéma conceptuel (E/A) ! Cette traduction suit un ensemble de règles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logique, généralités (suite et fin)</a:t>
            </a:r>
            <a:endParaRPr/>
          </a:p>
        </p:txBody>
      </p:sp>
      <p:sp>
        <p:nvSpPr>
          <p:cNvPr id="211" name="Google Shape;211;p20"/>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On comprend à ce stade que </a:t>
            </a:r>
            <a:r>
              <a:rPr b="1" lang="fr-FR" sz="2000">
                <a:solidFill>
                  <a:schemeClr val="dk1"/>
                </a:solidFill>
                <a:latin typeface="Calibri"/>
                <a:ea typeface="Calibri"/>
                <a:cs typeface="Calibri"/>
                <a:sym typeface="Calibri"/>
              </a:rPr>
              <a:t>la conception est un processus itératif</a:t>
            </a:r>
            <a:r>
              <a:rPr lang="fr-FR" sz="2000">
                <a:solidFill>
                  <a:schemeClr val="dk1"/>
                </a:solidFill>
                <a:latin typeface="Calibri"/>
                <a:ea typeface="Calibri"/>
                <a:cs typeface="Calibri"/>
                <a:sym typeface="Calibri"/>
              </a:rPr>
              <a:t>, on ne trouve pas LE modèle en un claquement de doigts. D’autres règles et vérifications s’appliquent au niveau logique et on peut s’apercevoir uniquement à ce stade d’une erreur de conception, donc de devoir revoir le MCD puis revenir sur le modèle logique. C’est la raison pour laquelle il est vivement </a:t>
            </a:r>
            <a:r>
              <a:rPr b="1" lang="fr-FR" sz="2000">
                <a:solidFill>
                  <a:schemeClr val="dk1"/>
                </a:solidFill>
                <a:latin typeface="Calibri"/>
                <a:ea typeface="Calibri"/>
                <a:cs typeface="Calibri"/>
                <a:sym typeface="Calibri"/>
              </a:rPr>
              <a:t>recommandé de s’appuyer sur un logiciel de modélisation</a:t>
            </a:r>
            <a:r>
              <a:rPr lang="fr-FR" sz="2000">
                <a:solidFill>
                  <a:schemeClr val="dk1"/>
                </a:solidFill>
                <a:latin typeface="Calibri"/>
                <a:ea typeface="Calibri"/>
                <a:cs typeface="Calibri"/>
                <a:sym typeface="Calibri"/>
              </a:rPr>
              <a:t> qui permet de générer le modèle logique à partir du MCD </a:t>
            </a:r>
            <a:r>
              <a:rPr b="1" lang="fr-FR" sz="2000">
                <a:solidFill>
                  <a:schemeClr val="dk1"/>
                </a:solidFill>
                <a:latin typeface="Calibri"/>
                <a:ea typeface="Calibri"/>
                <a:cs typeface="Calibri"/>
                <a:sym typeface="Calibri"/>
              </a:rPr>
              <a:t>et qui respecte les règles de traduction</a:t>
            </a:r>
            <a:endParaRPr/>
          </a:p>
          <a:p>
            <a:pPr indent="-342900" lvl="0" marL="342900" marR="0" rtl="0" algn="l">
              <a:spcBef>
                <a:spcPts val="1200"/>
              </a:spcBef>
              <a:spcAft>
                <a:spcPts val="0"/>
              </a:spcAft>
              <a:buClr>
                <a:schemeClr val="dk1"/>
              </a:buClr>
              <a:buSzPts val="2000"/>
              <a:buFont typeface="Arial"/>
              <a:buChar char="•"/>
            </a:pPr>
            <a:r>
              <a:rPr i="1" lang="fr-FR" sz="2000">
                <a:solidFill>
                  <a:schemeClr val="dk1"/>
                </a:solidFill>
                <a:latin typeface="Calibri"/>
                <a:ea typeface="Calibri"/>
                <a:cs typeface="Calibri"/>
                <a:sym typeface="Calibri"/>
              </a:rPr>
              <a:t>Last but not least</a:t>
            </a:r>
            <a:r>
              <a:rPr lang="fr-FR" sz="2000">
                <a:solidFill>
                  <a:schemeClr val="dk1"/>
                </a:solidFill>
                <a:latin typeface="Calibri"/>
                <a:ea typeface="Calibri"/>
                <a:cs typeface="Calibri"/>
                <a:sym typeface="Calibri"/>
              </a:rPr>
              <a:t>, il faut le plus tôt et le plus régulièrement possible </a:t>
            </a:r>
            <a:r>
              <a:rPr b="1" lang="fr-FR" sz="2000">
                <a:solidFill>
                  <a:schemeClr val="dk1"/>
                </a:solidFill>
                <a:latin typeface="Calibri"/>
                <a:ea typeface="Calibri"/>
                <a:cs typeface="Calibri"/>
                <a:sym typeface="Calibri"/>
              </a:rPr>
              <a:t>confronter sa modélisation émergente à de vraies données</a:t>
            </a:r>
            <a:r>
              <a:rPr lang="fr-FR" sz="2000">
                <a:solidFill>
                  <a:schemeClr val="dk1"/>
                </a:solidFill>
                <a:latin typeface="Calibri"/>
                <a:ea typeface="Calibri"/>
                <a:cs typeface="Calibri"/>
                <a:sym typeface="Calibri"/>
              </a:rPr>
              <a:t>. Le meilleur ami du concepteur de base de données relationnelles est un tableur. On peut facilement se représenter un modèle avec des tableaux et des données dedans. On voit plus aisément et rapidement les défauts de conception en voyant des données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logique, définitions et règles (1/4)</a:t>
            </a:r>
            <a:endParaRPr/>
          </a:p>
        </p:txBody>
      </p:sp>
      <p:sp>
        <p:nvSpPr>
          <p:cNvPr id="217" name="Google Shape;217;p21"/>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règles de transformation (traduction du MCD en MLD-R) peuvent tenir en une phrase-clef : les entités deviennent des </a:t>
            </a:r>
            <a:r>
              <a:rPr b="1" lang="fr-FR" sz="2000">
                <a:solidFill>
                  <a:schemeClr val="dk1"/>
                </a:solidFill>
                <a:latin typeface="Calibri"/>
                <a:ea typeface="Calibri"/>
                <a:cs typeface="Calibri"/>
                <a:sym typeface="Calibri"/>
              </a:rPr>
              <a:t>tables</a:t>
            </a:r>
            <a:r>
              <a:rPr lang="fr-FR" sz="2000">
                <a:solidFill>
                  <a:schemeClr val="dk1"/>
                </a:solidFill>
                <a:latin typeface="Calibri"/>
                <a:ea typeface="Calibri"/>
                <a:cs typeface="Calibri"/>
                <a:sym typeface="Calibri"/>
              </a:rPr>
              <a:t>, les propriétés deviennent des </a:t>
            </a:r>
            <a:r>
              <a:rPr b="1" lang="fr-FR" sz="2000">
                <a:solidFill>
                  <a:schemeClr val="dk1"/>
                </a:solidFill>
                <a:latin typeface="Calibri"/>
                <a:ea typeface="Calibri"/>
                <a:cs typeface="Calibri"/>
                <a:sym typeface="Calibri"/>
              </a:rPr>
              <a:t>colonnes</a:t>
            </a:r>
            <a:r>
              <a:rPr lang="fr-FR" sz="2000">
                <a:solidFill>
                  <a:schemeClr val="dk1"/>
                </a:solidFill>
                <a:latin typeface="Calibri"/>
                <a:ea typeface="Calibri"/>
                <a:cs typeface="Calibri"/>
                <a:sym typeface="Calibri"/>
              </a:rPr>
              <a:t>, les identifiants deviennent des </a:t>
            </a:r>
            <a:r>
              <a:rPr b="1" lang="fr-FR" sz="2000">
                <a:solidFill>
                  <a:schemeClr val="dk1"/>
                </a:solidFill>
                <a:latin typeface="Calibri"/>
                <a:ea typeface="Calibri"/>
                <a:cs typeface="Calibri"/>
                <a:sym typeface="Calibri"/>
              </a:rPr>
              <a:t>clefs primaires </a:t>
            </a:r>
            <a:r>
              <a:rPr lang="fr-FR" sz="2000">
                <a:solidFill>
                  <a:schemeClr val="dk1"/>
                </a:solidFill>
                <a:latin typeface="Calibri"/>
                <a:ea typeface="Calibri"/>
                <a:cs typeface="Calibri"/>
                <a:sym typeface="Calibri"/>
              </a:rPr>
              <a:t>et les associations deviennent des </a:t>
            </a:r>
            <a:r>
              <a:rPr b="1" lang="fr-FR" sz="2000">
                <a:solidFill>
                  <a:schemeClr val="dk1"/>
                </a:solidFill>
                <a:latin typeface="Calibri"/>
                <a:ea typeface="Calibri"/>
                <a:cs typeface="Calibri"/>
                <a:sym typeface="Calibri"/>
              </a:rPr>
              <a:t>clefs étrangères</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tables et les colonnes (dont la clef primaire) ont bien entendu des noms, noms qui respectent les mêmes règles pour l’unicité qu’au niveau conceptuel. Cependant, le niveau logique est un niveau « technique », des </a:t>
            </a:r>
            <a:r>
              <a:rPr b="1" lang="fr-FR" sz="2000">
                <a:solidFill>
                  <a:schemeClr val="dk1"/>
                </a:solidFill>
                <a:latin typeface="Calibri"/>
                <a:ea typeface="Calibri"/>
                <a:cs typeface="Calibri"/>
                <a:sym typeface="Calibri"/>
              </a:rPr>
              <a:t>conventions de nommage </a:t>
            </a:r>
            <a:r>
              <a:rPr lang="fr-FR" sz="2000">
                <a:solidFill>
                  <a:schemeClr val="dk1"/>
                </a:solidFill>
                <a:latin typeface="Calibri"/>
                <a:ea typeface="Calibri"/>
                <a:cs typeface="Calibri"/>
                <a:sym typeface="Calibri"/>
              </a:rPr>
              <a:t>s’appliquent sur les différents « objets » d’une base de données, dont les tables et les colonnes. En lieu et place des noms conceptuels, à ce stade </a:t>
            </a:r>
            <a:r>
              <a:rPr b="1" lang="fr-FR" sz="2000">
                <a:solidFill>
                  <a:schemeClr val="dk1"/>
                </a:solidFill>
                <a:latin typeface="Calibri"/>
                <a:ea typeface="Calibri"/>
                <a:cs typeface="Calibri"/>
                <a:sym typeface="Calibri"/>
              </a:rPr>
              <a:t>les tables et les colonnes ont des noms dits logiques</a:t>
            </a:r>
            <a:r>
              <a:rPr lang="fr-FR" sz="2000">
                <a:solidFill>
                  <a:schemeClr val="dk1"/>
                </a:solidFill>
                <a:latin typeface="Calibri"/>
                <a:ea typeface="Calibri"/>
                <a:cs typeface="Calibri"/>
                <a:sym typeface="Calibri"/>
              </a:rPr>
              <a:t>. Même si ces noms sont des identifiants techniques ils doivent </a:t>
            </a:r>
            <a:r>
              <a:rPr b="1" lang="fr-FR" sz="2000">
                <a:solidFill>
                  <a:schemeClr val="dk1"/>
                </a:solidFill>
                <a:latin typeface="Calibri"/>
                <a:ea typeface="Calibri"/>
                <a:cs typeface="Calibri"/>
                <a:sym typeface="Calibri"/>
              </a:rPr>
              <a:t>s’inspirer du vocabulaire métier donc des noms conceptuels</a:t>
            </a:r>
            <a:r>
              <a:rPr lang="fr-FR" sz="2000">
                <a:solidFill>
                  <a:schemeClr val="dk1"/>
                </a:solidFill>
                <a:latin typeface="Calibri"/>
                <a:ea typeface="Calibri"/>
                <a:cs typeface="Calibri"/>
                <a:sym typeface="Calibri"/>
              </a:rPr>
              <a:t>. Les conventions de nommage peuvent dépendre des pratiques de l’organisation ou encore du SGBD-R cible, le principal est de définir une convention et de s’y tenir</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Toute table a une clef primaire</a:t>
            </a:r>
            <a:r>
              <a:rPr lang="fr-FR" sz="2000">
                <a:solidFill>
                  <a:schemeClr val="dk1"/>
                </a:solidFill>
                <a:latin typeface="Calibri"/>
                <a:ea typeface="Calibri"/>
                <a:cs typeface="Calibri"/>
                <a:sym typeface="Calibri"/>
              </a:rPr>
              <a:t>, si l’identifiant de l’entité correspondante est composé alors la clef primaire de la table l’est également (même si rare ou plutôt déconseillé)</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logique, définitions et règles (2/4)</a:t>
            </a:r>
            <a:endParaRPr/>
          </a:p>
        </p:txBody>
      </p:sp>
      <p:sp>
        <p:nvSpPr>
          <p:cNvPr id="223" name="Google Shape;223;p22"/>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Les subtilités de traduction du MCD en MLD-R tiennent dans la </a:t>
            </a:r>
            <a:r>
              <a:rPr b="1" lang="fr-FR" sz="2000">
                <a:solidFill>
                  <a:schemeClr val="dk1"/>
                </a:solidFill>
                <a:latin typeface="Calibri"/>
                <a:ea typeface="Calibri"/>
                <a:cs typeface="Calibri"/>
                <a:sym typeface="Calibri"/>
              </a:rPr>
              <a:t>transformation des associations en clefs étrangères</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Note</a:t>
            </a:r>
            <a:r>
              <a:rPr lang="fr-FR" sz="2000">
                <a:solidFill>
                  <a:schemeClr val="dk1"/>
                </a:solidFill>
                <a:latin typeface="Calibri"/>
                <a:ea typeface="Calibri"/>
                <a:cs typeface="Calibri"/>
                <a:sym typeface="Calibri"/>
              </a:rPr>
              <a:t> : certaines caractéristiques des clefs étrangères, qui n’ont rien à voir avec la traduction du MCD en MLD-R, ne sont pas présentées dans ce support (notamment cascade et référencement de colonnes non primaires) et de plus pas forcément supportées par tous les SGBD-R</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a:t>
            </a:r>
            <a:r>
              <a:rPr b="1" lang="fr-FR" sz="2000">
                <a:solidFill>
                  <a:schemeClr val="dk1"/>
                </a:solidFill>
                <a:latin typeface="Calibri"/>
                <a:ea typeface="Calibri"/>
                <a:cs typeface="Calibri"/>
                <a:sym typeface="Calibri"/>
              </a:rPr>
              <a:t>clef étrangère </a:t>
            </a:r>
            <a:r>
              <a:rPr lang="fr-FR" sz="2000">
                <a:solidFill>
                  <a:schemeClr val="dk1"/>
                </a:solidFill>
                <a:latin typeface="Calibri"/>
                <a:ea typeface="Calibri"/>
                <a:cs typeface="Calibri"/>
                <a:sym typeface="Calibri"/>
              </a:rPr>
              <a:t>est une </a:t>
            </a:r>
            <a:r>
              <a:rPr b="1" lang="fr-FR" sz="2000">
                <a:solidFill>
                  <a:schemeClr val="dk1"/>
                </a:solidFill>
                <a:latin typeface="Calibri"/>
                <a:ea typeface="Calibri"/>
                <a:cs typeface="Calibri"/>
                <a:sym typeface="Calibri"/>
              </a:rPr>
              <a:t>contrainte</a:t>
            </a:r>
            <a:r>
              <a:rPr lang="fr-FR" sz="2000">
                <a:solidFill>
                  <a:schemeClr val="dk1"/>
                </a:solidFill>
                <a:latin typeface="Calibri"/>
                <a:ea typeface="Calibri"/>
                <a:cs typeface="Calibri"/>
                <a:sym typeface="Calibri"/>
              </a:rPr>
              <a:t> d’intégrité qui garantit l’</a:t>
            </a:r>
            <a:r>
              <a:rPr b="1" lang="fr-FR" sz="2000">
                <a:solidFill>
                  <a:schemeClr val="dk1"/>
                </a:solidFill>
                <a:latin typeface="Calibri"/>
                <a:ea typeface="Calibri"/>
                <a:cs typeface="Calibri"/>
                <a:sym typeface="Calibri"/>
              </a:rPr>
              <a:t>intégrité référentielle</a:t>
            </a:r>
            <a:r>
              <a:rPr lang="fr-FR" sz="2000">
                <a:solidFill>
                  <a:schemeClr val="dk1"/>
                </a:solidFill>
                <a:latin typeface="Calibri"/>
                <a:ea typeface="Calibri"/>
                <a:cs typeface="Calibri"/>
                <a:sym typeface="Calibri"/>
              </a:rPr>
              <a:t>, généralement entre deux tables, plus exceptionnellement dans une seule table (cas des associations réflexives). L’intégrité référentielle est une des caractéristiques fondamentales des bases de données relationnelles. Elle permet de s’assurer qu’un enregistrement existe bien dans la table référencée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 </a:t>
            </a:r>
            <a:r>
              <a:rPr b="1" lang="fr-FR" sz="2000">
                <a:solidFill>
                  <a:schemeClr val="dk1"/>
                </a:solidFill>
                <a:latin typeface="Calibri"/>
                <a:ea typeface="Calibri"/>
                <a:cs typeface="Calibri"/>
                <a:sym typeface="Calibri"/>
              </a:rPr>
              <a:t>clef étrangère identifie </a:t>
            </a:r>
            <a:r>
              <a:rPr lang="fr-FR" sz="2000">
                <a:solidFill>
                  <a:schemeClr val="dk1"/>
                </a:solidFill>
                <a:latin typeface="Calibri"/>
                <a:ea typeface="Calibri"/>
                <a:cs typeface="Calibri"/>
                <a:sym typeface="Calibri"/>
              </a:rPr>
              <a:t>une ou plusieurs colonnes car </a:t>
            </a:r>
            <a:r>
              <a:rPr b="1" lang="fr-FR" sz="2000">
                <a:solidFill>
                  <a:schemeClr val="dk1"/>
                </a:solidFill>
                <a:latin typeface="Calibri"/>
                <a:ea typeface="Calibri"/>
                <a:cs typeface="Calibri"/>
                <a:sym typeface="Calibri"/>
              </a:rPr>
              <a:t>la clef étrangère référence la clef primaire</a:t>
            </a:r>
            <a:r>
              <a:rPr lang="fr-FR" sz="2000">
                <a:solidFill>
                  <a:schemeClr val="dk1"/>
                </a:solidFill>
                <a:latin typeface="Calibri"/>
                <a:ea typeface="Calibri"/>
                <a:cs typeface="Calibri"/>
                <a:sym typeface="Calibri"/>
              </a:rPr>
              <a:t>, qui peut être composée (sur plusieurs colonnes). La clef étrangère est déclarée dans la table qui référence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En terminologie de modélisation, </a:t>
            </a:r>
            <a:r>
              <a:rPr b="1" lang="fr-FR" sz="2000">
                <a:solidFill>
                  <a:schemeClr val="dk1"/>
                </a:solidFill>
                <a:latin typeface="Calibri"/>
                <a:ea typeface="Calibri"/>
                <a:cs typeface="Calibri"/>
                <a:sym typeface="Calibri"/>
              </a:rPr>
              <a:t>la clef étrangère représente l’association</a:t>
            </a:r>
            <a:r>
              <a:rPr lang="fr-FR" sz="2000">
                <a:solidFill>
                  <a:schemeClr val="dk1"/>
                </a:solidFill>
                <a:latin typeface="Calibri"/>
                <a:ea typeface="Calibri"/>
                <a:cs typeface="Calibri"/>
                <a:sym typeface="Calibri"/>
              </a:rPr>
              <a:t> d’une entité avec une autre (ou elle-même), dans le modèle logique elle indique où cette information est stockée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logique, définitions et règles (3/4)</a:t>
            </a:r>
            <a:endParaRPr/>
          </a:p>
        </p:txBody>
      </p:sp>
      <p:sp>
        <p:nvSpPr>
          <p:cNvPr id="229" name="Google Shape;229;p23"/>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Pour savoir où </a:t>
            </a:r>
            <a:r>
              <a:rPr lang="fr-FR" sz="2000">
                <a:solidFill>
                  <a:schemeClr val="dk1"/>
                </a:solidFill>
                <a:latin typeface="Calibri"/>
                <a:ea typeface="Calibri"/>
                <a:cs typeface="Calibri"/>
                <a:sym typeface="Calibri"/>
              </a:rPr>
              <a:t>est déclarée (dans le MLD-R) une clef étrangère issue d’une association, </a:t>
            </a:r>
            <a:r>
              <a:rPr b="1" lang="fr-FR" sz="2000">
                <a:solidFill>
                  <a:schemeClr val="dk1"/>
                </a:solidFill>
                <a:latin typeface="Calibri"/>
                <a:ea typeface="Calibri"/>
                <a:cs typeface="Calibri"/>
                <a:sym typeface="Calibri"/>
              </a:rPr>
              <a:t>on s’intéresse </a:t>
            </a:r>
            <a:r>
              <a:rPr lang="fr-FR" sz="2000">
                <a:solidFill>
                  <a:schemeClr val="dk1"/>
                </a:solidFill>
                <a:latin typeface="Calibri"/>
                <a:ea typeface="Calibri"/>
                <a:cs typeface="Calibri"/>
                <a:sym typeface="Calibri"/>
              </a:rPr>
              <a:t>à la cardinalité de l’association et plus précisément </a:t>
            </a:r>
            <a:r>
              <a:rPr b="1" lang="fr-FR" sz="2000">
                <a:solidFill>
                  <a:schemeClr val="dk1"/>
                </a:solidFill>
                <a:latin typeface="Calibri"/>
                <a:ea typeface="Calibri"/>
                <a:cs typeface="Calibri"/>
                <a:sym typeface="Calibri"/>
              </a:rPr>
              <a:t>aux maximums</a:t>
            </a: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cette information précise où (dans quelle table) glisse(nt) la ou les clefs primaires</a:t>
            </a:r>
            <a:r>
              <a:rPr lang="fr-FR" sz="2000">
                <a:solidFill>
                  <a:schemeClr val="dk1"/>
                </a:solidFill>
                <a:latin typeface="Calibri"/>
                <a:ea typeface="Calibri"/>
                <a:cs typeface="Calibri"/>
                <a:sym typeface="Calibri"/>
              </a:rPr>
              <a:t> (et éventuellement les propriétés de l’association), soit dans une des deux tables soit dans une nouvelle table dite de jointure (ou encore de jonction ou d’association)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Dans le </a:t>
            </a:r>
            <a:r>
              <a:rPr b="1" lang="fr-FR" sz="2000">
                <a:solidFill>
                  <a:schemeClr val="dk1"/>
                </a:solidFill>
                <a:latin typeface="Calibri"/>
                <a:ea typeface="Calibri"/>
                <a:cs typeface="Calibri"/>
                <a:sym typeface="Calibri"/>
              </a:rPr>
              <a:t>cas d’une association </a:t>
            </a:r>
            <a:r>
              <a:rPr lang="fr-FR" sz="2000">
                <a:solidFill>
                  <a:schemeClr val="dk1"/>
                </a:solidFill>
                <a:latin typeface="Calibri"/>
                <a:ea typeface="Calibri"/>
                <a:cs typeface="Calibri"/>
                <a:sym typeface="Calibri"/>
              </a:rPr>
              <a:t>où les maximums sont d’un côté </a:t>
            </a:r>
            <a:r>
              <a:rPr b="1" lang="fr-FR" sz="2000">
                <a:solidFill>
                  <a:schemeClr val="dk1"/>
                </a:solidFill>
                <a:latin typeface="Calibri"/>
                <a:ea typeface="Calibri"/>
                <a:cs typeface="Calibri"/>
                <a:sym typeface="Calibri"/>
              </a:rPr>
              <a:t>max=1</a:t>
            </a:r>
            <a:r>
              <a:rPr lang="fr-FR" sz="2000">
                <a:solidFill>
                  <a:schemeClr val="dk1"/>
                </a:solidFill>
                <a:latin typeface="Calibri"/>
                <a:ea typeface="Calibri"/>
                <a:cs typeface="Calibri"/>
                <a:sym typeface="Calibri"/>
              </a:rPr>
              <a:t> et de l’autre </a:t>
            </a:r>
            <a:r>
              <a:rPr b="1" lang="fr-FR" sz="2000">
                <a:solidFill>
                  <a:schemeClr val="dk1"/>
                </a:solidFill>
                <a:latin typeface="Calibri"/>
                <a:ea typeface="Calibri"/>
                <a:cs typeface="Calibri"/>
                <a:sym typeface="Calibri"/>
              </a:rPr>
              <a:t>max=n </a:t>
            </a:r>
            <a:r>
              <a:rPr lang="fr-FR" sz="2000">
                <a:solidFill>
                  <a:schemeClr val="dk1"/>
                </a:solidFill>
                <a:latin typeface="Calibri"/>
                <a:ea typeface="Calibri"/>
                <a:cs typeface="Calibri"/>
                <a:sym typeface="Calibri"/>
              </a:rPr>
              <a:t>(dite association 1/n), </a:t>
            </a:r>
            <a:r>
              <a:rPr b="1" lang="fr-FR" sz="2000">
                <a:solidFill>
                  <a:schemeClr val="dk1"/>
                </a:solidFill>
                <a:latin typeface="Calibri"/>
                <a:ea typeface="Calibri"/>
                <a:cs typeface="Calibri"/>
                <a:sym typeface="Calibri"/>
              </a:rPr>
              <a:t>la clef primaire glisse dans la table du côté max=1 </a:t>
            </a:r>
            <a:r>
              <a:rPr lang="fr-FR" sz="2000">
                <a:solidFill>
                  <a:schemeClr val="dk1"/>
                </a:solidFill>
                <a:latin typeface="Calibri"/>
                <a:ea typeface="Calibri"/>
                <a:cs typeface="Calibri"/>
                <a:sym typeface="Calibri"/>
              </a:rPr>
              <a:t>et ajoute une (ou plusieurs) colonne(s) de clef étrangère. Par exemple, si un produit est catégorisé par un maximum de une (1) catégorie de produits et qu’une catégorie de produits peut catégoriser plusieurs (n) produits, nous sommes dans une association 1/n, alors la clef primaire de la table des catégories glisse vers la table des produits et devient une clef étrangère (une ou plusieurs colonnes selon la composition de la clef primaire)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Dans le </a:t>
            </a:r>
            <a:r>
              <a:rPr b="1" lang="fr-FR" sz="2000">
                <a:solidFill>
                  <a:schemeClr val="dk1"/>
                </a:solidFill>
                <a:latin typeface="Calibri"/>
                <a:ea typeface="Calibri"/>
                <a:cs typeface="Calibri"/>
                <a:sym typeface="Calibri"/>
              </a:rPr>
              <a:t>cas d’associations réflexives 1/n</a:t>
            </a:r>
            <a:r>
              <a:rPr lang="fr-FR" sz="2000">
                <a:solidFill>
                  <a:schemeClr val="dk1"/>
                </a:solidFill>
                <a:latin typeface="Calibri"/>
                <a:ea typeface="Calibri"/>
                <a:cs typeface="Calibri"/>
                <a:sym typeface="Calibri"/>
              </a:rPr>
              <a:t>, la clef primaire glisse pareil dans la table du côté max=1, </a:t>
            </a:r>
            <a:r>
              <a:rPr b="1" lang="fr-FR" sz="2000">
                <a:solidFill>
                  <a:schemeClr val="dk1"/>
                </a:solidFill>
                <a:latin typeface="Calibri"/>
                <a:ea typeface="Calibri"/>
                <a:cs typeface="Calibri"/>
                <a:sym typeface="Calibri"/>
              </a:rPr>
              <a:t>c’est-à-dire la table elle-même</a:t>
            </a:r>
            <a:r>
              <a:rPr lang="fr-FR" sz="2000">
                <a:solidFill>
                  <a:schemeClr val="dk1"/>
                </a:solidFill>
                <a:latin typeface="Calibri"/>
                <a:ea typeface="Calibri"/>
                <a:cs typeface="Calibri"/>
                <a:sym typeface="Calibri"/>
              </a:rPr>
              <a:t> (ajout de la clef étrangère dans cette même table)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logique, définitions et règles (4/4)</a:t>
            </a:r>
            <a:endParaRPr/>
          </a:p>
        </p:txBody>
      </p:sp>
      <p:sp>
        <p:nvSpPr>
          <p:cNvPr id="235" name="Google Shape;235;p24"/>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Dans le </a:t>
            </a:r>
            <a:r>
              <a:rPr b="1" lang="fr-FR" sz="2000">
                <a:solidFill>
                  <a:schemeClr val="dk1"/>
                </a:solidFill>
                <a:latin typeface="Calibri"/>
                <a:ea typeface="Calibri"/>
                <a:cs typeface="Calibri"/>
                <a:sym typeface="Calibri"/>
              </a:rPr>
              <a:t>cas d’une association où les maximums sont n des deux côtés</a:t>
            </a:r>
            <a:r>
              <a:rPr lang="fr-FR" sz="2000">
                <a:solidFill>
                  <a:schemeClr val="dk1"/>
                </a:solidFill>
                <a:latin typeface="Calibri"/>
                <a:ea typeface="Calibri"/>
                <a:cs typeface="Calibri"/>
                <a:sym typeface="Calibri"/>
              </a:rPr>
              <a:t> (dite association n/n) alors </a:t>
            </a:r>
            <a:r>
              <a:rPr b="1" lang="fr-FR" sz="2000">
                <a:solidFill>
                  <a:schemeClr val="dk1"/>
                </a:solidFill>
                <a:latin typeface="Calibri"/>
                <a:ea typeface="Calibri"/>
                <a:cs typeface="Calibri"/>
                <a:sym typeface="Calibri"/>
              </a:rPr>
              <a:t>les deux clefs primaires glissent dans une nouvelle table de jointure </a:t>
            </a:r>
            <a:r>
              <a:rPr lang="fr-FR" sz="2000">
                <a:solidFill>
                  <a:schemeClr val="dk1"/>
                </a:solidFill>
                <a:latin typeface="Calibri"/>
                <a:ea typeface="Calibri"/>
                <a:cs typeface="Calibri"/>
                <a:sym typeface="Calibri"/>
              </a:rPr>
              <a:t>dans laquelle </a:t>
            </a:r>
            <a:r>
              <a:rPr b="1" lang="fr-FR" sz="2000">
                <a:solidFill>
                  <a:schemeClr val="dk1"/>
                </a:solidFill>
                <a:latin typeface="Calibri"/>
                <a:ea typeface="Calibri"/>
                <a:cs typeface="Calibri"/>
                <a:sym typeface="Calibri"/>
              </a:rPr>
              <a:t>elles deviennent deux clefs étrangères vers leur table respective</a:t>
            </a:r>
            <a:r>
              <a:rPr lang="fr-FR" sz="2000">
                <a:solidFill>
                  <a:schemeClr val="dk1"/>
                </a:solidFill>
                <a:latin typeface="Calibri"/>
                <a:ea typeface="Calibri"/>
                <a:cs typeface="Calibri"/>
                <a:sym typeface="Calibri"/>
              </a:rPr>
              <a:t>, et comme toute table doit avoir une clef primaire, </a:t>
            </a:r>
            <a:r>
              <a:rPr b="1" lang="fr-FR" sz="2000">
                <a:solidFill>
                  <a:schemeClr val="dk1"/>
                </a:solidFill>
                <a:latin typeface="Calibri"/>
                <a:ea typeface="Calibri"/>
                <a:cs typeface="Calibri"/>
                <a:sym typeface="Calibri"/>
              </a:rPr>
              <a:t>la combinaison des clefs étrangères devient la clef primaire de la table de jointure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En ce qui concerne les </a:t>
            </a:r>
            <a:r>
              <a:rPr b="1" lang="fr-FR" sz="2000">
                <a:solidFill>
                  <a:schemeClr val="dk1"/>
                </a:solidFill>
                <a:latin typeface="Calibri"/>
                <a:ea typeface="Calibri"/>
                <a:cs typeface="Calibri"/>
                <a:sym typeface="Calibri"/>
              </a:rPr>
              <a:t>associations avec des propriétés</a:t>
            </a:r>
            <a:r>
              <a:rPr lang="fr-FR" sz="2000">
                <a:solidFill>
                  <a:schemeClr val="dk1"/>
                </a:solidFill>
                <a:latin typeface="Calibri"/>
                <a:ea typeface="Calibri"/>
                <a:cs typeface="Calibri"/>
                <a:sym typeface="Calibri"/>
              </a:rPr>
              <a:t>, dans le cas d’une </a:t>
            </a:r>
            <a:r>
              <a:rPr b="1" lang="fr-FR" sz="2000">
                <a:solidFill>
                  <a:schemeClr val="dk1"/>
                </a:solidFill>
                <a:latin typeface="Calibri"/>
                <a:ea typeface="Calibri"/>
                <a:cs typeface="Calibri"/>
                <a:sym typeface="Calibri"/>
              </a:rPr>
              <a:t>association 1/n les propriétés de l’association migrent dans la même table que les clefs étrangères</a:t>
            </a:r>
            <a:r>
              <a:rPr lang="fr-FR" sz="2000">
                <a:solidFill>
                  <a:schemeClr val="dk1"/>
                </a:solidFill>
                <a:latin typeface="Calibri"/>
                <a:ea typeface="Calibri"/>
                <a:cs typeface="Calibri"/>
                <a:sym typeface="Calibri"/>
              </a:rPr>
              <a:t>, dans le cas d’une </a:t>
            </a:r>
            <a:r>
              <a:rPr b="1" lang="fr-FR" sz="2000">
                <a:solidFill>
                  <a:schemeClr val="dk1"/>
                </a:solidFill>
                <a:latin typeface="Calibri"/>
                <a:ea typeface="Calibri"/>
                <a:cs typeface="Calibri"/>
                <a:sym typeface="Calibri"/>
              </a:rPr>
              <a:t>association n/n les propriétés migrent dans la table de jointure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Pour les </a:t>
            </a:r>
            <a:r>
              <a:rPr b="1" lang="fr-FR" sz="2000">
                <a:solidFill>
                  <a:schemeClr val="dk1"/>
                </a:solidFill>
                <a:latin typeface="Calibri"/>
                <a:ea typeface="Calibri"/>
                <a:cs typeface="Calibri"/>
                <a:sym typeface="Calibri"/>
              </a:rPr>
              <a:t>associations ternaires </a:t>
            </a:r>
            <a:r>
              <a:rPr lang="fr-FR" sz="2000">
                <a:solidFill>
                  <a:schemeClr val="dk1"/>
                </a:solidFill>
                <a:latin typeface="Calibri"/>
                <a:ea typeface="Calibri"/>
                <a:cs typeface="Calibri"/>
                <a:sym typeface="Calibri"/>
              </a:rPr>
              <a:t>(plus de deux entités), la </a:t>
            </a:r>
            <a:r>
              <a:rPr b="1" lang="fr-FR" sz="2000">
                <a:solidFill>
                  <a:schemeClr val="dk1"/>
                </a:solidFill>
                <a:latin typeface="Calibri"/>
                <a:ea typeface="Calibri"/>
                <a:cs typeface="Calibri"/>
                <a:sym typeface="Calibri"/>
              </a:rPr>
              <a:t>traduction</a:t>
            </a:r>
            <a:r>
              <a:rPr lang="fr-FR" sz="2000">
                <a:solidFill>
                  <a:schemeClr val="dk1"/>
                </a:solidFill>
                <a:latin typeface="Calibri"/>
                <a:ea typeface="Calibri"/>
                <a:cs typeface="Calibri"/>
                <a:sym typeface="Calibri"/>
              </a:rPr>
              <a:t> en MLD-R </a:t>
            </a:r>
            <a:r>
              <a:rPr b="1" lang="fr-FR" sz="2000">
                <a:solidFill>
                  <a:schemeClr val="dk1"/>
                </a:solidFill>
                <a:latin typeface="Calibri"/>
                <a:ea typeface="Calibri"/>
                <a:cs typeface="Calibri"/>
                <a:sym typeface="Calibri"/>
              </a:rPr>
              <a:t>est la même que pour les associations binaires n/n </a:t>
            </a:r>
            <a:r>
              <a:rPr lang="fr-FR" sz="2000">
                <a:solidFill>
                  <a:schemeClr val="dk1"/>
                </a:solidFill>
                <a:latin typeface="Calibri"/>
                <a:ea typeface="Calibri"/>
                <a:cs typeface="Calibri"/>
                <a:sym typeface="Calibri"/>
              </a:rPr>
              <a:t>où toutes les clefs primaires deviennent des clefs étrangères dans la nouvelle table de jointure et leur combinaison la clef primaire de la table de jointure, ainsi que toutes les propriétés de l’association le cas échéant</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Note sur le nommage de la table de jointure</a:t>
            </a:r>
            <a:r>
              <a:rPr lang="fr-FR" sz="2000">
                <a:solidFill>
                  <a:schemeClr val="dk1"/>
                </a:solidFill>
                <a:latin typeface="Calibri"/>
                <a:ea typeface="Calibri"/>
                <a:cs typeface="Calibri"/>
                <a:sym typeface="Calibri"/>
              </a:rPr>
              <a:t> : on reprend le </a:t>
            </a:r>
            <a:r>
              <a:rPr b="1" lang="fr-FR" sz="2000">
                <a:solidFill>
                  <a:schemeClr val="dk1"/>
                </a:solidFill>
                <a:latin typeface="Calibri"/>
                <a:ea typeface="Calibri"/>
                <a:cs typeface="Calibri"/>
                <a:sym typeface="Calibri"/>
              </a:rPr>
              <a:t>nom logique de l’association </a:t>
            </a:r>
            <a:r>
              <a:rPr lang="fr-FR" sz="2000">
                <a:solidFill>
                  <a:schemeClr val="dk1"/>
                </a:solidFill>
                <a:latin typeface="Calibri"/>
                <a:ea typeface="Calibri"/>
                <a:cs typeface="Calibri"/>
                <a:sym typeface="Calibri"/>
              </a:rPr>
              <a:t>qui peut être basé </a:t>
            </a:r>
            <a:r>
              <a:rPr b="1" lang="fr-FR" sz="2000">
                <a:solidFill>
                  <a:schemeClr val="dk1"/>
                </a:solidFill>
                <a:latin typeface="Calibri"/>
                <a:ea typeface="Calibri"/>
                <a:cs typeface="Calibri"/>
                <a:sym typeface="Calibri"/>
              </a:rPr>
              <a:t>soit sur le verbe soit sur la concaténation des noms logiques </a:t>
            </a:r>
            <a:r>
              <a:rPr lang="fr-FR" sz="2000">
                <a:solidFill>
                  <a:schemeClr val="dk1"/>
                </a:solidFill>
                <a:latin typeface="Calibri"/>
                <a:ea typeface="Calibri"/>
                <a:cs typeface="Calibri"/>
                <a:sym typeface="Calibri"/>
              </a:rPr>
              <a:t>des entités (tables) concernées par l’associations. Par exemple, « products_categories » vs « categorize », la première étant plus fréquente mais pas nécessairement la meilleure convention, en effet il peut exister plusieurs associations entre mêmes entités et il faut bien lever l’ambiguïté… cette convention peut donner des tables de jointures avec le même nom, ce qui n’est pas permis ! Aussi des noms à rallonge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nvSpPr>
        <p:spPr>
          <a:xfrm>
            <a:off x="2364077" y="3075056"/>
            <a:ext cx="7463846" cy="70788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4000">
                <a:solidFill>
                  <a:schemeClr val="dk1"/>
                </a:solidFill>
                <a:latin typeface="Aharoni"/>
                <a:ea typeface="Aharoni"/>
                <a:cs typeface="Aharoni"/>
                <a:sym typeface="Aharoni"/>
              </a:rPr>
              <a:t>Exemple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nvSpPr>
        <p:spPr>
          <a:xfrm>
            <a:off x="0" y="0"/>
            <a:ext cx="12191999" cy="755009"/>
          </a:xfrm>
          <a:prstGeom prst="rect">
            <a:avLst/>
          </a:prstGeom>
          <a:noFill/>
          <a:ln>
            <a:noFill/>
          </a:ln>
        </p:spPr>
        <p:txBody>
          <a:bodyPr anchorCtr="0" anchor="ctr"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Traduction du Modèle Conceptuel de Données (MCD) « exemple » en Modèle Logique de Données (MLD-R)</a:t>
            </a:r>
            <a:endParaRPr/>
          </a:p>
        </p:txBody>
      </p:sp>
      <p:pic>
        <p:nvPicPr>
          <p:cNvPr id="246" name="Google Shape;246;p26"/>
          <p:cNvPicPr preferRelativeResize="0"/>
          <p:nvPr/>
        </p:nvPicPr>
        <p:blipFill rotWithShape="1">
          <a:blip r:embed="rId3">
            <a:alphaModFix/>
          </a:blip>
          <a:srcRect b="0" l="0" r="0" t="0"/>
          <a:stretch/>
        </p:blipFill>
        <p:spPr>
          <a:xfrm>
            <a:off x="523167" y="861474"/>
            <a:ext cx="2350605" cy="1208015"/>
          </a:xfrm>
          <a:prstGeom prst="rect">
            <a:avLst/>
          </a:prstGeom>
          <a:noFill/>
          <a:ln>
            <a:noFill/>
          </a:ln>
        </p:spPr>
      </p:pic>
      <p:grpSp>
        <p:nvGrpSpPr>
          <p:cNvPr id="247" name="Google Shape;247;p26"/>
          <p:cNvGrpSpPr/>
          <p:nvPr/>
        </p:nvGrpSpPr>
        <p:grpSpPr>
          <a:xfrm>
            <a:off x="487130" y="939394"/>
            <a:ext cx="11528132" cy="5684369"/>
            <a:chOff x="487130" y="939394"/>
            <a:chExt cx="11528132" cy="5684369"/>
          </a:xfrm>
        </p:grpSpPr>
        <p:pic>
          <p:nvPicPr>
            <p:cNvPr id="248" name="Google Shape;248;p26"/>
            <p:cNvPicPr preferRelativeResize="0"/>
            <p:nvPr/>
          </p:nvPicPr>
          <p:blipFill rotWithShape="1">
            <a:blip r:embed="rId4">
              <a:alphaModFix/>
            </a:blip>
            <a:srcRect b="0" l="0" r="0" t="0"/>
            <a:stretch/>
          </p:blipFill>
          <p:spPr>
            <a:xfrm>
              <a:off x="2684477" y="1850092"/>
              <a:ext cx="9330785" cy="4773671"/>
            </a:xfrm>
            <a:prstGeom prst="rect">
              <a:avLst/>
            </a:prstGeom>
            <a:noFill/>
            <a:ln>
              <a:noFill/>
            </a:ln>
          </p:spPr>
        </p:pic>
        <p:sp>
          <p:nvSpPr>
            <p:cNvPr id="249" name="Google Shape;249;p26"/>
            <p:cNvSpPr txBox="1"/>
            <p:nvPr/>
          </p:nvSpPr>
          <p:spPr>
            <a:xfrm>
              <a:off x="5062208" y="939394"/>
              <a:ext cx="641907"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Tables</a:t>
              </a:r>
              <a:endParaRPr/>
            </a:p>
          </p:txBody>
        </p:sp>
        <p:cxnSp>
          <p:nvCxnSpPr>
            <p:cNvPr id="250" name="Google Shape;250;p26"/>
            <p:cNvCxnSpPr>
              <a:stCxn id="249" idx="2"/>
            </p:cNvCxnSpPr>
            <p:nvPr/>
          </p:nvCxnSpPr>
          <p:spPr>
            <a:xfrm>
              <a:off x="5383162" y="1247171"/>
              <a:ext cx="631800" cy="891900"/>
            </a:xfrm>
            <a:prstGeom prst="straightConnector1">
              <a:avLst/>
            </a:prstGeom>
            <a:noFill/>
            <a:ln cap="flat" cmpd="sng" w="9525">
              <a:solidFill>
                <a:schemeClr val="dk1"/>
              </a:solidFill>
              <a:prstDash val="dash"/>
              <a:miter lim="800000"/>
              <a:headEnd len="sm" w="sm" type="none"/>
              <a:tailEnd len="med" w="med" type="triangle"/>
            </a:ln>
          </p:spPr>
        </p:cxnSp>
        <p:cxnSp>
          <p:nvCxnSpPr>
            <p:cNvPr id="251" name="Google Shape;251;p26"/>
            <p:cNvCxnSpPr>
              <a:stCxn id="249" idx="2"/>
            </p:cNvCxnSpPr>
            <p:nvPr/>
          </p:nvCxnSpPr>
          <p:spPr>
            <a:xfrm flipH="1">
              <a:off x="4588762" y="1247171"/>
              <a:ext cx="794400" cy="891900"/>
            </a:xfrm>
            <a:prstGeom prst="straightConnector1">
              <a:avLst/>
            </a:prstGeom>
            <a:noFill/>
            <a:ln cap="flat" cmpd="sng" w="9525">
              <a:solidFill>
                <a:schemeClr val="dk1"/>
              </a:solidFill>
              <a:prstDash val="dash"/>
              <a:miter lim="800000"/>
              <a:headEnd len="sm" w="sm" type="none"/>
              <a:tailEnd len="med" w="med" type="triangle"/>
            </a:ln>
          </p:spPr>
        </p:cxnSp>
        <p:sp>
          <p:nvSpPr>
            <p:cNvPr id="252" name="Google Shape;252;p26"/>
            <p:cNvSpPr txBox="1"/>
            <p:nvPr/>
          </p:nvSpPr>
          <p:spPr>
            <a:xfrm>
              <a:off x="6975742" y="5750478"/>
              <a:ext cx="861133"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Colonnes</a:t>
              </a:r>
              <a:endParaRPr/>
            </a:p>
          </p:txBody>
        </p:sp>
        <p:cxnSp>
          <p:nvCxnSpPr>
            <p:cNvPr id="253" name="Google Shape;253;p26"/>
            <p:cNvCxnSpPr>
              <a:stCxn id="252" idx="3"/>
            </p:cNvCxnSpPr>
            <p:nvPr/>
          </p:nvCxnSpPr>
          <p:spPr>
            <a:xfrm>
              <a:off x="7836875" y="5904367"/>
              <a:ext cx="879300" cy="194400"/>
            </a:xfrm>
            <a:prstGeom prst="straightConnector1">
              <a:avLst/>
            </a:prstGeom>
            <a:noFill/>
            <a:ln cap="flat" cmpd="sng" w="9525">
              <a:solidFill>
                <a:schemeClr val="dk1"/>
              </a:solidFill>
              <a:prstDash val="dash"/>
              <a:miter lim="800000"/>
              <a:headEnd len="sm" w="sm" type="none"/>
              <a:tailEnd len="med" w="med" type="triangle"/>
            </a:ln>
          </p:spPr>
        </p:cxnSp>
        <p:cxnSp>
          <p:nvCxnSpPr>
            <p:cNvPr id="254" name="Google Shape;254;p26"/>
            <p:cNvCxnSpPr>
              <a:stCxn id="252" idx="3"/>
            </p:cNvCxnSpPr>
            <p:nvPr/>
          </p:nvCxnSpPr>
          <p:spPr>
            <a:xfrm>
              <a:off x="7836875" y="5904367"/>
              <a:ext cx="879300" cy="370500"/>
            </a:xfrm>
            <a:prstGeom prst="straightConnector1">
              <a:avLst/>
            </a:prstGeom>
            <a:noFill/>
            <a:ln cap="flat" cmpd="sng" w="9525">
              <a:solidFill>
                <a:schemeClr val="dk1"/>
              </a:solidFill>
              <a:prstDash val="dash"/>
              <a:miter lim="800000"/>
              <a:headEnd len="sm" w="sm" type="none"/>
              <a:tailEnd len="med" w="med" type="triangle"/>
            </a:ln>
          </p:spPr>
        </p:cxnSp>
        <p:sp>
          <p:nvSpPr>
            <p:cNvPr id="255" name="Google Shape;255;p26"/>
            <p:cNvSpPr txBox="1"/>
            <p:nvPr/>
          </p:nvSpPr>
          <p:spPr>
            <a:xfrm>
              <a:off x="1698470" y="4736809"/>
              <a:ext cx="1124860"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Clef primaire</a:t>
              </a:r>
              <a:endParaRPr/>
            </a:p>
          </p:txBody>
        </p:sp>
        <p:cxnSp>
          <p:nvCxnSpPr>
            <p:cNvPr id="256" name="Google Shape;256;p26"/>
            <p:cNvCxnSpPr>
              <a:stCxn id="255" idx="3"/>
            </p:cNvCxnSpPr>
            <p:nvPr/>
          </p:nvCxnSpPr>
          <p:spPr>
            <a:xfrm>
              <a:off x="2823330" y="4890698"/>
              <a:ext cx="859500" cy="8400"/>
            </a:xfrm>
            <a:prstGeom prst="straightConnector1">
              <a:avLst/>
            </a:prstGeom>
            <a:noFill/>
            <a:ln cap="flat" cmpd="sng" w="9525">
              <a:solidFill>
                <a:schemeClr val="dk1"/>
              </a:solidFill>
              <a:prstDash val="dash"/>
              <a:miter lim="800000"/>
              <a:headEnd len="sm" w="sm" type="none"/>
              <a:tailEnd len="med" w="med" type="triangle"/>
            </a:ln>
          </p:spPr>
        </p:cxnSp>
        <p:sp>
          <p:nvSpPr>
            <p:cNvPr id="257" name="Google Shape;257;p26"/>
            <p:cNvSpPr txBox="1"/>
            <p:nvPr/>
          </p:nvSpPr>
          <p:spPr>
            <a:xfrm>
              <a:off x="487130" y="2612105"/>
              <a:ext cx="1270679" cy="95410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Clef primaire composée (des deux clefs étrangères)</a:t>
              </a:r>
              <a:endParaRPr/>
            </a:p>
          </p:txBody>
        </p:sp>
        <p:cxnSp>
          <p:nvCxnSpPr>
            <p:cNvPr id="258" name="Google Shape;258;p26"/>
            <p:cNvCxnSpPr>
              <a:stCxn id="257" idx="3"/>
            </p:cNvCxnSpPr>
            <p:nvPr/>
          </p:nvCxnSpPr>
          <p:spPr>
            <a:xfrm flipH="1" rot="10800000">
              <a:off x="1757809" y="2550359"/>
              <a:ext cx="1673400" cy="538800"/>
            </a:xfrm>
            <a:prstGeom prst="straightConnector1">
              <a:avLst/>
            </a:prstGeom>
            <a:noFill/>
            <a:ln cap="flat" cmpd="sng" w="9525">
              <a:solidFill>
                <a:schemeClr val="dk1"/>
              </a:solidFill>
              <a:prstDash val="dash"/>
              <a:miter lim="800000"/>
              <a:headEnd len="sm" w="sm" type="none"/>
              <a:tailEnd len="med" w="med" type="triangle"/>
            </a:ln>
          </p:spPr>
        </p:cxnSp>
        <p:sp>
          <p:nvSpPr>
            <p:cNvPr id="259" name="Google Shape;259;p26"/>
            <p:cNvSpPr txBox="1"/>
            <p:nvPr/>
          </p:nvSpPr>
          <p:spPr>
            <a:xfrm>
              <a:off x="4802089" y="3525595"/>
              <a:ext cx="1356846" cy="307777"/>
            </a:xfrm>
            <a:prstGeom prst="rect">
              <a:avLst/>
            </a:prstGeom>
            <a:solidFill>
              <a:srgbClr val="F2F2F2"/>
            </a:solidFill>
            <a:ln cap="flat" cmpd="sng" w="9525">
              <a:solidFill>
                <a:schemeClr val="dk1"/>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Clefs étrangères</a:t>
              </a:r>
              <a:endParaRPr/>
            </a:p>
          </p:txBody>
        </p:sp>
        <p:cxnSp>
          <p:nvCxnSpPr>
            <p:cNvPr id="260" name="Google Shape;260;p26"/>
            <p:cNvCxnSpPr>
              <a:stCxn id="259" idx="2"/>
            </p:cNvCxnSpPr>
            <p:nvPr/>
          </p:nvCxnSpPr>
          <p:spPr>
            <a:xfrm>
              <a:off x="5480512" y="3833372"/>
              <a:ext cx="1532700" cy="327600"/>
            </a:xfrm>
            <a:prstGeom prst="straightConnector1">
              <a:avLst/>
            </a:prstGeom>
            <a:noFill/>
            <a:ln cap="flat" cmpd="sng" w="9525">
              <a:solidFill>
                <a:schemeClr val="dk1"/>
              </a:solidFill>
              <a:prstDash val="dash"/>
              <a:miter lim="800000"/>
              <a:headEnd len="sm" w="sm" type="none"/>
              <a:tailEnd len="med" w="med" type="triangle"/>
            </a:ln>
          </p:spPr>
        </p:cxnSp>
        <p:cxnSp>
          <p:nvCxnSpPr>
            <p:cNvPr id="261" name="Google Shape;261;p26"/>
            <p:cNvCxnSpPr>
              <a:stCxn id="259" idx="2"/>
            </p:cNvCxnSpPr>
            <p:nvPr/>
          </p:nvCxnSpPr>
          <p:spPr>
            <a:xfrm>
              <a:off x="5480512" y="3833372"/>
              <a:ext cx="1524300" cy="520500"/>
            </a:xfrm>
            <a:prstGeom prst="straightConnector1">
              <a:avLst/>
            </a:prstGeom>
            <a:noFill/>
            <a:ln cap="flat" cmpd="sng" w="9525">
              <a:solidFill>
                <a:schemeClr val="dk1"/>
              </a:solidFill>
              <a:prstDash val="dash"/>
              <a:miter lim="800000"/>
              <a:headEnd len="sm" w="sm" type="none"/>
              <a:tailEnd len="med" w="med" type="triangle"/>
            </a:ln>
          </p:spPr>
        </p:cxnSp>
        <p:cxnSp>
          <p:nvCxnSpPr>
            <p:cNvPr id="262" name="Google Shape;262;p26"/>
            <p:cNvCxnSpPr/>
            <p:nvPr/>
          </p:nvCxnSpPr>
          <p:spPr>
            <a:xfrm>
              <a:off x="5480511" y="3832496"/>
              <a:ext cx="1541074" cy="697559"/>
            </a:xfrm>
            <a:prstGeom prst="straightConnector1">
              <a:avLst/>
            </a:prstGeom>
            <a:noFill/>
            <a:ln cap="flat" cmpd="sng" w="9525">
              <a:solidFill>
                <a:schemeClr val="dk1"/>
              </a:solidFill>
              <a:prstDash val="dash"/>
              <a:miter lim="800000"/>
              <a:headEnd len="sm" w="sm" type="none"/>
              <a:tailEnd len="med" w="med" type="triangle"/>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nvSpPr>
        <p:spPr>
          <a:xfrm>
            <a:off x="0" y="0"/>
            <a:ext cx="12191999" cy="755009"/>
          </a:xfrm>
          <a:prstGeom prst="rect">
            <a:avLst/>
          </a:prstGeom>
          <a:noFill/>
          <a:ln>
            <a:noFill/>
          </a:ln>
        </p:spPr>
        <p:txBody>
          <a:bodyPr anchorCtr="0" anchor="ctr"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Traduction du Modèle Conceptuel de Données (MCD) « exemple » en Modèle Logique de Données (MLD-R)</a:t>
            </a:r>
            <a:endParaRPr/>
          </a:p>
        </p:txBody>
      </p:sp>
      <p:grpSp>
        <p:nvGrpSpPr>
          <p:cNvPr id="268" name="Google Shape;268;p27"/>
          <p:cNvGrpSpPr/>
          <p:nvPr/>
        </p:nvGrpSpPr>
        <p:grpSpPr>
          <a:xfrm>
            <a:off x="886721" y="1098958"/>
            <a:ext cx="10418559" cy="2210300"/>
            <a:chOff x="487130" y="1098958"/>
            <a:chExt cx="10418559" cy="2210300"/>
          </a:xfrm>
        </p:grpSpPr>
        <p:pic>
          <p:nvPicPr>
            <p:cNvPr id="269" name="Google Shape;269;p27"/>
            <p:cNvPicPr preferRelativeResize="0"/>
            <p:nvPr/>
          </p:nvPicPr>
          <p:blipFill rotWithShape="1">
            <a:blip r:embed="rId3">
              <a:alphaModFix/>
            </a:blip>
            <a:srcRect b="0" l="0" r="0" t="0"/>
            <a:stretch/>
          </p:blipFill>
          <p:spPr>
            <a:xfrm>
              <a:off x="6585359" y="1098958"/>
              <a:ext cx="4320330" cy="2210300"/>
            </a:xfrm>
            <a:prstGeom prst="rect">
              <a:avLst/>
            </a:prstGeom>
            <a:noFill/>
            <a:ln>
              <a:noFill/>
            </a:ln>
          </p:spPr>
        </p:pic>
        <p:pic>
          <p:nvPicPr>
            <p:cNvPr id="270" name="Google Shape;270;p27"/>
            <p:cNvPicPr preferRelativeResize="0"/>
            <p:nvPr/>
          </p:nvPicPr>
          <p:blipFill rotWithShape="1">
            <a:blip r:embed="rId4">
              <a:alphaModFix/>
            </a:blip>
            <a:srcRect b="0" l="0" r="0" t="0"/>
            <a:stretch/>
          </p:blipFill>
          <p:spPr>
            <a:xfrm>
              <a:off x="487130" y="1098958"/>
              <a:ext cx="3933868" cy="2021680"/>
            </a:xfrm>
            <a:prstGeom prst="rect">
              <a:avLst/>
            </a:prstGeom>
            <a:noFill/>
            <a:ln>
              <a:noFill/>
            </a:ln>
          </p:spPr>
        </p:pic>
      </p:grpSp>
      <p:sp>
        <p:nvSpPr>
          <p:cNvPr id="271" name="Google Shape;271;p27"/>
          <p:cNvSpPr txBox="1"/>
          <p:nvPr/>
        </p:nvSpPr>
        <p:spPr>
          <a:xfrm>
            <a:off x="0" y="3309259"/>
            <a:ext cx="12191999" cy="354874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Association « Correspondre » </a:t>
            </a:r>
            <a:r>
              <a:rPr b="1" lang="fr-FR" sz="2000">
                <a:solidFill>
                  <a:schemeClr val="dk1"/>
                </a:solidFill>
                <a:latin typeface="Calibri"/>
                <a:ea typeface="Calibri"/>
                <a:cs typeface="Calibri"/>
                <a:sym typeface="Calibri"/>
              </a:rPr>
              <a:t>1/n</a:t>
            </a:r>
            <a:r>
              <a:rPr lang="fr-FR" sz="2000">
                <a:solidFill>
                  <a:schemeClr val="dk1"/>
                </a:solidFill>
                <a:latin typeface="Calibri"/>
                <a:ea typeface="Calibri"/>
                <a:cs typeface="Calibri"/>
                <a:sym typeface="Calibri"/>
              </a:rPr>
              <a:t> devient une clef étrangère dans la table qui porte la relation (du côté du max = « 1 »)</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Association « Mentorer » </a:t>
            </a:r>
            <a:r>
              <a:rPr b="1" lang="fr-FR" sz="2000">
                <a:solidFill>
                  <a:schemeClr val="dk1"/>
                </a:solidFill>
                <a:latin typeface="Calibri"/>
                <a:ea typeface="Calibri"/>
                <a:cs typeface="Calibri"/>
                <a:sym typeface="Calibri"/>
              </a:rPr>
              <a:t>n/n</a:t>
            </a:r>
            <a:r>
              <a:rPr lang="fr-FR" sz="2000">
                <a:solidFill>
                  <a:schemeClr val="dk1"/>
                </a:solidFill>
                <a:latin typeface="Calibri"/>
                <a:ea typeface="Calibri"/>
                <a:cs typeface="Calibri"/>
                <a:sym typeface="Calibri"/>
              </a:rPr>
              <a:t> devient une table de jointure « mentoring » avec 2 clefs étrangères qui référencent la même table où 1 référence le mentor et l’autre le mentoré, toutes les combinaisons sont possibles mais doivent être uniques car la composition des 2 est unique (clef primaire de la table de jointure)</a:t>
            </a:r>
            <a:endParaRPr/>
          </a:p>
          <a:p>
            <a:pPr indent="-342900" lvl="0" marL="342900" marR="0" rtl="0" algn="l">
              <a:spcBef>
                <a:spcPts val="6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Association « Préparer » </a:t>
            </a:r>
            <a:r>
              <a:rPr b="1" lang="fr-FR" sz="2000">
                <a:solidFill>
                  <a:schemeClr val="dk1"/>
                </a:solidFill>
                <a:latin typeface="Calibri"/>
                <a:ea typeface="Calibri"/>
                <a:cs typeface="Calibri"/>
                <a:sym typeface="Calibri"/>
              </a:rPr>
              <a:t>n/n</a:t>
            </a:r>
            <a:r>
              <a:rPr lang="fr-FR" sz="2000">
                <a:solidFill>
                  <a:schemeClr val="dk1"/>
                </a:solidFill>
                <a:latin typeface="Calibri"/>
                <a:ea typeface="Calibri"/>
                <a:cs typeface="Calibri"/>
                <a:sym typeface="Calibri"/>
              </a:rPr>
              <a:t> devient une table de jointure « preparation » avec 3 clefs étrangères qui référencent 3 tables différentes (les clefs primaires respectives), toutes les combinaisons sont possibles mais doivent être uniques car la composition des 3 est unique (clef primaire de la table de jointure)</a:t>
            </a:r>
            <a:endParaRPr b="1" sz="20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nvSpPr>
        <p:spPr>
          <a:xfrm>
            <a:off x="0" y="0"/>
            <a:ext cx="12191999" cy="755009"/>
          </a:xfrm>
          <a:prstGeom prst="rect">
            <a:avLst/>
          </a:prstGeom>
          <a:noFill/>
          <a:ln>
            <a:noFill/>
          </a:ln>
        </p:spPr>
        <p:txBody>
          <a:bodyPr anchorCtr="0" anchor="ctr"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Version textuelle du MLD-R</a:t>
            </a:r>
            <a:endParaRPr/>
          </a:p>
        </p:txBody>
      </p:sp>
      <p:sp>
        <p:nvSpPr>
          <p:cNvPr id="277" name="Google Shape;277;p28"/>
          <p:cNvSpPr txBox="1"/>
          <p:nvPr/>
        </p:nvSpPr>
        <p:spPr>
          <a:xfrm>
            <a:off x="0" y="3429000"/>
            <a:ext cx="12191999" cy="3429001"/>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b="1" lang="fr-FR" sz="1800">
                <a:solidFill>
                  <a:schemeClr val="dk1"/>
                </a:solidFill>
                <a:latin typeface="Courier New"/>
                <a:ea typeface="Courier New"/>
                <a:cs typeface="Courier New"/>
                <a:sym typeface="Courier New"/>
              </a:rPr>
              <a:t>learners</a:t>
            </a:r>
            <a:r>
              <a:rPr lang="fr-FR" sz="1800">
                <a:solidFill>
                  <a:schemeClr val="dk1"/>
                </a:solidFill>
                <a:latin typeface="Courier New"/>
                <a:ea typeface="Courier New"/>
                <a:cs typeface="Courier New"/>
                <a:sym typeface="Courier New"/>
              </a:rPr>
              <a:t>=(</a:t>
            </a:r>
            <a:r>
              <a:rPr lang="fr-FR" sz="1800" u="sng">
                <a:solidFill>
                  <a:schemeClr val="dk1"/>
                </a:solidFill>
                <a:latin typeface="Courier New"/>
                <a:ea typeface="Courier New"/>
                <a:cs typeface="Courier New"/>
                <a:sym typeface="Courier New"/>
              </a:rPr>
              <a:t>email</a:t>
            </a:r>
            <a:r>
              <a:rPr lang="fr-FR" sz="1800">
                <a:solidFill>
                  <a:schemeClr val="dk1"/>
                </a:solidFill>
                <a:latin typeface="Courier New"/>
                <a:ea typeface="Courier New"/>
                <a:cs typeface="Courier New"/>
                <a:sym typeface="Courier New"/>
              </a:rPr>
              <a:t>, firstname, lastname, birthdate);</a:t>
            </a:r>
            <a:endParaRPr/>
          </a:p>
          <a:p>
            <a:pPr indent="0" lvl="0" marL="0" marR="0" rtl="0" algn="l">
              <a:spcBef>
                <a:spcPts val="1200"/>
              </a:spcBef>
              <a:spcAft>
                <a:spcPts val="0"/>
              </a:spcAft>
              <a:buNone/>
            </a:pPr>
            <a:r>
              <a:rPr b="1" lang="fr-FR" sz="1800">
                <a:solidFill>
                  <a:schemeClr val="dk1"/>
                </a:solidFill>
                <a:latin typeface="Courier New"/>
                <a:ea typeface="Courier New"/>
                <a:cs typeface="Courier New"/>
                <a:sym typeface="Courier New"/>
              </a:rPr>
              <a:t>training_centers</a:t>
            </a:r>
            <a:r>
              <a:rPr lang="fr-FR" sz="1800">
                <a:solidFill>
                  <a:schemeClr val="dk1"/>
                </a:solidFill>
                <a:latin typeface="Courier New"/>
                <a:ea typeface="Courier New"/>
                <a:cs typeface="Courier New"/>
                <a:sym typeface="Courier New"/>
              </a:rPr>
              <a:t>=(</a:t>
            </a:r>
            <a:r>
              <a:rPr lang="fr-FR" sz="1800" u="sng">
                <a:solidFill>
                  <a:schemeClr val="dk1"/>
                </a:solidFill>
                <a:latin typeface="Courier New"/>
                <a:ea typeface="Courier New"/>
                <a:cs typeface="Courier New"/>
                <a:sym typeface="Courier New"/>
              </a:rPr>
              <a:t>company_number</a:t>
            </a:r>
            <a:r>
              <a:rPr lang="fr-FR" sz="1800">
                <a:solidFill>
                  <a:schemeClr val="dk1"/>
                </a:solidFill>
                <a:latin typeface="Courier New"/>
                <a:ea typeface="Courier New"/>
                <a:cs typeface="Courier New"/>
                <a:sym typeface="Courier New"/>
              </a:rPr>
              <a:t>, company_name);</a:t>
            </a:r>
            <a:endParaRPr/>
          </a:p>
          <a:p>
            <a:pPr indent="0" lvl="0" marL="0" marR="0" rtl="0" algn="l">
              <a:spcBef>
                <a:spcPts val="1200"/>
              </a:spcBef>
              <a:spcAft>
                <a:spcPts val="0"/>
              </a:spcAft>
              <a:buNone/>
            </a:pPr>
            <a:r>
              <a:rPr b="1" lang="fr-FR" sz="1800">
                <a:solidFill>
                  <a:schemeClr val="dk1"/>
                </a:solidFill>
                <a:latin typeface="Courier New"/>
                <a:ea typeface="Courier New"/>
                <a:cs typeface="Courier New"/>
                <a:sym typeface="Courier New"/>
              </a:rPr>
              <a:t>diploma_levels</a:t>
            </a:r>
            <a:r>
              <a:rPr lang="fr-FR" sz="1800">
                <a:solidFill>
                  <a:schemeClr val="dk1"/>
                </a:solidFill>
                <a:latin typeface="Courier New"/>
                <a:ea typeface="Courier New"/>
                <a:cs typeface="Courier New"/>
                <a:sym typeface="Courier New"/>
              </a:rPr>
              <a:t>=(</a:t>
            </a:r>
            <a:r>
              <a:rPr lang="fr-FR" sz="1800" u="sng">
                <a:solidFill>
                  <a:schemeClr val="dk1"/>
                </a:solidFill>
                <a:latin typeface="Courier New"/>
                <a:ea typeface="Courier New"/>
                <a:cs typeface="Courier New"/>
                <a:sym typeface="Courier New"/>
              </a:rPr>
              <a:t>level_code</a:t>
            </a:r>
            <a:r>
              <a:rPr lang="fr-FR" sz="1800">
                <a:solidFill>
                  <a:schemeClr val="dk1"/>
                </a:solidFill>
                <a:latin typeface="Courier New"/>
                <a:ea typeface="Courier New"/>
                <a:cs typeface="Courier New"/>
                <a:sym typeface="Courier New"/>
              </a:rPr>
              <a:t>, french_level, european_level);</a:t>
            </a:r>
            <a:endParaRPr/>
          </a:p>
          <a:p>
            <a:pPr indent="0" lvl="0" marL="0" marR="0" rtl="0" algn="l">
              <a:spcBef>
                <a:spcPts val="1200"/>
              </a:spcBef>
              <a:spcAft>
                <a:spcPts val="0"/>
              </a:spcAft>
              <a:buNone/>
            </a:pPr>
            <a:r>
              <a:rPr b="1" lang="fr-FR" sz="1800">
                <a:solidFill>
                  <a:schemeClr val="dk1"/>
                </a:solidFill>
                <a:latin typeface="Courier New"/>
                <a:ea typeface="Courier New"/>
                <a:cs typeface="Courier New"/>
                <a:sym typeface="Courier New"/>
              </a:rPr>
              <a:t>certificates</a:t>
            </a:r>
            <a:r>
              <a:rPr lang="fr-FR" sz="1800">
                <a:solidFill>
                  <a:schemeClr val="dk1"/>
                </a:solidFill>
                <a:latin typeface="Courier New"/>
                <a:ea typeface="Courier New"/>
                <a:cs typeface="Courier New"/>
                <a:sym typeface="Courier New"/>
              </a:rPr>
              <a:t>=(</a:t>
            </a:r>
            <a:r>
              <a:rPr lang="fr-FR" sz="1800" u="sng">
                <a:solidFill>
                  <a:schemeClr val="dk1"/>
                </a:solidFill>
                <a:latin typeface="Courier New"/>
                <a:ea typeface="Courier New"/>
                <a:cs typeface="Courier New"/>
                <a:sym typeface="Courier New"/>
              </a:rPr>
              <a:t>certificate_code</a:t>
            </a:r>
            <a:r>
              <a:rPr lang="fr-FR" sz="1800">
                <a:solidFill>
                  <a:schemeClr val="dk1"/>
                </a:solidFill>
                <a:latin typeface="Courier New"/>
                <a:ea typeface="Courier New"/>
                <a:cs typeface="Courier New"/>
                <a:sym typeface="Courier New"/>
              </a:rPr>
              <a:t>, certificate_name, #level_code);</a:t>
            </a:r>
            <a:endParaRPr/>
          </a:p>
          <a:p>
            <a:pPr indent="0" lvl="0" marL="0" marR="0" rtl="0" algn="l">
              <a:spcBef>
                <a:spcPts val="1200"/>
              </a:spcBef>
              <a:spcAft>
                <a:spcPts val="0"/>
              </a:spcAft>
              <a:buNone/>
            </a:pPr>
            <a:r>
              <a:rPr b="1" lang="fr-FR" sz="1800">
                <a:solidFill>
                  <a:schemeClr val="dk1"/>
                </a:solidFill>
                <a:latin typeface="Courier New"/>
                <a:ea typeface="Courier New"/>
                <a:cs typeface="Courier New"/>
                <a:sym typeface="Courier New"/>
              </a:rPr>
              <a:t>preparation</a:t>
            </a:r>
            <a:r>
              <a:rPr lang="fr-FR" sz="1800">
                <a:solidFill>
                  <a:schemeClr val="dk1"/>
                </a:solidFill>
                <a:latin typeface="Courier New"/>
                <a:ea typeface="Courier New"/>
                <a:cs typeface="Courier New"/>
                <a:sym typeface="Courier New"/>
              </a:rPr>
              <a:t>=(</a:t>
            </a:r>
            <a:r>
              <a:rPr lang="fr-FR" sz="1800" u="sng">
                <a:solidFill>
                  <a:schemeClr val="dk1"/>
                </a:solidFill>
                <a:latin typeface="Courier New"/>
                <a:ea typeface="Courier New"/>
                <a:cs typeface="Courier New"/>
                <a:sym typeface="Courier New"/>
              </a:rPr>
              <a:t>#email, #company_number, #certificate_code</a:t>
            </a:r>
            <a:r>
              <a:rPr lang="fr-FR" sz="1800">
                <a:solidFill>
                  <a:schemeClr val="dk1"/>
                </a:solidFill>
                <a:latin typeface="Courier New"/>
                <a:ea typeface="Courier New"/>
                <a:cs typeface="Courier New"/>
                <a:sym typeface="Courier New"/>
              </a:rPr>
              <a:t>, start_date, end_date);</a:t>
            </a:r>
            <a:endParaRPr/>
          </a:p>
          <a:p>
            <a:pPr indent="0" lvl="0" marL="0" marR="0" rtl="0" algn="l">
              <a:spcBef>
                <a:spcPts val="1200"/>
              </a:spcBef>
              <a:spcAft>
                <a:spcPts val="0"/>
              </a:spcAft>
              <a:buNone/>
            </a:pPr>
            <a:r>
              <a:rPr b="1" lang="fr-FR" sz="1800">
                <a:solidFill>
                  <a:schemeClr val="dk1"/>
                </a:solidFill>
                <a:latin typeface="Courier New"/>
                <a:ea typeface="Courier New"/>
                <a:cs typeface="Courier New"/>
                <a:sym typeface="Courier New"/>
              </a:rPr>
              <a:t>mentoring</a:t>
            </a:r>
            <a:r>
              <a:rPr lang="fr-FR" sz="1800">
                <a:solidFill>
                  <a:schemeClr val="dk1"/>
                </a:solidFill>
                <a:latin typeface="Courier New"/>
                <a:ea typeface="Courier New"/>
                <a:cs typeface="Courier New"/>
                <a:sym typeface="Courier New"/>
              </a:rPr>
              <a:t>=(</a:t>
            </a:r>
            <a:r>
              <a:rPr lang="fr-FR" sz="1800" u="sng">
                <a:solidFill>
                  <a:schemeClr val="dk1"/>
                </a:solidFill>
                <a:latin typeface="Courier New"/>
                <a:ea typeface="Courier New"/>
                <a:cs typeface="Courier New"/>
                <a:sym typeface="Courier New"/>
              </a:rPr>
              <a:t>#email_mentor, #email_mentoree</a:t>
            </a:r>
            <a:r>
              <a:rPr lang="fr-FR" sz="1800">
                <a:solidFill>
                  <a:schemeClr val="dk1"/>
                </a:solidFill>
                <a:latin typeface="Courier New"/>
                <a:ea typeface="Courier New"/>
                <a:cs typeface="Courier New"/>
                <a:sym typeface="Courier New"/>
              </a:rPr>
              <a:t>);</a:t>
            </a:r>
            <a:endParaRPr/>
          </a:p>
        </p:txBody>
      </p:sp>
      <p:sp>
        <p:nvSpPr>
          <p:cNvPr id="278" name="Google Shape;278;p28"/>
          <p:cNvSpPr txBox="1"/>
          <p:nvPr/>
        </p:nvSpPr>
        <p:spPr>
          <a:xfrm>
            <a:off x="0" y="755010"/>
            <a:ext cx="12191999" cy="2673990"/>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Avant l’apparition des outils graphiques (AGL) on représentait le modèle de données au format textuel (idem au niveau conceptuel). Le formalisme ci-dessous que l’on retrouve dans Looping se lit comme suit :</a:t>
            </a:r>
            <a:endParaRPr/>
          </a:p>
          <a:p>
            <a:pPr indent="-285750" lvl="1" marL="742950" marR="0" rtl="0" algn="l">
              <a:spcBef>
                <a:spcPts val="12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En gras, le nom de la table suivi du signe « = » puis des colonnes de la table entre parenthèses</a:t>
            </a:r>
            <a:endParaRPr/>
          </a:p>
          <a:p>
            <a:pPr indent="-285750" lvl="1" marL="742950" marR="0" rtl="0" algn="l">
              <a:spcBef>
                <a:spcPts val="6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La ou les colonnes (clef composée) soulignées représentent la clef primaire de la table</a:t>
            </a:r>
            <a:endParaRPr/>
          </a:p>
          <a:p>
            <a:pPr indent="-285750" lvl="1" marL="742950" marR="0" rtl="0" algn="l">
              <a:spcBef>
                <a:spcPts val="6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Une colonne précédée d’un « # » représente une clef étrangère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nvSpPr>
        <p:spPr>
          <a:xfrm>
            <a:off x="848687" y="859075"/>
            <a:ext cx="10494627" cy="513986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Dans les grandes lignes, MERISE propose </a:t>
            </a:r>
            <a:r>
              <a:rPr b="1" lang="fr-FR" sz="2800">
                <a:solidFill>
                  <a:schemeClr val="dk1"/>
                </a:solidFill>
                <a:latin typeface="Calibri"/>
                <a:ea typeface="Calibri"/>
                <a:cs typeface="Calibri"/>
                <a:sym typeface="Calibri"/>
              </a:rPr>
              <a:t>trois niveaux </a:t>
            </a:r>
            <a:r>
              <a:rPr lang="fr-FR" sz="2800">
                <a:solidFill>
                  <a:schemeClr val="dk1"/>
                </a:solidFill>
                <a:latin typeface="Calibri"/>
                <a:ea typeface="Calibri"/>
                <a:cs typeface="Calibri"/>
                <a:sym typeface="Calibri"/>
              </a:rPr>
              <a:t>d’analyse et de conception des données. Le niveau </a:t>
            </a:r>
            <a:r>
              <a:rPr b="1" lang="fr-FR" sz="2800">
                <a:solidFill>
                  <a:schemeClr val="dk1"/>
                </a:solidFill>
                <a:latin typeface="Calibri"/>
                <a:ea typeface="Calibri"/>
                <a:cs typeface="Calibri"/>
                <a:sym typeface="Calibri"/>
              </a:rPr>
              <a:t>conceptuel</a:t>
            </a:r>
            <a:r>
              <a:rPr lang="fr-FR" sz="2800">
                <a:solidFill>
                  <a:schemeClr val="dk1"/>
                </a:solidFill>
                <a:latin typeface="Calibri"/>
                <a:ea typeface="Calibri"/>
                <a:cs typeface="Calibri"/>
                <a:sym typeface="Calibri"/>
              </a:rPr>
              <a:t>, </a:t>
            </a:r>
            <a:r>
              <a:rPr b="1" lang="fr-FR" sz="2800">
                <a:solidFill>
                  <a:schemeClr val="dk1"/>
                </a:solidFill>
                <a:latin typeface="Calibri"/>
                <a:ea typeface="Calibri"/>
                <a:cs typeface="Calibri"/>
                <a:sym typeface="Calibri"/>
              </a:rPr>
              <a:t>logique</a:t>
            </a:r>
            <a:r>
              <a:rPr lang="fr-FR" sz="2800">
                <a:solidFill>
                  <a:schemeClr val="dk1"/>
                </a:solidFill>
                <a:latin typeface="Calibri"/>
                <a:ea typeface="Calibri"/>
                <a:cs typeface="Calibri"/>
                <a:sym typeface="Calibri"/>
              </a:rPr>
              <a:t> et </a:t>
            </a:r>
            <a:r>
              <a:rPr b="1" lang="fr-FR" sz="2800">
                <a:solidFill>
                  <a:schemeClr val="dk1"/>
                </a:solidFill>
                <a:latin typeface="Calibri"/>
                <a:ea typeface="Calibri"/>
                <a:cs typeface="Calibri"/>
                <a:sym typeface="Calibri"/>
              </a:rPr>
              <a:t>physique</a:t>
            </a:r>
            <a:r>
              <a:rPr lang="fr-FR" sz="2800">
                <a:solidFill>
                  <a:schemeClr val="dk1"/>
                </a:solidFill>
                <a:latin typeface="Calibri"/>
                <a:ea typeface="Calibri"/>
                <a:cs typeface="Calibri"/>
                <a:sym typeface="Calibri"/>
              </a:rPr>
              <a:t>.</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Au commencement de toute analyse et conception d’une application, se trouve l’</a:t>
            </a:r>
            <a:r>
              <a:rPr b="1" lang="fr-FR" sz="2800">
                <a:solidFill>
                  <a:schemeClr val="dk1"/>
                </a:solidFill>
                <a:latin typeface="Calibri"/>
                <a:ea typeface="Calibri"/>
                <a:cs typeface="Calibri"/>
                <a:sym typeface="Calibri"/>
              </a:rPr>
              <a:t>organisation</a:t>
            </a:r>
            <a:r>
              <a:rPr lang="fr-FR" sz="2800">
                <a:solidFill>
                  <a:schemeClr val="dk1"/>
                </a:solidFill>
                <a:latin typeface="Calibri"/>
                <a:ea typeface="Calibri"/>
                <a:cs typeface="Calibri"/>
                <a:sym typeface="Calibri"/>
              </a:rPr>
              <a:t> elle-même (entreprise ou administration) avec ses activités, ses métiers, ses collaborateurs, ses clients et fournisseurs, ses </a:t>
            </a:r>
            <a:r>
              <a:rPr b="1" lang="fr-FR" sz="2800">
                <a:solidFill>
                  <a:schemeClr val="dk1"/>
                </a:solidFill>
                <a:latin typeface="Calibri"/>
                <a:ea typeface="Calibri"/>
                <a:cs typeface="Calibri"/>
                <a:sym typeface="Calibri"/>
              </a:rPr>
              <a:t>processus</a:t>
            </a:r>
            <a:r>
              <a:rPr lang="fr-FR" sz="2800">
                <a:solidFill>
                  <a:schemeClr val="dk1"/>
                </a:solidFill>
                <a:latin typeface="Calibri"/>
                <a:ea typeface="Calibri"/>
                <a:cs typeface="Calibri"/>
                <a:sym typeface="Calibri"/>
              </a:rPr>
              <a:t>, ses </a:t>
            </a:r>
            <a:r>
              <a:rPr b="1" lang="fr-FR" sz="2800">
                <a:solidFill>
                  <a:schemeClr val="dk1"/>
                </a:solidFill>
                <a:latin typeface="Calibri"/>
                <a:ea typeface="Calibri"/>
                <a:cs typeface="Calibri"/>
                <a:sym typeface="Calibri"/>
              </a:rPr>
              <a:t>informations</a:t>
            </a:r>
            <a:r>
              <a:rPr lang="fr-FR" sz="2800">
                <a:solidFill>
                  <a:schemeClr val="dk1"/>
                </a:solidFill>
                <a:latin typeface="Calibri"/>
                <a:ea typeface="Calibri"/>
                <a:cs typeface="Calibri"/>
                <a:sym typeface="Calibri"/>
              </a:rPr>
              <a:t> (données) qu’elle manipule…</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Bien souvent le concepteur développeur dispose d’un </a:t>
            </a:r>
            <a:r>
              <a:rPr b="1" lang="fr-FR" sz="2800">
                <a:solidFill>
                  <a:schemeClr val="dk1"/>
                </a:solidFill>
                <a:latin typeface="Calibri"/>
                <a:ea typeface="Calibri"/>
                <a:cs typeface="Calibri"/>
                <a:sym typeface="Calibri"/>
              </a:rPr>
              <a:t>cahier des charges</a:t>
            </a:r>
            <a:r>
              <a:rPr lang="fr-FR" sz="2800">
                <a:solidFill>
                  <a:schemeClr val="dk1"/>
                </a:solidFill>
                <a:latin typeface="Calibri"/>
                <a:ea typeface="Calibri"/>
                <a:cs typeface="Calibri"/>
                <a:sym typeface="Calibri"/>
              </a:rPr>
              <a:t> ou d’une </a:t>
            </a:r>
            <a:r>
              <a:rPr b="1" lang="fr-FR" sz="2800">
                <a:solidFill>
                  <a:schemeClr val="dk1"/>
                </a:solidFill>
                <a:latin typeface="Calibri"/>
                <a:ea typeface="Calibri"/>
                <a:cs typeface="Calibri"/>
                <a:sym typeface="Calibri"/>
              </a:rPr>
              <a:t>expression de besoins </a:t>
            </a:r>
            <a:r>
              <a:rPr lang="fr-FR" sz="2800">
                <a:solidFill>
                  <a:schemeClr val="dk1"/>
                </a:solidFill>
                <a:latin typeface="Calibri"/>
                <a:ea typeface="Calibri"/>
                <a:cs typeface="Calibri"/>
                <a:sym typeface="Calibri"/>
              </a:rPr>
              <a:t>plus ou moins détaillés dans lesquels on retrouve ces informations. Dans certains contextes, des modèles issus d’une analyse MERISE se retrouvent dans le cahier des charges, </a:t>
            </a:r>
            <a:r>
              <a:rPr b="1" lang="fr-FR" sz="2800">
                <a:solidFill>
                  <a:schemeClr val="dk1"/>
                </a:solidFill>
                <a:latin typeface="Calibri"/>
                <a:ea typeface="Calibri"/>
                <a:cs typeface="Calibri"/>
                <a:sym typeface="Calibri"/>
              </a:rPr>
              <a:t>spécifications</a:t>
            </a:r>
            <a:r>
              <a:rPr lang="fr-FR" sz="2800">
                <a:solidFill>
                  <a:schemeClr val="dk1"/>
                </a:solidFill>
                <a:latin typeface="Calibri"/>
                <a:ea typeface="Calibri"/>
                <a:cs typeface="Calibri"/>
                <a:sym typeface="Calibri"/>
              </a:rPr>
              <a:t> fonctionnelles et/ou techniques.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9"/>
          <p:cNvSpPr txBox="1"/>
          <p:nvPr/>
        </p:nvSpPr>
        <p:spPr>
          <a:xfrm>
            <a:off x="2364077" y="2967335"/>
            <a:ext cx="7463846"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Le niveau physique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0"/>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physique, généralités (1/2)</a:t>
            </a:r>
            <a:endParaRPr/>
          </a:p>
        </p:txBody>
      </p:sp>
      <p:sp>
        <p:nvSpPr>
          <p:cNvPr id="289" name="Google Shape;289;p30"/>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L’analyse des données au niveau logique conduit à la production d’un </a:t>
            </a:r>
            <a:r>
              <a:rPr b="1" lang="fr-FR" sz="2000">
                <a:solidFill>
                  <a:schemeClr val="dk1"/>
                </a:solidFill>
                <a:latin typeface="Calibri"/>
                <a:ea typeface="Calibri"/>
                <a:cs typeface="Calibri"/>
                <a:sym typeface="Calibri"/>
              </a:rPr>
              <a:t>MPD</a:t>
            </a:r>
            <a:r>
              <a:rPr lang="fr-FR" sz="2000">
                <a:solidFill>
                  <a:schemeClr val="dk1"/>
                </a:solidFill>
                <a:latin typeface="Calibri"/>
                <a:ea typeface="Calibri"/>
                <a:cs typeface="Calibri"/>
                <a:sym typeface="Calibri"/>
              </a:rPr>
              <a:t> (Modèle Physique des Données), le MPD est la </a:t>
            </a:r>
            <a:r>
              <a:rPr b="1" lang="fr-FR" sz="2000">
                <a:solidFill>
                  <a:schemeClr val="dk1"/>
                </a:solidFill>
                <a:latin typeface="Calibri"/>
                <a:ea typeface="Calibri"/>
                <a:cs typeface="Calibri"/>
                <a:sym typeface="Calibri"/>
              </a:rPr>
              <a:t>traduction du MLD-R</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On tient compte de l’implémentation</a:t>
            </a:r>
            <a:r>
              <a:rPr lang="fr-FR" sz="2000">
                <a:solidFill>
                  <a:schemeClr val="dk1"/>
                </a:solidFill>
                <a:latin typeface="Calibri"/>
                <a:ea typeface="Calibri"/>
                <a:cs typeface="Calibri"/>
                <a:sym typeface="Calibri"/>
              </a:rPr>
              <a:t>, du SGBD-R cible, on prend en considération le système de stockage. Et pour cause, </a:t>
            </a:r>
            <a:r>
              <a:rPr b="1" lang="fr-FR" sz="2000">
                <a:solidFill>
                  <a:schemeClr val="dk1"/>
                </a:solidFill>
                <a:latin typeface="Calibri"/>
                <a:ea typeface="Calibri"/>
                <a:cs typeface="Calibri"/>
                <a:sym typeface="Calibri"/>
              </a:rPr>
              <a:t>le MPD est la traduction en langage de la base de données</a:t>
            </a:r>
            <a:r>
              <a:rPr lang="fr-FR" sz="2000">
                <a:solidFill>
                  <a:schemeClr val="dk1"/>
                </a:solidFill>
                <a:latin typeface="Calibri"/>
                <a:ea typeface="Calibri"/>
                <a:cs typeface="Calibri"/>
                <a:sym typeface="Calibri"/>
              </a:rPr>
              <a:t>. Dans un contexte </a:t>
            </a:r>
            <a:r>
              <a:rPr b="1" lang="fr-FR" sz="2000">
                <a:solidFill>
                  <a:schemeClr val="dk1"/>
                </a:solidFill>
                <a:latin typeface="Calibri"/>
                <a:ea typeface="Calibri"/>
                <a:cs typeface="Calibri"/>
                <a:sym typeface="Calibri"/>
              </a:rPr>
              <a:t>relationnel</a:t>
            </a:r>
            <a:r>
              <a:rPr lang="fr-FR" sz="2000">
                <a:solidFill>
                  <a:schemeClr val="dk1"/>
                </a:solidFill>
                <a:latin typeface="Calibri"/>
                <a:ea typeface="Calibri"/>
                <a:cs typeface="Calibri"/>
                <a:sym typeface="Calibri"/>
              </a:rPr>
              <a:t>, il s’agit d’</a:t>
            </a:r>
            <a:r>
              <a:rPr b="1" lang="fr-FR" sz="2000">
                <a:solidFill>
                  <a:schemeClr val="dk1"/>
                </a:solidFill>
                <a:latin typeface="Calibri"/>
                <a:ea typeface="Calibri"/>
                <a:cs typeface="Calibri"/>
                <a:sym typeface="Calibri"/>
              </a:rPr>
              <a:t>instructions SQL</a:t>
            </a:r>
            <a:r>
              <a:rPr lang="fr-FR" sz="2000">
                <a:solidFill>
                  <a:schemeClr val="dk1"/>
                </a:solidFill>
                <a:latin typeface="Calibri"/>
                <a:ea typeface="Calibri"/>
                <a:cs typeface="Calibri"/>
                <a:sym typeface="Calibri"/>
              </a:rPr>
              <a:t> pour créer les tables avec leurs définitions de colonnes, de clefs primaires et étrangères. C’est un modèle qui </a:t>
            </a:r>
            <a:r>
              <a:rPr b="1" lang="fr-FR" sz="2000">
                <a:solidFill>
                  <a:schemeClr val="dk1"/>
                </a:solidFill>
                <a:latin typeface="Calibri"/>
                <a:ea typeface="Calibri"/>
                <a:cs typeface="Calibri"/>
                <a:sym typeface="Calibri"/>
              </a:rPr>
              <a:t>permet de construire physiquement la base de données</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On reprend généralement les </a:t>
            </a:r>
            <a:r>
              <a:rPr b="1" lang="fr-FR" sz="2000">
                <a:solidFill>
                  <a:schemeClr val="dk1"/>
                </a:solidFill>
                <a:latin typeface="Calibri"/>
                <a:ea typeface="Calibri"/>
                <a:cs typeface="Calibri"/>
                <a:sym typeface="Calibri"/>
              </a:rPr>
              <a:t>noms logiques </a:t>
            </a:r>
            <a:r>
              <a:rPr lang="fr-FR" sz="2000">
                <a:solidFill>
                  <a:schemeClr val="dk1"/>
                </a:solidFill>
                <a:latin typeface="Calibri"/>
                <a:ea typeface="Calibri"/>
                <a:cs typeface="Calibri"/>
                <a:sym typeface="Calibri"/>
              </a:rPr>
              <a:t>pour les tables et les colonnes mais le SGBD-R cible peut « imposer » ses propres </a:t>
            </a:r>
            <a:r>
              <a:rPr b="1" lang="fr-FR" sz="2000">
                <a:solidFill>
                  <a:schemeClr val="dk1"/>
                </a:solidFill>
                <a:latin typeface="Calibri"/>
                <a:ea typeface="Calibri"/>
                <a:cs typeface="Calibri"/>
                <a:sym typeface="Calibri"/>
              </a:rPr>
              <a:t>conventions</a:t>
            </a:r>
            <a:r>
              <a:rPr lang="fr-FR" sz="2000">
                <a:solidFill>
                  <a:schemeClr val="dk1"/>
                </a:solidFill>
                <a:latin typeface="Calibri"/>
                <a:ea typeface="Calibri"/>
                <a:cs typeface="Calibri"/>
                <a:sym typeface="Calibri"/>
              </a:rPr>
              <a:t> pour les tables, colonnes, indexes, clefs et autres objets. Les SGBD-R disposent de syntaxes « courtes » (des raccourcis) pour définir les clefs et autres contraintes, cependant en utilisant les raccourcis on ne spécifie pas le nom qui est généré automatiquement par le SGBD-R avec sa propre </a:t>
            </a:r>
            <a:r>
              <a:rPr b="1" lang="fr-FR" sz="2000">
                <a:solidFill>
                  <a:schemeClr val="dk1"/>
                </a:solidFill>
                <a:latin typeface="Calibri"/>
                <a:ea typeface="Calibri"/>
                <a:cs typeface="Calibri"/>
                <a:sym typeface="Calibri"/>
              </a:rPr>
              <a:t>stratégie de nommage</a:t>
            </a:r>
            <a:r>
              <a:rPr lang="fr-FR" sz="2000">
                <a:solidFill>
                  <a:schemeClr val="dk1"/>
                </a:solidFill>
                <a:latin typeface="Calibri"/>
                <a:ea typeface="Calibri"/>
                <a:cs typeface="Calibri"/>
                <a:sym typeface="Calibri"/>
              </a:rPr>
              <a:t>. La </a:t>
            </a:r>
            <a:r>
              <a:rPr b="1" lang="fr-FR" sz="2000">
                <a:solidFill>
                  <a:schemeClr val="dk1"/>
                </a:solidFill>
                <a:latin typeface="Calibri"/>
                <a:ea typeface="Calibri"/>
                <a:cs typeface="Calibri"/>
                <a:sym typeface="Calibri"/>
              </a:rPr>
              <a:t>bonne pratique</a:t>
            </a:r>
            <a:r>
              <a:rPr lang="fr-FR" sz="2000">
                <a:solidFill>
                  <a:schemeClr val="dk1"/>
                </a:solidFill>
                <a:latin typeface="Calibri"/>
                <a:ea typeface="Calibri"/>
                <a:cs typeface="Calibri"/>
                <a:sym typeface="Calibri"/>
              </a:rPr>
              <a:t> est d’</a:t>
            </a:r>
            <a:r>
              <a:rPr b="1" lang="fr-FR" sz="2000">
                <a:solidFill>
                  <a:schemeClr val="dk1"/>
                </a:solidFill>
                <a:latin typeface="Calibri"/>
                <a:ea typeface="Calibri"/>
                <a:cs typeface="Calibri"/>
                <a:sym typeface="Calibri"/>
              </a:rPr>
              <a:t>utiliser la syntaxe « longue »</a:t>
            </a:r>
            <a:r>
              <a:rPr lang="fr-FR" sz="2000">
                <a:solidFill>
                  <a:schemeClr val="dk1"/>
                </a:solidFill>
                <a:latin typeface="Calibri"/>
                <a:ea typeface="Calibri"/>
                <a:cs typeface="Calibri"/>
                <a:sym typeface="Calibri"/>
              </a:rPr>
              <a:t> permettant d’appliquer ses propres conventions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1"/>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physique, généralités (2/2)</a:t>
            </a:r>
            <a:endParaRPr/>
          </a:p>
        </p:txBody>
      </p:sp>
      <p:sp>
        <p:nvSpPr>
          <p:cNvPr id="295" name="Google Shape;295;p31"/>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Connaissant la cible, on peut et même on doit </a:t>
            </a:r>
            <a:r>
              <a:rPr b="1" lang="fr-FR" sz="2000">
                <a:solidFill>
                  <a:schemeClr val="dk1"/>
                </a:solidFill>
                <a:latin typeface="Calibri"/>
                <a:ea typeface="Calibri"/>
                <a:cs typeface="Calibri"/>
                <a:sym typeface="Calibri"/>
              </a:rPr>
              <a:t>spécifier les types de données </a:t>
            </a:r>
            <a:r>
              <a:rPr lang="fr-FR" sz="2000">
                <a:solidFill>
                  <a:schemeClr val="dk1"/>
                </a:solidFill>
                <a:latin typeface="Calibri"/>
                <a:ea typeface="Calibri"/>
                <a:cs typeface="Calibri"/>
                <a:sym typeface="Calibri"/>
              </a:rPr>
              <a:t>pour chaque colonne, selon les types leurs </a:t>
            </a:r>
            <a:r>
              <a:rPr b="1" lang="fr-FR" sz="2000">
                <a:solidFill>
                  <a:schemeClr val="dk1"/>
                </a:solidFill>
                <a:latin typeface="Calibri"/>
                <a:ea typeface="Calibri"/>
                <a:cs typeface="Calibri"/>
                <a:sym typeface="Calibri"/>
              </a:rPr>
              <a:t>précisions</a:t>
            </a:r>
            <a:r>
              <a:rPr lang="fr-FR" sz="2000">
                <a:solidFill>
                  <a:schemeClr val="dk1"/>
                </a:solidFill>
                <a:latin typeface="Calibri"/>
                <a:ea typeface="Calibri"/>
                <a:cs typeface="Calibri"/>
                <a:sym typeface="Calibri"/>
              </a:rPr>
              <a:t> (longueurs de chaînes, tailles pour les entiers et parties décimales…), les </a:t>
            </a:r>
            <a:r>
              <a:rPr b="1" lang="fr-FR" sz="2000">
                <a:solidFill>
                  <a:schemeClr val="dk1"/>
                </a:solidFill>
                <a:latin typeface="Calibri"/>
                <a:ea typeface="Calibri"/>
                <a:cs typeface="Calibri"/>
                <a:sym typeface="Calibri"/>
              </a:rPr>
              <a:t>contraintes</a:t>
            </a:r>
            <a:r>
              <a:rPr lang="fr-FR" sz="2000">
                <a:solidFill>
                  <a:schemeClr val="dk1"/>
                </a:solidFill>
                <a:latin typeface="Calibri"/>
                <a:ea typeface="Calibri"/>
                <a:cs typeface="Calibri"/>
                <a:sym typeface="Calibri"/>
              </a:rPr>
              <a:t> (non nullité, unicité). On peut également se préoccuper des performances et ajouter des indexes et mêmes des colonnes calculées (pour stocker une bonne fois pour toute un total par exemple, ce qui évite de le calculer à chaque besoin)</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t>
            </a:r>
            <a:r>
              <a:rPr b="1" lang="fr-FR" sz="2000">
                <a:solidFill>
                  <a:schemeClr val="dk1"/>
                </a:solidFill>
                <a:latin typeface="Calibri"/>
                <a:ea typeface="Calibri"/>
                <a:cs typeface="Calibri"/>
                <a:sym typeface="Calibri"/>
              </a:rPr>
              <a:t>ajout et</a:t>
            </a:r>
            <a:r>
              <a:rPr lang="fr-FR" sz="2000">
                <a:solidFill>
                  <a:schemeClr val="dk1"/>
                </a:solidFill>
                <a:latin typeface="Calibri"/>
                <a:ea typeface="Calibri"/>
                <a:cs typeface="Calibri"/>
                <a:sym typeface="Calibri"/>
              </a:rPr>
              <a:t> la </a:t>
            </a:r>
            <a:r>
              <a:rPr b="1" lang="fr-FR" sz="2000">
                <a:solidFill>
                  <a:schemeClr val="dk1"/>
                </a:solidFill>
                <a:latin typeface="Calibri"/>
                <a:ea typeface="Calibri"/>
                <a:cs typeface="Calibri"/>
                <a:sym typeface="Calibri"/>
              </a:rPr>
              <a:t>suppression de colonnes</a:t>
            </a:r>
            <a:r>
              <a:rPr lang="fr-FR" sz="2000">
                <a:solidFill>
                  <a:schemeClr val="dk1"/>
                </a:solidFill>
                <a:latin typeface="Calibri"/>
                <a:ea typeface="Calibri"/>
                <a:cs typeface="Calibri"/>
                <a:sym typeface="Calibri"/>
              </a:rPr>
              <a:t> (rare) sont motivés par l’</a:t>
            </a:r>
            <a:r>
              <a:rPr b="1" lang="fr-FR" sz="2000">
                <a:solidFill>
                  <a:schemeClr val="dk1"/>
                </a:solidFill>
                <a:latin typeface="Calibri"/>
                <a:ea typeface="Calibri"/>
                <a:cs typeface="Calibri"/>
                <a:sym typeface="Calibri"/>
              </a:rPr>
              <a:t>optimisation des performances </a:t>
            </a:r>
            <a:r>
              <a:rPr lang="fr-FR" sz="2000">
                <a:solidFill>
                  <a:schemeClr val="dk1"/>
                </a:solidFill>
                <a:latin typeface="Calibri"/>
                <a:ea typeface="Calibri"/>
                <a:cs typeface="Calibri"/>
                <a:sym typeface="Calibri"/>
              </a:rPr>
              <a:t>(mémoire et/ou temps de traitement) et représentent des actions de </a:t>
            </a:r>
            <a:r>
              <a:rPr b="1" lang="fr-FR" sz="2000">
                <a:solidFill>
                  <a:schemeClr val="dk1"/>
                </a:solidFill>
                <a:latin typeface="Calibri"/>
                <a:ea typeface="Calibri"/>
                <a:cs typeface="Calibri"/>
                <a:sym typeface="Calibri"/>
              </a:rPr>
              <a:t>dénormalisation</a:t>
            </a:r>
            <a:r>
              <a:rPr lang="fr-FR" sz="2000">
                <a:solidFill>
                  <a:schemeClr val="dk1"/>
                </a:solidFill>
                <a:latin typeface="Calibri"/>
                <a:ea typeface="Calibri"/>
                <a:cs typeface="Calibri"/>
                <a:sym typeface="Calibri"/>
              </a:rPr>
              <a:t> (certaines règles énoncées dans les bonnes manières et pratiques de conception sont « violées »). Dans tous les cas il faut veiller à répondre aux besoins, respecter les données utiles à l’organisation pour exercer ses activités, ses métiers</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Le MPD </a:t>
            </a:r>
            <a:r>
              <a:rPr lang="fr-FR" sz="2000">
                <a:solidFill>
                  <a:schemeClr val="dk1"/>
                </a:solidFill>
                <a:latin typeface="Calibri"/>
                <a:ea typeface="Calibri"/>
                <a:cs typeface="Calibri"/>
                <a:sym typeface="Calibri"/>
              </a:rPr>
              <a:t>est donc </a:t>
            </a:r>
            <a:r>
              <a:rPr b="1" lang="fr-FR" sz="2000">
                <a:solidFill>
                  <a:schemeClr val="dk1"/>
                </a:solidFill>
                <a:latin typeface="Calibri"/>
                <a:ea typeface="Calibri"/>
                <a:cs typeface="Calibri"/>
                <a:sym typeface="Calibri"/>
              </a:rPr>
              <a:t>à la fois la dernière étape de conception </a:t>
            </a:r>
            <a:r>
              <a:rPr lang="fr-FR" sz="2000">
                <a:solidFill>
                  <a:schemeClr val="dk1"/>
                </a:solidFill>
                <a:latin typeface="Calibri"/>
                <a:ea typeface="Calibri"/>
                <a:cs typeface="Calibri"/>
                <a:sym typeface="Calibri"/>
              </a:rPr>
              <a:t>des données </a:t>
            </a:r>
            <a:r>
              <a:rPr b="1" lang="fr-FR" sz="2000">
                <a:solidFill>
                  <a:schemeClr val="dk1"/>
                </a:solidFill>
                <a:latin typeface="Calibri"/>
                <a:ea typeface="Calibri"/>
                <a:cs typeface="Calibri"/>
                <a:sym typeface="Calibri"/>
              </a:rPr>
              <a:t>et</a:t>
            </a:r>
            <a:r>
              <a:rPr lang="fr-FR" sz="2000">
                <a:solidFill>
                  <a:schemeClr val="dk1"/>
                </a:solidFill>
                <a:latin typeface="Calibri"/>
                <a:ea typeface="Calibri"/>
                <a:cs typeface="Calibri"/>
                <a:sym typeface="Calibri"/>
              </a:rPr>
              <a:t> le contenu du ou des </a:t>
            </a:r>
            <a:r>
              <a:rPr b="1" lang="fr-FR" sz="2000">
                <a:solidFill>
                  <a:schemeClr val="dk1"/>
                </a:solidFill>
                <a:latin typeface="Calibri"/>
                <a:ea typeface="Calibri"/>
                <a:cs typeface="Calibri"/>
                <a:sym typeface="Calibri"/>
              </a:rPr>
              <a:t>script(s) SQL à exécuter pour mettre en place </a:t>
            </a:r>
            <a:r>
              <a:rPr lang="fr-FR" sz="2000">
                <a:solidFill>
                  <a:schemeClr val="dk1"/>
                </a:solidFill>
                <a:latin typeface="Calibri"/>
                <a:ea typeface="Calibri"/>
                <a:cs typeface="Calibri"/>
                <a:sym typeface="Calibri"/>
              </a:rPr>
              <a:t>(ou à jour) le schéma d’une base de données relationnelle. Le script qui ne contient que des instructions de création et/ou modification de la structure est un script </a:t>
            </a:r>
            <a:r>
              <a:rPr lang="fr-FR" sz="2000" u="sng">
                <a:solidFill>
                  <a:schemeClr val="dk1"/>
                </a:solidFill>
                <a:latin typeface="Calibri"/>
                <a:ea typeface="Calibri"/>
                <a:cs typeface="Calibri"/>
                <a:sym typeface="Calibri"/>
                <a:hlinkClick r:id="rId3">
                  <a:extLst>
                    <a:ext uri="{A12FA001-AC4F-418D-AE19-62706E023703}">
                      <ahyp:hlinkClr val="tx"/>
                    </a:ext>
                  </a:extLst>
                </a:hlinkClick>
              </a:rPr>
              <a:t>DDL</a:t>
            </a:r>
            <a:r>
              <a:rPr lang="fr-FR" sz="2000">
                <a:solidFill>
                  <a:schemeClr val="dk1"/>
                </a:solidFill>
                <a:latin typeface="Calibri"/>
                <a:ea typeface="Calibri"/>
                <a:cs typeface="Calibri"/>
                <a:sym typeface="Calibri"/>
              </a:rPr>
              <a:t> (Data Definition [or Description] Language), sous-ensemble de SQL pour spécifier le type d’instructions que contient le script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physique, l’« ID technique » </a:t>
            </a:r>
            <a:endParaRPr/>
          </a:p>
        </p:txBody>
      </p:sp>
      <p:sp>
        <p:nvSpPr>
          <p:cNvPr id="301" name="Google Shape;301;p32"/>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Une pratique courante en bases de données relationnelles, pour des raisons de </a:t>
            </a:r>
            <a:r>
              <a:rPr b="1" lang="fr-FR" sz="2000">
                <a:solidFill>
                  <a:schemeClr val="dk1"/>
                </a:solidFill>
                <a:latin typeface="Calibri"/>
                <a:ea typeface="Calibri"/>
                <a:cs typeface="Calibri"/>
                <a:sym typeface="Calibri"/>
              </a:rPr>
              <a:t>simplicité</a:t>
            </a:r>
            <a:r>
              <a:rPr lang="fr-FR" sz="2000">
                <a:solidFill>
                  <a:schemeClr val="dk1"/>
                </a:solidFill>
                <a:latin typeface="Calibri"/>
                <a:ea typeface="Calibri"/>
                <a:cs typeface="Calibri"/>
                <a:sym typeface="Calibri"/>
              </a:rPr>
              <a:t> (pour écrire des requêtes), d’</a:t>
            </a:r>
            <a:r>
              <a:rPr b="1" lang="fr-FR" sz="2000">
                <a:solidFill>
                  <a:schemeClr val="dk1"/>
                </a:solidFill>
                <a:latin typeface="Calibri"/>
                <a:ea typeface="Calibri"/>
                <a:cs typeface="Calibri"/>
                <a:sym typeface="Calibri"/>
              </a:rPr>
              <a:t>uniformité </a:t>
            </a:r>
            <a:r>
              <a:rPr lang="fr-FR" sz="2000">
                <a:solidFill>
                  <a:schemeClr val="dk1"/>
                </a:solidFill>
                <a:latin typeface="Calibri"/>
                <a:ea typeface="Calibri"/>
                <a:cs typeface="Calibri"/>
                <a:sym typeface="Calibri"/>
              </a:rPr>
              <a:t>(même type et nom dans toutes les tables) et de </a:t>
            </a:r>
            <a:r>
              <a:rPr b="1" lang="fr-FR" sz="2000">
                <a:solidFill>
                  <a:schemeClr val="dk1"/>
                </a:solidFill>
                <a:latin typeface="Calibri"/>
                <a:ea typeface="Calibri"/>
                <a:cs typeface="Calibri"/>
                <a:sym typeface="Calibri"/>
              </a:rPr>
              <a:t>performance</a:t>
            </a:r>
            <a:r>
              <a:rPr lang="fr-FR" sz="2000">
                <a:solidFill>
                  <a:schemeClr val="dk1"/>
                </a:solidFill>
                <a:latin typeface="Calibri"/>
                <a:ea typeface="Calibri"/>
                <a:cs typeface="Calibri"/>
                <a:sym typeface="Calibri"/>
              </a:rPr>
              <a:t> (notamment pour les jointures), est d’avoir des </a:t>
            </a:r>
            <a:r>
              <a:rPr b="1" lang="fr-FR" sz="2000">
                <a:solidFill>
                  <a:schemeClr val="dk1"/>
                </a:solidFill>
                <a:latin typeface="Calibri"/>
                <a:ea typeface="Calibri"/>
                <a:cs typeface="Calibri"/>
                <a:sym typeface="Calibri"/>
              </a:rPr>
              <a:t>clefs primaires numériques sur une seule colonne</a:t>
            </a:r>
            <a:r>
              <a:rPr lang="fr-FR" sz="2000">
                <a:solidFill>
                  <a:schemeClr val="dk1"/>
                </a:solidFill>
                <a:latin typeface="Calibri"/>
                <a:ea typeface="Calibri"/>
                <a:cs typeface="Calibri"/>
                <a:sym typeface="Calibri"/>
              </a:rPr>
              <a:t>, auto-incrémentées ou basées sur des séquences</a:t>
            </a:r>
            <a:endParaRPr b="1" sz="2000">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Ceci peut être modifié, </a:t>
            </a:r>
            <a:r>
              <a:rPr b="1" lang="fr-FR" sz="2000">
                <a:solidFill>
                  <a:schemeClr val="dk1"/>
                </a:solidFill>
                <a:latin typeface="Calibri"/>
                <a:ea typeface="Calibri"/>
                <a:cs typeface="Calibri"/>
                <a:sym typeface="Calibri"/>
              </a:rPr>
              <a:t>ajouté au niveau du MPD</a:t>
            </a:r>
            <a:r>
              <a:rPr lang="fr-FR" sz="2000">
                <a:solidFill>
                  <a:schemeClr val="dk1"/>
                </a:solidFill>
                <a:latin typeface="Calibri"/>
                <a:ea typeface="Calibri"/>
                <a:cs typeface="Calibri"/>
                <a:sym typeface="Calibri"/>
              </a:rPr>
              <a:t>. Cependant les </a:t>
            </a:r>
            <a:r>
              <a:rPr b="1" lang="fr-FR" sz="2000">
                <a:solidFill>
                  <a:schemeClr val="dk1"/>
                </a:solidFill>
                <a:latin typeface="Calibri"/>
                <a:ea typeface="Calibri"/>
                <a:cs typeface="Calibri"/>
                <a:sym typeface="Calibri"/>
              </a:rPr>
              <a:t>identifiants (MCD)</a:t>
            </a:r>
            <a:r>
              <a:rPr lang="fr-FR" sz="2000">
                <a:solidFill>
                  <a:schemeClr val="dk1"/>
                </a:solidFill>
                <a:latin typeface="Calibri"/>
                <a:ea typeface="Calibri"/>
                <a:cs typeface="Calibri"/>
                <a:sym typeface="Calibri"/>
              </a:rPr>
              <a:t> puis </a:t>
            </a:r>
            <a:r>
              <a:rPr b="1" lang="fr-FR" sz="2000">
                <a:solidFill>
                  <a:schemeClr val="dk1"/>
                </a:solidFill>
                <a:latin typeface="Calibri"/>
                <a:ea typeface="Calibri"/>
                <a:cs typeface="Calibri"/>
                <a:sym typeface="Calibri"/>
              </a:rPr>
              <a:t>clefs primaires (MLD-R)</a:t>
            </a:r>
            <a:r>
              <a:rPr lang="fr-FR" sz="2000">
                <a:solidFill>
                  <a:schemeClr val="dk1"/>
                </a:solidFill>
                <a:latin typeface="Calibri"/>
                <a:ea typeface="Calibri"/>
                <a:cs typeface="Calibri"/>
                <a:sym typeface="Calibri"/>
              </a:rPr>
              <a:t> sont des informations nécessaires à l’organisation et </a:t>
            </a:r>
            <a:r>
              <a:rPr b="1" lang="fr-FR" sz="2000">
                <a:solidFill>
                  <a:schemeClr val="dk1"/>
                </a:solidFill>
                <a:latin typeface="Calibri"/>
                <a:ea typeface="Calibri"/>
                <a:cs typeface="Calibri"/>
                <a:sym typeface="Calibri"/>
              </a:rPr>
              <a:t>ne peuvent donc pas être supprimées</a:t>
            </a:r>
            <a:r>
              <a:rPr lang="fr-FR" sz="2000">
                <a:solidFill>
                  <a:schemeClr val="dk1"/>
                </a:solidFill>
                <a:latin typeface="Calibri"/>
                <a:ea typeface="Calibri"/>
                <a:cs typeface="Calibri"/>
                <a:sym typeface="Calibri"/>
              </a:rPr>
              <a:t>. En conséquence de l’introduction d’une clef primaire purement « technique », elles ne peuvent pas être conservées comme des clefs primaires, il ne peut y avoir qu’une seule clef primaire dans une table</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L’impact est assez important s’il n’est pas anticipé</a:t>
            </a:r>
            <a:r>
              <a:rPr lang="fr-FR" sz="2000">
                <a:solidFill>
                  <a:schemeClr val="dk1"/>
                </a:solidFill>
                <a:latin typeface="Calibri"/>
                <a:ea typeface="Calibri"/>
                <a:cs typeface="Calibri"/>
                <a:sym typeface="Calibri"/>
              </a:rPr>
              <a:t>, impact dans le MPD mais également dans le mapping côté applicatif le cas échéant (ORM). En effet il faut ajouter la définition de colonne pour la nouvelle clef primaire, ne pas déclarer comme clef primaire l’identifiant d’origine de l’entité mais cependant lui déclarer une contrainte d’unicité, car conceptuellement (fonctionnellement) il faut conserver cette notion de discriminant </a:t>
            </a:r>
            <a:r>
              <a:rPr i="1" lang="fr-FR" sz="2000">
                <a:solidFill>
                  <a:schemeClr val="dk1"/>
                </a:solidFill>
                <a:latin typeface="Calibri"/>
                <a:ea typeface="Calibri"/>
                <a:cs typeface="Calibri"/>
                <a:sym typeface="Calibri"/>
              </a:rPr>
              <a:t>métier</a:t>
            </a:r>
            <a:r>
              <a:rPr lang="fr-FR" sz="2000">
                <a:solidFill>
                  <a:schemeClr val="dk1"/>
                </a:solidFill>
                <a:latin typeface="Calibri"/>
                <a:ea typeface="Calibri"/>
                <a:cs typeface="Calibri"/>
                <a:sym typeface="Calibri"/>
              </a:rPr>
              <a:t> unique (pour rappel, des exemples : ISBN, numéro de facture, code ISO…). </a:t>
            </a:r>
            <a:r>
              <a:rPr b="1" lang="fr-FR" sz="2000">
                <a:solidFill>
                  <a:schemeClr val="dk1"/>
                </a:solidFill>
                <a:latin typeface="Calibri"/>
                <a:ea typeface="Calibri"/>
                <a:cs typeface="Calibri"/>
                <a:sym typeface="Calibri"/>
              </a:rPr>
              <a:t>L’identifiant fonctionnel, déclaré unique, devient une clef secondaire</a:t>
            </a:r>
            <a:r>
              <a:rPr lang="fr-FR" sz="2000">
                <a:solidFill>
                  <a:schemeClr val="dk1"/>
                </a:solidFill>
                <a:latin typeface="Calibri"/>
                <a:ea typeface="Calibri"/>
                <a:cs typeface="Calibri"/>
                <a:sym typeface="Calibri"/>
              </a:rPr>
              <a:t>. Et pour finir les clefs étrangères ne référencent plus les mêmes clefs primaires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3"/>
          <p:cNvSpPr txBox="1"/>
          <p:nvPr/>
        </p:nvSpPr>
        <p:spPr>
          <a:xfrm>
            <a:off x="2364077" y="3075056"/>
            <a:ext cx="7463846" cy="70788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4000">
                <a:solidFill>
                  <a:schemeClr val="dk1"/>
                </a:solidFill>
                <a:latin typeface="Aharoni"/>
                <a:ea typeface="Aharoni"/>
                <a:cs typeface="Aharoni"/>
                <a:sym typeface="Aharoni"/>
              </a:rPr>
              <a:t>Exemple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nvSpPr>
        <p:spPr>
          <a:xfrm>
            <a:off x="0" y="0"/>
            <a:ext cx="12191999" cy="1317072"/>
          </a:xfrm>
          <a:prstGeom prst="rect">
            <a:avLst/>
          </a:prstGeom>
          <a:noFill/>
          <a:ln>
            <a:noFill/>
          </a:ln>
        </p:spPr>
        <p:txBody>
          <a:bodyPr anchorCtr="0" anchor="ctr"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Extraits de MPD de la table « learners » en version MySQL et PostgreSQL sans dénormalisation. </a:t>
            </a:r>
            <a:r>
              <a:rPr b="1" lang="fr-FR" sz="2000">
                <a:solidFill>
                  <a:schemeClr val="accent6"/>
                </a:solidFill>
                <a:latin typeface="Calibri"/>
                <a:ea typeface="Calibri"/>
                <a:cs typeface="Calibri"/>
                <a:sym typeface="Calibri"/>
              </a:rPr>
              <a:t>Syntaxe « courte »</a:t>
            </a:r>
            <a:r>
              <a:rPr b="1" lang="fr-FR" sz="2000">
                <a:solidFill>
                  <a:schemeClr val="dk1"/>
                </a:solidFill>
                <a:latin typeface="Calibri"/>
                <a:ea typeface="Calibri"/>
                <a:cs typeface="Calibri"/>
                <a:sym typeface="Calibri"/>
              </a:rPr>
              <a:t> pour définir la </a:t>
            </a:r>
            <a:r>
              <a:rPr b="1" lang="fr-FR" sz="2000">
                <a:solidFill>
                  <a:schemeClr val="accent6"/>
                </a:solidFill>
                <a:latin typeface="Calibri"/>
                <a:ea typeface="Calibri"/>
                <a:cs typeface="Calibri"/>
                <a:sym typeface="Calibri"/>
              </a:rPr>
              <a:t>clef primaire</a:t>
            </a:r>
            <a:r>
              <a:rPr b="1" lang="fr-FR" sz="2000">
                <a:solidFill>
                  <a:schemeClr val="dk1"/>
                </a:solidFill>
                <a:latin typeface="Calibri"/>
                <a:ea typeface="Calibri"/>
                <a:cs typeface="Calibri"/>
                <a:sym typeface="Calibri"/>
              </a:rPr>
              <a:t>, le SGBD-R nommera la clef lui-même</a:t>
            </a:r>
            <a:endParaRPr/>
          </a:p>
        </p:txBody>
      </p:sp>
      <p:sp>
        <p:nvSpPr>
          <p:cNvPr id="312" name="Google Shape;312;p34"/>
          <p:cNvSpPr txBox="1"/>
          <p:nvPr/>
        </p:nvSpPr>
        <p:spPr>
          <a:xfrm>
            <a:off x="1" y="2424416"/>
            <a:ext cx="6096000" cy="3192013"/>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lang="fr-FR" sz="1400">
                <a:solidFill>
                  <a:schemeClr val="dk1"/>
                </a:solidFill>
                <a:latin typeface="Courier New"/>
                <a:ea typeface="Courier New"/>
                <a:cs typeface="Courier New"/>
                <a:sym typeface="Courier New"/>
              </a:rPr>
              <a:t>CREATE TABLE `learners` (</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`email` varchar(255),</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`firstname` varchar(100) NOT NULL,</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`lastname` varchar(100) NOT NULL,</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`birthdate` date NOT NULL,</a:t>
            </a:r>
            <a:endParaRPr/>
          </a:p>
          <a:p>
            <a:pPr indent="0" lvl="0" marL="0" marR="0" rtl="0" algn="l">
              <a:spcBef>
                <a:spcPts val="1200"/>
              </a:spcBef>
              <a:spcAft>
                <a:spcPts val="0"/>
              </a:spcAft>
              <a:buNone/>
            </a:pPr>
            <a:r>
              <a:rPr b="1" lang="fr-FR" sz="1400">
                <a:solidFill>
                  <a:schemeClr val="accent6"/>
                </a:solidFill>
                <a:latin typeface="Courier New"/>
                <a:ea typeface="Courier New"/>
                <a:cs typeface="Courier New"/>
                <a:sym typeface="Courier New"/>
              </a:rPr>
              <a:t>  PRIMARY KEY </a:t>
            </a:r>
            <a:r>
              <a:rPr lang="fr-FR" sz="1400">
                <a:solidFill>
                  <a:schemeClr val="accent6"/>
                </a:solidFill>
                <a:latin typeface="Courier New"/>
                <a:ea typeface="Courier New"/>
                <a:cs typeface="Courier New"/>
                <a:sym typeface="Courier New"/>
              </a:rPr>
              <a:t>(`</a:t>
            </a:r>
            <a:r>
              <a:rPr b="1" lang="fr-FR" sz="1400">
                <a:solidFill>
                  <a:schemeClr val="accent6"/>
                </a:solidFill>
                <a:latin typeface="Courier New"/>
                <a:ea typeface="Courier New"/>
                <a:cs typeface="Courier New"/>
                <a:sym typeface="Courier New"/>
              </a:rPr>
              <a:t>email</a:t>
            </a:r>
            <a:r>
              <a:rPr lang="fr-FR" sz="1400">
                <a:solidFill>
                  <a:schemeClr val="accent6"/>
                </a:solidFill>
                <a:latin typeface="Courier New"/>
                <a:ea typeface="Courier New"/>
                <a:cs typeface="Courier New"/>
                <a:sym typeface="Courier New"/>
              </a:rPr>
              <a:t>`)</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313" name="Google Shape;313;p34"/>
          <p:cNvSpPr txBox="1"/>
          <p:nvPr/>
        </p:nvSpPr>
        <p:spPr>
          <a:xfrm>
            <a:off x="1" y="1996581"/>
            <a:ext cx="6096000"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2800">
                <a:solidFill>
                  <a:schemeClr val="dk1"/>
                </a:solidFill>
                <a:latin typeface="Aharoni"/>
                <a:ea typeface="Aharoni"/>
                <a:cs typeface="Aharoni"/>
                <a:sym typeface="Aharoni"/>
              </a:rPr>
              <a:t>MySQL</a:t>
            </a:r>
            <a:endParaRPr/>
          </a:p>
        </p:txBody>
      </p:sp>
      <p:sp>
        <p:nvSpPr>
          <p:cNvPr id="314" name="Google Shape;314;p34"/>
          <p:cNvSpPr txBox="1"/>
          <p:nvPr/>
        </p:nvSpPr>
        <p:spPr>
          <a:xfrm>
            <a:off x="6096000" y="2424416"/>
            <a:ext cx="6096000" cy="3192013"/>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lang="fr-FR" sz="1400">
                <a:solidFill>
                  <a:schemeClr val="dk1"/>
                </a:solidFill>
                <a:latin typeface="Courier New"/>
                <a:ea typeface="Courier New"/>
                <a:cs typeface="Courier New"/>
                <a:sym typeface="Courier New"/>
              </a:rPr>
              <a:t>CREATE TABLE public."learners" (</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"email" varchar(255),</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"firstname" varchar(100) NOT NULL,</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"lastname" varchar(100) NOT NULL,</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  "birthdate" date NOT NULL,</a:t>
            </a:r>
            <a:endParaRPr/>
          </a:p>
          <a:p>
            <a:pPr indent="0" lvl="0" marL="0" marR="0" rtl="0" algn="l">
              <a:spcBef>
                <a:spcPts val="1200"/>
              </a:spcBef>
              <a:spcAft>
                <a:spcPts val="0"/>
              </a:spcAft>
              <a:buNone/>
            </a:pPr>
            <a:r>
              <a:rPr b="1" lang="fr-FR" sz="1400">
                <a:solidFill>
                  <a:schemeClr val="accent6"/>
                </a:solidFill>
                <a:latin typeface="Courier New"/>
                <a:ea typeface="Courier New"/>
                <a:cs typeface="Courier New"/>
                <a:sym typeface="Courier New"/>
              </a:rPr>
              <a:t>  PRIMARY KEY </a:t>
            </a:r>
            <a:r>
              <a:rPr lang="fr-FR" sz="1400">
                <a:solidFill>
                  <a:schemeClr val="accent6"/>
                </a:solidFill>
                <a:latin typeface="Courier New"/>
                <a:ea typeface="Courier New"/>
                <a:cs typeface="Courier New"/>
                <a:sym typeface="Courier New"/>
              </a:rPr>
              <a:t>("</a:t>
            </a:r>
            <a:r>
              <a:rPr b="1" lang="fr-FR" sz="1400">
                <a:solidFill>
                  <a:schemeClr val="accent6"/>
                </a:solidFill>
                <a:latin typeface="Courier New"/>
                <a:ea typeface="Courier New"/>
                <a:cs typeface="Courier New"/>
                <a:sym typeface="Courier New"/>
              </a:rPr>
              <a:t>email</a:t>
            </a:r>
            <a:r>
              <a:rPr lang="fr-FR" sz="1400">
                <a:solidFill>
                  <a:schemeClr val="accent6"/>
                </a:solidFill>
                <a:latin typeface="Courier New"/>
                <a:ea typeface="Courier New"/>
                <a:cs typeface="Courier New"/>
                <a:sym typeface="Courier New"/>
              </a:rPr>
              <a:t>")</a:t>
            </a:r>
            <a:endParaRPr/>
          </a:p>
          <a:p>
            <a:pPr indent="0" lvl="0" marL="0" marR="0" rtl="0" algn="l">
              <a:spcBef>
                <a:spcPts val="1200"/>
              </a:spcBef>
              <a:spcAft>
                <a:spcPts val="0"/>
              </a:spcAft>
              <a:buNone/>
            </a:pPr>
            <a:r>
              <a:rPr lang="fr-FR"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315" name="Google Shape;315;p34"/>
          <p:cNvSpPr txBox="1"/>
          <p:nvPr/>
        </p:nvSpPr>
        <p:spPr>
          <a:xfrm>
            <a:off x="6096000" y="1996581"/>
            <a:ext cx="6096000"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2800">
                <a:solidFill>
                  <a:schemeClr val="dk1"/>
                </a:solidFill>
                <a:latin typeface="Aharoni"/>
                <a:ea typeface="Aharoni"/>
                <a:cs typeface="Aharoni"/>
                <a:sym typeface="Aharoni"/>
              </a:rPr>
              <a:t>PostgreSQL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nvSpPr>
        <p:spPr>
          <a:xfrm>
            <a:off x="0" y="-1"/>
            <a:ext cx="12191999" cy="1795245"/>
          </a:xfrm>
          <a:prstGeom prst="rect">
            <a:avLst/>
          </a:prstGeom>
          <a:noFill/>
          <a:ln>
            <a:noFill/>
          </a:ln>
        </p:spPr>
        <p:txBody>
          <a:bodyPr anchorCtr="0" anchor="ctr"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Extraits de MPD de la table « learners » en version MySQL et PostgreSQL avec </a:t>
            </a:r>
            <a:r>
              <a:rPr b="1" lang="fr-FR" sz="2000">
                <a:solidFill>
                  <a:schemeClr val="accent6"/>
                </a:solidFill>
                <a:latin typeface="Calibri"/>
                <a:ea typeface="Calibri"/>
                <a:cs typeface="Calibri"/>
                <a:sym typeface="Calibri"/>
              </a:rPr>
              <a:t>dénormalisation</a:t>
            </a:r>
            <a:r>
              <a:rPr b="1" lang="fr-FR" sz="2000">
                <a:solidFill>
                  <a:schemeClr val="dk1"/>
                </a:solidFill>
                <a:latin typeface="Calibri"/>
                <a:ea typeface="Calibri"/>
                <a:cs typeface="Calibri"/>
                <a:sym typeface="Calibri"/>
              </a:rPr>
              <a:t> (introduction de l’ID « technique » et ses </a:t>
            </a:r>
            <a:r>
              <a:rPr b="1" lang="fr-FR" sz="2000">
                <a:solidFill>
                  <a:srgbClr val="FF0000"/>
                </a:solidFill>
                <a:latin typeface="Calibri"/>
                <a:ea typeface="Calibri"/>
                <a:cs typeface="Calibri"/>
                <a:sym typeface="Calibri"/>
              </a:rPr>
              <a:t>impacts</a:t>
            </a:r>
            <a:r>
              <a:rPr b="1" lang="fr-FR" sz="2000">
                <a:solidFill>
                  <a:schemeClr val="dk1"/>
                </a:solidFill>
                <a:latin typeface="Calibri"/>
                <a:ea typeface="Calibri"/>
                <a:cs typeface="Calibri"/>
                <a:sym typeface="Calibri"/>
              </a:rPr>
              <a:t> sur l’identifiant fonctionnel qui devient une clef secondaire)</a:t>
            </a:r>
            <a:r>
              <a:rPr lang="fr-FR" sz="2000">
                <a:solidFill>
                  <a:schemeClr val="dk1"/>
                </a:solidFill>
                <a:latin typeface="Calibri"/>
                <a:ea typeface="Calibri"/>
                <a:cs typeface="Calibri"/>
                <a:sym typeface="Calibri"/>
              </a:rPr>
              <a:t>.</a:t>
            </a:r>
            <a:r>
              <a:rPr b="1" lang="fr-FR" sz="2000">
                <a:solidFill>
                  <a:schemeClr val="accent6"/>
                </a:solidFill>
                <a:latin typeface="Calibri"/>
                <a:ea typeface="Calibri"/>
                <a:cs typeface="Calibri"/>
                <a:sym typeface="Calibri"/>
              </a:rPr>
              <a:t> </a:t>
            </a:r>
            <a:r>
              <a:rPr b="1" lang="fr-FR" sz="2000">
                <a:solidFill>
                  <a:schemeClr val="dk1"/>
                </a:solidFill>
                <a:latin typeface="Calibri"/>
                <a:ea typeface="Calibri"/>
                <a:cs typeface="Calibri"/>
                <a:sym typeface="Calibri"/>
              </a:rPr>
              <a:t>Syntaxe « longue » pour définir la clef primaire et/ou la contrainte d’unicité,  on spécifie les noms.</a:t>
            </a:r>
            <a:endParaRPr/>
          </a:p>
          <a:p>
            <a:pPr indent="0" lvl="0" marL="0" marR="0" rtl="0" algn="ctr">
              <a:spcBef>
                <a:spcPts val="1200"/>
              </a:spcBef>
              <a:spcAft>
                <a:spcPts val="0"/>
              </a:spcAft>
              <a:buNone/>
            </a:pPr>
            <a:r>
              <a:rPr b="1" lang="fr-FR" sz="2000">
                <a:solidFill>
                  <a:schemeClr val="dk1"/>
                </a:solidFill>
                <a:latin typeface="Calibri"/>
                <a:ea typeface="Calibri"/>
                <a:cs typeface="Calibri"/>
                <a:sym typeface="Calibri"/>
              </a:rPr>
              <a:t>Note: MySQL ne permet pas de nommer la clef primaire, son nom est toujours </a:t>
            </a:r>
            <a:r>
              <a:rPr b="1" lang="fr-FR" sz="2000">
                <a:solidFill>
                  <a:schemeClr val="dk1"/>
                </a:solidFill>
                <a:latin typeface="Courier New"/>
                <a:ea typeface="Courier New"/>
                <a:cs typeface="Courier New"/>
                <a:sym typeface="Courier New"/>
              </a:rPr>
              <a:t>PRIMARY</a:t>
            </a:r>
            <a:endParaRPr/>
          </a:p>
        </p:txBody>
      </p:sp>
      <p:sp>
        <p:nvSpPr>
          <p:cNvPr id="321" name="Google Shape;321;p35"/>
          <p:cNvSpPr txBox="1"/>
          <p:nvPr/>
        </p:nvSpPr>
        <p:spPr>
          <a:xfrm>
            <a:off x="1" y="2600587"/>
            <a:ext cx="6096000" cy="3745686"/>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lang="fr-FR" sz="1200">
                <a:solidFill>
                  <a:schemeClr val="dk1"/>
                </a:solidFill>
                <a:latin typeface="Courier New"/>
                <a:ea typeface="Courier New"/>
                <a:cs typeface="Courier New"/>
                <a:sym typeface="Courier New"/>
              </a:rPr>
              <a:t>CREATE TABLE `learners` (</a:t>
            </a:r>
            <a:endParaRPr/>
          </a:p>
          <a:p>
            <a:pPr indent="0" lvl="0" marL="0" marR="0" rtl="0" algn="l">
              <a:spcBef>
                <a:spcPts val="1200"/>
              </a:spcBef>
              <a:spcAft>
                <a:spcPts val="0"/>
              </a:spcAft>
              <a:buNone/>
            </a:pPr>
            <a:r>
              <a:rPr b="1" lang="fr-FR" sz="1200">
                <a:solidFill>
                  <a:schemeClr val="accent6"/>
                </a:solidFill>
                <a:latin typeface="Courier New"/>
                <a:ea typeface="Courier New"/>
                <a:cs typeface="Courier New"/>
                <a:sym typeface="Courier New"/>
              </a:rPr>
              <a:t>  `id` int AUTO_INCREMENT</a:t>
            </a:r>
            <a:r>
              <a:rPr lang="fr-FR" sz="1200">
                <a:solidFill>
                  <a:schemeClr val="dk1"/>
                </a:solidFill>
                <a:latin typeface="Courier New"/>
                <a:ea typeface="Courier New"/>
                <a:cs typeface="Courier New"/>
                <a:sym typeface="Courier New"/>
              </a:rPr>
              <a:t>,</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`email` varchar(255) </a:t>
            </a:r>
            <a:r>
              <a:rPr b="1" lang="fr-FR" sz="1200">
                <a:solidFill>
                  <a:srgbClr val="FF0000"/>
                </a:solidFill>
                <a:latin typeface="Courier New"/>
                <a:ea typeface="Courier New"/>
                <a:cs typeface="Courier New"/>
                <a:sym typeface="Courier New"/>
              </a:rPr>
              <a:t>NOT NULL</a:t>
            </a:r>
            <a:r>
              <a:rPr lang="fr-FR" sz="1200">
                <a:solidFill>
                  <a:schemeClr val="dk1"/>
                </a:solidFill>
                <a:latin typeface="Courier New"/>
                <a:ea typeface="Courier New"/>
                <a:cs typeface="Courier New"/>
                <a:sym typeface="Courier New"/>
              </a:rPr>
              <a:t>,</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`firstname` varchar(100) NOT NULL,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`lastname` varchar(100) NOT NULL,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`birthdate` date NOT NULL,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PRIMARY KEY (`</a:t>
            </a:r>
            <a:r>
              <a:rPr b="1" lang="fr-FR" sz="1200">
                <a:solidFill>
                  <a:schemeClr val="accent6"/>
                </a:solidFill>
                <a:latin typeface="Courier New"/>
                <a:ea typeface="Courier New"/>
                <a:cs typeface="Courier New"/>
                <a:sym typeface="Courier New"/>
              </a:rPr>
              <a:t>id</a:t>
            </a:r>
            <a:r>
              <a:rPr lang="fr-FR" sz="1200">
                <a:solidFill>
                  <a:schemeClr val="dk1"/>
                </a:solidFill>
                <a:latin typeface="Courier New"/>
                <a:ea typeface="Courier New"/>
                <a:cs typeface="Courier New"/>
                <a:sym typeface="Courier New"/>
              </a:rPr>
              <a:t>`),</a:t>
            </a:r>
            <a:endParaRPr/>
          </a:p>
          <a:p>
            <a:pPr indent="0" lvl="0" marL="0" marR="0" rtl="0" algn="l">
              <a:spcBef>
                <a:spcPts val="1200"/>
              </a:spcBef>
              <a:spcAft>
                <a:spcPts val="0"/>
              </a:spcAft>
              <a:buNone/>
            </a:pPr>
            <a:r>
              <a:rPr b="1" lang="fr-FR" sz="1200">
                <a:solidFill>
                  <a:srgbClr val="FF0000"/>
                </a:solidFill>
                <a:latin typeface="Courier New"/>
                <a:ea typeface="Courier New"/>
                <a:cs typeface="Courier New"/>
                <a:sym typeface="Courier New"/>
              </a:rPr>
              <a:t>  UNIQUE KEY `uk_learners_email` (`email`)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sp>
        <p:nvSpPr>
          <p:cNvPr id="322" name="Google Shape;322;p35"/>
          <p:cNvSpPr txBox="1"/>
          <p:nvPr/>
        </p:nvSpPr>
        <p:spPr>
          <a:xfrm>
            <a:off x="1" y="2239862"/>
            <a:ext cx="6096000"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2800">
                <a:solidFill>
                  <a:schemeClr val="dk1"/>
                </a:solidFill>
                <a:latin typeface="Aharoni"/>
                <a:ea typeface="Aharoni"/>
                <a:cs typeface="Aharoni"/>
                <a:sym typeface="Aharoni"/>
              </a:rPr>
              <a:t>MySQL</a:t>
            </a:r>
            <a:endParaRPr/>
          </a:p>
        </p:txBody>
      </p:sp>
      <p:sp>
        <p:nvSpPr>
          <p:cNvPr id="323" name="Google Shape;323;p35"/>
          <p:cNvSpPr txBox="1"/>
          <p:nvPr/>
        </p:nvSpPr>
        <p:spPr>
          <a:xfrm>
            <a:off x="6096000" y="2600587"/>
            <a:ext cx="6096000" cy="3745686"/>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lang="fr-FR" sz="1200">
                <a:solidFill>
                  <a:schemeClr val="dk1"/>
                </a:solidFill>
                <a:latin typeface="Courier New"/>
                <a:ea typeface="Courier New"/>
                <a:cs typeface="Courier New"/>
                <a:sym typeface="Courier New"/>
              </a:rPr>
              <a:t>CREATE TABLE public."learners" (</a:t>
            </a:r>
            <a:endParaRPr/>
          </a:p>
          <a:p>
            <a:pPr indent="0" lvl="0" marL="0" marR="0" rtl="0" algn="l">
              <a:spcBef>
                <a:spcPts val="1200"/>
              </a:spcBef>
              <a:spcAft>
                <a:spcPts val="0"/>
              </a:spcAft>
              <a:buNone/>
            </a:pPr>
            <a:r>
              <a:rPr b="1" lang="fr-FR" sz="1200">
                <a:solidFill>
                  <a:schemeClr val="accent6"/>
                </a:solidFill>
                <a:latin typeface="Courier New"/>
                <a:ea typeface="Courier New"/>
                <a:cs typeface="Courier New"/>
                <a:sym typeface="Courier New"/>
              </a:rPr>
              <a:t>  "id" SERIAL</a:t>
            </a:r>
            <a:r>
              <a:rPr lang="fr-FR" sz="1200">
                <a:solidFill>
                  <a:schemeClr val="dk1"/>
                </a:solidFill>
                <a:latin typeface="Courier New"/>
                <a:ea typeface="Courier New"/>
                <a:cs typeface="Courier New"/>
                <a:sym typeface="Courier New"/>
              </a:rPr>
              <a:t>,</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"email" varchar(255) </a:t>
            </a:r>
            <a:r>
              <a:rPr b="1" lang="fr-FR" sz="1200">
                <a:solidFill>
                  <a:srgbClr val="FF0000"/>
                </a:solidFill>
                <a:latin typeface="Courier New"/>
                <a:ea typeface="Courier New"/>
                <a:cs typeface="Courier New"/>
                <a:sym typeface="Courier New"/>
              </a:rPr>
              <a:t>NOT NULL</a:t>
            </a:r>
            <a:r>
              <a:rPr lang="fr-FR" sz="1200">
                <a:solidFill>
                  <a:schemeClr val="dk1"/>
                </a:solidFill>
                <a:latin typeface="Courier New"/>
                <a:ea typeface="Courier New"/>
                <a:cs typeface="Courier New"/>
                <a:sym typeface="Courier New"/>
              </a:rPr>
              <a:t>,</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"firstname" varchar(100) NOT NULL,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"lastname" varchar(100) NOT NULL,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"birthdate" date NOT NULL,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  CONSTRAINT "pk_learners" PRIMARY KEY </a:t>
            </a:r>
            <a:r>
              <a:rPr b="1" lang="fr-FR" sz="1200">
                <a:solidFill>
                  <a:schemeClr val="dk1"/>
                </a:solidFill>
                <a:latin typeface="Courier New"/>
                <a:ea typeface="Courier New"/>
                <a:cs typeface="Courier New"/>
                <a:sym typeface="Courier New"/>
              </a:rPr>
              <a:t>("</a:t>
            </a:r>
            <a:r>
              <a:rPr b="1" lang="fr-FR" sz="1200">
                <a:solidFill>
                  <a:schemeClr val="accent6"/>
                </a:solidFill>
                <a:latin typeface="Courier New"/>
                <a:ea typeface="Courier New"/>
                <a:cs typeface="Courier New"/>
                <a:sym typeface="Courier New"/>
              </a:rPr>
              <a:t>id</a:t>
            </a:r>
            <a:r>
              <a:rPr b="1" lang="fr-FR" sz="1200">
                <a:solidFill>
                  <a:schemeClr val="dk1"/>
                </a:solidFill>
                <a:latin typeface="Courier New"/>
                <a:ea typeface="Courier New"/>
                <a:cs typeface="Courier New"/>
                <a:sym typeface="Courier New"/>
              </a:rPr>
              <a:t>")</a:t>
            </a:r>
            <a:r>
              <a:rPr lang="fr-FR" sz="1200">
                <a:solidFill>
                  <a:schemeClr val="dk1"/>
                </a:solidFill>
                <a:latin typeface="Courier New"/>
                <a:ea typeface="Courier New"/>
                <a:cs typeface="Courier New"/>
                <a:sym typeface="Courier New"/>
              </a:rPr>
              <a:t>,</a:t>
            </a:r>
            <a:endParaRPr/>
          </a:p>
          <a:p>
            <a:pPr indent="0" lvl="0" marL="0" marR="0" rtl="0" algn="l">
              <a:spcBef>
                <a:spcPts val="1200"/>
              </a:spcBef>
              <a:spcAft>
                <a:spcPts val="0"/>
              </a:spcAft>
              <a:buNone/>
            </a:pPr>
            <a:r>
              <a:rPr b="1" lang="fr-FR" sz="1200">
                <a:solidFill>
                  <a:srgbClr val="FF0000"/>
                </a:solidFill>
                <a:latin typeface="Courier New"/>
                <a:ea typeface="Courier New"/>
                <a:cs typeface="Courier New"/>
                <a:sym typeface="Courier New"/>
              </a:rPr>
              <a:t>  CONSTRAINT "uk_learners_email" UNIQUE ("email")</a:t>
            </a:r>
            <a:endParaRPr/>
          </a:p>
          <a:p>
            <a:pPr indent="0" lvl="0" marL="0" marR="0" rtl="0" algn="l">
              <a:spcBef>
                <a:spcPts val="1200"/>
              </a:spcBef>
              <a:spcAft>
                <a:spcPts val="0"/>
              </a:spcAft>
              <a:buNone/>
            </a:pPr>
            <a:r>
              <a:rPr lang="fr-FR"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sp>
        <p:nvSpPr>
          <p:cNvPr id="324" name="Google Shape;324;p35"/>
          <p:cNvSpPr txBox="1"/>
          <p:nvPr/>
        </p:nvSpPr>
        <p:spPr>
          <a:xfrm>
            <a:off x="6096000" y="2239862"/>
            <a:ext cx="6096000"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2800">
                <a:solidFill>
                  <a:schemeClr val="dk1"/>
                </a:solidFill>
                <a:latin typeface="Aharoni"/>
                <a:ea typeface="Aharoni"/>
                <a:cs typeface="Aharoni"/>
                <a:sym typeface="Aharoni"/>
              </a:rPr>
              <a:t>PostgreSQL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nvSpPr>
        <p:spPr>
          <a:xfrm>
            <a:off x="2364077" y="2551837"/>
            <a:ext cx="7463846" cy="175432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rgbClr val="FF0000"/>
                </a:solidFill>
                <a:latin typeface="Aharoni"/>
                <a:ea typeface="Aharoni"/>
                <a:cs typeface="Aharoni"/>
                <a:sym typeface="Aharoni"/>
              </a:rPr>
              <a:t>Avertissements</a:t>
            </a:r>
            <a:endParaRPr/>
          </a:p>
          <a:p>
            <a:pPr indent="0" lvl="0" marL="0" marR="0" rtl="0" algn="ctr">
              <a:spcBef>
                <a:spcPts val="0"/>
              </a:spcBef>
              <a:spcAft>
                <a:spcPts val="0"/>
              </a:spcAft>
              <a:buNone/>
            </a:pPr>
            <a:r>
              <a:rPr lang="fr-FR" sz="5400">
                <a:solidFill>
                  <a:schemeClr val="dk1"/>
                </a:solidFill>
                <a:latin typeface="Aharoni"/>
                <a:ea typeface="Aharoni"/>
                <a:cs typeface="Aharoni"/>
                <a:sym typeface="Aharoni"/>
              </a:rPr>
              <a:t>(et références)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7"/>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rgbClr val="FF0000"/>
                </a:solidFill>
                <a:latin typeface="Aharoni"/>
                <a:ea typeface="Aharoni"/>
                <a:cs typeface="Aharoni"/>
                <a:sym typeface="Aharoni"/>
              </a:rPr>
              <a:t>Préambule</a:t>
            </a:r>
            <a:endParaRPr/>
          </a:p>
        </p:txBody>
      </p:sp>
      <p:sp>
        <p:nvSpPr>
          <p:cNvPr id="335" name="Google Shape;335;p37"/>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Un peu comme UML, </a:t>
            </a:r>
            <a:r>
              <a:rPr b="1" lang="fr-FR" sz="2000">
                <a:solidFill>
                  <a:schemeClr val="dk1"/>
                </a:solidFill>
                <a:latin typeface="Calibri"/>
                <a:ea typeface="Calibri"/>
                <a:cs typeface="Calibri"/>
                <a:sym typeface="Calibri"/>
              </a:rPr>
              <a:t>MERISE</a:t>
            </a:r>
            <a:r>
              <a:rPr lang="fr-FR" sz="2000">
                <a:solidFill>
                  <a:schemeClr val="dk1"/>
                </a:solidFill>
                <a:latin typeface="Calibri"/>
                <a:ea typeface="Calibri"/>
                <a:cs typeface="Calibri"/>
                <a:sym typeface="Calibri"/>
              </a:rPr>
              <a:t>, et d’une manière générale la conception et la modélisation de bases de données sont un progressivement en </a:t>
            </a:r>
            <a:r>
              <a:rPr b="1" lang="fr-FR" sz="2000">
                <a:solidFill>
                  <a:schemeClr val="dk1"/>
                </a:solidFill>
                <a:latin typeface="Calibri"/>
                <a:ea typeface="Calibri"/>
                <a:cs typeface="Calibri"/>
                <a:sym typeface="Calibri"/>
              </a:rPr>
              <a:t>état d’abandon dans le monde de l’entreprise</a:t>
            </a:r>
            <a:r>
              <a:rPr lang="fr-FR" sz="2000">
                <a:solidFill>
                  <a:schemeClr val="dk1"/>
                </a:solidFill>
                <a:latin typeface="Calibri"/>
                <a:ea typeface="Calibri"/>
                <a:cs typeface="Calibri"/>
                <a:sym typeface="Calibri"/>
              </a:rPr>
              <a:t>. En conséquence, il y a des </a:t>
            </a:r>
            <a:r>
              <a:rPr b="1" lang="fr-FR" sz="2000">
                <a:solidFill>
                  <a:schemeClr val="dk1"/>
                </a:solidFill>
                <a:latin typeface="Calibri"/>
                <a:ea typeface="Calibri"/>
                <a:cs typeface="Calibri"/>
                <a:sym typeface="Calibri"/>
              </a:rPr>
              <a:t>interprétations</a:t>
            </a:r>
            <a:r>
              <a:rPr lang="fr-FR" sz="2000">
                <a:solidFill>
                  <a:schemeClr val="dk1"/>
                </a:solidFill>
                <a:latin typeface="Calibri"/>
                <a:ea typeface="Calibri"/>
                <a:cs typeface="Calibri"/>
                <a:sym typeface="Calibri"/>
              </a:rPr>
              <a:t> et des </a:t>
            </a:r>
            <a:r>
              <a:rPr b="1" lang="fr-FR" sz="2000">
                <a:solidFill>
                  <a:schemeClr val="dk1"/>
                </a:solidFill>
                <a:latin typeface="Calibri"/>
                <a:ea typeface="Calibri"/>
                <a:cs typeface="Calibri"/>
                <a:sym typeface="Calibri"/>
              </a:rPr>
              <a:t>confusions</a:t>
            </a:r>
            <a:r>
              <a:rPr lang="fr-FR" sz="2000">
                <a:solidFill>
                  <a:schemeClr val="dk1"/>
                </a:solidFill>
                <a:latin typeface="Calibri"/>
                <a:ea typeface="Calibri"/>
                <a:cs typeface="Calibri"/>
                <a:sym typeface="Calibri"/>
              </a:rPr>
              <a:t>, qui parfois surgissent lors d’une soutenance, il faut s’y préparer en </a:t>
            </a:r>
            <a:r>
              <a:rPr b="1" lang="fr-FR" sz="2000">
                <a:solidFill>
                  <a:schemeClr val="dk1"/>
                </a:solidFill>
                <a:latin typeface="Calibri"/>
                <a:ea typeface="Calibri"/>
                <a:cs typeface="Calibri"/>
                <a:sym typeface="Calibri"/>
              </a:rPr>
              <a:t>maîtrisant le sujet</a:t>
            </a:r>
            <a:r>
              <a:rPr lang="fr-FR" sz="2000">
                <a:solidFill>
                  <a:schemeClr val="dk1"/>
                </a:solidFill>
                <a:latin typeface="Calibri"/>
                <a:ea typeface="Calibri"/>
                <a:cs typeface="Calibri"/>
                <a:sym typeface="Calibri"/>
              </a:rPr>
              <a:t>, avoir des </a:t>
            </a:r>
            <a:r>
              <a:rPr b="1" lang="fr-FR" sz="2000">
                <a:solidFill>
                  <a:schemeClr val="dk1"/>
                </a:solidFill>
                <a:latin typeface="Calibri"/>
                <a:ea typeface="Calibri"/>
                <a:cs typeface="Calibri"/>
                <a:sym typeface="Calibri"/>
              </a:rPr>
              <a:t>références solides et cohérentes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rgbClr val="FF0000"/>
                </a:solidFill>
                <a:latin typeface="Aharoni"/>
                <a:ea typeface="Aharoni"/>
                <a:cs typeface="Aharoni"/>
                <a:sym typeface="Aharoni"/>
              </a:rPr>
              <a:t>Petite querelle entre amis ☺</a:t>
            </a:r>
            <a:endParaRPr sz="2400">
              <a:solidFill>
                <a:srgbClr val="FF0000"/>
              </a:solidFill>
              <a:latin typeface="Aharoni"/>
              <a:ea typeface="Aharoni"/>
              <a:cs typeface="Aharoni"/>
              <a:sym typeface="Aharoni"/>
            </a:endParaRPr>
          </a:p>
        </p:txBody>
      </p:sp>
      <p:sp>
        <p:nvSpPr>
          <p:cNvPr id="341" name="Google Shape;341;p38"/>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Premier sujet de discorde (</a:t>
            </a:r>
            <a:r>
              <a:rPr lang="fr-FR" sz="2000">
                <a:solidFill>
                  <a:schemeClr val="dk1"/>
                </a:solidFill>
                <a:latin typeface="Calibri"/>
                <a:ea typeface="Calibri"/>
                <a:cs typeface="Calibri"/>
                <a:sym typeface="Calibri"/>
              </a:rPr>
              <a:t>bien que plus rare que le deuxième) est que </a:t>
            </a:r>
            <a:r>
              <a:rPr b="1" lang="fr-FR" sz="2000">
                <a:solidFill>
                  <a:schemeClr val="dk1"/>
                </a:solidFill>
                <a:latin typeface="Calibri"/>
                <a:ea typeface="Calibri"/>
                <a:cs typeface="Calibri"/>
                <a:sym typeface="Calibri"/>
              </a:rPr>
              <a:t>pour certains les types de données doivent être présents dans le MLD-R et même parfois dans le MCD </a:t>
            </a:r>
            <a:r>
              <a:rPr lang="fr-FR" sz="2000">
                <a:solidFill>
                  <a:schemeClr val="dk1"/>
                </a:solidFill>
                <a:latin typeface="Calibri"/>
                <a:ea typeface="Calibri"/>
                <a:cs typeface="Calibri"/>
                <a:sym typeface="Calibri"/>
              </a:rPr>
              <a:t>! Si on comprend et retient que la méthode </a:t>
            </a:r>
            <a:r>
              <a:rPr b="1" lang="fr-FR" sz="2000">
                <a:solidFill>
                  <a:schemeClr val="dk1"/>
                </a:solidFill>
                <a:latin typeface="Calibri"/>
                <a:ea typeface="Calibri"/>
                <a:cs typeface="Calibri"/>
                <a:sym typeface="Calibri"/>
              </a:rPr>
              <a:t>MERISE dit qu’on ne connait pas la base de données cible aux étapes conceptuelle et logique</a:t>
            </a:r>
            <a:r>
              <a:rPr lang="fr-FR" sz="2000">
                <a:solidFill>
                  <a:schemeClr val="dk1"/>
                </a:solidFill>
                <a:latin typeface="Calibri"/>
                <a:ea typeface="Calibri"/>
                <a:cs typeface="Calibri"/>
                <a:sym typeface="Calibri"/>
              </a:rPr>
              <a:t> alors </a:t>
            </a:r>
            <a:r>
              <a:rPr b="1" lang="fr-FR" sz="2000">
                <a:solidFill>
                  <a:schemeClr val="dk1"/>
                </a:solidFill>
                <a:latin typeface="Calibri"/>
                <a:ea typeface="Calibri"/>
                <a:cs typeface="Calibri"/>
                <a:sym typeface="Calibri"/>
              </a:rPr>
              <a:t>il est juste impossible de préciser des types</a:t>
            </a:r>
            <a:r>
              <a:rPr lang="fr-FR" sz="2000">
                <a:solidFill>
                  <a:schemeClr val="dk1"/>
                </a:solidFill>
                <a:latin typeface="Calibri"/>
                <a:ea typeface="Calibri"/>
                <a:cs typeface="Calibri"/>
                <a:sym typeface="Calibri"/>
              </a:rPr>
              <a:t>, aussi cela n’apporte rien en matière de conception. </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t>
            </a:r>
            <a:r>
              <a:rPr b="1" lang="fr-FR" sz="2000">
                <a:solidFill>
                  <a:schemeClr val="dk1"/>
                </a:solidFill>
                <a:latin typeface="Calibri"/>
                <a:ea typeface="Calibri"/>
                <a:cs typeface="Calibri"/>
                <a:sym typeface="Calibri"/>
              </a:rPr>
              <a:t>intérêt</a:t>
            </a:r>
            <a:r>
              <a:rPr lang="fr-FR" sz="2000">
                <a:solidFill>
                  <a:schemeClr val="dk1"/>
                </a:solidFill>
                <a:latin typeface="Calibri"/>
                <a:ea typeface="Calibri"/>
                <a:cs typeface="Calibri"/>
                <a:sym typeface="Calibri"/>
              </a:rPr>
              <a:t> de se préoccuper du typage n’apparait qu’à l’</a:t>
            </a:r>
            <a:r>
              <a:rPr b="1" lang="fr-FR" sz="2000">
                <a:solidFill>
                  <a:schemeClr val="dk1"/>
                </a:solidFill>
                <a:latin typeface="Calibri"/>
                <a:ea typeface="Calibri"/>
                <a:cs typeface="Calibri"/>
                <a:sym typeface="Calibri"/>
              </a:rPr>
              <a:t>étape physique</a:t>
            </a:r>
            <a:r>
              <a:rPr lang="fr-FR" sz="2000">
                <a:solidFill>
                  <a:schemeClr val="dk1"/>
                </a:solidFill>
                <a:latin typeface="Calibri"/>
                <a:ea typeface="Calibri"/>
                <a:cs typeface="Calibri"/>
                <a:sym typeface="Calibri"/>
              </a:rPr>
              <a:t>. Cependant, connaissant le type de SGBD à l’étape logique on peut tout de même préciser des types génériques (numeric, text, yes/no, date…). « Yes/no » et pas « boolean » : au niveau logique on ne tient pas compte du SGBD cible, tous les SGBD-R ne supportent pas le type « boolean ». C’est aussi un argument qui vient défendre le peu d’intérêt d’indiquer le typage à ce stade logique. Quant au MCD on est uniquement concentré sur l’identification des données (pas leurs définitions) et leur organisation</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Rappel</a:t>
            </a:r>
            <a:r>
              <a:rPr lang="fr-FR" sz="2000">
                <a:solidFill>
                  <a:schemeClr val="dk1"/>
                </a:solidFill>
                <a:latin typeface="Calibri"/>
                <a:ea typeface="Calibri"/>
                <a:cs typeface="Calibri"/>
                <a:sym typeface="Calibri"/>
              </a:rPr>
              <a:t> : un </a:t>
            </a:r>
            <a:r>
              <a:rPr b="1" lang="fr-FR" sz="2000">
                <a:solidFill>
                  <a:schemeClr val="dk1"/>
                </a:solidFill>
                <a:latin typeface="Calibri"/>
                <a:ea typeface="Calibri"/>
                <a:cs typeface="Calibri"/>
                <a:sym typeface="Calibri"/>
              </a:rPr>
              <a:t>bon nommage </a:t>
            </a:r>
            <a:r>
              <a:rPr lang="fr-FR" sz="2000">
                <a:solidFill>
                  <a:schemeClr val="dk1"/>
                </a:solidFill>
                <a:latin typeface="Calibri"/>
                <a:ea typeface="Calibri"/>
                <a:cs typeface="Calibri"/>
                <a:sym typeface="Calibri"/>
              </a:rPr>
              <a:t>d’attributs donne une indication du type générique aux concepteurs et aux lecteur des modèles</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Si on utilise un AGL qui peut générer le MPD à partir du MLD-R (graphique) alors on doit pouvoir indiquer tous les types (et précisions, contraintes, valeurs par défaut…) et tout ce qui concerne les performances (indexes…) dans le processus de traduction en précisant la base de données cible incluant sa version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nvSpPr>
        <p:spPr>
          <a:xfrm>
            <a:off x="848687" y="428191"/>
            <a:ext cx="10494627" cy="600164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Analyser et concevoir, c’est extraire les informations essentielles de ce contexte, le domaine étudié, sous la forme d’</a:t>
            </a:r>
            <a:r>
              <a:rPr b="1" lang="fr-FR" sz="2800">
                <a:solidFill>
                  <a:schemeClr val="dk1"/>
                </a:solidFill>
                <a:latin typeface="Calibri"/>
                <a:ea typeface="Calibri"/>
                <a:cs typeface="Calibri"/>
                <a:sym typeface="Calibri"/>
              </a:rPr>
              <a:t>entités</a:t>
            </a:r>
            <a:r>
              <a:rPr lang="fr-FR" sz="2800">
                <a:solidFill>
                  <a:schemeClr val="dk1"/>
                </a:solidFill>
                <a:latin typeface="Calibri"/>
                <a:ea typeface="Calibri"/>
                <a:cs typeface="Calibri"/>
                <a:sym typeface="Calibri"/>
              </a:rPr>
              <a:t>, de </a:t>
            </a:r>
            <a:r>
              <a:rPr b="1" lang="fr-FR" sz="2800">
                <a:solidFill>
                  <a:schemeClr val="dk1"/>
                </a:solidFill>
                <a:latin typeface="Calibri"/>
                <a:ea typeface="Calibri"/>
                <a:cs typeface="Calibri"/>
                <a:sym typeface="Calibri"/>
              </a:rPr>
              <a:t>propriétés</a:t>
            </a:r>
            <a:r>
              <a:rPr lang="fr-FR" sz="2800">
                <a:solidFill>
                  <a:schemeClr val="dk1"/>
                </a:solidFill>
                <a:latin typeface="Calibri"/>
                <a:ea typeface="Calibri"/>
                <a:cs typeface="Calibri"/>
                <a:sym typeface="Calibri"/>
              </a:rPr>
              <a:t> d’entités et d’</a:t>
            </a:r>
            <a:r>
              <a:rPr b="1" lang="fr-FR" sz="2800">
                <a:solidFill>
                  <a:schemeClr val="dk1"/>
                </a:solidFill>
                <a:latin typeface="Calibri"/>
                <a:ea typeface="Calibri"/>
                <a:cs typeface="Calibri"/>
                <a:sym typeface="Calibri"/>
              </a:rPr>
              <a:t>associations</a:t>
            </a:r>
            <a:r>
              <a:rPr lang="fr-FR" sz="2800">
                <a:solidFill>
                  <a:schemeClr val="dk1"/>
                </a:solidFill>
                <a:latin typeface="Calibri"/>
                <a:ea typeface="Calibri"/>
                <a:cs typeface="Calibri"/>
                <a:sym typeface="Calibri"/>
              </a:rPr>
              <a:t> entre ces mêmes entités.</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Concernant l’analyse et la conception des données, </a:t>
            </a:r>
            <a:r>
              <a:rPr b="1" lang="fr-FR" sz="2800">
                <a:solidFill>
                  <a:schemeClr val="dk1"/>
                </a:solidFill>
                <a:latin typeface="Calibri"/>
                <a:ea typeface="Calibri"/>
                <a:cs typeface="Calibri"/>
                <a:sym typeface="Calibri"/>
              </a:rPr>
              <a:t>la finalité est de disposer d’une base de données</a:t>
            </a:r>
            <a:r>
              <a:rPr lang="fr-FR" sz="2800">
                <a:solidFill>
                  <a:schemeClr val="dk1"/>
                </a:solidFill>
                <a:latin typeface="Calibri"/>
                <a:ea typeface="Calibri"/>
                <a:cs typeface="Calibri"/>
                <a:sym typeface="Calibri"/>
              </a:rPr>
              <a:t> permettant de </a:t>
            </a:r>
            <a:r>
              <a:rPr b="1" lang="fr-FR" sz="2800">
                <a:solidFill>
                  <a:schemeClr val="dk1"/>
                </a:solidFill>
                <a:latin typeface="Calibri"/>
                <a:ea typeface="Calibri"/>
                <a:cs typeface="Calibri"/>
                <a:sym typeface="Calibri"/>
              </a:rPr>
              <a:t>stocker</a:t>
            </a:r>
            <a:r>
              <a:rPr lang="fr-FR" sz="2800">
                <a:solidFill>
                  <a:schemeClr val="dk1"/>
                </a:solidFill>
                <a:latin typeface="Calibri"/>
                <a:ea typeface="Calibri"/>
                <a:cs typeface="Calibri"/>
                <a:sym typeface="Calibri"/>
              </a:rPr>
              <a:t> et </a:t>
            </a:r>
            <a:r>
              <a:rPr b="1" lang="fr-FR" sz="2800">
                <a:solidFill>
                  <a:schemeClr val="dk1"/>
                </a:solidFill>
                <a:latin typeface="Calibri"/>
                <a:ea typeface="Calibri"/>
                <a:cs typeface="Calibri"/>
                <a:sym typeface="Calibri"/>
              </a:rPr>
              <a:t>manipuler</a:t>
            </a:r>
            <a:r>
              <a:rPr lang="fr-FR" sz="2800">
                <a:solidFill>
                  <a:schemeClr val="dk1"/>
                </a:solidFill>
                <a:latin typeface="Calibri"/>
                <a:ea typeface="Calibri"/>
                <a:cs typeface="Calibri"/>
                <a:sym typeface="Calibri"/>
              </a:rPr>
              <a:t> les </a:t>
            </a:r>
            <a:r>
              <a:rPr b="1" lang="fr-FR" sz="2800">
                <a:solidFill>
                  <a:schemeClr val="dk1"/>
                </a:solidFill>
                <a:latin typeface="Calibri"/>
                <a:ea typeface="Calibri"/>
                <a:cs typeface="Calibri"/>
                <a:sym typeface="Calibri"/>
              </a:rPr>
              <a:t>informations de l’organisation </a:t>
            </a:r>
            <a:r>
              <a:rPr lang="fr-FR" sz="2800">
                <a:solidFill>
                  <a:schemeClr val="dk1"/>
                </a:solidFill>
                <a:latin typeface="Calibri"/>
                <a:ea typeface="Calibri"/>
                <a:cs typeface="Calibri"/>
                <a:sym typeface="Calibri"/>
              </a:rPr>
              <a:t>en respectant ses besoins en matière de données.</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Pour atteindre ce but, MERISE propose </a:t>
            </a:r>
            <a:r>
              <a:rPr b="1" lang="fr-FR" sz="2800">
                <a:solidFill>
                  <a:schemeClr val="dk1"/>
                </a:solidFill>
                <a:latin typeface="Calibri"/>
                <a:ea typeface="Calibri"/>
                <a:cs typeface="Calibri"/>
                <a:sym typeface="Calibri"/>
              </a:rPr>
              <a:t>trois étapes</a:t>
            </a:r>
            <a:r>
              <a:rPr lang="fr-FR" sz="2800">
                <a:solidFill>
                  <a:schemeClr val="dk1"/>
                </a:solidFill>
                <a:latin typeface="Calibri"/>
                <a:ea typeface="Calibri"/>
                <a:cs typeface="Calibri"/>
                <a:sym typeface="Calibri"/>
              </a:rPr>
              <a:t>, une à chacun des niveaux. Chaque étape est une </a:t>
            </a:r>
            <a:r>
              <a:rPr b="1" lang="fr-FR" sz="2800">
                <a:solidFill>
                  <a:schemeClr val="dk1"/>
                </a:solidFill>
                <a:latin typeface="Calibri"/>
                <a:ea typeface="Calibri"/>
                <a:cs typeface="Calibri"/>
                <a:sym typeface="Calibri"/>
              </a:rPr>
              <a:t>description</a:t>
            </a:r>
            <a:r>
              <a:rPr lang="fr-FR" sz="2800">
                <a:solidFill>
                  <a:schemeClr val="dk1"/>
                </a:solidFill>
                <a:latin typeface="Calibri"/>
                <a:ea typeface="Calibri"/>
                <a:cs typeface="Calibri"/>
                <a:sym typeface="Calibri"/>
              </a:rPr>
              <a:t>, à un certain niveau, des données de l’organisation, et un </a:t>
            </a:r>
            <a:r>
              <a:rPr b="1" lang="fr-FR" sz="2800">
                <a:solidFill>
                  <a:schemeClr val="dk1"/>
                </a:solidFill>
                <a:latin typeface="Calibri"/>
                <a:ea typeface="Calibri"/>
                <a:cs typeface="Calibri"/>
                <a:sym typeface="Calibri"/>
              </a:rPr>
              <a:t>processus de transformation </a:t>
            </a:r>
            <a:r>
              <a:rPr lang="fr-FR" sz="2800">
                <a:solidFill>
                  <a:schemeClr val="dk1"/>
                </a:solidFill>
                <a:latin typeface="Calibri"/>
                <a:ea typeface="Calibri"/>
                <a:cs typeface="Calibri"/>
                <a:sym typeface="Calibri"/>
              </a:rPr>
              <a:t>(ou traduction) est à l’œuvre </a:t>
            </a:r>
            <a:r>
              <a:rPr b="1" lang="fr-FR" sz="2800">
                <a:solidFill>
                  <a:schemeClr val="dk1"/>
                </a:solidFill>
                <a:latin typeface="Calibri"/>
                <a:ea typeface="Calibri"/>
                <a:cs typeface="Calibri"/>
                <a:sym typeface="Calibri"/>
              </a:rPr>
              <a:t>entre chacune de ces étapes</a:t>
            </a:r>
            <a:r>
              <a:rPr lang="fr-FR" sz="2800">
                <a:solidFill>
                  <a:schemeClr val="dk1"/>
                </a:solidFill>
                <a:latin typeface="Calibri"/>
                <a:ea typeface="Calibri"/>
                <a:cs typeface="Calibri"/>
                <a:sym typeface="Calibri"/>
              </a:rPr>
              <a:t>. Les transformations s’appuient sur un ensemble de </a:t>
            </a:r>
            <a:r>
              <a:rPr b="1" lang="fr-FR" sz="2800">
                <a:solidFill>
                  <a:schemeClr val="dk1"/>
                </a:solidFill>
                <a:latin typeface="Calibri"/>
                <a:ea typeface="Calibri"/>
                <a:cs typeface="Calibri"/>
                <a:sym typeface="Calibri"/>
              </a:rPr>
              <a:t>règles de normalisation visant notamment à limiter la redondance</a:t>
            </a:r>
            <a:r>
              <a:rPr lang="fr-FR" sz="2800">
                <a:solidFill>
                  <a:schemeClr val="dk1"/>
                </a:solidFill>
                <a:latin typeface="Calibri"/>
                <a:ea typeface="Calibri"/>
                <a:cs typeface="Calibri"/>
                <a:sym typeface="Calibri"/>
              </a:rPr>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rgbClr val="FF0000"/>
                </a:solidFill>
                <a:latin typeface="Aharoni"/>
                <a:ea typeface="Aharoni"/>
                <a:cs typeface="Aharoni"/>
                <a:sym typeface="Aharoni"/>
              </a:rPr>
              <a:t>Grande querelle entre amis ☺</a:t>
            </a:r>
            <a:endParaRPr sz="2400">
              <a:solidFill>
                <a:srgbClr val="FF0000"/>
              </a:solidFill>
              <a:latin typeface="Aharoni"/>
              <a:ea typeface="Aharoni"/>
              <a:cs typeface="Aharoni"/>
              <a:sym typeface="Aharoni"/>
            </a:endParaRPr>
          </a:p>
        </p:txBody>
      </p:sp>
      <p:sp>
        <p:nvSpPr>
          <p:cNvPr id="347" name="Google Shape;347;p39"/>
          <p:cNvSpPr txBox="1"/>
          <p:nvPr/>
        </p:nvSpPr>
        <p:spPr>
          <a:xfrm rot="-899972">
            <a:off x="-42" y="222382"/>
            <a:ext cx="12191903" cy="6178400"/>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Deuxième sujet de discorde </a:t>
            </a:r>
            <a:r>
              <a:rPr lang="fr-FR" sz="2000">
                <a:solidFill>
                  <a:schemeClr val="dk1"/>
                </a:solidFill>
                <a:latin typeface="Calibri"/>
                <a:ea typeface="Calibri"/>
                <a:cs typeface="Calibri"/>
                <a:sym typeface="Calibri"/>
              </a:rPr>
              <a:t>et plus fréquent que le premier, le </a:t>
            </a:r>
            <a:r>
              <a:rPr b="1" lang="fr-FR" sz="2000">
                <a:solidFill>
                  <a:schemeClr val="dk1"/>
                </a:solidFill>
                <a:latin typeface="Calibri"/>
                <a:ea typeface="Calibri"/>
                <a:cs typeface="Calibri"/>
                <a:sym typeface="Calibri"/>
              </a:rPr>
              <a:t>MPD en personne </a:t>
            </a: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Pour certains le MPD est un schéma donc un diagramme donc une représentation graphique </a:t>
            </a:r>
            <a:r>
              <a:rPr lang="fr-FR" sz="2000">
                <a:solidFill>
                  <a:schemeClr val="dk1"/>
                </a:solidFill>
                <a:latin typeface="Calibri"/>
                <a:ea typeface="Calibri"/>
                <a:cs typeface="Calibri"/>
                <a:sym typeface="Calibri"/>
              </a:rPr>
              <a:t>! C’est une mauvaise interprétation du terme </a:t>
            </a:r>
            <a:r>
              <a:rPr i="1" lang="fr-FR" sz="2000">
                <a:solidFill>
                  <a:schemeClr val="dk1"/>
                </a:solidFill>
                <a:latin typeface="Calibri"/>
                <a:ea typeface="Calibri"/>
                <a:cs typeface="Calibri"/>
                <a:sym typeface="Calibri"/>
              </a:rPr>
              <a:t>schéma</a:t>
            </a:r>
            <a:r>
              <a:rPr lang="fr-FR" sz="2000">
                <a:solidFill>
                  <a:schemeClr val="dk1"/>
                </a:solidFill>
                <a:latin typeface="Calibri"/>
                <a:ea typeface="Calibri"/>
                <a:cs typeface="Calibri"/>
                <a:sym typeface="Calibri"/>
              </a:rPr>
              <a:t> dans ce contexte. Comment une image peut-elle bien créer physiquement des tables dans un SGBD-R ?! Peut-être un jour avec l’intelligence artificielle…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 réponse est probablement dans l’existence des outils graphiques de modélisation, les fameux AGL. MERISE est une méthode qui n’impose aucun formalisme et qui est née avant les AGL, pourtant MERISE décrit déjà ce qu’est un MPD en précisant que c’est le modèle dans le langage de la base de données cible. Il est donc impossible historiquement que le MPD soit un diagramme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Autre source de confusion possible, les schémas E/A. Ce sont bien des représentations graphiques mais uniquement du MCD, pas du MLD(-R) et encore moins du MPD</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Autre source de confusion possible, les AGL particulier, à savoir les clients SQL avec interface graphique type DBeaver ou encore MySQL Workbench qui permettent de créer un </a:t>
            </a:r>
            <a:r>
              <a:rPr i="1" lang="fr-FR" sz="2000">
                <a:solidFill>
                  <a:schemeClr val="dk1"/>
                </a:solidFill>
                <a:latin typeface="Calibri"/>
                <a:ea typeface="Calibri"/>
                <a:cs typeface="Calibri"/>
                <a:sym typeface="Calibri"/>
              </a:rPr>
              <a:t>schéma (graphique) relationnel au niveau physique </a:t>
            </a:r>
            <a:r>
              <a:rPr lang="fr-FR" sz="2000">
                <a:solidFill>
                  <a:schemeClr val="dk1"/>
                </a:solidFill>
                <a:latin typeface="Calibri"/>
                <a:ea typeface="Calibri"/>
                <a:cs typeface="Calibri"/>
                <a:sym typeface="Calibri"/>
              </a:rPr>
              <a:t>(une sorte de fusion entre le MLD-R et le MPD) directement, puis de générer le script SQL de création de la base, et inversement, de partir d’un schéma physique et par rétroconception (</a:t>
            </a:r>
            <a:r>
              <a:rPr i="1" lang="fr-FR" sz="2000">
                <a:solidFill>
                  <a:schemeClr val="dk1"/>
                </a:solidFill>
                <a:latin typeface="Calibri"/>
                <a:ea typeface="Calibri"/>
                <a:cs typeface="Calibri"/>
                <a:sym typeface="Calibri"/>
              </a:rPr>
              <a:t>reverse engineering</a:t>
            </a:r>
            <a:r>
              <a:rPr lang="fr-FR" sz="2000">
                <a:solidFill>
                  <a:schemeClr val="dk1"/>
                </a:solidFill>
                <a:latin typeface="Calibri"/>
                <a:ea typeface="Calibri"/>
                <a:cs typeface="Calibri"/>
                <a:sym typeface="Calibri"/>
              </a:rPr>
              <a:t>) d’obtenir une sorte de « représentation graphique du MPD ». Ils ne représentent pas des diagrammes E/A (ou E/R en anglais) mais des EER (</a:t>
            </a:r>
            <a:r>
              <a:rPr i="1" lang="fr-FR" sz="2000">
                <a:solidFill>
                  <a:schemeClr val="dk1"/>
                </a:solidFill>
                <a:latin typeface="Calibri"/>
                <a:ea typeface="Calibri"/>
                <a:cs typeface="Calibri"/>
                <a:sym typeface="Calibri"/>
              </a:rPr>
              <a:t>Enhanced Entity-Relationship</a:t>
            </a:r>
            <a:r>
              <a:rPr lang="fr-FR" sz="2000">
                <a:solidFill>
                  <a:schemeClr val="dk1"/>
                </a:solidFill>
                <a:latin typeface="Calibri"/>
                <a:ea typeface="Calibri"/>
                <a:cs typeface="Calibri"/>
                <a:sym typeface="Calibri"/>
              </a:rPr>
              <a:t>), c’est du E/R étendu</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0"/>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Notes sur les EERD</a:t>
            </a:r>
            <a:endParaRPr/>
          </a:p>
        </p:txBody>
      </p:sp>
      <p:sp>
        <p:nvSpPr>
          <p:cNvPr id="353" name="Google Shape;353;p40"/>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Ces outils de modélisation dans les clients SQL et les diagrammes de plus « haut niveau » que sont les EER sont nés pour avoir une et une seule représentation d’un modèle. Simplifier et faciliter la modélisation d’une part et réduire le coût de maintenance des modèles dans le monde de l’entreprise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En effet ces outils permettent de faire de la conception et de la rétroconception, de générer les scripts SQL, offrent une représentation graphique avec les tables, les relations, les colonnes et toutes les informations sur le modèle physique (clefs primaires et étrangères, contraintes, indexes…). Tout cela en un seul diagramme, c’est pratique mais ça ne respecte toujours pas la démarche MERISE et c’est autre chose que les MCD et MLD-R. On a une sorte de « tout en un »</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Point d’attention : même si très efficace en apparence, concevoir directement avec un tel outil n’est vraiment pas une bonne idée car il y a (con)fusion des problématiques métiers et techniques. Dans la pratique aujourd’hui, la conception a tendance à se faire en équipe dans une salle avec tableaux blancs où on va se représenter, sans formalisme particulier, les entités, leurs propriétés et leurs associations. Prendre des photos, prendre du recul, discuter entre collègues. Puis éventuellement initialiser et maintenir un EER correspondant</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Dernier point, quand on arrive sur un projet sans documentation et encore moins de modèles de données (MCD et/ou MLD-R) on est bien content d’avoir ce type d’outils pour obtenir en quelques clics une représentation graphique plus lisible et informative du modèle de données qu’on doit appréhender ☺</a:t>
            </a:r>
            <a:endParaRPr sz="20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1"/>
          <p:cNvSpPr txBox="1"/>
          <p:nvPr/>
        </p:nvSpPr>
        <p:spPr>
          <a:xfrm>
            <a:off x="0" y="0"/>
            <a:ext cx="12191999" cy="1317072"/>
          </a:xfrm>
          <a:prstGeom prst="rect">
            <a:avLst/>
          </a:prstGeom>
          <a:noFill/>
          <a:ln>
            <a:noFill/>
          </a:ln>
        </p:spPr>
        <p:txBody>
          <a:bodyPr anchorCtr="0" anchor="ctr" bIns="72000" lIns="360000" spcFirstLastPara="1" rIns="360000" wrap="square" tIns="72000">
            <a:noAutofit/>
          </a:bodyPr>
          <a:lstStyle/>
          <a:p>
            <a:pPr indent="0" lvl="0" marL="0" marR="0" rtl="0" algn="ctr">
              <a:spcBef>
                <a:spcPts val="0"/>
              </a:spcBef>
              <a:spcAft>
                <a:spcPts val="0"/>
              </a:spcAft>
              <a:buNone/>
            </a:pPr>
            <a:r>
              <a:rPr b="1" lang="fr-FR" sz="2000">
                <a:solidFill>
                  <a:schemeClr val="dk1"/>
                </a:solidFill>
                <a:latin typeface="Calibri"/>
                <a:ea typeface="Calibri"/>
                <a:cs typeface="Calibri"/>
                <a:sym typeface="Calibri"/>
              </a:rPr>
              <a:t>Exemples de EERD</a:t>
            </a:r>
            <a:endParaRPr/>
          </a:p>
        </p:txBody>
      </p:sp>
      <p:sp>
        <p:nvSpPr>
          <p:cNvPr id="359" name="Google Shape;359;p41"/>
          <p:cNvSpPr txBox="1"/>
          <p:nvPr/>
        </p:nvSpPr>
        <p:spPr>
          <a:xfrm>
            <a:off x="1" y="1996581"/>
            <a:ext cx="6096000"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2800">
                <a:solidFill>
                  <a:schemeClr val="dk1"/>
                </a:solidFill>
                <a:latin typeface="Aharoni"/>
                <a:ea typeface="Aharoni"/>
                <a:cs typeface="Aharoni"/>
                <a:sym typeface="Aharoni"/>
              </a:rPr>
              <a:t>MySQL (Workbench)</a:t>
            </a:r>
            <a:endParaRPr/>
          </a:p>
        </p:txBody>
      </p:sp>
      <p:sp>
        <p:nvSpPr>
          <p:cNvPr id="360" name="Google Shape;360;p41"/>
          <p:cNvSpPr txBox="1"/>
          <p:nvPr/>
        </p:nvSpPr>
        <p:spPr>
          <a:xfrm>
            <a:off x="6096000" y="1996581"/>
            <a:ext cx="6096000"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2800">
                <a:solidFill>
                  <a:schemeClr val="dk1"/>
                </a:solidFill>
                <a:latin typeface="Aharoni"/>
                <a:ea typeface="Aharoni"/>
                <a:cs typeface="Aharoni"/>
                <a:sym typeface="Aharoni"/>
              </a:rPr>
              <a:t>PostgreSQL (DBeaver)</a:t>
            </a:r>
            <a:endParaRPr/>
          </a:p>
        </p:txBody>
      </p:sp>
      <p:pic>
        <p:nvPicPr>
          <p:cNvPr id="361" name="Google Shape;361;p41"/>
          <p:cNvPicPr preferRelativeResize="0"/>
          <p:nvPr/>
        </p:nvPicPr>
        <p:blipFill rotWithShape="1">
          <a:blip r:embed="rId3">
            <a:alphaModFix/>
          </a:blip>
          <a:srcRect b="0" l="0" r="0" t="0"/>
          <a:stretch/>
        </p:blipFill>
        <p:spPr>
          <a:xfrm>
            <a:off x="1973102" y="3045202"/>
            <a:ext cx="2149797" cy="2941827"/>
          </a:xfrm>
          <a:prstGeom prst="rect">
            <a:avLst/>
          </a:prstGeom>
          <a:noFill/>
          <a:ln>
            <a:noFill/>
          </a:ln>
        </p:spPr>
      </p:pic>
      <p:pic>
        <p:nvPicPr>
          <p:cNvPr id="362" name="Google Shape;362;p41"/>
          <p:cNvPicPr preferRelativeResize="0"/>
          <p:nvPr/>
        </p:nvPicPr>
        <p:blipFill rotWithShape="1">
          <a:blip r:embed="rId4">
            <a:alphaModFix/>
          </a:blip>
          <a:srcRect b="0" l="0" r="0" t="0"/>
          <a:stretch/>
        </p:blipFill>
        <p:spPr>
          <a:xfrm>
            <a:off x="7205662" y="3295212"/>
            <a:ext cx="3876675" cy="20859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2"/>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Références et quelques extraits</a:t>
            </a:r>
            <a:endParaRPr/>
          </a:p>
        </p:txBody>
      </p:sp>
      <p:sp>
        <p:nvSpPr>
          <p:cNvPr id="368" name="Google Shape;368;p42"/>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0" lvl="0" marL="0" marR="0" rtl="0" algn="l">
              <a:spcBef>
                <a:spcPts val="0"/>
              </a:spcBef>
              <a:spcAft>
                <a:spcPts val="0"/>
              </a:spcAft>
              <a:buNone/>
            </a:pPr>
            <a:r>
              <a:rPr b="1" lang="fr-FR" sz="2000">
                <a:solidFill>
                  <a:schemeClr val="dk1"/>
                </a:solidFill>
                <a:latin typeface="Calibri"/>
                <a:ea typeface="Calibri"/>
                <a:cs typeface="Calibri"/>
                <a:sym typeface="Calibri"/>
              </a:rPr>
              <a:t>Définition </a:t>
            </a:r>
            <a:r>
              <a:rPr b="1" lang="fr-FR" sz="2000" u="sng">
                <a:solidFill>
                  <a:schemeClr val="dk1"/>
                </a:solidFill>
                <a:latin typeface="Calibri"/>
                <a:ea typeface="Calibri"/>
                <a:cs typeface="Calibri"/>
                <a:sym typeface="Calibri"/>
                <a:hlinkClick r:id="rId3">
                  <a:extLst>
                    <a:ext uri="{A12FA001-AC4F-418D-AE19-62706E023703}">
                      <ahyp:hlinkClr val="tx"/>
                    </a:ext>
                  </a:extLst>
                </a:hlinkClick>
              </a:rPr>
              <a:t>Wikipédia</a:t>
            </a:r>
            <a:r>
              <a:rPr b="1" lang="fr-FR" sz="2000">
                <a:solidFill>
                  <a:schemeClr val="dk1"/>
                </a:solidFill>
                <a:latin typeface="Calibri"/>
                <a:ea typeface="Calibri"/>
                <a:cs typeface="Calibri"/>
                <a:sym typeface="Calibri"/>
              </a:rPr>
              <a:t> du terme </a:t>
            </a:r>
            <a:r>
              <a:rPr b="1" i="1" lang="fr-FR" sz="2000">
                <a:solidFill>
                  <a:schemeClr val="dk1"/>
                </a:solidFill>
                <a:latin typeface="Calibri"/>
                <a:ea typeface="Calibri"/>
                <a:cs typeface="Calibri"/>
                <a:sym typeface="Calibri"/>
              </a:rPr>
              <a:t>schéma</a:t>
            </a:r>
            <a:r>
              <a:rPr b="1" lang="fr-FR" sz="2000">
                <a:solidFill>
                  <a:schemeClr val="dk1"/>
                </a:solidFill>
                <a:latin typeface="Calibri"/>
                <a:ea typeface="Calibri"/>
                <a:cs typeface="Calibri"/>
                <a:sym typeface="Calibri"/>
              </a:rPr>
              <a:t> dans un contexte de base de données (anglais)</a:t>
            </a:r>
            <a:endParaRPr/>
          </a:p>
          <a:p>
            <a:pPr indent="0" lvl="0" marL="0" marR="0" rtl="0" algn="l">
              <a:spcBef>
                <a:spcPts val="600"/>
              </a:spcBef>
              <a:spcAft>
                <a:spcPts val="0"/>
              </a:spcAft>
              <a:buNone/>
            </a:pPr>
            <a:r>
              <a:rPr lang="fr-FR" sz="1800">
                <a:solidFill>
                  <a:schemeClr val="dk1"/>
                </a:solidFill>
                <a:latin typeface="Calibri"/>
                <a:ea typeface="Calibri"/>
                <a:cs typeface="Calibri"/>
                <a:sym typeface="Calibri"/>
              </a:rPr>
              <a:t>« The database schema is the </a:t>
            </a:r>
            <a:r>
              <a:rPr b="1" lang="fr-FR" sz="1800">
                <a:solidFill>
                  <a:schemeClr val="dk1"/>
                </a:solidFill>
                <a:latin typeface="Calibri"/>
                <a:ea typeface="Calibri"/>
                <a:cs typeface="Calibri"/>
                <a:sym typeface="Calibri"/>
              </a:rPr>
              <a:t>structure</a:t>
            </a:r>
            <a:r>
              <a:rPr lang="fr-FR" sz="1800">
                <a:solidFill>
                  <a:schemeClr val="dk1"/>
                </a:solidFill>
                <a:latin typeface="Calibri"/>
                <a:ea typeface="Calibri"/>
                <a:cs typeface="Calibri"/>
                <a:sym typeface="Calibri"/>
              </a:rPr>
              <a:t> of a database described in a </a:t>
            </a:r>
            <a:r>
              <a:rPr b="1" lang="fr-FR" sz="1800">
                <a:solidFill>
                  <a:schemeClr val="dk1"/>
                </a:solidFill>
                <a:latin typeface="Calibri"/>
                <a:ea typeface="Calibri"/>
                <a:cs typeface="Calibri"/>
                <a:sym typeface="Calibri"/>
              </a:rPr>
              <a:t>formal language</a:t>
            </a:r>
            <a:r>
              <a:rPr lang="fr-FR" sz="1800">
                <a:solidFill>
                  <a:schemeClr val="dk1"/>
                </a:solidFill>
                <a:latin typeface="Calibri"/>
                <a:ea typeface="Calibri"/>
                <a:cs typeface="Calibri"/>
                <a:sym typeface="Calibri"/>
              </a:rPr>
              <a:t> supported typically by a relational database management system (RDBMS). The term "schema" refers to the </a:t>
            </a:r>
            <a:r>
              <a:rPr b="1" lang="fr-FR" sz="1800">
                <a:solidFill>
                  <a:schemeClr val="dk1"/>
                </a:solidFill>
                <a:latin typeface="Calibri"/>
                <a:ea typeface="Calibri"/>
                <a:cs typeface="Calibri"/>
                <a:sym typeface="Calibri"/>
              </a:rPr>
              <a:t>organization</a:t>
            </a:r>
            <a:r>
              <a:rPr lang="fr-FR" sz="1800">
                <a:solidFill>
                  <a:schemeClr val="dk1"/>
                </a:solidFill>
                <a:latin typeface="Calibri"/>
                <a:ea typeface="Calibri"/>
                <a:cs typeface="Calibri"/>
                <a:sym typeface="Calibri"/>
              </a:rPr>
              <a:t> of data as a blueprint of how the database is constructed (divided into database tables in the case of relational databases). »</a:t>
            </a:r>
            <a:endParaRPr/>
          </a:p>
          <a:p>
            <a:pPr indent="0" lvl="0" marL="0" marR="0" rtl="0" algn="l">
              <a:spcBef>
                <a:spcPts val="1200"/>
              </a:spcBef>
              <a:spcAft>
                <a:spcPts val="0"/>
              </a:spcAft>
              <a:buNone/>
            </a:pPr>
            <a:r>
              <a:rPr b="1" lang="fr-FR" sz="2000">
                <a:solidFill>
                  <a:schemeClr val="dk1"/>
                </a:solidFill>
                <a:latin typeface="Calibri"/>
                <a:ea typeface="Calibri"/>
                <a:cs typeface="Calibri"/>
                <a:sym typeface="Calibri"/>
              </a:rPr>
              <a:t>Définition </a:t>
            </a:r>
            <a:r>
              <a:rPr b="1" lang="fr-FR" sz="2000" u="sng">
                <a:solidFill>
                  <a:schemeClr val="dk1"/>
                </a:solidFill>
                <a:latin typeface="Calibri"/>
                <a:ea typeface="Calibri"/>
                <a:cs typeface="Calibri"/>
                <a:sym typeface="Calibri"/>
                <a:hlinkClick r:id="rId4">
                  <a:extLst>
                    <a:ext uri="{A12FA001-AC4F-418D-AE19-62706E023703}">
                      <ahyp:hlinkClr val="tx"/>
                    </a:ext>
                  </a:extLst>
                </a:hlinkClick>
              </a:rPr>
              <a:t>Wikipédia</a:t>
            </a:r>
            <a:r>
              <a:rPr b="1" lang="fr-FR" sz="2000">
                <a:solidFill>
                  <a:schemeClr val="dk1"/>
                </a:solidFill>
                <a:latin typeface="Calibri"/>
                <a:ea typeface="Calibri"/>
                <a:cs typeface="Calibri"/>
                <a:sym typeface="Calibri"/>
              </a:rPr>
              <a:t> du MPD</a:t>
            </a:r>
            <a:endParaRPr/>
          </a:p>
          <a:p>
            <a:pPr indent="0" lvl="0" marL="0" marR="0" rtl="0" algn="l">
              <a:spcBef>
                <a:spcPts val="600"/>
              </a:spcBef>
              <a:spcAft>
                <a:spcPts val="0"/>
              </a:spcAft>
              <a:buNone/>
            </a:pPr>
            <a:r>
              <a:rPr lang="fr-FR" sz="1800">
                <a:solidFill>
                  <a:schemeClr val="dk1"/>
                </a:solidFill>
                <a:latin typeface="Calibri"/>
                <a:ea typeface="Calibri"/>
                <a:cs typeface="Calibri"/>
                <a:sym typeface="Calibri"/>
              </a:rPr>
              <a:t>« Dans la méthode Merise, le modèle physique des données (MPD) consiste à </a:t>
            </a:r>
            <a:r>
              <a:rPr b="1" lang="fr-FR" sz="1800">
                <a:solidFill>
                  <a:schemeClr val="dk1"/>
                </a:solidFill>
                <a:latin typeface="Calibri"/>
                <a:ea typeface="Calibri"/>
                <a:cs typeface="Calibri"/>
                <a:sym typeface="Calibri"/>
              </a:rPr>
              <a:t>implanter</a:t>
            </a:r>
            <a:r>
              <a:rPr lang="fr-FR" sz="1800">
                <a:solidFill>
                  <a:schemeClr val="dk1"/>
                </a:solidFill>
                <a:latin typeface="Calibri"/>
                <a:ea typeface="Calibri"/>
                <a:cs typeface="Calibri"/>
                <a:sym typeface="Calibri"/>
              </a:rPr>
              <a:t> une base de données dans un SGBDR. Le langage utilisé pour ce type d'opération est le </a:t>
            </a:r>
            <a:r>
              <a:rPr b="1" lang="fr-FR" sz="1800">
                <a:solidFill>
                  <a:schemeClr val="dk1"/>
                </a:solidFill>
                <a:latin typeface="Calibri"/>
                <a:ea typeface="Calibri"/>
                <a:cs typeface="Calibri"/>
                <a:sym typeface="Calibri"/>
              </a:rPr>
              <a:t>SQL</a:t>
            </a:r>
            <a:r>
              <a:rPr lang="fr-FR" sz="1800">
                <a:solidFill>
                  <a:schemeClr val="dk1"/>
                </a:solidFill>
                <a:latin typeface="Calibri"/>
                <a:ea typeface="Calibri"/>
                <a:cs typeface="Calibri"/>
                <a:sym typeface="Calibri"/>
              </a:rPr>
              <a:t>. »</a:t>
            </a:r>
            <a:endParaRPr/>
          </a:p>
          <a:p>
            <a:pPr indent="0" lvl="0" marL="0" marR="0" rtl="0" algn="l">
              <a:spcBef>
                <a:spcPts val="1200"/>
              </a:spcBef>
              <a:spcAft>
                <a:spcPts val="0"/>
              </a:spcAft>
              <a:buNone/>
            </a:pPr>
            <a:r>
              <a:rPr b="1" lang="fr-FR" sz="2000">
                <a:solidFill>
                  <a:schemeClr val="dk1"/>
                </a:solidFill>
                <a:latin typeface="Calibri"/>
                <a:ea typeface="Calibri"/>
                <a:cs typeface="Calibri"/>
                <a:sym typeface="Calibri"/>
              </a:rPr>
              <a:t>Définition de Cyril GRUAU du MPD (</a:t>
            </a:r>
            <a:r>
              <a:rPr b="1" lang="fr-FR" sz="2000" u="sng">
                <a:solidFill>
                  <a:schemeClr val="dk1"/>
                </a:solidFill>
                <a:latin typeface="Calibri"/>
                <a:ea typeface="Calibri"/>
                <a:cs typeface="Calibri"/>
                <a:sym typeface="Calibri"/>
                <a:hlinkClick r:id="rId5">
                  <a:extLst>
                    <a:ext uri="{A12FA001-AC4F-418D-AE19-62706E023703}">
                      <ahyp:hlinkClr val="tx"/>
                    </a:ext>
                  </a:extLst>
                </a:hlinkClick>
              </a:rPr>
              <a:t>Conception d’une base de données</a:t>
            </a:r>
            <a:r>
              <a:rPr b="1" lang="fr-FR" sz="2000">
                <a:solidFill>
                  <a:schemeClr val="dk1"/>
                </a:solidFill>
                <a:latin typeface="Calibri"/>
                <a:ea typeface="Calibri"/>
                <a:cs typeface="Calibri"/>
                <a:sym typeface="Calibri"/>
              </a:rPr>
              <a:t>)</a:t>
            </a:r>
            <a:endParaRPr/>
          </a:p>
          <a:p>
            <a:pPr indent="0" lvl="0" marL="0" marR="0" rtl="0" algn="l">
              <a:spcBef>
                <a:spcPts val="600"/>
              </a:spcBef>
              <a:spcAft>
                <a:spcPts val="0"/>
              </a:spcAft>
              <a:buNone/>
            </a:pPr>
            <a:r>
              <a:rPr lang="fr-FR" sz="1800">
                <a:solidFill>
                  <a:schemeClr val="dk1"/>
                </a:solidFill>
                <a:latin typeface="Calibri"/>
                <a:ea typeface="Calibri"/>
                <a:cs typeface="Calibri"/>
                <a:sym typeface="Calibri"/>
              </a:rPr>
              <a:t>« La traduction d'un MLD conduit à un MPD qui précise notamment le </a:t>
            </a:r>
            <a:r>
              <a:rPr b="1" lang="fr-FR" sz="1800">
                <a:solidFill>
                  <a:schemeClr val="dk1"/>
                </a:solidFill>
                <a:latin typeface="Calibri"/>
                <a:ea typeface="Calibri"/>
                <a:cs typeface="Calibri"/>
                <a:sym typeface="Calibri"/>
              </a:rPr>
              <a:t>stockage de chaque donnée </a:t>
            </a:r>
            <a:r>
              <a:rPr lang="fr-FR" sz="1800">
                <a:solidFill>
                  <a:schemeClr val="dk1"/>
                </a:solidFill>
                <a:latin typeface="Calibri"/>
                <a:ea typeface="Calibri"/>
                <a:cs typeface="Calibri"/>
                <a:sym typeface="Calibri"/>
              </a:rPr>
              <a:t>à travers son </a:t>
            </a:r>
            <a:r>
              <a:rPr b="1" lang="fr-FR" sz="1800">
                <a:solidFill>
                  <a:schemeClr val="dk1"/>
                </a:solidFill>
                <a:latin typeface="Calibri"/>
                <a:ea typeface="Calibri"/>
                <a:cs typeface="Calibri"/>
                <a:sym typeface="Calibri"/>
              </a:rPr>
              <a:t>type</a:t>
            </a:r>
            <a:r>
              <a:rPr lang="fr-FR" sz="1800">
                <a:solidFill>
                  <a:schemeClr val="dk1"/>
                </a:solidFill>
                <a:latin typeface="Calibri"/>
                <a:ea typeface="Calibri"/>
                <a:cs typeface="Calibri"/>
                <a:sym typeface="Calibri"/>
              </a:rPr>
              <a:t> et sa </a:t>
            </a:r>
            <a:r>
              <a:rPr b="1" lang="fr-FR" sz="1800">
                <a:solidFill>
                  <a:schemeClr val="dk1"/>
                </a:solidFill>
                <a:latin typeface="Calibri"/>
                <a:ea typeface="Calibri"/>
                <a:cs typeface="Calibri"/>
                <a:sym typeface="Calibri"/>
              </a:rPr>
              <a:t>taille</a:t>
            </a:r>
            <a:r>
              <a:rPr lang="fr-FR" sz="1800">
                <a:solidFill>
                  <a:schemeClr val="dk1"/>
                </a:solidFill>
                <a:latin typeface="Calibri"/>
                <a:ea typeface="Calibri"/>
                <a:cs typeface="Calibri"/>
                <a:sym typeface="Calibri"/>
              </a:rPr>
              <a:t> [...]. La traduction d'un MLD relationnel en un modèle physique est la création (par des requêtes </a:t>
            </a:r>
            <a:r>
              <a:rPr b="1" lang="fr-FR" sz="1800">
                <a:solidFill>
                  <a:schemeClr val="dk1"/>
                </a:solidFill>
                <a:latin typeface="Calibri"/>
                <a:ea typeface="Calibri"/>
                <a:cs typeface="Calibri"/>
                <a:sym typeface="Calibri"/>
              </a:rPr>
              <a:t>SQL</a:t>
            </a:r>
            <a:r>
              <a:rPr lang="fr-FR" sz="1800">
                <a:solidFill>
                  <a:schemeClr val="dk1"/>
                </a:solidFill>
                <a:latin typeface="Calibri"/>
                <a:ea typeface="Calibri"/>
                <a:cs typeface="Calibri"/>
                <a:sym typeface="Calibri"/>
              </a:rPr>
              <a:t> [...]) d'une base de données hébergée par un SGBD relationnel particulier. »</a:t>
            </a:r>
            <a:endParaRPr/>
          </a:p>
          <a:p>
            <a:pPr indent="0" lvl="0" marL="0" marR="0" rtl="0" algn="l">
              <a:spcBef>
                <a:spcPts val="1200"/>
              </a:spcBef>
              <a:spcAft>
                <a:spcPts val="0"/>
              </a:spcAft>
              <a:buNone/>
            </a:pPr>
            <a:r>
              <a:rPr b="1" lang="fr-FR" sz="2000">
                <a:solidFill>
                  <a:schemeClr val="dk1"/>
                </a:solidFill>
                <a:latin typeface="Calibri"/>
                <a:ea typeface="Calibri"/>
                <a:cs typeface="Calibri"/>
                <a:sym typeface="Calibri"/>
              </a:rPr>
              <a:t>Définition de Dominique NANCI et Bernard ESPINASSE (</a:t>
            </a:r>
            <a:r>
              <a:rPr b="1" lang="fr-FR" sz="2000" u="sng">
                <a:solidFill>
                  <a:schemeClr val="dk1"/>
                </a:solidFill>
                <a:latin typeface="Calibri"/>
                <a:ea typeface="Calibri"/>
                <a:cs typeface="Calibri"/>
                <a:sym typeface="Calibri"/>
                <a:hlinkClick r:id="rId6">
                  <a:extLst>
                    <a:ext uri="{A12FA001-AC4F-418D-AE19-62706E023703}">
                      <ahyp:hlinkClr val="tx"/>
                    </a:ext>
                  </a:extLst>
                </a:hlinkClick>
              </a:rPr>
              <a:t>Ingénierie des systèmes d‘information : MERISE deuxième génération</a:t>
            </a:r>
            <a:r>
              <a:rPr b="1" lang="fr-FR" sz="2000">
                <a:solidFill>
                  <a:schemeClr val="dk1"/>
                </a:solidFill>
                <a:latin typeface="Calibri"/>
                <a:ea typeface="Calibri"/>
                <a:cs typeface="Calibri"/>
                <a:sym typeface="Calibri"/>
              </a:rPr>
              <a:t> – </a:t>
            </a:r>
            <a:r>
              <a:rPr b="1" i="1" lang="fr-FR" sz="2000">
                <a:solidFill>
                  <a:schemeClr val="dk1"/>
                </a:solidFill>
                <a:latin typeface="Calibri"/>
                <a:ea typeface="Calibri"/>
                <a:cs typeface="Calibri"/>
                <a:sym typeface="Calibri"/>
              </a:rPr>
              <a:t>Vuibert 2001 4</a:t>
            </a:r>
            <a:r>
              <a:rPr b="1" baseline="30000" i="1" lang="fr-FR" sz="2000">
                <a:solidFill>
                  <a:schemeClr val="dk1"/>
                </a:solidFill>
                <a:latin typeface="Calibri"/>
                <a:ea typeface="Calibri"/>
                <a:cs typeface="Calibri"/>
                <a:sym typeface="Calibri"/>
              </a:rPr>
              <a:t>ème</a:t>
            </a:r>
            <a:r>
              <a:rPr b="1" i="1" lang="fr-FR" sz="2000">
                <a:solidFill>
                  <a:schemeClr val="dk1"/>
                </a:solidFill>
                <a:latin typeface="Calibri"/>
                <a:ea typeface="Calibri"/>
                <a:cs typeface="Calibri"/>
                <a:sym typeface="Calibri"/>
              </a:rPr>
              <a:t> édition PDF rendue gratuite</a:t>
            </a:r>
            <a:r>
              <a:rPr b="1" lang="fr-FR"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marR="0" rtl="0" algn="l">
              <a:spcBef>
                <a:spcPts val="600"/>
              </a:spcBef>
              <a:spcAft>
                <a:spcPts val="0"/>
              </a:spcAft>
              <a:buNone/>
            </a:pPr>
            <a:r>
              <a:rPr lang="fr-FR" sz="1800">
                <a:solidFill>
                  <a:schemeClr val="dk1"/>
                </a:solidFill>
                <a:latin typeface="Calibri"/>
                <a:ea typeface="Calibri"/>
                <a:cs typeface="Calibri"/>
                <a:sym typeface="Calibri"/>
              </a:rPr>
              <a:t>« Au niveau physique, le modèle physique de données (MPD) est une description de la ou des bases de données ou de l'ensemble des fichiers, exprimée dans la </a:t>
            </a:r>
            <a:r>
              <a:rPr b="1" lang="fr-FR" sz="1800">
                <a:solidFill>
                  <a:schemeClr val="dk1"/>
                </a:solidFill>
                <a:latin typeface="Calibri"/>
                <a:ea typeface="Calibri"/>
                <a:cs typeface="Calibri"/>
                <a:sym typeface="Calibri"/>
              </a:rPr>
              <a:t>syntaxe du système de gestion de bases de données </a:t>
            </a:r>
            <a:r>
              <a:rPr lang="fr-FR" sz="1800">
                <a:solidFill>
                  <a:schemeClr val="dk1"/>
                </a:solidFill>
                <a:latin typeface="Calibri"/>
                <a:ea typeface="Calibri"/>
                <a:cs typeface="Calibri"/>
                <a:sym typeface="Calibri"/>
              </a:rPr>
              <a:t>(SGBD) ou système de gestion de fichiers (SGF) adoptés.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3"/>
          <p:cNvSpPr txBox="1"/>
          <p:nvPr/>
        </p:nvSpPr>
        <p:spPr>
          <a:xfrm>
            <a:off x="2364077" y="2136339"/>
            <a:ext cx="7463846" cy="258532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Surprise !</a:t>
            </a:r>
            <a:endParaRPr/>
          </a:p>
          <a:p>
            <a:pPr indent="0" lvl="0" marL="0" marR="0" rtl="0" algn="ctr">
              <a:spcBef>
                <a:spcPts val="0"/>
              </a:spcBef>
              <a:spcAft>
                <a:spcPts val="0"/>
              </a:spcAft>
              <a:buNone/>
            </a:pPr>
            <a:r>
              <a:rPr lang="fr-FR" sz="5400">
                <a:solidFill>
                  <a:schemeClr val="dk1"/>
                </a:solidFill>
                <a:latin typeface="Aharoni"/>
                <a:ea typeface="Aharoni"/>
                <a:cs typeface="Aharoni"/>
                <a:sym typeface="Aharoni"/>
              </a:rPr>
              <a:t>Petite conversation avec ChatGPT…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grpSp>
        <p:nvGrpSpPr>
          <p:cNvPr id="378" name="Google Shape;378;p44"/>
          <p:cNvGrpSpPr/>
          <p:nvPr/>
        </p:nvGrpSpPr>
        <p:grpSpPr>
          <a:xfrm>
            <a:off x="198330" y="541020"/>
            <a:ext cx="11795340" cy="5775960"/>
            <a:chOff x="335280" y="717189"/>
            <a:chExt cx="11795340" cy="5775960"/>
          </a:xfrm>
        </p:grpSpPr>
        <p:pic>
          <p:nvPicPr>
            <p:cNvPr id="379" name="Google Shape;379;p44"/>
            <p:cNvPicPr preferRelativeResize="0"/>
            <p:nvPr/>
          </p:nvPicPr>
          <p:blipFill rotWithShape="1">
            <a:blip r:embed="rId3">
              <a:alphaModFix/>
            </a:blip>
            <a:srcRect b="0" l="0" r="0" t="0"/>
            <a:stretch/>
          </p:blipFill>
          <p:spPr>
            <a:xfrm>
              <a:off x="335280" y="717189"/>
              <a:ext cx="5760720" cy="5181600"/>
            </a:xfrm>
            <a:prstGeom prst="rect">
              <a:avLst/>
            </a:prstGeom>
            <a:noFill/>
            <a:ln>
              <a:noFill/>
            </a:ln>
          </p:spPr>
        </p:pic>
        <p:pic>
          <p:nvPicPr>
            <p:cNvPr id="380" name="Google Shape;380;p44"/>
            <p:cNvPicPr preferRelativeResize="0"/>
            <p:nvPr/>
          </p:nvPicPr>
          <p:blipFill rotWithShape="1">
            <a:blip r:embed="rId4">
              <a:alphaModFix/>
            </a:blip>
            <a:srcRect b="0" l="0" r="0" t="0"/>
            <a:stretch/>
          </p:blipFill>
          <p:spPr>
            <a:xfrm>
              <a:off x="6369900" y="717189"/>
              <a:ext cx="5760720" cy="5775960"/>
            </a:xfrm>
            <a:prstGeom prst="rect">
              <a:avLst/>
            </a:prstGeom>
            <a:noFill/>
            <a:ln>
              <a:noFill/>
            </a:ln>
          </p:spPr>
        </p:pic>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grpSp>
        <p:nvGrpSpPr>
          <p:cNvPr id="385" name="Google Shape;385;p45"/>
          <p:cNvGrpSpPr/>
          <p:nvPr/>
        </p:nvGrpSpPr>
        <p:grpSpPr>
          <a:xfrm>
            <a:off x="271103" y="356553"/>
            <a:ext cx="11649794" cy="6144895"/>
            <a:chOff x="271104" y="356551"/>
            <a:chExt cx="11649794" cy="6144895"/>
          </a:xfrm>
        </p:grpSpPr>
        <p:pic>
          <p:nvPicPr>
            <p:cNvPr id="386" name="Google Shape;386;p45"/>
            <p:cNvPicPr preferRelativeResize="0"/>
            <p:nvPr/>
          </p:nvPicPr>
          <p:blipFill rotWithShape="1">
            <a:blip r:embed="rId3">
              <a:alphaModFix/>
            </a:blip>
            <a:srcRect b="0" l="0" r="0" t="0"/>
            <a:stretch/>
          </p:blipFill>
          <p:spPr>
            <a:xfrm>
              <a:off x="271104" y="356551"/>
              <a:ext cx="5760720" cy="3776980"/>
            </a:xfrm>
            <a:prstGeom prst="rect">
              <a:avLst/>
            </a:prstGeom>
            <a:noFill/>
            <a:ln>
              <a:noFill/>
            </a:ln>
          </p:spPr>
        </p:pic>
        <p:pic>
          <p:nvPicPr>
            <p:cNvPr id="387" name="Google Shape;387;p45"/>
            <p:cNvPicPr preferRelativeResize="0"/>
            <p:nvPr/>
          </p:nvPicPr>
          <p:blipFill rotWithShape="1">
            <a:blip r:embed="rId4">
              <a:alphaModFix/>
            </a:blip>
            <a:srcRect b="0" l="0" r="0" t="0"/>
            <a:stretch/>
          </p:blipFill>
          <p:spPr>
            <a:xfrm>
              <a:off x="6160178" y="356551"/>
              <a:ext cx="5760720" cy="6144895"/>
            </a:xfrm>
            <a:prstGeom prst="rect">
              <a:avLst/>
            </a:prstGeom>
            <a:noFill/>
            <a:ln>
              <a:noFill/>
            </a:ln>
          </p:spPr>
        </p:pic>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grpSp>
        <p:nvGrpSpPr>
          <p:cNvPr id="392" name="Google Shape;392;p46"/>
          <p:cNvGrpSpPr/>
          <p:nvPr/>
        </p:nvGrpSpPr>
        <p:grpSpPr>
          <a:xfrm>
            <a:off x="217835" y="1376998"/>
            <a:ext cx="11756331" cy="4104005"/>
            <a:chOff x="251390" y="1376997"/>
            <a:chExt cx="11756331" cy="4104005"/>
          </a:xfrm>
        </p:grpSpPr>
        <p:pic>
          <p:nvPicPr>
            <p:cNvPr id="393" name="Google Shape;393;p46"/>
            <p:cNvPicPr preferRelativeResize="0"/>
            <p:nvPr/>
          </p:nvPicPr>
          <p:blipFill rotWithShape="1">
            <a:blip r:embed="rId3">
              <a:alphaModFix/>
            </a:blip>
            <a:srcRect b="0" l="0" r="0" t="0"/>
            <a:stretch/>
          </p:blipFill>
          <p:spPr>
            <a:xfrm>
              <a:off x="251390" y="1376997"/>
              <a:ext cx="5760720" cy="4104005"/>
            </a:xfrm>
            <a:prstGeom prst="rect">
              <a:avLst/>
            </a:prstGeom>
            <a:noFill/>
            <a:ln>
              <a:noFill/>
            </a:ln>
          </p:spPr>
        </p:pic>
        <p:pic>
          <p:nvPicPr>
            <p:cNvPr id="394" name="Google Shape;394;p46"/>
            <p:cNvPicPr preferRelativeResize="0"/>
            <p:nvPr/>
          </p:nvPicPr>
          <p:blipFill rotWithShape="1">
            <a:blip r:embed="rId4">
              <a:alphaModFix/>
            </a:blip>
            <a:srcRect b="0" l="0" r="0" t="0"/>
            <a:stretch/>
          </p:blipFill>
          <p:spPr>
            <a:xfrm>
              <a:off x="6247001" y="1376997"/>
              <a:ext cx="5760720" cy="3388360"/>
            </a:xfrm>
            <a:prstGeom prst="rect">
              <a:avLst/>
            </a:prstGeom>
            <a:noFill/>
            <a:ln>
              <a:noFill/>
            </a:ln>
          </p:spPr>
        </p:pic>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grpSp>
        <p:nvGrpSpPr>
          <p:cNvPr id="399" name="Google Shape;399;p47"/>
          <p:cNvGrpSpPr/>
          <p:nvPr/>
        </p:nvGrpSpPr>
        <p:grpSpPr>
          <a:xfrm>
            <a:off x="203993" y="1634808"/>
            <a:ext cx="11784014" cy="3588385"/>
            <a:chOff x="203993" y="1508442"/>
            <a:chExt cx="11784014" cy="3588385"/>
          </a:xfrm>
        </p:grpSpPr>
        <p:pic>
          <p:nvPicPr>
            <p:cNvPr id="400" name="Google Shape;400;p47"/>
            <p:cNvPicPr preferRelativeResize="0"/>
            <p:nvPr/>
          </p:nvPicPr>
          <p:blipFill rotWithShape="1">
            <a:blip r:embed="rId3">
              <a:alphaModFix/>
            </a:blip>
            <a:srcRect b="0" l="0" r="0" t="0"/>
            <a:stretch/>
          </p:blipFill>
          <p:spPr>
            <a:xfrm>
              <a:off x="203993" y="1508442"/>
              <a:ext cx="5760720" cy="3335655"/>
            </a:xfrm>
            <a:prstGeom prst="rect">
              <a:avLst/>
            </a:prstGeom>
            <a:noFill/>
            <a:ln>
              <a:noFill/>
            </a:ln>
          </p:spPr>
        </p:pic>
        <p:pic>
          <p:nvPicPr>
            <p:cNvPr id="401" name="Google Shape;401;p47"/>
            <p:cNvPicPr preferRelativeResize="0"/>
            <p:nvPr/>
          </p:nvPicPr>
          <p:blipFill rotWithShape="1">
            <a:blip r:embed="rId4">
              <a:alphaModFix/>
            </a:blip>
            <a:srcRect b="0" l="0" r="0" t="0"/>
            <a:stretch/>
          </p:blipFill>
          <p:spPr>
            <a:xfrm>
              <a:off x="6227287" y="1508442"/>
              <a:ext cx="5760720" cy="3588385"/>
            </a:xfrm>
            <a:prstGeom prst="rect">
              <a:avLst/>
            </a:prstGeom>
            <a:noFill/>
            <a:ln>
              <a:noFill/>
            </a:ln>
          </p:spPr>
        </p:pic>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grpSp>
        <p:nvGrpSpPr>
          <p:cNvPr id="406" name="Google Shape;406;p48"/>
          <p:cNvGrpSpPr/>
          <p:nvPr/>
        </p:nvGrpSpPr>
        <p:grpSpPr>
          <a:xfrm>
            <a:off x="227831" y="1439545"/>
            <a:ext cx="11736338" cy="3978910"/>
            <a:chOff x="58723" y="1439545"/>
            <a:chExt cx="11736338" cy="3978910"/>
          </a:xfrm>
        </p:grpSpPr>
        <p:pic>
          <p:nvPicPr>
            <p:cNvPr id="407" name="Google Shape;407;p48"/>
            <p:cNvPicPr preferRelativeResize="0"/>
            <p:nvPr/>
          </p:nvPicPr>
          <p:blipFill rotWithShape="1">
            <a:blip r:embed="rId3">
              <a:alphaModFix/>
            </a:blip>
            <a:srcRect b="0" l="0" r="0" t="0"/>
            <a:stretch/>
          </p:blipFill>
          <p:spPr>
            <a:xfrm>
              <a:off x="58723" y="1439545"/>
              <a:ext cx="5760720" cy="3978910"/>
            </a:xfrm>
            <a:prstGeom prst="rect">
              <a:avLst/>
            </a:prstGeom>
            <a:noFill/>
            <a:ln>
              <a:noFill/>
            </a:ln>
          </p:spPr>
        </p:pic>
        <p:pic>
          <p:nvPicPr>
            <p:cNvPr id="408" name="Google Shape;408;p48"/>
            <p:cNvPicPr preferRelativeResize="0"/>
            <p:nvPr/>
          </p:nvPicPr>
          <p:blipFill rotWithShape="1">
            <a:blip r:embed="rId4">
              <a:alphaModFix/>
            </a:blip>
            <a:srcRect b="0" l="0" r="0" t="0"/>
            <a:stretch/>
          </p:blipFill>
          <p:spPr>
            <a:xfrm>
              <a:off x="6034341" y="1439545"/>
              <a:ext cx="5760720" cy="324485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nvSpPr>
        <p:spPr>
          <a:xfrm>
            <a:off x="848687" y="643636"/>
            <a:ext cx="10494627" cy="557075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Chaque étape conduit à la production d’un </a:t>
            </a:r>
            <a:r>
              <a:rPr b="1" lang="fr-FR" sz="2800">
                <a:solidFill>
                  <a:schemeClr val="dk1"/>
                </a:solidFill>
                <a:latin typeface="Calibri"/>
                <a:ea typeface="Calibri"/>
                <a:cs typeface="Calibri"/>
                <a:sym typeface="Calibri"/>
              </a:rPr>
              <a:t>modèle de données</a:t>
            </a:r>
            <a:r>
              <a:rPr lang="fr-FR" sz="2800">
                <a:solidFill>
                  <a:schemeClr val="dk1"/>
                </a:solidFill>
                <a:latin typeface="Calibri"/>
                <a:ea typeface="Calibri"/>
                <a:cs typeface="Calibri"/>
                <a:sym typeface="Calibri"/>
              </a:rPr>
              <a:t>. Entendons par modèle, </a:t>
            </a:r>
            <a:r>
              <a:rPr b="1" lang="fr-FR" sz="2800">
                <a:solidFill>
                  <a:schemeClr val="dk1"/>
                </a:solidFill>
                <a:latin typeface="Calibri"/>
                <a:ea typeface="Calibri"/>
                <a:cs typeface="Calibri"/>
                <a:sym typeface="Calibri"/>
              </a:rPr>
              <a:t>pas nécessairement un modèle graphique </a:t>
            </a:r>
            <a:r>
              <a:rPr lang="fr-FR" sz="2800">
                <a:solidFill>
                  <a:schemeClr val="dk1"/>
                </a:solidFill>
                <a:latin typeface="Calibri"/>
                <a:ea typeface="Calibri"/>
                <a:cs typeface="Calibri"/>
                <a:sym typeface="Calibri"/>
              </a:rPr>
              <a:t>tel un schéma ou un diagramme. Ce modèle peut être représenté de manière textuelle ou même en langage informatique (SQL) comme a la dernière étape avec le modèle physique.</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Parallèlement à MERISE, des auteurs ont travaillé à la </a:t>
            </a:r>
            <a:r>
              <a:rPr b="1" lang="fr-FR" sz="2800">
                <a:solidFill>
                  <a:schemeClr val="dk1"/>
                </a:solidFill>
                <a:latin typeface="Calibri"/>
                <a:ea typeface="Calibri"/>
                <a:cs typeface="Calibri"/>
                <a:sym typeface="Calibri"/>
              </a:rPr>
              <a:t>représentation graphique du modèle conceptuel des données</a:t>
            </a:r>
            <a:r>
              <a:rPr lang="fr-FR" sz="2800">
                <a:solidFill>
                  <a:schemeClr val="dk1"/>
                </a:solidFill>
                <a:latin typeface="Calibri"/>
                <a:ea typeface="Calibri"/>
                <a:cs typeface="Calibri"/>
                <a:sym typeface="Calibri"/>
              </a:rPr>
              <a:t>, c’est ce qu’on appelle le modèle ou </a:t>
            </a:r>
            <a:r>
              <a:rPr b="1" lang="fr-FR" sz="2800">
                <a:solidFill>
                  <a:schemeClr val="dk1"/>
                </a:solidFill>
                <a:latin typeface="Calibri"/>
                <a:ea typeface="Calibri"/>
                <a:cs typeface="Calibri"/>
                <a:sym typeface="Calibri"/>
              </a:rPr>
              <a:t>diagramme</a:t>
            </a:r>
            <a:r>
              <a:rPr lang="fr-FR" sz="2800">
                <a:solidFill>
                  <a:schemeClr val="dk1"/>
                </a:solidFill>
                <a:latin typeface="Calibri"/>
                <a:ea typeface="Calibri"/>
                <a:cs typeface="Calibri"/>
                <a:sym typeface="Calibri"/>
              </a:rPr>
              <a:t> </a:t>
            </a:r>
            <a:r>
              <a:rPr b="1" lang="fr-FR" sz="2800">
                <a:solidFill>
                  <a:schemeClr val="dk1"/>
                </a:solidFill>
                <a:latin typeface="Calibri"/>
                <a:ea typeface="Calibri"/>
                <a:cs typeface="Calibri"/>
                <a:sym typeface="Calibri"/>
              </a:rPr>
              <a:t>Entité/Association </a:t>
            </a:r>
            <a:r>
              <a:rPr lang="fr-FR" sz="2800">
                <a:solidFill>
                  <a:schemeClr val="dk1"/>
                </a:solidFill>
                <a:latin typeface="Calibri"/>
                <a:ea typeface="Calibri"/>
                <a:cs typeface="Calibri"/>
                <a:sym typeface="Calibri"/>
              </a:rPr>
              <a:t>(E/A), Entity-Relationship (E/R) en anglais. Ce développement est étroitement lié à l’apparition des outils </a:t>
            </a:r>
            <a:r>
              <a:rPr lang="fr-FR" sz="2800" u="sng">
                <a:solidFill>
                  <a:schemeClr val="dk1"/>
                </a:solidFill>
                <a:latin typeface="Calibri"/>
                <a:ea typeface="Calibri"/>
                <a:cs typeface="Calibri"/>
                <a:sym typeface="Calibri"/>
                <a:hlinkClick r:id="rId3">
                  <a:extLst>
                    <a:ext uri="{A12FA001-AC4F-418D-AE19-62706E023703}">
                      <ahyp:hlinkClr val="tx"/>
                    </a:ext>
                  </a:extLst>
                </a:hlinkClick>
              </a:rPr>
              <a:t>AGL</a:t>
            </a:r>
            <a:r>
              <a:rPr lang="fr-FR" sz="2800">
                <a:solidFill>
                  <a:schemeClr val="dk1"/>
                </a:solidFill>
                <a:latin typeface="Calibri"/>
                <a:ea typeface="Calibri"/>
                <a:cs typeface="Calibri"/>
                <a:sym typeface="Calibri"/>
              </a:rPr>
              <a:t>. Ce support utilise </a:t>
            </a:r>
            <a:r>
              <a:rPr lang="fr-FR" sz="2800" u="sng">
                <a:solidFill>
                  <a:schemeClr val="dk1"/>
                </a:solidFill>
                <a:latin typeface="Calibri"/>
                <a:ea typeface="Calibri"/>
                <a:cs typeface="Calibri"/>
                <a:sym typeface="Calibri"/>
                <a:hlinkClick r:id="rId4">
                  <a:extLst>
                    <a:ext uri="{A12FA001-AC4F-418D-AE19-62706E023703}">
                      <ahyp:hlinkClr val="tx"/>
                    </a:ext>
                  </a:extLst>
                </a:hlinkClick>
              </a:rPr>
              <a:t>Looping</a:t>
            </a:r>
            <a:r>
              <a:rPr lang="fr-FR" sz="2800">
                <a:solidFill>
                  <a:schemeClr val="dk1"/>
                </a:solidFill>
                <a:latin typeface="Calibri"/>
                <a:ea typeface="Calibri"/>
                <a:cs typeface="Calibri"/>
                <a:sym typeface="Calibri"/>
              </a:rPr>
              <a:t> pour les exemples.</a:t>
            </a:r>
            <a:endParaRPr/>
          </a:p>
          <a:p>
            <a:pPr indent="0" lvl="0" marL="0" marR="0" rtl="0" algn="l">
              <a:spcBef>
                <a:spcPts val="1200"/>
              </a:spcBef>
              <a:spcAft>
                <a:spcPts val="0"/>
              </a:spcAft>
              <a:buNone/>
            </a:pPr>
            <a:r>
              <a:rPr lang="fr-FR" sz="2800">
                <a:solidFill>
                  <a:schemeClr val="dk1"/>
                </a:solidFill>
                <a:latin typeface="Calibri"/>
                <a:ea typeface="Calibri"/>
                <a:cs typeface="Calibri"/>
                <a:sym typeface="Calibri"/>
              </a:rPr>
              <a:t>Il ne faut donc </a:t>
            </a:r>
            <a:r>
              <a:rPr b="1" lang="fr-FR" sz="2800">
                <a:solidFill>
                  <a:schemeClr val="dk1"/>
                </a:solidFill>
                <a:latin typeface="Calibri"/>
                <a:ea typeface="Calibri"/>
                <a:cs typeface="Calibri"/>
                <a:sym typeface="Calibri"/>
              </a:rPr>
              <a:t>pas confondre la méthode et la ou les représentations </a:t>
            </a:r>
            <a:r>
              <a:rPr lang="fr-FR" sz="2800">
                <a:solidFill>
                  <a:schemeClr val="dk1"/>
                </a:solidFill>
                <a:latin typeface="Calibri"/>
                <a:ea typeface="Calibri"/>
                <a:cs typeface="Calibri"/>
                <a:sym typeface="Calibri"/>
              </a:rPr>
              <a:t>des différents modèles issus de l’application de la méthode.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grpSp>
        <p:nvGrpSpPr>
          <p:cNvPr id="413" name="Google Shape;413;p49"/>
          <p:cNvGrpSpPr/>
          <p:nvPr/>
        </p:nvGrpSpPr>
        <p:grpSpPr>
          <a:xfrm>
            <a:off x="208187" y="350520"/>
            <a:ext cx="11775626" cy="6156960"/>
            <a:chOff x="262715" y="350520"/>
            <a:chExt cx="11775626" cy="6156960"/>
          </a:xfrm>
        </p:grpSpPr>
        <p:pic>
          <p:nvPicPr>
            <p:cNvPr id="414" name="Google Shape;414;p49"/>
            <p:cNvPicPr preferRelativeResize="0"/>
            <p:nvPr/>
          </p:nvPicPr>
          <p:blipFill rotWithShape="1">
            <a:blip r:embed="rId3">
              <a:alphaModFix/>
            </a:blip>
            <a:srcRect b="0" l="0" r="0" t="0"/>
            <a:stretch/>
          </p:blipFill>
          <p:spPr>
            <a:xfrm>
              <a:off x="262715" y="350520"/>
              <a:ext cx="5760720" cy="4239895"/>
            </a:xfrm>
            <a:prstGeom prst="rect">
              <a:avLst/>
            </a:prstGeom>
            <a:noFill/>
            <a:ln>
              <a:noFill/>
            </a:ln>
          </p:spPr>
        </p:pic>
        <p:pic>
          <p:nvPicPr>
            <p:cNvPr id="415" name="Google Shape;415;p49"/>
            <p:cNvPicPr preferRelativeResize="0"/>
            <p:nvPr/>
          </p:nvPicPr>
          <p:blipFill rotWithShape="1">
            <a:blip r:embed="rId4">
              <a:alphaModFix/>
            </a:blip>
            <a:srcRect b="0" l="0" r="0" t="0"/>
            <a:stretch/>
          </p:blipFill>
          <p:spPr>
            <a:xfrm>
              <a:off x="6277621" y="350520"/>
              <a:ext cx="5760720" cy="6156960"/>
            </a:xfrm>
            <a:prstGeom prst="rect">
              <a:avLst/>
            </a:prstGeom>
            <a:noFill/>
            <a:ln>
              <a:noFill/>
            </a:ln>
          </p:spPr>
        </p:pic>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grpSp>
        <p:nvGrpSpPr>
          <p:cNvPr id="420" name="Google Shape;420;p50"/>
          <p:cNvGrpSpPr/>
          <p:nvPr/>
        </p:nvGrpSpPr>
        <p:grpSpPr>
          <a:xfrm>
            <a:off x="220771" y="1485583"/>
            <a:ext cx="11750458" cy="3886835"/>
            <a:chOff x="220772" y="1561083"/>
            <a:chExt cx="11750458" cy="3886835"/>
          </a:xfrm>
        </p:grpSpPr>
        <p:pic>
          <p:nvPicPr>
            <p:cNvPr id="421" name="Google Shape;421;p50"/>
            <p:cNvPicPr preferRelativeResize="0"/>
            <p:nvPr/>
          </p:nvPicPr>
          <p:blipFill rotWithShape="1">
            <a:blip r:embed="rId3">
              <a:alphaModFix/>
            </a:blip>
            <a:srcRect b="0" l="0" r="0" t="0"/>
            <a:stretch/>
          </p:blipFill>
          <p:spPr>
            <a:xfrm>
              <a:off x="220772" y="1561083"/>
              <a:ext cx="5760720" cy="3886835"/>
            </a:xfrm>
            <a:prstGeom prst="rect">
              <a:avLst/>
            </a:prstGeom>
            <a:noFill/>
            <a:ln>
              <a:noFill/>
            </a:ln>
          </p:spPr>
        </p:pic>
        <p:pic>
          <p:nvPicPr>
            <p:cNvPr id="422" name="Google Shape;422;p50"/>
            <p:cNvPicPr preferRelativeResize="0"/>
            <p:nvPr/>
          </p:nvPicPr>
          <p:blipFill rotWithShape="1">
            <a:blip r:embed="rId4">
              <a:alphaModFix/>
            </a:blip>
            <a:srcRect b="0" l="0" r="0" t="0"/>
            <a:stretch/>
          </p:blipFill>
          <p:spPr>
            <a:xfrm>
              <a:off x="6210510" y="1561083"/>
              <a:ext cx="5760720" cy="2555240"/>
            </a:xfrm>
            <a:prstGeom prst="rect">
              <a:avLst/>
            </a:prstGeom>
            <a:noFill/>
            <a:ln>
              <a:noFill/>
            </a:ln>
          </p:spPr>
        </p:pic>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grpSp>
        <p:nvGrpSpPr>
          <p:cNvPr id="427" name="Google Shape;427;p51"/>
          <p:cNvGrpSpPr/>
          <p:nvPr/>
        </p:nvGrpSpPr>
        <p:grpSpPr>
          <a:xfrm>
            <a:off x="266700" y="338138"/>
            <a:ext cx="11658600" cy="6181725"/>
            <a:chOff x="198120" y="372086"/>
            <a:chExt cx="11658600" cy="6181725"/>
          </a:xfrm>
        </p:grpSpPr>
        <p:pic>
          <p:nvPicPr>
            <p:cNvPr id="428" name="Google Shape;428;p51"/>
            <p:cNvPicPr preferRelativeResize="0"/>
            <p:nvPr/>
          </p:nvPicPr>
          <p:blipFill rotWithShape="1">
            <a:blip r:embed="rId3">
              <a:alphaModFix/>
            </a:blip>
            <a:srcRect b="0" l="0" r="0" t="0"/>
            <a:stretch/>
          </p:blipFill>
          <p:spPr>
            <a:xfrm>
              <a:off x="198120" y="372086"/>
              <a:ext cx="5760720" cy="5422265"/>
            </a:xfrm>
            <a:prstGeom prst="rect">
              <a:avLst/>
            </a:prstGeom>
            <a:noFill/>
            <a:ln>
              <a:noFill/>
            </a:ln>
          </p:spPr>
        </p:pic>
        <p:pic>
          <p:nvPicPr>
            <p:cNvPr id="429" name="Google Shape;429;p51"/>
            <p:cNvPicPr preferRelativeResize="0"/>
            <p:nvPr/>
          </p:nvPicPr>
          <p:blipFill rotWithShape="1">
            <a:blip r:embed="rId4">
              <a:alphaModFix/>
            </a:blip>
            <a:srcRect b="0" l="0" r="0" t="0"/>
            <a:stretch/>
          </p:blipFill>
          <p:spPr>
            <a:xfrm>
              <a:off x="6096000" y="372086"/>
              <a:ext cx="5760720" cy="4838700"/>
            </a:xfrm>
            <a:prstGeom prst="rect">
              <a:avLst/>
            </a:prstGeom>
            <a:noFill/>
            <a:ln>
              <a:noFill/>
            </a:ln>
          </p:spPr>
        </p:pic>
        <p:pic>
          <p:nvPicPr>
            <p:cNvPr id="430" name="Google Shape;430;p51"/>
            <p:cNvPicPr preferRelativeResize="0"/>
            <p:nvPr/>
          </p:nvPicPr>
          <p:blipFill rotWithShape="1">
            <a:blip r:embed="rId5">
              <a:alphaModFix/>
            </a:blip>
            <a:srcRect b="0" l="0" r="0" t="0"/>
            <a:stretch/>
          </p:blipFill>
          <p:spPr>
            <a:xfrm>
              <a:off x="6096000" y="5210786"/>
              <a:ext cx="5760720" cy="1343025"/>
            </a:xfrm>
            <a:prstGeom prst="rect">
              <a:avLst/>
            </a:prstGeom>
            <a:noFill/>
            <a:ln>
              <a:noFill/>
            </a:ln>
          </p:spPr>
        </p:pic>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grpSp>
        <p:nvGrpSpPr>
          <p:cNvPr id="435" name="Google Shape;435;p52"/>
          <p:cNvGrpSpPr/>
          <p:nvPr/>
        </p:nvGrpSpPr>
        <p:grpSpPr>
          <a:xfrm>
            <a:off x="175889" y="1569720"/>
            <a:ext cx="11840222" cy="3718560"/>
            <a:chOff x="175889" y="1608137"/>
            <a:chExt cx="11840222" cy="3718560"/>
          </a:xfrm>
        </p:grpSpPr>
        <p:pic>
          <p:nvPicPr>
            <p:cNvPr id="436" name="Google Shape;436;p52"/>
            <p:cNvPicPr preferRelativeResize="0"/>
            <p:nvPr/>
          </p:nvPicPr>
          <p:blipFill rotWithShape="1">
            <a:blip r:embed="rId3">
              <a:alphaModFix/>
            </a:blip>
            <a:srcRect b="0" l="0" r="0" t="0"/>
            <a:stretch/>
          </p:blipFill>
          <p:spPr>
            <a:xfrm>
              <a:off x="175889" y="1608137"/>
              <a:ext cx="5760720" cy="3718560"/>
            </a:xfrm>
            <a:prstGeom prst="rect">
              <a:avLst/>
            </a:prstGeom>
            <a:noFill/>
            <a:ln>
              <a:noFill/>
            </a:ln>
          </p:spPr>
        </p:pic>
        <p:pic>
          <p:nvPicPr>
            <p:cNvPr id="437" name="Google Shape;437;p52"/>
            <p:cNvPicPr preferRelativeResize="0"/>
            <p:nvPr/>
          </p:nvPicPr>
          <p:blipFill rotWithShape="1">
            <a:blip r:embed="rId4">
              <a:alphaModFix/>
            </a:blip>
            <a:srcRect b="0" l="0" r="0" t="0"/>
            <a:stretch/>
          </p:blipFill>
          <p:spPr>
            <a:xfrm>
              <a:off x="6255391" y="1608137"/>
              <a:ext cx="5760720" cy="3641725"/>
            </a:xfrm>
            <a:prstGeom prst="rect">
              <a:avLst/>
            </a:prstGeom>
            <a:noFill/>
            <a:ln>
              <a:noFill/>
            </a:ln>
          </p:spPr>
        </p:pic>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grpSp>
        <p:nvGrpSpPr>
          <p:cNvPr id="442" name="Google Shape;442;p53"/>
          <p:cNvGrpSpPr/>
          <p:nvPr/>
        </p:nvGrpSpPr>
        <p:grpSpPr>
          <a:xfrm>
            <a:off x="209445" y="808673"/>
            <a:ext cx="11773110" cy="5240655"/>
            <a:chOff x="209445" y="808671"/>
            <a:chExt cx="11773110" cy="5240655"/>
          </a:xfrm>
        </p:grpSpPr>
        <p:pic>
          <p:nvPicPr>
            <p:cNvPr id="443" name="Google Shape;443;p53"/>
            <p:cNvPicPr preferRelativeResize="0"/>
            <p:nvPr/>
          </p:nvPicPr>
          <p:blipFill rotWithShape="1">
            <a:blip r:embed="rId3">
              <a:alphaModFix/>
            </a:blip>
            <a:srcRect b="0" l="0" r="0" t="0"/>
            <a:stretch/>
          </p:blipFill>
          <p:spPr>
            <a:xfrm>
              <a:off x="209445" y="808671"/>
              <a:ext cx="5760720" cy="5240655"/>
            </a:xfrm>
            <a:prstGeom prst="rect">
              <a:avLst/>
            </a:prstGeom>
            <a:noFill/>
            <a:ln>
              <a:noFill/>
            </a:ln>
          </p:spPr>
        </p:pic>
        <p:pic>
          <p:nvPicPr>
            <p:cNvPr id="444" name="Google Shape;444;p53"/>
            <p:cNvPicPr preferRelativeResize="0"/>
            <p:nvPr/>
          </p:nvPicPr>
          <p:blipFill rotWithShape="1">
            <a:blip r:embed="rId4">
              <a:alphaModFix/>
            </a:blip>
            <a:srcRect b="0" l="0" r="0" t="0"/>
            <a:stretch/>
          </p:blipFill>
          <p:spPr>
            <a:xfrm>
              <a:off x="6221835" y="808671"/>
              <a:ext cx="5760720" cy="3884930"/>
            </a:xfrm>
            <a:prstGeom prst="rect">
              <a:avLst/>
            </a:prstGeom>
            <a:noFill/>
            <a:ln>
              <a:noFill/>
            </a:ln>
          </p:spPr>
        </p:pic>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grpSp>
        <p:nvGrpSpPr>
          <p:cNvPr id="449" name="Google Shape;449;p54"/>
          <p:cNvGrpSpPr/>
          <p:nvPr/>
        </p:nvGrpSpPr>
        <p:grpSpPr>
          <a:xfrm>
            <a:off x="234612" y="998220"/>
            <a:ext cx="11722776" cy="4861560"/>
            <a:chOff x="234612" y="1040447"/>
            <a:chExt cx="11722776" cy="4861560"/>
          </a:xfrm>
        </p:grpSpPr>
        <p:pic>
          <p:nvPicPr>
            <p:cNvPr id="450" name="Google Shape;450;p54"/>
            <p:cNvPicPr preferRelativeResize="0"/>
            <p:nvPr/>
          </p:nvPicPr>
          <p:blipFill rotWithShape="1">
            <a:blip r:embed="rId3">
              <a:alphaModFix/>
            </a:blip>
            <a:srcRect b="0" l="0" r="0" t="0"/>
            <a:stretch/>
          </p:blipFill>
          <p:spPr>
            <a:xfrm>
              <a:off x="234612" y="1040447"/>
              <a:ext cx="5760720" cy="4861560"/>
            </a:xfrm>
            <a:prstGeom prst="rect">
              <a:avLst/>
            </a:prstGeom>
            <a:noFill/>
            <a:ln>
              <a:noFill/>
            </a:ln>
          </p:spPr>
        </p:pic>
        <p:pic>
          <p:nvPicPr>
            <p:cNvPr id="451" name="Google Shape;451;p54"/>
            <p:cNvPicPr preferRelativeResize="0"/>
            <p:nvPr/>
          </p:nvPicPr>
          <p:blipFill rotWithShape="1">
            <a:blip r:embed="rId4">
              <a:alphaModFix/>
            </a:blip>
            <a:srcRect b="0" l="0" r="0" t="0"/>
            <a:stretch/>
          </p:blipFill>
          <p:spPr>
            <a:xfrm>
              <a:off x="6196668" y="1040447"/>
              <a:ext cx="5760720" cy="4777105"/>
            </a:xfrm>
            <a:prstGeom prst="rect">
              <a:avLst/>
            </a:prstGeom>
            <a:noFill/>
            <a:ln>
              <a:noFill/>
            </a:ln>
          </p:spPr>
        </p:pic>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grpSp>
        <p:nvGrpSpPr>
          <p:cNvPr id="456" name="Google Shape;456;p55"/>
          <p:cNvGrpSpPr/>
          <p:nvPr/>
        </p:nvGrpSpPr>
        <p:grpSpPr>
          <a:xfrm>
            <a:off x="210913" y="1260793"/>
            <a:ext cx="11770174" cy="4336415"/>
            <a:chOff x="167500" y="1260790"/>
            <a:chExt cx="11770174" cy="4336415"/>
          </a:xfrm>
        </p:grpSpPr>
        <p:pic>
          <p:nvPicPr>
            <p:cNvPr id="457" name="Google Shape;457;p55"/>
            <p:cNvPicPr preferRelativeResize="0"/>
            <p:nvPr/>
          </p:nvPicPr>
          <p:blipFill rotWithShape="1">
            <a:blip r:embed="rId3">
              <a:alphaModFix/>
            </a:blip>
            <a:srcRect b="0" l="0" r="0" t="0"/>
            <a:stretch/>
          </p:blipFill>
          <p:spPr>
            <a:xfrm>
              <a:off x="167500" y="1260790"/>
              <a:ext cx="5760720" cy="4336415"/>
            </a:xfrm>
            <a:prstGeom prst="rect">
              <a:avLst/>
            </a:prstGeom>
            <a:noFill/>
            <a:ln>
              <a:noFill/>
            </a:ln>
          </p:spPr>
        </p:pic>
        <p:pic>
          <p:nvPicPr>
            <p:cNvPr id="458" name="Google Shape;458;p55"/>
            <p:cNvPicPr preferRelativeResize="0"/>
            <p:nvPr/>
          </p:nvPicPr>
          <p:blipFill rotWithShape="1">
            <a:blip r:embed="rId4">
              <a:alphaModFix/>
            </a:blip>
            <a:srcRect b="0" l="0" r="0" t="0"/>
            <a:stretch/>
          </p:blipFill>
          <p:spPr>
            <a:xfrm>
              <a:off x="6176954" y="1260790"/>
              <a:ext cx="5760720" cy="3955415"/>
            </a:xfrm>
            <a:prstGeom prst="rect">
              <a:avLst/>
            </a:prstGeom>
            <a:noFill/>
            <a:ln>
              <a:noFill/>
            </a:ln>
          </p:spPr>
        </p:pic>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56"/>
          <p:cNvPicPr preferRelativeResize="0"/>
          <p:nvPr/>
        </p:nvPicPr>
        <p:blipFill rotWithShape="1">
          <a:blip r:embed="rId3">
            <a:alphaModFix/>
          </a:blip>
          <a:srcRect b="0" l="0" r="0" t="0"/>
          <a:stretch/>
        </p:blipFill>
        <p:spPr>
          <a:xfrm>
            <a:off x="3215640" y="608648"/>
            <a:ext cx="5760720" cy="56407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nvSpPr>
        <p:spPr>
          <a:xfrm>
            <a:off x="2364077" y="2551837"/>
            <a:ext cx="7463846" cy="175432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Les trois niveaux de l’analyse MERISE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nvSpPr>
        <p:spPr>
          <a:xfrm>
            <a:off x="2364077" y="2967335"/>
            <a:ext cx="7463846"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5400">
                <a:solidFill>
                  <a:schemeClr val="dk1"/>
                </a:solidFill>
                <a:latin typeface="Aharoni"/>
                <a:ea typeface="Aharoni"/>
                <a:cs typeface="Aharoni"/>
                <a:sym typeface="Aharoni"/>
              </a:rPr>
              <a:t>Le niveau conceptuel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conceptuel, généralités</a:t>
            </a:r>
            <a:endParaRPr/>
          </a:p>
        </p:txBody>
      </p:sp>
      <p:sp>
        <p:nvSpPr>
          <p:cNvPr id="120" name="Google Shape;120;p8"/>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L’analyse des données au niveau conceptuel conduit à la production d’un </a:t>
            </a:r>
            <a:r>
              <a:rPr b="1" lang="fr-FR" sz="2000">
                <a:solidFill>
                  <a:schemeClr val="dk1"/>
                </a:solidFill>
                <a:latin typeface="Calibri"/>
                <a:ea typeface="Calibri"/>
                <a:cs typeface="Calibri"/>
                <a:sym typeface="Calibri"/>
              </a:rPr>
              <a:t>MCD</a:t>
            </a:r>
            <a:r>
              <a:rPr lang="fr-FR" sz="2000">
                <a:solidFill>
                  <a:schemeClr val="dk1"/>
                </a:solidFill>
                <a:latin typeface="Calibri"/>
                <a:ea typeface="Calibri"/>
                <a:cs typeface="Calibri"/>
                <a:sym typeface="Calibri"/>
              </a:rPr>
              <a:t> (Modèle Conceptuel des Données)</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À ce stade </a:t>
            </a:r>
            <a:r>
              <a:rPr b="1" lang="fr-FR" sz="2000">
                <a:solidFill>
                  <a:schemeClr val="dk1"/>
                </a:solidFill>
                <a:latin typeface="Calibri"/>
                <a:ea typeface="Calibri"/>
                <a:cs typeface="Calibri"/>
                <a:sym typeface="Calibri"/>
              </a:rPr>
              <a:t>on n’a aucune considération technique</a:t>
            </a:r>
            <a:r>
              <a:rPr lang="fr-FR" sz="2000">
                <a:solidFill>
                  <a:schemeClr val="dk1"/>
                </a:solidFill>
                <a:latin typeface="Calibri"/>
                <a:ea typeface="Calibri"/>
                <a:cs typeface="Calibri"/>
                <a:sym typeface="Calibri"/>
              </a:rPr>
              <a:t>, </a:t>
            </a:r>
            <a:r>
              <a:rPr b="1" lang="fr-FR" sz="2000">
                <a:solidFill>
                  <a:schemeClr val="dk1"/>
                </a:solidFill>
                <a:latin typeface="Calibri"/>
                <a:ea typeface="Calibri"/>
                <a:cs typeface="Calibri"/>
                <a:sym typeface="Calibri"/>
              </a:rPr>
              <a:t>pas même le type de base de données </a:t>
            </a:r>
            <a:r>
              <a:rPr lang="fr-FR" sz="2000">
                <a:solidFill>
                  <a:schemeClr val="dk1"/>
                </a:solidFill>
                <a:latin typeface="Calibri"/>
                <a:ea typeface="Calibri"/>
                <a:cs typeface="Calibri"/>
                <a:sym typeface="Calibri"/>
              </a:rPr>
              <a:t>qui sera ou devrait être utilisé plus tard pour stocker les données. Non pas qu’on ne connait pas le type de la base de données, mais que </a:t>
            </a:r>
            <a:r>
              <a:rPr b="1" lang="fr-FR" sz="2000">
                <a:solidFill>
                  <a:schemeClr val="dk1"/>
                </a:solidFill>
                <a:latin typeface="Calibri"/>
                <a:ea typeface="Calibri"/>
                <a:cs typeface="Calibri"/>
                <a:sym typeface="Calibri"/>
              </a:rPr>
              <a:t>ça n’est pas le point d’attention à ce stade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On ne se préoccupe de l’organisation que d’un </a:t>
            </a:r>
            <a:r>
              <a:rPr b="1" lang="fr-FR" sz="2000">
                <a:solidFill>
                  <a:schemeClr val="dk1"/>
                </a:solidFill>
                <a:latin typeface="Calibri"/>
                <a:ea typeface="Calibri"/>
                <a:cs typeface="Calibri"/>
                <a:sym typeface="Calibri"/>
              </a:rPr>
              <a:t>point de vue métier</a:t>
            </a:r>
            <a:r>
              <a:rPr lang="fr-FR" sz="2000">
                <a:solidFill>
                  <a:schemeClr val="dk1"/>
                </a:solidFill>
                <a:latin typeface="Calibri"/>
                <a:ea typeface="Calibri"/>
                <a:cs typeface="Calibri"/>
                <a:sym typeface="Calibri"/>
              </a:rPr>
              <a:t>, on emploie le </a:t>
            </a:r>
            <a:r>
              <a:rPr b="1" lang="fr-FR" sz="2000">
                <a:solidFill>
                  <a:schemeClr val="dk1"/>
                </a:solidFill>
                <a:latin typeface="Calibri"/>
                <a:ea typeface="Calibri"/>
                <a:cs typeface="Calibri"/>
                <a:sym typeface="Calibri"/>
              </a:rPr>
              <a:t>vocabulaire</a:t>
            </a:r>
            <a:r>
              <a:rPr lang="fr-FR" sz="2000">
                <a:solidFill>
                  <a:schemeClr val="dk1"/>
                </a:solidFill>
                <a:latin typeface="Calibri"/>
                <a:ea typeface="Calibri"/>
                <a:cs typeface="Calibri"/>
                <a:sym typeface="Calibri"/>
              </a:rPr>
              <a:t> métier, dans un </a:t>
            </a:r>
            <a:r>
              <a:rPr b="1" lang="fr-FR" sz="2000">
                <a:solidFill>
                  <a:schemeClr val="dk1"/>
                </a:solidFill>
                <a:latin typeface="Calibri"/>
                <a:ea typeface="Calibri"/>
                <a:cs typeface="Calibri"/>
                <a:sym typeface="Calibri"/>
              </a:rPr>
              <a:t>langage naturel </a:t>
            </a:r>
            <a:r>
              <a:rPr lang="fr-FR" sz="2000">
                <a:solidFill>
                  <a:schemeClr val="dk1"/>
                </a:solidFill>
                <a:latin typeface="Calibri"/>
                <a:ea typeface="Calibri"/>
                <a:cs typeface="Calibri"/>
                <a:sym typeface="Calibri"/>
              </a:rPr>
              <a:t>partagé par les parties prenantes du projet. Ainsi un MCD peut tout à fait être en français, il doit parler à et être compris de tout le monde</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Le travail du concepteur est à ce stade de réaliser des </a:t>
            </a:r>
            <a:r>
              <a:rPr b="1" i="1" lang="fr-FR" sz="2000">
                <a:solidFill>
                  <a:schemeClr val="dk1"/>
                </a:solidFill>
                <a:latin typeface="Calibri"/>
                <a:ea typeface="Calibri"/>
                <a:cs typeface="Calibri"/>
                <a:sym typeface="Calibri"/>
              </a:rPr>
              <a:t>abstractions</a:t>
            </a:r>
            <a:r>
              <a:rPr b="1" lang="fr-FR" sz="2000">
                <a:solidFill>
                  <a:schemeClr val="dk1"/>
                </a:solidFill>
                <a:latin typeface="Calibri"/>
                <a:ea typeface="Calibri"/>
                <a:cs typeface="Calibri"/>
                <a:sym typeface="Calibri"/>
              </a:rPr>
              <a:t> des objets du « monde réel »</a:t>
            </a:r>
            <a:r>
              <a:rPr lang="fr-FR" sz="2000">
                <a:solidFill>
                  <a:schemeClr val="dk1"/>
                </a:solidFill>
                <a:latin typeface="Calibri"/>
                <a:ea typeface="Calibri"/>
                <a:cs typeface="Calibri"/>
                <a:sym typeface="Calibri"/>
              </a:rPr>
              <a:t>, autrement dit les </a:t>
            </a:r>
            <a:r>
              <a:rPr b="1" lang="fr-FR" sz="2000">
                <a:solidFill>
                  <a:schemeClr val="dk1"/>
                </a:solidFill>
                <a:latin typeface="Calibri"/>
                <a:ea typeface="Calibri"/>
                <a:cs typeface="Calibri"/>
                <a:sym typeface="Calibri"/>
              </a:rPr>
              <a:t>entités que manipule l’organisation </a:t>
            </a:r>
            <a:r>
              <a:rPr lang="fr-FR" sz="2000">
                <a:solidFill>
                  <a:schemeClr val="dk1"/>
                </a:solidFill>
                <a:latin typeface="Calibri"/>
                <a:ea typeface="Calibri"/>
                <a:cs typeface="Calibri"/>
                <a:sym typeface="Calibri"/>
              </a:rPr>
              <a:t>dans ses activités et métiers (commandes, factures, clients, événements, produits, collaborateurs…). On parle aussi d’</a:t>
            </a:r>
            <a:r>
              <a:rPr b="1" lang="fr-FR" sz="2000">
                <a:solidFill>
                  <a:schemeClr val="dk1"/>
                </a:solidFill>
                <a:latin typeface="Calibri"/>
                <a:ea typeface="Calibri"/>
                <a:cs typeface="Calibri"/>
                <a:sym typeface="Calibri"/>
              </a:rPr>
              <a:t>objets métiers ou de gestion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nvSpPr>
        <p:spPr>
          <a:xfrm>
            <a:off x="0" y="0"/>
            <a:ext cx="12192000" cy="679508"/>
          </a:xfrm>
          <a:prstGeom prst="rect">
            <a:avLst/>
          </a:prstGeom>
          <a:solidFill>
            <a:srgbClr val="F2F2F2"/>
          </a:solidFill>
          <a:ln>
            <a:noFill/>
          </a:ln>
        </p:spPr>
        <p:txBody>
          <a:bodyPr anchorCtr="0" anchor="ctr" bIns="45700" lIns="360000" spcFirstLastPara="1" rIns="360000" wrap="square" tIns="45700">
            <a:noAutofit/>
          </a:bodyPr>
          <a:lstStyle/>
          <a:p>
            <a:pPr indent="0" lvl="0" marL="0" marR="0" rtl="0" algn="l">
              <a:spcBef>
                <a:spcPts val="0"/>
              </a:spcBef>
              <a:spcAft>
                <a:spcPts val="0"/>
              </a:spcAft>
              <a:buNone/>
            </a:pPr>
            <a:r>
              <a:rPr lang="fr-FR" sz="2400">
                <a:solidFill>
                  <a:schemeClr val="dk1"/>
                </a:solidFill>
                <a:latin typeface="Aharoni"/>
                <a:ea typeface="Aharoni"/>
                <a:cs typeface="Aharoni"/>
                <a:sym typeface="Aharoni"/>
              </a:rPr>
              <a:t>Le niveau conceptuel, généralités (suite et fin)</a:t>
            </a:r>
            <a:endParaRPr/>
          </a:p>
        </p:txBody>
      </p:sp>
      <p:sp>
        <p:nvSpPr>
          <p:cNvPr id="126" name="Google Shape;126;p9"/>
          <p:cNvSpPr txBox="1"/>
          <p:nvPr/>
        </p:nvSpPr>
        <p:spPr>
          <a:xfrm>
            <a:off x="0" y="679508"/>
            <a:ext cx="12191999" cy="6178492"/>
          </a:xfrm>
          <a:prstGeom prst="rect">
            <a:avLst/>
          </a:prstGeom>
          <a:noFill/>
          <a:ln>
            <a:noFill/>
          </a:ln>
        </p:spPr>
        <p:txBody>
          <a:bodyPr anchorCtr="0" anchor="ctr" bIns="72000" lIns="360000" spcFirstLastPara="1" rIns="360000" wrap="square" tIns="72000">
            <a:noAutofit/>
          </a:bodyPr>
          <a:lstStyle/>
          <a:p>
            <a:pPr indent="-342900" lvl="0" marL="342900" marR="0" rtl="0" algn="l">
              <a:spcBef>
                <a:spcPts val="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On ne se préoccupe pas des règles de gestion</a:t>
            </a:r>
            <a:r>
              <a:rPr lang="fr-FR" sz="2000">
                <a:solidFill>
                  <a:schemeClr val="dk1"/>
                </a:solidFill>
                <a:latin typeface="Calibri"/>
                <a:ea typeface="Calibri"/>
                <a:cs typeface="Calibri"/>
                <a:sym typeface="Calibri"/>
              </a:rPr>
              <a:t>. Il n’est pas question ici de savoir si une date de fin doit être supérieure à une date de début, ni même si une propriété est obligatoire ou non</a:t>
            </a:r>
            <a:endParaRPr/>
          </a:p>
          <a:p>
            <a:pPr indent="-342900" lvl="0" marL="342900" marR="0" rtl="0" algn="l">
              <a:spcBef>
                <a:spcPts val="1200"/>
              </a:spcBef>
              <a:spcAft>
                <a:spcPts val="0"/>
              </a:spcAft>
              <a:buClr>
                <a:schemeClr val="dk1"/>
              </a:buClr>
              <a:buSzPts val="2000"/>
              <a:buFont typeface="Arial"/>
              <a:buChar char="•"/>
            </a:pPr>
            <a:r>
              <a:rPr b="1" lang="fr-FR" sz="2000">
                <a:solidFill>
                  <a:schemeClr val="dk1"/>
                </a:solidFill>
                <a:latin typeface="Calibri"/>
                <a:ea typeface="Calibri"/>
                <a:cs typeface="Calibri"/>
                <a:sym typeface="Calibri"/>
              </a:rPr>
              <a:t>On ne se préoccupe pas du type</a:t>
            </a:r>
            <a:r>
              <a:rPr lang="fr-FR" sz="2000">
                <a:solidFill>
                  <a:schemeClr val="dk1"/>
                </a:solidFill>
                <a:latin typeface="Calibri"/>
                <a:ea typeface="Calibri"/>
                <a:cs typeface="Calibri"/>
                <a:sym typeface="Calibri"/>
              </a:rPr>
              <a:t> des propriétés, des données. Indiquer un typage suppose de connaître non seulement le type de base de données, encore plus la base de données précise qui sera utilisée, le support physique n’est pas un sujet de préoccupation à ce stade. En tant que support de communication, un bon nommage des propriétés indique implicitement le type générique, ce qui est suffisant ici</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On se concentre sur l’</a:t>
            </a:r>
            <a:r>
              <a:rPr b="1" lang="fr-FR" sz="2000">
                <a:solidFill>
                  <a:schemeClr val="dk1"/>
                </a:solidFill>
                <a:latin typeface="Calibri"/>
                <a:ea typeface="Calibri"/>
                <a:cs typeface="Calibri"/>
                <a:sym typeface="Calibri"/>
              </a:rPr>
              <a:t>identification</a:t>
            </a:r>
            <a:r>
              <a:rPr lang="fr-FR" sz="2000">
                <a:solidFill>
                  <a:schemeClr val="dk1"/>
                </a:solidFill>
                <a:latin typeface="Calibri"/>
                <a:ea typeface="Calibri"/>
                <a:cs typeface="Calibri"/>
                <a:sym typeface="Calibri"/>
              </a:rPr>
              <a:t> et l’</a:t>
            </a:r>
            <a:r>
              <a:rPr b="1" lang="fr-FR" sz="2000">
                <a:solidFill>
                  <a:schemeClr val="dk1"/>
                </a:solidFill>
                <a:latin typeface="Calibri"/>
                <a:ea typeface="Calibri"/>
                <a:cs typeface="Calibri"/>
                <a:sym typeface="Calibri"/>
              </a:rPr>
              <a:t>organisation des informations</a:t>
            </a:r>
            <a:r>
              <a:rPr lang="fr-FR" sz="2000">
                <a:solidFill>
                  <a:schemeClr val="dk1"/>
                </a:solidFill>
                <a:latin typeface="Calibri"/>
                <a:ea typeface="Calibri"/>
                <a:cs typeface="Calibri"/>
                <a:sym typeface="Calibri"/>
              </a:rPr>
              <a:t>, des données</a:t>
            </a:r>
            <a:endParaRPr/>
          </a:p>
          <a:p>
            <a:pPr indent="-342900" lvl="0" marL="342900" marR="0" rtl="0" algn="l">
              <a:spcBef>
                <a:spcPts val="1200"/>
              </a:spcBef>
              <a:spcAft>
                <a:spcPts val="0"/>
              </a:spcAft>
              <a:buClr>
                <a:schemeClr val="dk1"/>
              </a:buClr>
              <a:buSzPts val="2000"/>
              <a:buFont typeface="Arial"/>
              <a:buChar char="•"/>
            </a:pPr>
            <a:r>
              <a:rPr lang="fr-FR" sz="2000">
                <a:solidFill>
                  <a:schemeClr val="dk1"/>
                </a:solidFill>
                <a:latin typeface="Calibri"/>
                <a:ea typeface="Calibri"/>
                <a:cs typeface="Calibri"/>
                <a:sym typeface="Calibri"/>
              </a:rPr>
              <a:t>Il ressort donc principalement de cette étape un </a:t>
            </a:r>
            <a:r>
              <a:rPr b="1" lang="fr-FR" sz="2000">
                <a:solidFill>
                  <a:schemeClr val="dk1"/>
                </a:solidFill>
                <a:latin typeface="Calibri"/>
                <a:ea typeface="Calibri"/>
                <a:cs typeface="Calibri"/>
                <a:sym typeface="Calibri"/>
              </a:rPr>
              <a:t>ensemble d’entités avec des propriétés, et des associations entre ces entités</a:t>
            </a:r>
            <a:r>
              <a:rPr lang="fr-FR" sz="2000">
                <a:solidFill>
                  <a:schemeClr val="dk1"/>
                </a:solidFill>
                <a:latin typeface="Calibri"/>
                <a:ea typeface="Calibri"/>
                <a:cs typeface="Calibri"/>
                <a:sym typeface="Calibri"/>
              </a:rPr>
              <a:t>. Une grande partie des abstractions provient « tout simplement » de phrases en langage naturel dites par les acteurs du système (un client passe une commande, un client est facturé, un client est une personne physique ou morale avec un nom et une adresse, un client a passé au moins une commande et peut en passer plusieurs…)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2023-06-07T11:15:10Z</dcterms:created>
  <dc:creator>FRANK MARSHALL</dc:creator>
</cp:coreProperties>
</file>