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2"/>
  </p:notesMasterIdLst>
  <p:sldIdLst>
    <p:sldId id="256" r:id="rId2"/>
    <p:sldId id="278" r:id="rId3"/>
    <p:sldId id="258" r:id="rId4"/>
    <p:sldId id="261" r:id="rId5"/>
    <p:sldId id="262" r:id="rId6"/>
    <p:sldId id="263" r:id="rId7"/>
    <p:sldId id="276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ine ZUK" initials="SZ" lastIdx="1" clrIdx="0">
    <p:extLst>
      <p:ext uri="{19B8F6BF-5375-455C-9EA6-DF929625EA0E}">
        <p15:presenceInfo xmlns:p15="http://schemas.microsoft.com/office/powerpoint/2012/main" userId="S-1-5-21-602162358-484763869-725345543-339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96" autoAdjust="0"/>
  </p:normalViewPr>
  <p:slideViewPr>
    <p:cSldViewPr snapToGrid="0">
      <p:cViewPr varScale="1">
        <p:scale>
          <a:sx n="63" d="100"/>
          <a:sy n="63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953DD-6DBB-4CF1-8196-C664C1110099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B774-3BF5-4BF9-89AD-C6ECCAAA03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68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litystreet.fr/2008/08/25/des-user-stories-de-qualite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qualitystreet.fr/2007/12/13/le-modele-de-kano-si-precieux-pour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2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33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Fixe ne changera jamais</a:t>
            </a:r>
          </a:p>
          <a:p>
            <a:r>
              <a:rPr lang="fr-FR" dirty="0"/>
              <a:t>Ferme peut évoluer</a:t>
            </a:r>
          </a:p>
          <a:p>
            <a:r>
              <a:rPr lang="fr-FR" dirty="0"/>
              <a:t>Ajustable variable</a:t>
            </a:r>
          </a:p>
          <a:p>
            <a:r>
              <a:rPr lang="fr-FR" dirty="0"/>
              <a:t>Souple changera</a:t>
            </a:r>
          </a:p>
          <a:p>
            <a:endParaRPr lang="fr-FR" dirty="0"/>
          </a:p>
          <a:p>
            <a:r>
              <a:rPr lang="fr-FR" dirty="0"/>
              <a:t>Si lors du cadrage le client mets tout en fixe = ajouter une ligne sur l’équipe : c’est cela qui vas beaucoup bouger (et du coup le projet ?)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37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Tips : commencer par le pb</a:t>
            </a:r>
          </a:p>
          <a:p>
            <a:r>
              <a:rPr lang="fr-FR" dirty="0"/>
              <a:t>Si les personnes sont d’accords avec le pb, ils vont écouter votre solution</a:t>
            </a:r>
          </a:p>
          <a:p>
            <a:r>
              <a:rPr lang="fr-FR" dirty="0"/>
              <a:t>Terminer par un call to action (souvent oublié)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03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065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66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Story </a:t>
            </a:r>
            <a:r>
              <a:rPr lang="fr-FR" dirty="0" err="1"/>
              <a:t>Map</a:t>
            </a:r>
            <a:r>
              <a:rPr lang="fr-FR" dirty="0"/>
              <a:t> est multidimensionnel, plus visuel et plus collaboratif notamment au moment de sa construction.</a:t>
            </a:r>
          </a:p>
          <a:p>
            <a:endParaRPr lang="fr-FR" dirty="0"/>
          </a:p>
          <a:p>
            <a:r>
              <a:rPr lang="fr-FR" dirty="0"/>
              <a:t>Le User Story </a:t>
            </a:r>
            <a:r>
              <a:rPr lang="fr-FR" dirty="0" err="1"/>
              <a:t>map</a:t>
            </a:r>
            <a:r>
              <a:rPr lang="fr-FR" dirty="0"/>
              <a:t> représente donc le </a:t>
            </a:r>
            <a:r>
              <a:rPr lang="fr-FR" dirty="0" err="1"/>
              <a:t>backlog</a:t>
            </a:r>
            <a:r>
              <a:rPr lang="fr-FR" dirty="0"/>
              <a:t> de produit</a:t>
            </a:r>
          </a:p>
          <a:p>
            <a:r>
              <a:rPr lang="fr-FR" dirty="0"/>
              <a:t>Il se lit sur 2 axes: </a:t>
            </a:r>
          </a:p>
          <a:p>
            <a:pPr lvl="1"/>
            <a:r>
              <a:rPr lang="fr-FR" b="1" dirty="0"/>
              <a:t>Horizonta</a:t>
            </a:r>
            <a:r>
              <a:rPr lang="fr-FR" dirty="0"/>
              <a:t>l, l’axe temporel – séquences d’action, que les ergonomes et les analystes apprécieront puisqu’il se fonde sur les analyses de l’activité et analyses métier</a:t>
            </a:r>
          </a:p>
          <a:p>
            <a:pPr lvl="1"/>
            <a:r>
              <a:rPr lang="fr-FR" b="1" dirty="0"/>
              <a:t>Vertical</a:t>
            </a:r>
            <a:r>
              <a:rPr lang="fr-FR" dirty="0"/>
              <a:t>, l’axe priorité, qui servira à définir quelles </a:t>
            </a:r>
            <a:r>
              <a:rPr lang="fr-FR" dirty="0">
                <a:hlinkClick r:id="rId3"/>
              </a:rPr>
              <a:t>User Stories</a:t>
            </a:r>
            <a:r>
              <a:rPr lang="fr-FR" dirty="0"/>
              <a:t> seront retenues sur la release ou sur le sprint</a:t>
            </a:r>
          </a:p>
          <a:p>
            <a:r>
              <a:rPr lang="fr-FR" dirty="0"/>
              <a:t>Les grandes activités sont placée au dessus sur une ligne horizontale (les post </a:t>
            </a:r>
            <a:r>
              <a:rPr lang="fr-FR" dirty="0" err="1"/>
              <a:t>it</a:t>
            </a:r>
            <a:r>
              <a:rPr lang="fr-FR" dirty="0"/>
              <a:t> vert</a:t>
            </a:r>
            <a:r>
              <a:rPr lang="fr-FR" baseline="0" dirty="0"/>
              <a:t> </a:t>
            </a:r>
            <a:r>
              <a:rPr lang="fr-FR" dirty="0"/>
              <a:t>), puis sont décomposées en </a:t>
            </a:r>
            <a:r>
              <a:rPr lang="fr-FR" dirty="0">
                <a:hlinkClick r:id="rId3"/>
              </a:rPr>
              <a:t>User Stories</a:t>
            </a:r>
            <a:r>
              <a:rPr lang="fr-FR" dirty="0"/>
              <a:t> (les post </a:t>
            </a:r>
            <a:r>
              <a:rPr lang="fr-FR" dirty="0" err="1"/>
              <a:t>it</a:t>
            </a:r>
            <a:r>
              <a:rPr lang="fr-FR" dirty="0"/>
              <a:t> jaunes ).</a:t>
            </a:r>
          </a:p>
          <a:p>
            <a:endParaRPr lang="fr-FR" dirty="0"/>
          </a:p>
          <a:p>
            <a:r>
              <a:rPr lang="fr-FR" dirty="0"/>
              <a:t>Les</a:t>
            </a:r>
            <a:r>
              <a:rPr lang="fr-FR" dirty="0">
                <a:hlinkClick r:id="rId3"/>
              </a:rPr>
              <a:t> User Stories</a:t>
            </a:r>
            <a:r>
              <a:rPr lang="fr-FR" dirty="0"/>
              <a:t> sont affichées en colonne sous l’activité dont elles dépendent et classées par priorité. La User Story la plus nécessaire à la réalisation de son Activité est placée le plus haut, les autres suivront par ordre d’importance (on peut se </a:t>
            </a:r>
            <a:r>
              <a:rPr lang="fr-FR" dirty="0" err="1"/>
              <a:t>réfèrer</a:t>
            </a:r>
            <a:r>
              <a:rPr lang="fr-FR" dirty="0"/>
              <a:t> au </a:t>
            </a:r>
            <a:r>
              <a:rPr lang="fr-FR" dirty="0">
                <a:hlinkClick r:id="rId4"/>
              </a:rPr>
              <a:t>modèle de Kano </a:t>
            </a:r>
            <a:r>
              <a:rPr lang="fr-FR" dirty="0"/>
              <a:t>pour le déterminer). Une décomposition </a:t>
            </a:r>
            <a:r>
              <a:rPr lang="fr-FR" dirty="0" err="1"/>
              <a:t>trés</a:t>
            </a:r>
            <a:r>
              <a:rPr lang="fr-FR" dirty="0"/>
              <a:t> fine et le respect des critères </a:t>
            </a:r>
            <a:r>
              <a:rPr lang="fr-FR" dirty="0">
                <a:hlinkClick r:id="rId3"/>
              </a:rPr>
              <a:t>INVEST</a:t>
            </a:r>
            <a:r>
              <a:rPr lang="fr-FR" dirty="0"/>
              <a:t> pour les User Stories est plus que souhaitable</a:t>
            </a:r>
          </a:p>
          <a:p>
            <a:endParaRPr lang="fr-FR" dirty="0"/>
          </a:p>
          <a:p>
            <a:r>
              <a:rPr lang="fr-FR" b="1" dirty="0"/>
              <a:t>Le modèle de KANO:</a:t>
            </a:r>
            <a:r>
              <a:rPr lang="fr-FR" b="1" baseline="0" dirty="0"/>
              <a:t> </a:t>
            </a:r>
            <a:r>
              <a:rPr lang="fr-FR" b="1" baseline="0" dirty="0" err="1"/>
              <a:t>precieux</a:t>
            </a:r>
            <a:r>
              <a:rPr lang="fr-FR" b="1" baseline="0" dirty="0"/>
              <a:t> pour c</a:t>
            </a:r>
            <a:r>
              <a:rPr lang="fr-FR" dirty="0"/>
              <a:t>omprendre les besoins de vos utilisateurs</a:t>
            </a:r>
          </a:p>
          <a:p>
            <a:r>
              <a:rPr lang="fr-FR" dirty="0"/>
              <a:t>INVEST:</a:t>
            </a:r>
            <a:r>
              <a:rPr lang="fr-FR" baseline="0" dirty="0"/>
              <a:t> </a:t>
            </a:r>
            <a:r>
              <a:rPr lang="fr-FR" b="1" dirty="0"/>
              <a:t>Independent, </a:t>
            </a:r>
            <a:r>
              <a:rPr lang="fr-FR" b="1" dirty="0" err="1"/>
              <a:t>Negotiable</a:t>
            </a:r>
            <a:r>
              <a:rPr lang="fr-FR" b="1" dirty="0"/>
              <a:t>, </a:t>
            </a:r>
            <a:r>
              <a:rPr lang="fr-FR" b="1" dirty="0" err="1"/>
              <a:t>Valuable</a:t>
            </a:r>
            <a:r>
              <a:rPr lang="fr-FR" b="1" dirty="0"/>
              <a:t>, </a:t>
            </a:r>
            <a:r>
              <a:rPr lang="fr-FR" b="1" dirty="0" err="1"/>
              <a:t>Estimable,Size</a:t>
            </a:r>
            <a:r>
              <a:rPr lang="fr-FR" b="1" dirty="0"/>
              <a:t> </a:t>
            </a:r>
            <a:r>
              <a:rPr lang="fr-FR" b="1" dirty="0" err="1"/>
              <a:t>Appropriately</a:t>
            </a:r>
            <a:r>
              <a:rPr lang="fr-FR" b="1" dirty="0"/>
              <a:t>, Testable</a:t>
            </a:r>
            <a:endParaRPr lang="fr-FR" dirty="0"/>
          </a:p>
          <a:p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76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https://www.youtube.com/watch?v=HtpgsqhxURk</a:t>
            </a:r>
          </a:p>
          <a:p>
            <a:endParaRPr lang="fr-FR" dirty="0"/>
          </a:p>
          <a:p>
            <a:r>
              <a:rPr lang="fr-FR" dirty="0" err="1"/>
              <a:t>Why</a:t>
            </a:r>
            <a:r>
              <a:rPr lang="fr-FR" dirty="0"/>
              <a:t> = pourquoi</a:t>
            </a:r>
          </a:p>
          <a:p>
            <a:r>
              <a:rPr lang="fr-FR" dirty="0"/>
              <a:t>How = Comment</a:t>
            </a:r>
          </a:p>
          <a:p>
            <a:r>
              <a:rPr lang="fr-FR" dirty="0" err="1"/>
              <a:t>What</a:t>
            </a:r>
            <a:r>
              <a:rPr lang="fr-FR" dirty="0"/>
              <a:t> = Quoi</a:t>
            </a:r>
          </a:p>
          <a:p>
            <a:r>
              <a:rPr lang="fr-FR" dirty="0"/>
              <a:t>Croyance = La conviction</a:t>
            </a:r>
            <a:r>
              <a:rPr lang="fr-FR" baseline="0" dirty="0"/>
              <a:t> de ce que je fais lead les autres et non le comment je le fais</a:t>
            </a:r>
            <a:br>
              <a:rPr lang="fr-FR" baseline="0" dirty="0"/>
            </a:br>
            <a:br>
              <a:rPr lang="fr-FR" baseline="0" dirty="0"/>
            </a:br>
            <a:r>
              <a:rPr lang="fr-FR" baseline="0" dirty="0"/>
              <a:t>Prendre l’exemple d’un mail que vous envoyez à une assistante pour demander un service</a:t>
            </a:r>
          </a:p>
          <a:p>
            <a:endParaRPr lang="fr-FR" baseline="0" dirty="0"/>
          </a:p>
          <a:p>
            <a:r>
              <a:rPr lang="fr-FR" baseline="0" dirty="0"/>
              <a:t>Bonjour Valérie,</a:t>
            </a:r>
          </a:p>
          <a:p>
            <a:pPr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Peux me faire la réservation d’hôtel s'il te plait ?</a:t>
            </a:r>
            <a:endParaRPr lang="fr-FR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j'ai besoin d’1 nuit près du </a:t>
            </a:r>
            <a:r>
              <a:rPr lang="fr-FR" sz="1200" dirty="0">
                <a:solidFill>
                  <a:srgbClr val="484C5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5-7 Pl. Robert Schuman la veille</a:t>
            </a:r>
            <a:endParaRPr lang="fr-FR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 vais à l’Agence de Paris le 23 novembre.</a:t>
            </a:r>
            <a:endParaRPr lang="fr-FR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fr-FR" baseline="0" dirty="0"/>
          </a:p>
          <a:p>
            <a:r>
              <a:rPr lang="fr-FR" baseline="0" dirty="0"/>
              <a:t>Vs </a:t>
            </a:r>
          </a:p>
          <a:p>
            <a:endParaRPr lang="fr-FR" baseline="0" dirty="0"/>
          </a:p>
          <a:p>
            <a:r>
              <a:rPr lang="fr-FR" baseline="0" dirty="0"/>
              <a:t>Bonjour Valérie,</a:t>
            </a:r>
          </a:p>
          <a:p>
            <a:pPr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 vais à l’Agence de Paris le 23 novembre.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j'ai besoin d’1 nuit près du </a:t>
            </a:r>
            <a:r>
              <a:rPr lang="fr-FR" sz="1800" dirty="0">
                <a:solidFill>
                  <a:srgbClr val="484C5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5-7 Pl. Robert Schuman la veille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Peux me faire la réservation d’hôtel s'il te plait ?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39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10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91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0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82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17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068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53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57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9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6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63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69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6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6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667D-3FFD-49C1-BFE1-22C52A3BC47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D3EB05-01F5-0132-3777-384B7D85FD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877675" y="6672580"/>
            <a:ext cx="2730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26442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novationgames.com/product-box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Méthodes agiles de gestion et amorçage de projet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2B8F1E0-85C3-72A8-B0E0-D7885F42355E}"/>
              </a:ext>
            </a:extLst>
          </p:cNvPr>
          <p:cNvSpPr txBox="1">
            <a:spLocks/>
          </p:cNvSpPr>
          <p:nvPr/>
        </p:nvSpPr>
        <p:spPr>
          <a:xfrm>
            <a:off x="2741613" y="492977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  <a:p>
            <a:endParaRPr lang="fr-FR"/>
          </a:p>
          <a:p>
            <a:pPr algn="r"/>
            <a:r>
              <a:rPr lang="fr-FR"/>
              <a:t>Sandrine ZUK - 2021</a:t>
            </a:r>
          </a:p>
          <a:p>
            <a:pPr algn="r"/>
            <a:r>
              <a:rPr lang="fr-FR"/>
              <a:t>Relecture K.Kueny 2024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577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Persona : Carte d’empathie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42" y="1709239"/>
            <a:ext cx="8369247" cy="48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carte d’empathie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99" y="1426804"/>
            <a:ext cx="7710744" cy="53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0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si on essayait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10" y="1672140"/>
            <a:ext cx="6021211" cy="43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Value Proposition </a:t>
            </a:r>
            <a:r>
              <a:rPr lang="fr-FR" dirty="0" err="1"/>
              <a:t>Canvas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2468747" y="1905000"/>
            <a:ext cx="8746232" cy="4756300"/>
            <a:chOff x="1616968" y="1340768"/>
            <a:chExt cx="9585201" cy="567330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1504" y="1340768"/>
              <a:ext cx="9570665" cy="5305301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968" y="2320260"/>
              <a:ext cx="9361040" cy="4693817"/>
            </a:xfrm>
            <a:prstGeom prst="rect">
              <a:avLst/>
            </a:prstGeom>
          </p:spPr>
        </p:pic>
      </p:grpSp>
      <p:sp>
        <p:nvSpPr>
          <p:cNvPr id="3" name="ZoneTexte 2"/>
          <p:cNvSpPr txBox="1"/>
          <p:nvPr/>
        </p:nvSpPr>
        <p:spPr>
          <a:xfrm>
            <a:off x="8105422" y="2356839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Profil du client cible</a:t>
            </a:r>
          </a:p>
        </p:txBody>
      </p:sp>
    </p:spTree>
    <p:extLst>
      <p:ext uri="{BB962C8B-B14F-4D97-AF65-F5344CB8AC3E}">
        <p14:creationId xmlns:p14="http://schemas.microsoft.com/office/powerpoint/2010/main" val="18335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 de value proposition canevas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30" y="1905000"/>
            <a:ext cx="9224876" cy="45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9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Business Model Canevas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31" y="1610512"/>
            <a:ext cx="7910347" cy="53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1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 : Business Model Canevas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326" y="1466264"/>
            <a:ext cx="8112341" cy="51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5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</a:t>
            </a:r>
            <a:r>
              <a:rPr lang="fr-FR" dirty="0" err="1"/>
              <a:t>Mapping</a:t>
            </a:r>
            <a:r>
              <a:rPr lang="fr-FR" dirty="0"/>
              <a:t> </a:t>
            </a:r>
          </a:p>
        </p:txBody>
      </p:sp>
      <p:pic>
        <p:nvPicPr>
          <p:cNvPr id="4" name="Picture 6" descr="http://photos2.meetupstatic.com/photos/event/7/1/3/6/600_39242898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80985" y="1459867"/>
            <a:ext cx="3927368" cy="238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51" y="1264555"/>
            <a:ext cx="6150249" cy="54628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5804" y="4660503"/>
            <a:ext cx="4463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 de planification visuelle permettant de développer des produits qui ont un impact plutôt que seulement livrer des 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67166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Story </a:t>
            </a:r>
            <a:r>
              <a:rPr lang="fr-FR" dirty="0" err="1"/>
              <a:t>Mapping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représente la roadmap en classant les éléments du Product </a:t>
            </a:r>
            <a:r>
              <a:rPr lang="fr-FR" dirty="0" err="1"/>
              <a:t>Backlog</a:t>
            </a:r>
            <a:r>
              <a:rPr lang="fr-FR" dirty="0"/>
              <a:t> selon la priorité et le chemin critique par lots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05" y="2909524"/>
            <a:ext cx="6024829" cy="38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7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 Story </a:t>
            </a:r>
            <a:r>
              <a:rPr lang="fr-FR" dirty="0" err="1"/>
              <a:t>Mapping</a:t>
            </a:r>
            <a:endParaRPr lang="fr-FR" dirty="0"/>
          </a:p>
        </p:txBody>
      </p:sp>
      <p:pic>
        <p:nvPicPr>
          <p:cNvPr id="4" name="Picture 2" descr="IMAG014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80083" y="1367621"/>
            <a:ext cx="7246299" cy="534088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57388" y="1687689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Exemple : Logiciel de messagerie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Épopées &gt; Fonctions &gt; Stories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12" y="6339175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 http://www.agilebuddha.com</a:t>
            </a:r>
          </a:p>
        </p:txBody>
      </p:sp>
    </p:spTree>
    <p:extLst>
      <p:ext uri="{BB962C8B-B14F-4D97-AF65-F5344CB8AC3E}">
        <p14:creationId xmlns:p14="http://schemas.microsoft.com/office/powerpoint/2010/main" val="336709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 la 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L’agilité, </a:t>
            </a:r>
            <a:r>
              <a:rPr lang="fr-FR" dirty="0" err="1"/>
              <a:t>Késako</a:t>
            </a:r>
            <a:r>
              <a:rPr lang="fr-FR" dirty="0"/>
              <a:t> ?</a:t>
            </a:r>
          </a:p>
          <a:p>
            <a:r>
              <a:rPr lang="fr-FR" b="1" dirty="0"/>
              <a:t>La conception Agile</a:t>
            </a:r>
          </a:p>
          <a:p>
            <a:r>
              <a:rPr lang="fr-FR" dirty="0"/>
              <a:t>Le </a:t>
            </a:r>
            <a:r>
              <a:rPr lang="fr-FR" dirty="0" err="1"/>
              <a:t>Scrum</a:t>
            </a:r>
            <a:endParaRPr lang="fr-FR" dirty="0"/>
          </a:p>
          <a:p>
            <a:r>
              <a:rPr lang="fr-FR" dirty="0"/>
              <a:t>Le Kanban</a:t>
            </a:r>
          </a:p>
          <a:p>
            <a:r>
              <a:rPr lang="fr-FR" dirty="0"/>
              <a:t>Le </a:t>
            </a:r>
            <a:r>
              <a:rPr lang="fr-FR" dirty="0" err="1"/>
              <a:t>lean</a:t>
            </a:r>
            <a:r>
              <a:rPr lang="fr-FR" dirty="0"/>
              <a:t> </a:t>
            </a:r>
            <a:r>
              <a:rPr lang="fr-FR" dirty="0" err="1"/>
              <a:t>StarUp</a:t>
            </a:r>
            <a:endParaRPr lang="fr-FR" dirty="0"/>
          </a:p>
          <a:p>
            <a:r>
              <a:rPr lang="fr-FR" dirty="0"/>
              <a:t>Consolidation &amp; Répétition</a:t>
            </a:r>
          </a:p>
        </p:txBody>
      </p:sp>
    </p:spTree>
    <p:extLst>
      <p:ext uri="{BB962C8B-B14F-4D97-AF65-F5344CB8AC3E}">
        <p14:creationId xmlns:p14="http://schemas.microsoft.com/office/powerpoint/2010/main" val="172366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4951339" cy="4075289"/>
          </a:xfrm>
        </p:spPr>
        <p:txBody>
          <a:bodyPr>
            <a:normAutofit/>
          </a:bodyPr>
          <a:lstStyle/>
          <a:p>
            <a:r>
              <a:rPr lang="fr-FR" dirty="0"/>
              <a:t>TED de Simon SINEK – Golden CIRCLE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Croyance :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/>
                </a:solidFill>
              </a:rPr>
              <a:t>La conviction de ce que je fais lead les autres et non le comment je le fais</a:t>
            </a:r>
          </a:p>
          <a:p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7868356" y="2754489"/>
            <a:ext cx="3330222" cy="3228623"/>
            <a:chOff x="4301067" y="3002844"/>
            <a:chExt cx="3330222" cy="3228623"/>
          </a:xfrm>
        </p:grpSpPr>
        <p:sp>
          <p:nvSpPr>
            <p:cNvPr id="4" name="Ellipse 3"/>
            <p:cNvSpPr/>
            <p:nvPr/>
          </p:nvSpPr>
          <p:spPr>
            <a:xfrm>
              <a:off x="4301067" y="3002844"/>
              <a:ext cx="3330222" cy="3228623"/>
            </a:xfrm>
            <a:prstGeom prst="ellipse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909256" y="3582811"/>
              <a:ext cx="2113844" cy="2068688"/>
            </a:xfrm>
            <a:prstGeom prst="ellips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5366455" y="4048477"/>
              <a:ext cx="1199445" cy="1137355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616562" y="443248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6"/>
                  </a:solidFill>
                </a:rPr>
                <a:t>WHY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598923" y="367914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5"/>
                  </a:solidFill>
                </a:rPr>
                <a:t>HOW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598923" y="3035489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4"/>
                  </a:solidFill>
                </a:rPr>
                <a:t>WHAT</a:t>
              </a:r>
            </a:p>
          </p:txBody>
        </p:sp>
        <p:cxnSp>
          <p:nvCxnSpPr>
            <p:cNvPr id="13" name="Connecteur droit avec flèche 12"/>
            <p:cNvCxnSpPr>
              <a:stCxn id="4" idx="7"/>
            </p:cNvCxnSpPr>
            <p:nvPr/>
          </p:nvCxnSpPr>
          <p:spPr>
            <a:xfrm flipH="1">
              <a:off x="6315793" y="3475665"/>
              <a:ext cx="827796" cy="791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6" idx="6"/>
              <a:endCxn id="4" idx="6"/>
            </p:cNvCxnSpPr>
            <p:nvPr/>
          </p:nvCxnSpPr>
          <p:spPr>
            <a:xfrm>
              <a:off x="6565900" y="4617155"/>
              <a:ext cx="106538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6690079" y="3645277"/>
              <a:ext cx="457200" cy="14778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6837714" y="3548944"/>
              <a:ext cx="141210" cy="3029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24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Agile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907" y="1387717"/>
            <a:ext cx="2880320" cy="427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6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Cadrage d’un projet Agile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Définir l’Objectif Produit &amp; Partager une vision claire des objectifs </a:t>
            </a:r>
          </a:p>
          <a:p>
            <a:pPr lvl="1"/>
            <a:r>
              <a:rPr lang="fr-FR" dirty="0"/>
              <a:t>Impact </a:t>
            </a:r>
            <a:r>
              <a:rPr lang="fr-FR" dirty="0" err="1"/>
              <a:t>Mapping</a:t>
            </a:r>
            <a:r>
              <a:rPr lang="fr-FR" dirty="0"/>
              <a:t>, Product Box, (</a:t>
            </a:r>
            <a:r>
              <a:rPr lang="fr-FR" dirty="0" err="1"/>
              <a:t>Empathy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) …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Définir le contenu &amp; Définir les fonctionnalités du produit </a:t>
            </a:r>
          </a:p>
          <a:p>
            <a:pPr lvl="1"/>
            <a:r>
              <a:rPr lang="fr-FR" dirty="0"/>
              <a:t>Story </a:t>
            </a:r>
            <a:r>
              <a:rPr lang="fr-FR" dirty="0" err="1"/>
              <a:t>Mapping</a:t>
            </a:r>
            <a:r>
              <a:rPr lang="fr-FR" dirty="0"/>
              <a:t>, Event </a:t>
            </a:r>
            <a:r>
              <a:rPr lang="fr-FR" dirty="0" err="1"/>
              <a:t>Storming</a:t>
            </a:r>
            <a:r>
              <a:rPr lang="fr-FR" dirty="0"/>
              <a:t> ….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/>
              <a:t>Prioriser – Planifier – Réaliser &amp; Définir l’ordre de réalisation et les modalités de réalisation</a:t>
            </a:r>
          </a:p>
          <a:p>
            <a:pPr lvl="1"/>
            <a:r>
              <a:rPr lang="fr-FR" dirty="0" err="1"/>
              <a:t>MoSCoW</a:t>
            </a:r>
            <a:r>
              <a:rPr lang="fr-FR" dirty="0"/>
              <a:t> , </a:t>
            </a:r>
            <a:r>
              <a:rPr lang="fr-FR" dirty="0" err="1"/>
              <a:t>Buy</a:t>
            </a:r>
            <a:r>
              <a:rPr lang="fr-FR" dirty="0"/>
              <a:t> a </a:t>
            </a:r>
            <a:r>
              <a:rPr lang="fr-FR" dirty="0" err="1"/>
              <a:t>feature</a:t>
            </a:r>
            <a:r>
              <a:rPr lang="fr-FR" dirty="0"/>
              <a:t> 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6" y="1652653"/>
            <a:ext cx="2441316" cy="14272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76552" y="1052922"/>
            <a:ext cx="2144058" cy="12864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585" y="3121061"/>
            <a:ext cx="2667000" cy="1524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401" y="5243287"/>
            <a:ext cx="1947599" cy="15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Vision Projet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2696935" y="1700808"/>
            <a:ext cx="12246703" cy="4487378"/>
            <a:chOff x="3278321" y="860956"/>
            <a:chExt cx="12246703" cy="4487378"/>
          </a:xfrm>
        </p:grpSpPr>
        <p:grpSp>
          <p:nvGrpSpPr>
            <p:cNvPr id="5" name="Groupe 4"/>
            <p:cNvGrpSpPr/>
            <p:nvPr/>
          </p:nvGrpSpPr>
          <p:grpSpPr>
            <a:xfrm>
              <a:off x="3278321" y="860956"/>
              <a:ext cx="12246703" cy="4487378"/>
              <a:chOff x="214791" y="1004842"/>
              <a:chExt cx="9399339" cy="2699489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14791" y="1590695"/>
                <a:ext cx="1240638" cy="255105"/>
              </a:xfrm>
              <a:prstGeom prst="rect">
                <a:avLst/>
              </a:prstGeom>
              <a:solidFill>
                <a:srgbClr val="111211"/>
              </a:solidFill>
              <a:ln w="25400" cap="flat" cmpd="sng" algn="ctr">
                <a:solidFill>
                  <a:srgbClr val="11121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fr-FR" sz="3300" kern="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691" y="3387339"/>
                <a:ext cx="1281889" cy="274619"/>
              </a:xfrm>
              <a:prstGeom prst="rect">
                <a:avLst/>
              </a:prstGeom>
              <a:solidFill>
                <a:srgbClr val="111211"/>
              </a:solidFill>
              <a:ln w="25400" cap="flat" cmpd="sng" algn="ctr">
                <a:solidFill>
                  <a:srgbClr val="11121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fr-FR" sz="2400" kern="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2398738" y="1578892"/>
                <a:ext cx="864096" cy="288034"/>
              </a:xfrm>
              <a:prstGeom prst="rect">
                <a:avLst/>
              </a:prstGeom>
            </p:spPr>
            <p:txBody>
              <a:bodyPr vert="horz" wrap="none" lIns="57150" tIns="28575" rIns="57150" bIns="28575" rtlCol="0" anchor="t">
                <a:noAutofit/>
              </a:bodyPr>
              <a:lstStyle/>
              <a:p>
                <a:pPr algn="ctr" defTabSz="685800">
                  <a:defRPr/>
                </a:pPr>
                <a:r>
                  <a:rPr lang="fr-FR" sz="1500" kern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Périmètre</a:t>
                </a:r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611560" y="1590695"/>
                <a:ext cx="576064" cy="288034"/>
              </a:xfrm>
              <a:prstGeom prst="rect">
                <a:avLst/>
              </a:prstGeom>
            </p:spPr>
            <p:txBody>
              <a:bodyPr vert="horz" wrap="none" lIns="57150" tIns="28575" rIns="57150" bIns="28575" rtlCol="0" anchor="t">
                <a:noAutofit/>
              </a:bodyPr>
              <a:lstStyle/>
              <a:p>
                <a:pPr defTabSz="685800">
                  <a:defRPr/>
                </a:pPr>
                <a:r>
                  <a:rPr lang="fr-FR" sz="2100" kern="0" dirty="0">
                    <a:solidFill>
                      <a:prstClr val="white"/>
                    </a:solidFill>
                    <a:latin typeface="Calibri" panose="020F050202020403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Fixe</a:t>
                </a: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611560" y="3405333"/>
                <a:ext cx="720080" cy="288032"/>
              </a:xfrm>
              <a:prstGeom prst="rect">
                <a:avLst/>
              </a:prstGeom>
            </p:spPr>
            <p:txBody>
              <a:bodyPr vert="horz" wrap="none" lIns="57150" tIns="28575" rIns="57150" bIns="28575" rtlCol="0" anchor="t">
                <a:noAutofit/>
              </a:bodyPr>
              <a:lstStyle/>
              <a:p>
                <a:pPr defTabSz="685800">
                  <a:defRPr/>
                </a:pPr>
                <a:r>
                  <a:rPr lang="fr-FR" sz="2100" kern="0" dirty="0">
                    <a:solidFill>
                      <a:prstClr val="white"/>
                    </a:solidFill>
                    <a:latin typeface="Calibri" panose="020F050202020403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Estimé</a:t>
                </a: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4067944" y="1590695"/>
                <a:ext cx="648072" cy="288034"/>
              </a:xfrm>
              <a:prstGeom prst="rect">
                <a:avLst/>
              </a:prstGeom>
            </p:spPr>
            <p:txBody>
              <a:bodyPr vert="horz" wrap="none" lIns="57150" tIns="28575" rIns="57150" bIns="28575" rtlCol="0" anchor="t">
                <a:noAutofit/>
              </a:bodyPr>
              <a:lstStyle/>
              <a:p>
                <a:pPr algn="ctr" defTabSz="685800">
                  <a:defRPr/>
                </a:pPr>
                <a:r>
                  <a:rPr lang="fr-FR" sz="1500" kern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Temps</a:t>
                </a: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5202864" y="1561424"/>
                <a:ext cx="1080120" cy="288034"/>
              </a:xfrm>
              <a:prstGeom prst="rect">
                <a:avLst/>
              </a:prstGeom>
            </p:spPr>
            <p:txBody>
              <a:bodyPr vert="horz" wrap="none" lIns="57150" tIns="28575" rIns="57150" bIns="28575" rtlCol="0" anchor="t">
                <a:noAutofit/>
              </a:bodyPr>
              <a:lstStyle/>
              <a:p>
                <a:pPr algn="ctr" defTabSz="685800">
                  <a:defRPr/>
                </a:pPr>
                <a:r>
                  <a:rPr lang="fr-FR" sz="1500" kern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Ressources</a:t>
                </a:r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1565101" y="3416299"/>
                <a:ext cx="648072" cy="288032"/>
              </a:xfrm>
              <a:prstGeom prst="rect">
                <a:avLst/>
              </a:prstGeom>
            </p:spPr>
            <p:txBody>
              <a:bodyPr vert="horz" wrap="none" lIns="57150" tIns="28575" rIns="57150" bIns="28575" rtlCol="0" anchor="t">
                <a:noAutofit/>
              </a:bodyPr>
              <a:lstStyle/>
              <a:p>
                <a:pPr algn="ctr" defTabSz="685800">
                  <a:defRPr/>
                </a:pPr>
                <a:r>
                  <a:rPr lang="fr-FR" sz="1500" kern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Temps</a:t>
                </a: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3099229" y="3405333"/>
                <a:ext cx="1008112" cy="288032"/>
              </a:xfrm>
              <a:prstGeom prst="rect">
                <a:avLst/>
              </a:prstGeom>
            </p:spPr>
            <p:txBody>
              <a:bodyPr vert="horz" wrap="none" lIns="57150" tIns="28575" rIns="57150" bIns="28575" rtlCol="0" anchor="t">
                <a:noAutofit/>
              </a:bodyPr>
              <a:lstStyle/>
              <a:p>
                <a:pPr algn="ctr" defTabSz="685800">
                  <a:defRPr/>
                </a:pPr>
                <a:r>
                  <a:rPr lang="fr-FR" sz="1500" kern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Ressources</a:t>
                </a:r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4464068" y="3405333"/>
                <a:ext cx="1368152" cy="288032"/>
              </a:xfrm>
              <a:prstGeom prst="rect">
                <a:avLst/>
              </a:prstGeom>
            </p:spPr>
            <p:txBody>
              <a:bodyPr vert="horz" wrap="none" lIns="57150" tIns="28575" rIns="57150" bIns="28575" rtlCol="0" anchor="t">
                <a:noAutofit/>
              </a:bodyPr>
              <a:lstStyle/>
              <a:p>
                <a:pPr algn="ctr" defTabSz="685800">
                  <a:defRPr/>
                </a:pPr>
                <a:r>
                  <a:rPr lang="fr-FR" sz="1500" kern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Périmètre</a:t>
                </a:r>
              </a:p>
            </p:txBody>
          </p:sp>
          <p:grpSp>
            <p:nvGrpSpPr>
              <p:cNvPr id="21" name="Groupe 20"/>
              <p:cNvGrpSpPr/>
              <p:nvPr/>
            </p:nvGrpSpPr>
            <p:grpSpPr>
              <a:xfrm>
                <a:off x="4247879" y="1878729"/>
                <a:ext cx="1612899" cy="1578231"/>
                <a:chOff x="4535911" y="2094713"/>
                <a:chExt cx="1612899" cy="1578231"/>
              </a:xfrm>
            </p:grpSpPr>
            <p:sp>
              <p:nvSpPr>
                <p:cNvPr id="28" name="Organigramme : Fusion 27"/>
                <p:cNvSpPr>
                  <a:spLocks/>
                </p:cNvSpPr>
                <p:nvPr/>
              </p:nvSpPr>
              <p:spPr>
                <a:xfrm>
                  <a:off x="4535911" y="2094713"/>
                  <a:ext cx="1612899" cy="1578231"/>
                </a:xfrm>
                <a:prstGeom prst="flowChartMerge">
                  <a:avLst/>
                </a:prstGeom>
                <a:solidFill>
                  <a:srgbClr val="EA5297"/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 anchorCtr="1"/>
                <a:lstStyle/>
                <a:p>
                  <a:pPr algn="ctr" defTabSz="685800">
                    <a:defRPr/>
                  </a:pPr>
                  <a:endParaRPr lang="fr-FR" sz="2100" kern="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26653" y="2318782"/>
                  <a:ext cx="864096" cy="3888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685800">
                    <a:defRPr/>
                  </a:pPr>
                  <a:r>
                    <a:rPr lang="fr-FR" b="1" kern="0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Piloté par la valeur</a:t>
                  </a:r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>
                <a:off x="1979872" y="1766807"/>
                <a:ext cx="1716170" cy="1594629"/>
                <a:chOff x="2267904" y="1982791"/>
                <a:chExt cx="1716170" cy="1594629"/>
              </a:xfrm>
            </p:grpSpPr>
            <p:sp>
              <p:nvSpPr>
                <p:cNvPr id="26" name="Triangle isocèle 25"/>
                <p:cNvSpPr/>
                <p:nvPr/>
              </p:nvSpPr>
              <p:spPr>
                <a:xfrm>
                  <a:off x="2267904" y="1982791"/>
                  <a:ext cx="1716170" cy="1594629"/>
                </a:xfrm>
                <a:prstGeom prst="triangle">
                  <a:avLst/>
                </a:prstGeom>
                <a:solidFill>
                  <a:srgbClr val="EA5297"/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 anchorCtr="1"/>
                <a:lstStyle/>
                <a:p>
                  <a:pPr algn="ctr" defTabSz="685800"/>
                  <a:endParaRPr lang="fr-FR" sz="2100" kern="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655872" y="2659953"/>
                  <a:ext cx="936104" cy="5554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685800">
                    <a:defRPr/>
                  </a:pPr>
                  <a:r>
                    <a:rPr lang="fr-FR" b="1" kern="0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Piloté par le </a:t>
                  </a:r>
                </a:p>
                <a:p>
                  <a:pPr algn="ctr" defTabSz="685800">
                    <a:defRPr/>
                  </a:pPr>
                  <a:r>
                    <a:rPr lang="fr-FR" b="1" kern="0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plan</a:t>
                  </a:r>
                </a:p>
              </p:txBody>
            </p:sp>
          </p:grpSp>
          <p:sp>
            <p:nvSpPr>
              <p:cNvPr id="23" name="ZoneTexte 22"/>
              <p:cNvSpPr txBox="1"/>
              <p:nvPr/>
            </p:nvSpPr>
            <p:spPr>
              <a:xfrm>
                <a:off x="2015716" y="1273094"/>
                <a:ext cx="5040560" cy="288032"/>
              </a:xfrm>
              <a:prstGeom prst="rect">
                <a:avLst/>
              </a:prstGeom>
            </p:spPr>
            <p:txBody>
              <a:bodyPr vert="horz" wrap="none" lIns="57150" tIns="28575" rIns="57150" bIns="28575" rtlCol="0" anchor="t">
                <a:noAutofit/>
              </a:bodyPr>
              <a:lstStyle/>
              <a:p>
                <a:pPr defTabSz="685800">
                  <a:defRPr/>
                </a:pPr>
                <a:r>
                  <a:rPr lang="fr-FR" sz="21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« classique »</a:t>
                </a:r>
                <a:endParaRPr lang="fr-FR" kern="0" dirty="0">
                  <a:solidFill>
                    <a:srgbClr val="000000"/>
                  </a:solidFill>
                  <a:latin typeface="Calibri" panose="020F050202020403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4573570" y="1260359"/>
                <a:ext cx="5040560" cy="288032"/>
              </a:xfrm>
              <a:prstGeom prst="rect">
                <a:avLst/>
              </a:prstGeom>
            </p:spPr>
            <p:txBody>
              <a:bodyPr vert="horz" wrap="none" lIns="57150" tIns="28575" rIns="57150" bIns="28575" rtlCol="0" anchor="t">
                <a:noAutofit/>
              </a:bodyPr>
              <a:lstStyle/>
              <a:p>
                <a:pPr defTabSz="685800">
                  <a:defRPr/>
                </a:pPr>
                <a:r>
                  <a:rPr lang="fr-FR" sz="21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« agile »</a:t>
                </a:r>
                <a:endParaRPr lang="fr-FR" kern="0" dirty="0">
                  <a:solidFill>
                    <a:srgbClr val="000000"/>
                  </a:solidFill>
                  <a:latin typeface="Calibri" panose="020F050202020403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84270" y="1004842"/>
                <a:ext cx="3395922" cy="255105"/>
              </a:xfrm>
              <a:prstGeom prst="rect">
                <a:avLst/>
              </a:prstGeom>
              <a:solidFill>
                <a:srgbClr val="111211"/>
              </a:solidFill>
              <a:ln w="25400" cap="flat" cmpd="sng" algn="ctr">
                <a:solidFill>
                  <a:srgbClr val="11121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fr-FR" sz="2100" kern="0" dirty="0">
                    <a:solidFill>
                      <a:prstClr val="white"/>
                    </a:solidFill>
                    <a:latin typeface="Calibri" panose="020F0502020204030204" pitchFamily="34" charset="0"/>
                  </a:rPr>
                  <a:t>Projet</a:t>
                </a:r>
              </a:p>
            </p:txBody>
          </p:sp>
        </p:grpSp>
        <p:cxnSp>
          <p:nvCxnSpPr>
            <p:cNvPr id="6" name="Connecteur droit 5"/>
            <p:cNvCxnSpPr/>
            <p:nvPr/>
          </p:nvCxnSpPr>
          <p:spPr>
            <a:xfrm>
              <a:off x="8235467" y="1865286"/>
              <a:ext cx="26043" cy="32489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8414604" y="2313624"/>
              <a:ext cx="1010189" cy="2464714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>
              <a:off x="9696446" y="2319711"/>
              <a:ext cx="999398" cy="2464714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6844461" y="2220599"/>
              <a:ext cx="1010189" cy="2464714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5500727" y="2170428"/>
              <a:ext cx="1088369" cy="2537684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3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matrice des compromis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13181"/>
              </p:ext>
            </p:extLst>
          </p:nvPr>
        </p:nvGraphicFramePr>
        <p:xfrm>
          <a:off x="2174592" y="3951605"/>
          <a:ext cx="6667430" cy="2727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42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T="45711" marB="4571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QUALITÉ</a:t>
                      </a:r>
                    </a:p>
                  </a:txBody>
                  <a:tcPr marT="45711" marB="4571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PÉRIMÈTRE</a:t>
                      </a:r>
                    </a:p>
                  </a:txBody>
                  <a:tcPr marT="45711" marB="4571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COÛT</a:t>
                      </a:r>
                    </a:p>
                  </a:txBody>
                  <a:tcPr marT="45711" marB="4571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DÉLAI</a:t>
                      </a:r>
                    </a:p>
                  </a:txBody>
                  <a:tcPr marT="45711" marB="45711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96">
                <a:tc>
                  <a:txBody>
                    <a:bodyPr/>
                    <a:lstStyle/>
                    <a:p>
                      <a:r>
                        <a:rPr lang="fr-FR" sz="1800" dirty="0"/>
                        <a:t>FIXE</a:t>
                      </a:r>
                    </a:p>
                  </a:txBody>
                  <a:tcPr marT="45711" marB="4571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96">
                <a:tc>
                  <a:txBody>
                    <a:bodyPr/>
                    <a:lstStyle/>
                    <a:p>
                      <a:r>
                        <a:rPr lang="fr-FR" sz="1800" dirty="0"/>
                        <a:t>FERME</a:t>
                      </a:r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96">
                <a:tc>
                  <a:txBody>
                    <a:bodyPr/>
                    <a:lstStyle/>
                    <a:p>
                      <a:r>
                        <a:rPr lang="fr-FR" sz="1800" dirty="0"/>
                        <a:t>AJUSTABLE</a:t>
                      </a:r>
                    </a:p>
                  </a:txBody>
                  <a:tcPr marT="45711" marB="4571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396">
                <a:tc>
                  <a:txBody>
                    <a:bodyPr/>
                    <a:lstStyle/>
                    <a:p>
                      <a:r>
                        <a:rPr lang="fr-FR" sz="1800" dirty="0"/>
                        <a:t>SOUPLE</a:t>
                      </a:r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3806472" y="4427855"/>
            <a:ext cx="10064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>
                <a:solidFill>
                  <a:prstClr val="black"/>
                </a:solidFill>
                <a:latin typeface="Arial Black" panose="020B0A04020102020204" pitchFamily="34" charset="0"/>
              </a:rPr>
              <a:t>Ou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altLang="fr-FR" sz="180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5159022" y="5629593"/>
            <a:ext cx="1009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Ou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altLang="fr-FR" sz="1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8430111" y="981998"/>
            <a:ext cx="3761889" cy="2670571"/>
            <a:chOff x="7937274" y="895223"/>
            <a:chExt cx="3761889" cy="2670571"/>
          </a:xfrm>
        </p:grpSpPr>
        <p:pic>
          <p:nvPicPr>
            <p:cNvPr id="7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274" y="1160109"/>
              <a:ext cx="3761889" cy="221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317119" y="895223"/>
              <a:ext cx="10021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fr-FR" altLang="fr-FR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Budget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0295748" y="3196462"/>
              <a:ext cx="125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fr-FR" altLang="fr-FR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Périmètre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8085084" y="3193851"/>
              <a:ext cx="7569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fr-FR" altLang="fr-FR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Délai</a:t>
              </a:r>
            </a:p>
          </p:txBody>
        </p:sp>
      </p:grpSp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6529272" y="4521419"/>
            <a:ext cx="10096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Ou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Ou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Ou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altLang="fr-FR" sz="1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7826002" y="4549676"/>
            <a:ext cx="10096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Ou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Ou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Ou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800" dirty="0">
                <a:solidFill>
                  <a:prstClr val="black"/>
                </a:solidFill>
                <a:latin typeface="Arial Black" panose="020B0A04020102020204" pitchFamily="34" charset="0"/>
              </a:rPr>
              <a:t>X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altLang="fr-FR" sz="1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2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crevasse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98" y="1994781"/>
            <a:ext cx="4848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définition du produit : </a:t>
            </a:r>
            <a:r>
              <a:rPr lang="fr-FR" dirty="0" err="1"/>
              <a:t>Elevator</a:t>
            </a:r>
            <a:r>
              <a:rPr lang="fr-FR" dirty="0"/>
              <a:t> Pitch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Pour</a:t>
            </a:r>
            <a:r>
              <a:rPr lang="fr-FR" dirty="0"/>
              <a:t> (clients)</a:t>
            </a:r>
          </a:p>
          <a:p>
            <a:r>
              <a:rPr lang="fr-FR" b="1" dirty="0"/>
              <a:t>Qui</a:t>
            </a:r>
            <a:r>
              <a:rPr lang="fr-FR" dirty="0"/>
              <a:t> (font quelque chose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i.e. opportunité du projet)</a:t>
            </a:r>
          </a:p>
          <a:p>
            <a:r>
              <a:rPr lang="fr-FR" b="1" dirty="0"/>
              <a:t>Le</a:t>
            </a:r>
            <a:r>
              <a:rPr lang="fr-FR" dirty="0"/>
              <a:t> (nom du projet/produit) est un (catégorie du produit)</a:t>
            </a:r>
          </a:p>
          <a:p>
            <a:r>
              <a:rPr lang="fr-FR" b="1" dirty="0"/>
              <a:t>Qui</a:t>
            </a:r>
            <a:r>
              <a:rPr lang="fr-FR" dirty="0"/>
              <a:t> (bénéfice premier, raison primordiale de l’utiliser)</a:t>
            </a:r>
          </a:p>
          <a:p>
            <a:r>
              <a:rPr lang="fr-FR" b="1" dirty="0"/>
              <a:t>Contrairement à </a:t>
            </a:r>
            <a:r>
              <a:rPr lang="fr-FR" dirty="0"/>
              <a:t>(version précédente, produit concurrent)</a:t>
            </a:r>
          </a:p>
          <a:p>
            <a:r>
              <a:rPr lang="fr-FR" b="1" dirty="0"/>
              <a:t>Notre projet/produit </a:t>
            </a:r>
            <a:r>
              <a:rPr lang="fr-FR" dirty="0"/>
              <a:t>(argument choc de différenciation)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8"/>
          <a:stretch/>
        </p:blipFill>
        <p:spPr>
          <a:xfrm>
            <a:off x="9640145" y="3956991"/>
            <a:ext cx="2337368" cy="27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7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vision du produit : Product Box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Mettre en avant les principales fonctionnalités du produit et les différences « vendables »</a:t>
            </a:r>
          </a:p>
          <a:p>
            <a:r>
              <a:rPr lang="fr-FR" dirty="0"/>
              <a:t>Méthode :</a:t>
            </a:r>
          </a:p>
          <a:p>
            <a:pPr marL="742950" lvl="2" indent="-342900"/>
            <a:r>
              <a:rPr lang="fr-FR" sz="1600" dirty="0"/>
              <a:t>Rassembler les </a:t>
            </a:r>
            <a:r>
              <a:rPr lang="fr-FR" sz="1600" dirty="0" err="1"/>
              <a:t>stakeholders</a:t>
            </a:r>
            <a:endParaRPr lang="fr-FR" sz="1600" dirty="0"/>
          </a:p>
          <a:p>
            <a:pPr marL="742950" lvl="2" indent="-342900"/>
            <a:r>
              <a:rPr lang="fr-FR" sz="1600" dirty="0"/>
              <a:t>Leur faire réaliser la « boite » du produit, </a:t>
            </a:r>
            <a:br>
              <a:rPr lang="fr-FR" sz="1600" dirty="0"/>
            </a:br>
            <a:r>
              <a:rPr lang="fr-FR" sz="1600" dirty="0"/>
              <a:t>comme dans les rayons des magasins</a:t>
            </a:r>
          </a:p>
          <a:p>
            <a:r>
              <a:rPr lang="fr-FR" dirty="0"/>
              <a:t>Bénéfices</a:t>
            </a:r>
          </a:p>
          <a:p>
            <a:pPr marL="742950" lvl="2" indent="-342900"/>
            <a:r>
              <a:rPr lang="fr-FR" sz="1600" dirty="0"/>
              <a:t>Passer par la vente du produit</a:t>
            </a:r>
          </a:p>
          <a:p>
            <a:pPr marL="742950" lvl="2" indent="-342900"/>
            <a:r>
              <a:rPr lang="fr-FR" sz="1600" dirty="0"/>
              <a:t>Les participants se vendent aussi le produit entre eux</a:t>
            </a:r>
          </a:p>
          <a:p>
            <a:r>
              <a:rPr lang="fr-FR" dirty="0"/>
              <a:t>Réf. </a:t>
            </a:r>
            <a:r>
              <a:rPr lang="fr-FR" dirty="0">
                <a:hlinkClick r:id="rId3"/>
              </a:rPr>
              <a:t>http://www.innovationgames.com/product-box/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Picture 2" descr="Product Bo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7178" y="2867377"/>
            <a:ext cx="2641532" cy="1791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17122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516</TotalTime>
  <Words>855</Words>
  <Application>Microsoft Office PowerPoint</Application>
  <PresentationFormat>Grand écran</PresentationFormat>
  <Paragraphs>169</Paragraphs>
  <Slides>20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Wingdings</vt:lpstr>
      <vt:lpstr>Wingdings 3</vt:lpstr>
      <vt:lpstr>Brin</vt:lpstr>
      <vt:lpstr>Méthodes agiles de gestion et amorçage de projet</vt:lpstr>
      <vt:lpstr>Déroulement de la formation</vt:lpstr>
      <vt:lpstr>La conception Agile</vt:lpstr>
      <vt:lpstr>Cadrage d’un projet Agile</vt:lpstr>
      <vt:lpstr>Vision Projet</vt:lpstr>
      <vt:lpstr>La matrice des compromis</vt:lpstr>
      <vt:lpstr>La crevasse</vt:lpstr>
      <vt:lpstr>La définition du produit : Elevator Pitch</vt:lpstr>
      <vt:lpstr>La vision du produit : Product Box</vt:lpstr>
      <vt:lpstr>Persona : Carte d’empathie</vt:lpstr>
      <vt:lpstr>Exemple de carte d’empathie</vt:lpstr>
      <vt:lpstr>Et si on essayait</vt:lpstr>
      <vt:lpstr>The Value Proposition Canvas</vt:lpstr>
      <vt:lpstr>Ex de value proposition canevas</vt:lpstr>
      <vt:lpstr>The Business Model Canevas</vt:lpstr>
      <vt:lpstr>Ex : Business Model Canevas</vt:lpstr>
      <vt:lpstr>Impact Mapping </vt:lpstr>
      <vt:lpstr>Story Mapping</vt:lpstr>
      <vt:lpstr>Ex Story Mapping</vt:lpstr>
      <vt:lpstr>Pourquoi</vt:lpstr>
    </vt:vector>
  </TitlesOfParts>
  <Company>SII Atlantique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agiles de gestion et amorçage de projet</dc:title>
  <dc:creator>Sandrine ZUK</dc:creator>
  <cp:lastModifiedBy>Kervin KUENY</cp:lastModifiedBy>
  <cp:revision>27</cp:revision>
  <dcterms:created xsi:type="dcterms:W3CDTF">2021-02-22T10:09:31Z</dcterms:created>
  <dcterms:modified xsi:type="dcterms:W3CDTF">2024-02-07T21:46:04Z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c20afd-8026-4518-97ef-6f5907a0e55c_Enabled">
    <vt:lpwstr>true</vt:lpwstr>
  </property>
  <property fmtid="{D5CDD505-2E9C-101B-9397-08002B2CF9AE}" pid="3" name="MSIP_Label_5fc20afd-8026-4518-97ef-6f5907a0e55c_SetDate">
    <vt:lpwstr>2023-11-27T12:35:11Z</vt:lpwstr>
  </property>
  <property fmtid="{D5CDD505-2E9C-101B-9397-08002B2CF9AE}" pid="4" name="MSIP_Label_5fc20afd-8026-4518-97ef-6f5907a0e55c_Method">
    <vt:lpwstr>Privileged</vt:lpwstr>
  </property>
  <property fmtid="{D5CDD505-2E9C-101B-9397-08002B2CF9AE}" pid="5" name="MSIP_Label_5fc20afd-8026-4518-97ef-6f5907a0e55c_Name">
    <vt:lpwstr>Messagerie_Public</vt:lpwstr>
  </property>
  <property fmtid="{D5CDD505-2E9C-101B-9397-08002B2CF9AE}" pid="6" name="MSIP_Label_5fc20afd-8026-4518-97ef-6f5907a0e55c_SiteId">
    <vt:lpwstr>09b07065-15c8-4f56-812c-e223c6d8bd2d</vt:lpwstr>
  </property>
  <property fmtid="{D5CDD505-2E9C-101B-9397-08002B2CF9AE}" pid="7" name="MSIP_Label_5fc20afd-8026-4518-97ef-6f5907a0e55c_ActionId">
    <vt:lpwstr>d9cd734f-ebdb-4631-af79-5a87426a0a57</vt:lpwstr>
  </property>
  <property fmtid="{D5CDD505-2E9C-101B-9397-08002B2CF9AE}" pid="8" name="MSIP_Label_5fc20afd-8026-4518-97ef-6f5907a0e55c_ContentBits">
    <vt:lpwstr>2</vt:lpwstr>
  </property>
  <property fmtid="{D5CDD505-2E9C-101B-9397-08002B2CF9AE}" pid="9" name="ClassificationContentMarkingFooterLocations">
    <vt:lpwstr>Brin:9</vt:lpwstr>
  </property>
  <property fmtid="{D5CDD505-2E9C-101B-9397-08002B2CF9AE}" pid="10" name="ClassificationContentMarkingFooterText">
    <vt:lpwstr>Public</vt:lpwstr>
  </property>
</Properties>
</file>