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3"/>
  </p:notesMasterIdLst>
  <p:sldIdLst>
    <p:sldId id="256" r:id="rId2"/>
    <p:sldId id="257" r:id="rId3"/>
    <p:sldId id="365" r:id="rId4"/>
    <p:sldId id="362" r:id="rId5"/>
    <p:sldId id="357" r:id="rId6"/>
    <p:sldId id="261" r:id="rId7"/>
    <p:sldId id="358" r:id="rId8"/>
    <p:sldId id="359" r:id="rId9"/>
    <p:sldId id="360" r:id="rId10"/>
    <p:sldId id="361" r:id="rId11"/>
    <p:sldId id="3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ine ZUK" initials="SZ" lastIdx="1" clrIdx="0">
    <p:extLst>
      <p:ext uri="{19B8F6BF-5375-455C-9EA6-DF929625EA0E}">
        <p15:presenceInfo xmlns:p15="http://schemas.microsoft.com/office/powerpoint/2012/main" userId="S-1-5-21-602162358-484763869-725345543-339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C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410" autoAdjust="0"/>
  </p:normalViewPr>
  <p:slideViewPr>
    <p:cSldViewPr snapToGrid="0">
      <p:cViewPr varScale="1">
        <p:scale>
          <a:sx n="56" d="100"/>
          <a:sy n="56" d="100"/>
        </p:scale>
        <p:origin x="16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953DD-6DBB-4CF1-8196-C664C1110099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AB774-3BF5-4BF9-89AD-C6ECCAAA03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684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AB774-3BF5-4BF9-89AD-C6ECCAAA03F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10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AB774-3BF5-4BF9-89AD-C6ECCAAA03F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32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AB774-3BF5-4BF9-89AD-C6ECCAAA03F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59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AB774-3BF5-4BF9-89AD-C6ECCAAA03F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419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AB774-3BF5-4BF9-89AD-C6ECCAAA03F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433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667D-3FFD-49C1-BFE1-22C52A3BC47C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18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667D-3FFD-49C1-BFE1-22C52A3BC47C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10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667D-3FFD-49C1-BFE1-22C52A3BC47C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7917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667D-3FFD-49C1-BFE1-22C52A3BC47C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60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667D-3FFD-49C1-BFE1-22C52A3BC47C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5822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667D-3FFD-49C1-BFE1-22C52A3BC47C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179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667D-3FFD-49C1-BFE1-22C52A3BC47C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068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667D-3FFD-49C1-BFE1-22C52A3BC47C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53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667D-3FFD-49C1-BFE1-22C52A3BC47C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57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667D-3FFD-49C1-BFE1-22C52A3BC47C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69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667D-3FFD-49C1-BFE1-22C52A3BC47C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6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667D-3FFD-49C1-BFE1-22C52A3BC47C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63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667D-3FFD-49C1-BFE1-22C52A3BC47C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04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667D-3FFD-49C1-BFE1-22C52A3BC47C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69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667D-3FFD-49C1-BFE1-22C52A3BC47C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46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667D-3FFD-49C1-BFE1-22C52A3BC47C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63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0667D-3FFD-49C1-BFE1-22C52A3BC47C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9D837A-2B27-4C50-BFEF-395B09D5A66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DD45E9-1F57-23EC-BA40-0EBF2A0BB77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877675" y="6672580"/>
            <a:ext cx="2730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26442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ertification/%5bAgilit&#233;%5d%20-%20Grille%20&#233;valuation%20jury%20-%20grille%20eval%20Agilit&#233;s%2008.10.19%20(1)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Méthodes agiles de gestion et amorçage de projet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860F5190-DC0F-D1FD-3D3A-0D8C08799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 fontScale="70000" lnSpcReduction="20000"/>
          </a:bodyPr>
          <a:lstStyle/>
          <a:p>
            <a:endParaRPr lang="fr-FR" dirty="0"/>
          </a:p>
          <a:p>
            <a:endParaRPr lang="fr-FR" dirty="0"/>
          </a:p>
          <a:p>
            <a:pPr algn="r"/>
            <a:r>
              <a:rPr lang="fr-FR" dirty="0"/>
              <a:t>Sandrine ZUK - 2021</a:t>
            </a:r>
          </a:p>
          <a:p>
            <a:pPr algn="r"/>
            <a:r>
              <a:rPr lang="fr-FR" dirty="0"/>
              <a:t>Relecture </a:t>
            </a:r>
            <a:r>
              <a:rPr lang="fr-FR" dirty="0" err="1"/>
              <a:t>K.Kueny</a:t>
            </a:r>
            <a:r>
              <a:rPr lang="fr-FR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377577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Conseils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Soyez Zen, le jury est gentil </a:t>
            </a:r>
            <a:r>
              <a:rPr lang="fr-FR" dirty="0">
                <a:sym typeface="Wingdings" panose="05000000000000000000" pitchFamily="2" charset="2"/>
              </a:rPr>
              <a:t></a:t>
            </a:r>
          </a:p>
          <a:p>
            <a:r>
              <a:rPr lang="fr-FR" dirty="0">
                <a:sym typeface="Wingdings" panose="05000000000000000000" pitchFamily="2" charset="2"/>
              </a:rPr>
              <a:t>Votre formation est d’un niveau découverte, on ne vous demandera pas de devenir coach agile ou expert,</a:t>
            </a:r>
          </a:p>
          <a:p>
            <a:r>
              <a:rPr lang="fr-FR" dirty="0">
                <a:sym typeface="Wingdings" panose="05000000000000000000" pitchFamily="2" charset="2"/>
              </a:rPr>
              <a:t>Restez vous-même : l’humain est le cœur de l’agilité !</a:t>
            </a:r>
          </a:p>
          <a:p>
            <a:r>
              <a:rPr lang="fr-FR" dirty="0">
                <a:sym typeface="Wingdings" panose="05000000000000000000" pitchFamily="2" charset="2"/>
              </a:rPr>
              <a:t>Prenez confiance en vous : vous en connaissez toujours plus sur le sujet qu’au début de la formation !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075" y="4139034"/>
            <a:ext cx="2889533" cy="236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6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Répétition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255" y="1436288"/>
            <a:ext cx="4172357" cy="44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9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de la formation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L’agilité, </a:t>
            </a:r>
            <a:r>
              <a:rPr lang="fr-FR" dirty="0" err="1"/>
              <a:t>Késako</a:t>
            </a:r>
            <a:r>
              <a:rPr lang="fr-FR" dirty="0"/>
              <a:t> ?</a:t>
            </a:r>
          </a:p>
          <a:p>
            <a:r>
              <a:rPr lang="fr-FR" dirty="0"/>
              <a:t>La conception Agile</a:t>
            </a:r>
          </a:p>
          <a:p>
            <a:r>
              <a:rPr lang="fr-FR" dirty="0"/>
              <a:t>Le Scrum</a:t>
            </a:r>
          </a:p>
          <a:p>
            <a:r>
              <a:rPr lang="fr-FR" dirty="0"/>
              <a:t>Le Kanban</a:t>
            </a:r>
          </a:p>
          <a:p>
            <a:r>
              <a:rPr lang="fr-FR" dirty="0"/>
              <a:t>Le </a:t>
            </a:r>
            <a:r>
              <a:rPr lang="fr-FR" dirty="0" err="1"/>
              <a:t>lean</a:t>
            </a:r>
            <a:r>
              <a:rPr lang="fr-FR" dirty="0"/>
              <a:t> Startup</a:t>
            </a:r>
          </a:p>
          <a:p>
            <a:r>
              <a:rPr lang="fr-FR" b="1" dirty="0"/>
              <a:t>Consolidation &amp; Répétition</a:t>
            </a:r>
          </a:p>
        </p:txBody>
      </p:sp>
    </p:spTree>
    <p:extLst>
      <p:ext uri="{BB962C8B-B14F-4D97-AF65-F5344CB8AC3E}">
        <p14:creationId xmlns:p14="http://schemas.microsoft.com/office/powerpoint/2010/main" val="328994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Consolidation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015" y="2261125"/>
            <a:ext cx="3263357" cy="330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7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Certification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341" y="1401936"/>
            <a:ext cx="50482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3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Contenu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Réaliser une production finale en fonction du parcours : projet technique ou évènementiel,</a:t>
            </a:r>
          </a:p>
          <a:p>
            <a:r>
              <a:rPr lang="fr-FR" dirty="0"/>
              <a:t>Choisir une des deux méthodes de gestion de projet travaillées en formation (Kanban ou </a:t>
            </a:r>
            <a:r>
              <a:rPr lang="fr-FR" dirty="0" err="1"/>
              <a:t>Scrum</a:t>
            </a:r>
            <a:r>
              <a:rPr lang="fr-FR" dirty="0"/>
              <a:t>),</a:t>
            </a:r>
          </a:p>
          <a:p>
            <a:r>
              <a:rPr lang="fr-FR" dirty="0"/>
              <a:t>Réaliser un support de visualisation du suivi agile du projet,</a:t>
            </a:r>
          </a:p>
          <a:p>
            <a:r>
              <a:rPr lang="fr-FR" dirty="0"/>
              <a:t>Soumettre le visuel au jury,</a:t>
            </a:r>
          </a:p>
          <a:p>
            <a:r>
              <a:rPr lang="fr-FR" dirty="0"/>
              <a:t>Expliquer la méthode et l’élaboration du visuel,</a:t>
            </a:r>
          </a:p>
          <a:p>
            <a:r>
              <a:rPr lang="fr-FR" dirty="0"/>
              <a:t>Ce que doit contenir le projet.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917" y="4343005"/>
            <a:ext cx="3048652" cy="202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5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Contenu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La réalisation visuelle doit contenir :</a:t>
            </a:r>
          </a:p>
          <a:p>
            <a:pPr lvl="1"/>
            <a:r>
              <a:rPr lang="fr-FR" dirty="0"/>
              <a:t>Les objectifs du projet,</a:t>
            </a:r>
          </a:p>
          <a:p>
            <a:pPr lvl="1"/>
            <a:r>
              <a:rPr lang="fr-FR" dirty="0"/>
              <a:t>Un graphique d’évaluation de la réalisation des tâches (</a:t>
            </a:r>
            <a:r>
              <a:rPr lang="fr-FR" dirty="0" err="1"/>
              <a:t>Burn</a:t>
            </a:r>
            <a:r>
              <a:rPr lang="fr-FR" dirty="0"/>
              <a:t> Down/Top Chart),</a:t>
            </a:r>
          </a:p>
          <a:p>
            <a:pPr lvl="1"/>
            <a:r>
              <a:rPr lang="fr-FR" dirty="0"/>
              <a:t>Le workflow (exemple de découpage : </a:t>
            </a:r>
            <a:r>
              <a:rPr lang="fr-FR" dirty="0" err="1"/>
              <a:t>todo</a:t>
            </a:r>
            <a:r>
              <a:rPr lang="fr-FR" dirty="0"/>
              <a:t>, in </a:t>
            </a:r>
            <a:r>
              <a:rPr lang="fr-FR" dirty="0" err="1"/>
              <a:t>progress</a:t>
            </a:r>
            <a:r>
              <a:rPr lang="fr-FR" dirty="0"/>
              <a:t>, </a:t>
            </a:r>
            <a:r>
              <a:rPr lang="fr-FR" dirty="0" err="1"/>
              <a:t>review</a:t>
            </a:r>
            <a:r>
              <a:rPr lang="fr-FR" dirty="0"/>
              <a:t>, </a:t>
            </a:r>
            <a:r>
              <a:rPr lang="fr-FR" dirty="0" err="1"/>
              <a:t>done</a:t>
            </a:r>
            <a:r>
              <a:rPr lang="fr-FR" dirty="0"/>
              <a:t>,...) et ses cartes (taches ou user stories),</a:t>
            </a:r>
          </a:p>
          <a:p>
            <a:pPr lvl="1"/>
            <a:r>
              <a:rPr lang="fr-FR" dirty="0"/>
              <a:t>Le listing des différentes tâches du projet,</a:t>
            </a:r>
          </a:p>
          <a:p>
            <a:pPr lvl="1"/>
            <a:r>
              <a:rPr lang="fr-FR" dirty="0"/>
              <a:t>L’estimation en points d’effort pour les différentes tâches,</a:t>
            </a:r>
          </a:p>
          <a:p>
            <a:pPr lvl="1"/>
            <a:r>
              <a:rPr lang="fr-FR" dirty="0"/>
              <a:t>L’affectation des tâches aux personnes concernées (amis, membre de votre famille, développeurs </a:t>
            </a:r>
            <a:r>
              <a:rPr lang="fr-FR" dirty="0" err="1"/>
              <a:t>etc</a:t>
            </a:r>
            <a:r>
              <a:rPr lang="fr-FR" dirty="0"/>
              <a:t> …).</a:t>
            </a:r>
          </a:p>
          <a:p>
            <a:endParaRPr lang="fr-FR" i="1" dirty="0"/>
          </a:p>
          <a:p>
            <a:r>
              <a:rPr lang="fr-FR" i="1" dirty="0"/>
              <a:t>Outils potentiels : workflow </a:t>
            </a:r>
            <a:r>
              <a:rPr lang="fr-FR" i="1" dirty="0" err="1"/>
              <a:t>scrum</a:t>
            </a:r>
            <a:r>
              <a:rPr lang="fr-FR" i="1" dirty="0"/>
              <a:t>, kanban classique, outils Google drive, mini-site...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642" y="87893"/>
            <a:ext cx="3319398" cy="26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6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de l’examen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302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La durée de l’épreuve dure </a:t>
            </a:r>
            <a:r>
              <a:rPr lang="fr-FR" b="1" dirty="0"/>
              <a:t>25 minutes </a:t>
            </a:r>
            <a:r>
              <a:rPr lang="fr-FR" dirty="0"/>
              <a:t>et se découpe de la manière suivante :</a:t>
            </a:r>
          </a:p>
          <a:p>
            <a:r>
              <a:rPr lang="fr-FR" b="1" dirty="0"/>
              <a:t>Installation du candidat (5 minutes)</a:t>
            </a:r>
            <a:endParaRPr lang="fr-FR" dirty="0"/>
          </a:p>
          <a:p>
            <a:r>
              <a:rPr lang="fr-FR" b="1" dirty="0"/>
              <a:t>Rétrospective par le candidat d'un projet réalisé en amont de la session selon une méthode de gestion de projet agile (10 minutes)</a:t>
            </a:r>
          </a:p>
          <a:p>
            <a:pPr lvl="1"/>
            <a:r>
              <a:rPr lang="fr-FR" dirty="0"/>
              <a:t>Présentation du projet</a:t>
            </a:r>
          </a:p>
          <a:p>
            <a:pPr lvl="1"/>
            <a:r>
              <a:rPr lang="fr-FR" dirty="0"/>
              <a:t>Présentation de la méthode de gestion de projet</a:t>
            </a:r>
          </a:p>
          <a:p>
            <a:pPr lvl="1"/>
            <a:r>
              <a:rPr lang="fr-FR" dirty="0"/>
              <a:t>Animation d’une discussion constructive avec le jury à la manière d’une rétrospective</a:t>
            </a:r>
          </a:p>
          <a:p>
            <a:r>
              <a:rPr lang="fr-FR" b="1" dirty="0"/>
              <a:t>Animation d’un atelier de clôture d’une rétrospective</a:t>
            </a:r>
            <a:r>
              <a:rPr lang="fr-FR" dirty="0"/>
              <a:t> </a:t>
            </a:r>
            <a:r>
              <a:rPr lang="fr-FR" b="1" dirty="0"/>
              <a:t>(5 minutes)</a:t>
            </a:r>
            <a:endParaRPr lang="fr-FR" dirty="0"/>
          </a:p>
          <a:p>
            <a:r>
              <a:rPr lang="fr-FR" b="1" dirty="0"/>
              <a:t>Entretien technique (5 minutes)</a:t>
            </a:r>
          </a:p>
          <a:p>
            <a:pPr lvl="1"/>
            <a:r>
              <a:rPr lang="fr-FR" dirty="0"/>
              <a:t>Présentation d’une autre méthode (kanban si le projet est géré en </a:t>
            </a:r>
            <a:r>
              <a:rPr lang="fr-FR" dirty="0" err="1"/>
              <a:t>scrum</a:t>
            </a:r>
            <a:r>
              <a:rPr lang="fr-FR" dirty="0"/>
              <a:t> et </a:t>
            </a:r>
            <a:r>
              <a:rPr lang="fr-FR" dirty="0" err="1"/>
              <a:t>scrum</a:t>
            </a:r>
            <a:r>
              <a:rPr lang="fr-FR" dirty="0"/>
              <a:t> si le projet est géré en kanban)</a:t>
            </a:r>
          </a:p>
          <a:p>
            <a:pPr lvl="1"/>
            <a:r>
              <a:rPr lang="fr-FR" dirty="0"/>
              <a:t>Echange général avec le jury sur les méthodes agile</a:t>
            </a:r>
          </a:p>
          <a:p>
            <a:r>
              <a:rPr lang="fr-FR" dirty="0"/>
              <a:t>Après l’épreuve, le jury dispose de </a:t>
            </a:r>
            <a:r>
              <a:rPr lang="fr-FR" b="1" dirty="0"/>
              <a:t>10 minutes </a:t>
            </a:r>
            <a:r>
              <a:rPr lang="fr-FR" dirty="0"/>
              <a:t>pour délibérer en l’absence du candidat.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719" y="163927"/>
            <a:ext cx="1657025" cy="19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4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 (10’)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L’objectif de cette rétrospective est de restituer la mise en application des méthodes agiles à l’aide du support visuel réalisé. </a:t>
            </a:r>
            <a:endParaRPr lang="fr-FR" b="1" dirty="0"/>
          </a:p>
          <a:p>
            <a:r>
              <a:rPr lang="fr-FR" dirty="0"/>
              <a:t>Récapitulatif des outils et du matériel utilisé,</a:t>
            </a:r>
          </a:p>
          <a:p>
            <a:r>
              <a:rPr lang="fr-FR" dirty="0"/>
              <a:t>Rassemblement des données (factuel) : quels sont les événements qui se sont passés, quelles avancées, quelles décisions, quels défis ?</a:t>
            </a:r>
          </a:p>
          <a:p>
            <a:r>
              <a:rPr lang="fr-FR" dirty="0"/>
              <a:t>Présentation de la philosophie d’utilisation des outils Agiles, le déroulement de leur application et leur capitalisation,</a:t>
            </a:r>
          </a:p>
          <a:p>
            <a:r>
              <a:rPr lang="fr-FR" dirty="0"/>
              <a:t>Discussion constructive avec le jury après cette présentation, l’apprenant cherche à générer des avis,</a:t>
            </a:r>
          </a:p>
          <a:p>
            <a:r>
              <a:rPr lang="fr-FR" dirty="0"/>
              <a:t>Clôture : invention et présentation des actions d’amélioration (2 ou 3 axes d’amélioration max), listing des principales frustrations , synthèse.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302" y="68122"/>
            <a:ext cx="2165373" cy="206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7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Grille d’évaluation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Voir le fichier : </a:t>
            </a:r>
            <a:r>
              <a:rPr lang="fr-FR" dirty="0">
                <a:hlinkClick r:id="rId2" action="ppaction://hlinkfile"/>
              </a:rPr>
              <a:t>certification\[Agilité] - Grille évaluation jury - grille </a:t>
            </a:r>
            <a:r>
              <a:rPr lang="fr-FR" dirty="0" err="1">
                <a:hlinkClick r:id="rId2" action="ppaction://hlinkfile"/>
              </a:rPr>
              <a:t>eval</a:t>
            </a:r>
            <a:r>
              <a:rPr lang="fr-FR" dirty="0">
                <a:hlinkClick r:id="rId2" action="ppaction://hlinkfile"/>
              </a:rPr>
              <a:t> Agilités 08.10.19 (1).pdf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930" y="3592594"/>
            <a:ext cx="2745092" cy="220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43907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</TotalTime>
  <Words>546</Words>
  <Application>Microsoft Office PowerPoint</Application>
  <PresentationFormat>Grand écran</PresentationFormat>
  <Paragraphs>64</Paragraphs>
  <Slides>11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Brin</vt:lpstr>
      <vt:lpstr>Méthodes agiles de gestion et amorçage de projet</vt:lpstr>
      <vt:lpstr>Déroulement de la formation</vt:lpstr>
      <vt:lpstr>Consolidation</vt:lpstr>
      <vt:lpstr>Certification</vt:lpstr>
      <vt:lpstr>Contenu</vt:lpstr>
      <vt:lpstr>Contenu</vt:lpstr>
      <vt:lpstr>Organisation de l’examen</vt:lpstr>
      <vt:lpstr>Présentation du projet (10’)</vt:lpstr>
      <vt:lpstr>Grille d’évaluation</vt:lpstr>
      <vt:lpstr>Conseils</vt:lpstr>
      <vt:lpstr>Répétition</vt:lpstr>
    </vt:vector>
  </TitlesOfParts>
  <Company>SII Atlantique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Méthodes agiles de gestion et amorçage de projet</dc:title>
  <dc:creator>Sandrine ZUK</dc:creator>
  <cp:lastModifiedBy>Kervin KUENY</cp:lastModifiedBy>
  <cp:revision>120</cp:revision>
  <dcterms:created xsi:type="dcterms:W3CDTF">2021-02-22T10:09:31Z</dcterms:created>
  <dcterms:modified xsi:type="dcterms:W3CDTF">2024-02-06T22:00:26Z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f6fc66b-1ac8-4c70-8e69-e4d9779ebfec_Enabled">
    <vt:lpwstr>true</vt:lpwstr>
  </property>
  <property fmtid="{D5CDD505-2E9C-101B-9397-08002B2CF9AE}" pid="3" name="MSIP_Label_cf6fc66b-1ac8-4c70-8e69-e4d9779ebfec_SetDate">
    <vt:lpwstr>2024-02-06T19:57:41Z</vt:lpwstr>
  </property>
  <property fmtid="{D5CDD505-2E9C-101B-9397-08002B2CF9AE}" pid="4" name="MSIP_Label_cf6fc66b-1ac8-4c70-8e69-e4d9779ebfec_Method">
    <vt:lpwstr>Privileged</vt:lpwstr>
  </property>
  <property fmtid="{D5CDD505-2E9C-101B-9397-08002B2CF9AE}" pid="5" name="MSIP_Label_cf6fc66b-1ac8-4c70-8e69-e4d9779ebfec_Name">
    <vt:lpwstr>Document_Public</vt:lpwstr>
  </property>
  <property fmtid="{D5CDD505-2E9C-101B-9397-08002B2CF9AE}" pid="6" name="MSIP_Label_cf6fc66b-1ac8-4c70-8e69-e4d9779ebfec_SiteId">
    <vt:lpwstr>09b07065-15c8-4f56-812c-e223c6d8bd2d</vt:lpwstr>
  </property>
  <property fmtid="{D5CDD505-2E9C-101B-9397-08002B2CF9AE}" pid="7" name="MSIP_Label_cf6fc66b-1ac8-4c70-8e69-e4d9779ebfec_ActionId">
    <vt:lpwstr>a81501ca-127e-490f-a151-96e8621cd26e</vt:lpwstr>
  </property>
  <property fmtid="{D5CDD505-2E9C-101B-9397-08002B2CF9AE}" pid="8" name="MSIP_Label_cf6fc66b-1ac8-4c70-8e69-e4d9779ebfec_ContentBits">
    <vt:lpwstr>2</vt:lpwstr>
  </property>
  <property fmtid="{D5CDD505-2E9C-101B-9397-08002B2CF9AE}" pid="9" name="ClassificationContentMarkingFooterLocations">
    <vt:lpwstr>Brin:9</vt:lpwstr>
  </property>
  <property fmtid="{D5CDD505-2E9C-101B-9397-08002B2CF9AE}" pid="10" name="ClassificationContentMarkingFooterText">
    <vt:lpwstr>Public</vt:lpwstr>
  </property>
</Properties>
</file>