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8"/>
  </p:notes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31"/>
    <p:restoredTop sz="94694"/>
  </p:normalViewPr>
  <p:slideViewPr>
    <p:cSldViewPr snapToGrid="0">
      <p:cViewPr varScale="1">
        <p:scale>
          <a:sx n="116" d="100"/>
          <a:sy n="116" d="100"/>
        </p:scale>
        <p:origin x="1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50FC13-9A15-402F-98A6-3092CB7793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D53A120-776A-4292-9714-9860A01E0E48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Modulo per l’analisi con </a:t>
          </a:r>
          <a:r>
            <a:rPr lang="it-IT" dirty="0" err="1"/>
            <a:t>Matplotlib</a:t>
          </a:r>
          <a:r>
            <a:rPr lang="it-IT" dirty="0"/>
            <a:t> dei dati di 4 azioni quotate sul Nasdaq per l’individuazione di un titolo su cui fare previsione</a:t>
          </a:r>
          <a:endParaRPr lang="en-US" dirty="0"/>
        </a:p>
      </dgm:t>
    </dgm:pt>
    <dgm:pt modelId="{2F5F6849-0448-414A-AE50-B2ECC194A5BA}" type="parTrans" cxnId="{428EB1ED-B9F1-4F76-AD56-1D1B73FD5A87}">
      <dgm:prSet/>
      <dgm:spPr/>
      <dgm:t>
        <a:bodyPr/>
        <a:lstStyle/>
        <a:p>
          <a:endParaRPr lang="en-US"/>
        </a:p>
      </dgm:t>
    </dgm:pt>
    <dgm:pt modelId="{EE724888-82F0-42E8-BDDB-D4A508E63DFE}" type="sibTrans" cxnId="{428EB1ED-B9F1-4F76-AD56-1D1B73FD5A8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1363980-0C17-45C4-9474-995A7CB87535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Utilizzo della libreria </a:t>
          </a:r>
          <a:r>
            <a:rPr lang="it-IT" dirty="0" err="1"/>
            <a:t>Keras</a:t>
          </a:r>
          <a:r>
            <a:rPr lang="it-IT" dirty="0"/>
            <a:t> di </a:t>
          </a:r>
          <a:r>
            <a:rPr lang="it-IT" dirty="0" err="1"/>
            <a:t>TensorFlow</a:t>
          </a:r>
          <a:r>
            <a:rPr lang="it-IT" dirty="0"/>
            <a:t> per l'addestramento di un modello di RNN con LSTM</a:t>
          </a:r>
          <a:endParaRPr lang="en-US" dirty="0"/>
        </a:p>
      </dgm:t>
    </dgm:pt>
    <dgm:pt modelId="{4EC5A15C-ED63-4FA3-92ED-394FBE4983ED}" type="parTrans" cxnId="{24A35BDE-9AF6-4813-A4AB-AADF987F880A}">
      <dgm:prSet/>
      <dgm:spPr/>
      <dgm:t>
        <a:bodyPr/>
        <a:lstStyle/>
        <a:p>
          <a:endParaRPr lang="en-US"/>
        </a:p>
      </dgm:t>
    </dgm:pt>
    <dgm:pt modelId="{9BBD3E79-B93F-4F2E-BC65-92DEE43BC00C}" type="sibTrans" cxnId="{24A35BDE-9AF6-4813-A4AB-AADF987F88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B995ECE-888F-4351-A4E9-C20332E8C762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Addestramento di un modello RNN di tipo LSTM realizzato con libreria </a:t>
          </a:r>
          <a:r>
            <a:rPr lang="it-IT" dirty="0" err="1"/>
            <a:t>PyTorch</a:t>
          </a:r>
          <a:r>
            <a:rPr lang="it-IT" dirty="0"/>
            <a:t> per la predizione dei prezzi</a:t>
          </a:r>
          <a:endParaRPr lang="en-US" dirty="0"/>
        </a:p>
      </dgm:t>
    </dgm:pt>
    <dgm:pt modelId="{01A9F093-CEC8-46A0-8BF0-440F1D02BCB5}" type="parTrans" cxnId="{379692AF-BCC4-4F5E-8CC8-9690BA6DCFD4}">
      <dgm:prSet/>
      <dgm:spPr/>
      <dgm:t>
        <a:bodyPr/>
        <a:lstStyle/>
        <a:p>
          <a:endParaRPr lang="en-US"/>
        </a:p>
      </dgm:t>
    </dgm:pt>
    <dgm:pt modelId="{0ACDBCF3-150D-429C-8633-1E10473B928B}" type="sibTrans" cxnId="{379692AF-BCC4-4F5E-8CC8-9690BA6DCFD4}">
      <dgm:prSet/>
      <dgm:spPr/>
      <dgm:t>
        <a:bodyPr/>
        <a:lstStyle/>
        <a:p>
          <a:endParaRPr lang="en-US"/>
        </a:p>
      </dgm:t>
    </dgm:pt>
    <dgm:pt modelId="{DD433FAF-7766-49B2-A4ED-115554A33A80}" type="pres">
      <dgm:prSet presAssocID="{CA50FC13-9A15-402F-98A6-3092CB779396}" presName="root" presStyleCnt="0">
        <dgm:presLayoutVars>
          <dgm:dir/>
          <dgm:resizeHandles val="exact"/>
        </dgm:presLayoutVars>
      </dgm:prSet>
      <dgm:spPr/>
    </dgm:pt>
    <dgm:pt modelId="{F3653D6E-722E-45E2-8397-26D303860A56}" type="pres">
      <dgm:prSet presAssocID="{6D53A120-776A-4292-9714-9860A01E0E48}" presName="compNode" presStyleCnt="0"/>
      <dgm:spPr/>
    </dgm:pt>
    <dgm:pt modelId="{CD1A3C47-BC37-4829-A9D7-2BFE526CC4F3}" type="pres">
      <dgm:prSet presAssocID="{6D53A120-776A-4292-9714-9860A01E0E48}" presName="bgRect" presStyleLbl="bgShp" presStyleIdx="0" presStyleCnt="3"/>
      <dgm:spPr/>
    </dgm:pt>
    <dgm:pt modelId="{0910A598-67F5-4AC3-ACA2-9ED2AC7A17D2}" type="pres">
      <dgm:prSet presAssocID="{6D53A120-776A-4292-9714-9860A01E0E48}" presName="iconRect" presStyleLbl="node1" presStyleIdx="0" presStyleCnt="3" custScaleX="146517" custScaleY="154437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64" b="2564"/>
          </a:stretch>
        </a:blipFill>
        <a:ln>
          <a:noFill/>
        </a:ln>
      </dgm:spPr>
    </dgm:pt>
    <dgm:pt modelId="{A27B9FB3-359A-4BCD-8A4D-6A65B2F5244E}" type="pres">
      <dgm:prSet presAssocID="{6D53A120-776A-4292-9714-9860A01E0E48}" presName="spaceRect" presStyleCnt="0"/>
      <dgm:spPr/>
    </dgm:pt>
    <dgm:pt modelId="{FEF6704F-6E56-4CAC-A23E-6025AE959395}" type="pres">
      <dgm:prSet presAssocID="{6D53A120-776A-4292-9714-9860A01E0E48}" presName="parTx" presStyleLbl="revTx" presStyleIdx="0" presStyleCnt="3">
        <dgm:presLayoutVars>
          <dgm:chMax val="0"/>
          <dgm:chPref val="0"/>
        </dgm:presLayoutVars>
      </dgm:prSet>
      <dgm:spPr/>
    </dgm:pt>
    <dgm:pt modelId="{56FB153A-8E0F-41A2-B467-0400A44ACE66}" type="pres">
      <dgm:prSet presAssocID="{EE724888-82F0-42E8-BDDB-D4A508E63DFE}" presName="sibTrans" presStyleCnt="0"/>
      <dgm:spPr/>
    </dgm:pt>
    <dgm:pt modelId="{D3CE3C0E-0305-40D6-B166-663375DCBCF5}" type="pres">
      <dgm:prSet presAssocID="{61363980-0C17-45C4-9474-995A7CB87535}" presName="compNode" presStyleCnt="0"/>
      <dgm:spPr/>
    </dgm:pt>
    <dgm:pt modelId="{4FEE0980-57F5-463B-89AB-423A45BA08D0}" type="pres">
      <dgm:prSet presAssocID="{61363980-0C17-45C4-9474-995A7CB87535}" presName="bgRect" presStyleLbl="bgShp" presStyleIdx="1" presStyleCnt="3"/>
      <dgm:spPr/>
    </dgm:pt>
    <dgm:pt modelId="{A13FCF90-2F4C-4186-BC8E-46FFB703E2F7}" type="pres">
      <dgm:prSet presAssocID="{61363980-0C17-45C4-9474-995A7CB87535}" presName="iconRect" presStyleLbl="node1" presStyleIdx="1" presStyleCnt="3" custScaleX="184792" custScaleY="142558" custLinFactNeighborX="8294" custLinFactNeighborY="-388"/>
      <dgm:spPr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645" t="-11111" r="-34645" b="-11111"/>
          </a:stretch>
        </a:blipFill>
        <a:ln>
          <a:noFill/>
        </a:ln>
      </dgm:spPr>
    </dgm:pt>
    <dgm:pt modelId="{B366A299-9699-4CE9-9B30-A5DE89F6E0D7}" type="pres">
      <dgm:prSet presAssocID="{61363980-0C17-45C4-9474-995A7CB87535}" presName="spaceRect" presStyleCnt="0"/>
      <dgm:spPr/>
    </dgm:pt>
    <dgm:pt modelId="{800DC6CF-D432-4789-B0E6-90FBF5E3D19E}" type="pres">
      <dgm:prSet presAssocID="{61363980-0C17-45C4-9474-995A7CB87535}" presName="parTx" presStyleLbl="revTx" presStyleIdx="1" presStyleCnt="3">
        <dgm:presLayoutVars>
          <dgm:chMax val="0"/>
          <dgm:chPref val="0"/>
        </dgm:presLayoutVars>
      </dgm:prSet>
      <dgm:spPr/>
    </dgm:pt>
    <dgm:pt modelId="{D7298E15-3F14-4441-BEE8-ACCB9C6F7FA0}" type="pres">
      <dgm:prSet presAssocID="{9BBD3E79-B93F-4F2E-BC65-92DEE43BC00C}" presName="sibTrans" presStyleCnt="0"/>
      <dgm:spPr/>
    </dgm:pt>
    <dgm:pt modelId="{4CCDBD1F-0E76-4EFE-ABEB-E08C6010E1EB}" type="pres">
      <dgm:prSet presAssocID="{0B995ECE-888F-4351-A4E9-C20332E8C762}" presName="compNode" presStyleCnt="0"/>
      <dgm:spPr/>
    </dgm:pt>
    <dgm:pt modelId="{CABE7836-3394-4DB0-9C0B-76985FBA94AF}" type="pres">
      <dgm:prSet presAssocID="{0B995ECE-888F-4351-A4E9-C20332E8C762}" presName="bgRect" presStyleLbl="bgShp" presStyleIdx="2" presStyleCnt="3"/>
      <dgm:spPr/>
    </dgm:pt>
    <dgm:pt modelId="{CDA2737A-DEE1-4F4B-B98D-1EC481C63D3D}" type="pres">
      <dgm:prSet presAssocID="{0B995ECE-888F-4351-A4E9-C20332E8C762}" presName="iconRect" presStyleLbl="node1" presStyleIdx="2" presStyleCnt="3" custScaleX="193879" custScaleY="126984" custLinFactNeighborX="10792" custLinFactNeighborY="-2628"/>
      <dgm:spPr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25" t="6342" r="-4125" b="6342"/>
          </a:stretch>
        </a:blipFill>
        <a:ln>
          <a:noFill/>
        </a:ln>
      </dgm:spPr>
    </dgm:pt>
    <dgm:pt modelId="{3FA2A307-C191-430A-845C-B45D9698DE0D}" type="pres">
      <dgm:prSet presAssocID="{0B995ECE-888F-4351-A4E9-C20332E8C762}" presName="spaceRect" presStyleCnt="0"/>
      <dgm:spPr/>
    </dgm:pt>
    <dgm:pt modelId="{82A7428B-7289-46A1-AD8E-FDE4F92252C5}" type="pres">
      <dgm:prSet presAssocID="{0B995ECE-888F-4351-A4E9-C20332E8C762}" presName="parTx" presStyleLbl="revTx" presStyleIdx="2" presStyleCnt="3" custScaleX="97144">
        <dgm:presLayoutVars>
          <dgm:chMax val="0"/>
          <dgm:chPref val="0"/>
        </dgm:presLayoutVars>
      </dgm:prSet>
      <dgm:spPr/>
    </dgm:pt>
  </dgm:ptLst>
  <dgm:cxnLst>
    <dgm:cxn modelId="{D9773112-6C6F-9A44-BB01-BAEBFE5C7006}" type="presOf" srcId="{0B995ECE-888F-4351-A4E9-C20332E8C762}" destId="{82A7428B-7289-46A1-AD8E-FDE4F92252C5}" srcOrd="0" destOrd="0" presId="urn:microsoft.com/office/officeart/2018/2/layout/IconVerticalSolidList"/>
    <dgm:cxn modelId="{6794A36B-BCDB-D34F-BD19-2BE65C97728C}" type="presOf" srcId="{61363980-0C17-45C4-9474-995A7CB87535}" destId="{800DC6CF-D432-4789-B0E6-90FBF5E3D19E}" srcOrd="0" destOrd="0" presId="urn:microsoft.com/office/officeart/2018/2/layout/IconVerticalSolidList"/>
    <dgm:cxn modelId="{379692AF-BCC4-4F5E-8CC8-9690BA6DCFD4}" srcId="{CA50FC13-9A15-402F-98A6-3092CB779396}" destId="{0B995ECE-888F-4351-A4E9-C20332E8C762}" srcOrd="2" destOrd="0" parTransId="{01A9F093-CEC8-46A0-8BF0-440F1D02BCB5}" sibTransId="{0ACDBCF3-150D-429C-8633-1E10473B928B}"/>
    <dgm:cxn modelId="{2BF026B3-8E26-4D49-98A2-C13D5B2832C2}" type="presOf" srcId="{CA50FC13-9A15-402F-98A6-3092CB779396}" destId="{DD433FAF-7766-49B2-A4ED-115554A33A80}" srcOrd="0" destOrd="0" presId="urn:microsoft.com/office/officeart/2018/2/layout/IconVerticalSolidList"/>
    <dgm:cxn modelId="{24A35BDE-9AF6-4813-A4AB-AADF987F880A}" srcId="{CA50FC13-9A15-402F-98A6-3092CB779396}" destId="{61363980-0C17-45C4-9474-995A7CB87535}" srcOrd="1" destOrd="0" parTransId="{4EC5A15C-ED63-4FA3-92ED-394FBE4983ED}" sibTransId="{9BBD3E79-B93F-4F2E-BC65-92DEE43BC00C}"/>
    <dgm:cxn modelId="{93CD4CE3-2B8D-CB43-8D2A-C77DF74F0D01}" type="presOf" srcId="{6D53A120-776A-4292-9714-9860A01E0E48}" destId="{FEF6704F-6E56-4CAC-A23E-6025AE959395}" srcOrd="0" destOrd="0" presId="urn:microsoft.com/office/officeart/2018/2/layout/IconVerticalSolidList"/>
    <dgm:cxn modelId="{428EB1ED-B9F1-4F76-AD56-1D1B73FD5A87}" srcId="{CA50FC13-9A15-402F-98A6-3092CB779396}" destId="{6D53A120-776A-4292-9714-9860A01E0E48}" srcOrd="0" destOrd="0" parTransId="{2F5F6849-0448-414A-AE50-B2ECC194A5BA}" sibTransId="{EE724888-82F0-42E8-BDDB-D4A508E63DFE}"/>
    <dgm:cxn modelId="{B7376335-17A5-844C-8BB0-4C65B88E3251}" type="presParOf" srcId="{DD433FAF-7766-49B2-A4ED-115554A33A80}" destId="{F3653D6E-722E-45E2-8397-26D303860A56}" srcOrd="0" destOrd="0" presId="urn:microsoft.com/office/officeart/2018/2/layout/IconVerticalSolidList"/>
    <dgm:cxn modelId="{297C7460-81C1-C94D-B5F1-1681E7C2A2AC}" type="presParOf" srcId="{F3653D6E-722E-45E2-8397-26D303860A56}" destId="{CD1A3C47-BC37-4829-A9D7-2BFE526CC4F3}" srcOrd="0" destOrd="0" presId="urn:microsoft.com/office/officeart/2018/2/layout/IconVerticalSolidList"/>
    <dgm:cxn modelId="{07B8BBD1-701B-614A-A14C-3D6E47EC2045}" type="presParOf" srcId="{F3653D6E-722E-45E2-8397-26D303860A56}" destId="{0910A598-67F5-4AC3-ACA2-9ED2AC7A17D2}" srcOrd="1" destOrd="0" presId="urn:microsoft.com/office/officeart/2018/2/layout/IconVerticalSolidList"/>
    <dgm:cxn modelId="{72D84E05-D85F-3B44-86A4-107196F1E7E0}" type="presParOf" srcId="{F3653D6E-722E-45E2-8397-26D303860A56}" destId="{A27B9FB3-359A-4BCD-8A4D-6A65B2F5244E}" srcOrd="2" destOrd="0" presId="urn:microsoft.com/office/officeart/2018/2/layout/IconVerticalSolidList"/>
    <dgm:cxn modelId="{1364998D-FAC7-3D42-B163-17FCF248291F}" type="presParOf" srcId="{F3653D6E-722E-45E2-8397-26D303860A56}" destId="{FEF6704F-6E56-4CAC-A23E-6025AE959395}" srcOrd="3" destOrd="0" presId="urn:microsoft.com/office/officeart/2018/2/layout/IconVerticalSolidList"/>
    <dgm:cxn modelId="{CD029654-4375-9D45-B626-9F9B5FC1E61C}" type="presParOf" srcId="{DD433FAF-7766-49B2-A4ED-115554A33A80}" destId="{56FB153A-8E0F-41A2-B467-0400A44ACE66}" srcOrd="1" destOrd="0" presId="urn:microsoft.com/office/officeart/2018/2/layout/IconVerticalSolidList"/>
    <dgm:cxn modelId="{D037DBDA-879D-A942-B3E1-1E9F3BD2F430}" type="presParOf" srcId="{DD433FAF-7766-49B2-A4ED-115554A33A80}" destId="{D3CE3C0E-0305-40D6-B166-663375DCBCF5}" srcOrd="2" destOrd="0" presId="urn:microsoft.com/office/officeart/2018/2/layout/IconVerticalSolidList"/>
    <dgm:cxn modelId="{38DA4DE5-205A-214A-AA35-D5CC176894C1}" type="presParOf" srcId="{D3CE3C0E-0305-40D6-B166-663375DCBCF5}" destId="{4FEE0980-57F5-463B-89AB-423A45BA08D0}" srcOrd="0" destOrd="0" presId="urn:microsoft.com/office/officeart/2018/2/layout/IconVerticalSolidList"/>
    <dgm:cxn modelId="{1EEE2B9C-3764-6A43-8530-3826A0267675}" type="presParOf" srcId="{D3CE3C0E-0305-40D6-B166-663375DCBCF5}" destId="{A13FCF90-2F4C-4186-BC8E-46FFB703E2F7}" srcOrd="1" destOrd="0" presId="urn:microsoft.com/office/officeart/2018/2/layout/IconVerticalSolidList"/>
    <dgm:cxn modelId="{B566A901-A582-024B-8B11-5375D5627177}" type="presParOf" srcId="{D3CE3C0E-0305-40D6-B166-663375DCBCF5}" destId="{B366A299-9699-4CE9-9B30-A5DE89F6E0D7}" srcOrd="2" destOrd="0" presId="urn:microsoft.com/office/officeart/2018/2/layout/IconVerticalSolidList"/>
    <dgm:cxn modelId="{EE1B1D38-25A8-B040-87F1-38ECE27387F8}" type="presParOf" srcId="{D3CE3C0E-0305-40D6-B166-663375DCBCF5}" destId="{800DC6CF-D432-4789-B0E6-90FBF5E3D19E}" srcOrd="3" destOrd="0" presId="urn:microsoft.com/office/officeart/2018/2/layout/IconVerticalSolidList"/>
    <dgm:cxn modelId="{E6B459F2-9043-7E44-9FF7-9F36FDFD5598}" type="presParOf" srcId="{DD433FAF-7766-49B2-A4ED-115554A33A80}" destId="{D7298E15-3F14-4441-BEE8-ACCB9C6F7FA0}" srcOrd="3" destOrd="0" presId="urn:microsoft.com/office/officeart/2018/2/layout/IconVerticalSolidList"/>
    <dgm:cxn modelId="{D170812C-3094-D346-A432-AB7869D6932B}" type="presParOf" srcId="{DD433FAF-7766-49B2-A4ED-115554A33A80}" destId="{4CCDBD1F-0E76-4EFE-ABEB-E08C6010E1EB}" srcOrd="4" destOrd="0" presId="urn:microsoft.com/office/officeart/2018/2/layout/IconVerticalSolidList"/>
    <dgm:cxn modelId="{5938FB98-93EC-B440-9B80-620785CCC46B}" type="presParOf" srcId="{4CCDBD1F-0E76-4EFE-ABEB-E08C6010E1EB}" destId="{CABE7836-3394-4DB0-9C0B-76985FBA94AF}" srcOrd="0" destOrd="0" presId="urn:microsoft.com/office/officeart/2018/2/layout/IconVerticalSolidList"/>
    <dgm:cxn modelId="{6AF5DADA-5986-874E-9C5C-F33008F9B63E}" type="presParOf" srcId="{4CCDBD1F-0E76-4EFE-ABEB-E08C6010E1EB}" destId="{CDA2737A-DEE1-4F4B-B98D-1EC481C63D3D}" srcOrd="1" destOrd="0" presId="urn:microsoft.com/office/officeart/2018/2/layout/IconVerticalSolidList"/>
    <dgm:cxn modelId="{BCC12381-F7C3-4A4B-B182-E3948BFB936B}" type="presParOf" srcId="{4CCDBD1F-0E76-4EFE-ABEB-E08C6010E1EB}" destId="{3FA2A307-C191-430A-845C-B45D9698DE0D}" srcOrd="2" destOrd="0" presId="urn:microsoft.com/office/officeart/2018/2/layout/IconVerticalSolidList"/>
    <dgm:cxn modelId="{7BDABEF6-7521-7E47-9061-A8F7C18C0230}" type="presParOf" srcId="{4CCDBD1F-0E76-4EFE-ABEB-E08C6010E1EB}" destId="{82A7428B-7289-46A1-AD8E-FDE4F92252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1A3C47-BC37-4829-A9D7-2BFE526CC4F3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0A598-67F5-4AC3-ACA2-9ED2AC7A17D2}">
      <dsp:nvSpPr>
        <dsp:cNvPr id="0" name=""/>
        <dsp:cNvSpPr/>
      </dsp:nvSpPr>
      <dsp:spPr>
        <a:xfrm>
          <a:off x="288564" y="125168"/>
          <a:ext cx="1331996" cy="1403997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2564" b="2564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6704F-6E56-4CAC-A23E-6025AE959395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Modulo per l’analisi con </a:t>
          </a:r>
          <a:r>
            <a:rPr lang="it-IT" sz="2000" kern="1200" dirty="0" err="1"/>
            <a:t>Matplotlib</a:t>
          </a:r>
          <a:r>
            <a:rPr lang="it-IT" sz="2000" kern="1200" dirty="0"/>
            <a:t> dei dati di 4 azioni quotate sul Nasdaq per l’individuazione di un titolo su cui fare previsione</a:t>
          </a:r>
          <a:endParaRPr lang="en-US" sz="2000" kern="1200" dirty="0"/>
        </a:p>
      </dsp:txBody>
      <dsp:txXfrm>
        <a:off x="1909124" y="706"/>
        <a:ext cx="5040315" cy="1652921"/>
      </dsp:txXfrm>
    </dsp:sp>
    <dsp:sp modelId="{4FEE0980-57F5-463B-89AB-423A45BA08D0}">
      <dsp:nvSpPr>
        <dsp:cNvPr id="0" name=""/>
        <dsp:cNvSpPr/>
      </dsp:nvSpPr>
      <dsp:spPr>
        <a:xfrm>
          <a:off x="0" y="2066858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FCF90-2F4C-4186-BC8E-46FFB703E2F7}">
      <dsp:nvSpPr>
        <dsp:cNvPr id="0" name=""/>
        <dsp:cNvSpPr/>
      </dsp:nvSpPr>
      <dsp:spPr>
        <a:xfrm>
          <a:off x="189985" y="2241789"/>
          <a:ext cx="1679956" cy="1296004"/>
        </a:xfrm>
        <a:prstGeom prst="rect">
          <a:avLst/>
        </a:prstGeom>
        <a:blipFill dpi="0"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4645" t="-11111" r="-34645" b="-11111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0DC6CF-D432-4789-B0E6-90FBF5E3D19E}">
      <dsp:nvSpPr>
        <dsp:cNvPr id="0" name=""/>
        <dsp:cNvSpPr/>
      </dsp:nvSpPr>
      <dsp:spPr>
        <a:xfrm>
          <a:off x="1909124" y="2066858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Utilizzo della libreria </a:t>
          </a:r>
          <a:r>
            <a:rPr lang="it-IT" sz="2000" kern="1200" dirty="0" err="1"/>
            <a:t>Keras</a:t>
          </a:r>
          <a:r>
            <a:rPr lang="it-IT" sz="2000" kern="1200" dirty="0"/>
            <a:t> di </a:t>
          </a:r>
          <a:r>
            <a:rPr lang="it-IT" sz="2000" kern="1200" dirty="0" err="1"/>
            <a:t>TensorFlow</a:t>
          </a:r>
          <a:r>
            <a:rPr lang="it-IT" sz="2000" kern="1200" dirty="0"/>
            <a:t> per l'addestramento di un modello di RNN con LSTM</a:t>
          </a:r>
          <a:endParaRPr lang="en-US" sz="2000" kern="1200" dirty="0"/>
        </a:p>
      </dsp:txBody>
      <dsp:txXfrm>
        <a:off x="1909124" y="2066858"/>
        <a:ext cx="5040315" cy="1652921"/>
      </dsp:txXfrm>
    </dsp:sp>
    <dsp:sp modelId="{CABE7836-3394-4DB0-9C0B-76985FBA94AF}">
      <dsp:nvSpPr>
        <dsp:cNvPr id="0" name=""/>
        <dsp:cNvSpPr/>
      </dsp:nvSpPr>
      <dsp:spPr>
        <a:xfrm>
          <a:off x="0" y="4133010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A2737A-DEE1-4F4B-B98D-1EC481C63D3D}">
      <dsp:nvSpPr>
        <dsp:cNvPr id="0" name=""/>
        <dsp:cNvSpPr/>
      </dsp:nvSpPr>
      <dsp:spPr>
        <a:xfrm>
          <a:off x="171389" y="4358369"/>
          <a:ext cx="1762567" cy="1154420"/>
        </a:xfrm>
        <a:prstGeom prst="rect">
          <a:avLst/>
        </a:prstGeom>
        <a:blipFill dpi="0"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125" t="6342" r="-4125" b="6342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7428B-7289-46A1-AD8E-FDE4F92252C5}">
      <dsp:nvSpPr>
        <dsp:cNvPr id="0" name=""/>
        <dsp:cNvSpPr/>
      </dsp:nvSpPr>
      <dsp:spPr>
        <a:xfrm>
          <a:off x="1981100" y="4133010"/>
          <a:ext cx="4896364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000" kern="1200" dirty="0"/>
            <a:t>Addestramento di un modello RNN di tipo LSTM realizzato con libreria </a:t>
          </a:r>
          <a:r>
            <a:rPr lang="it-IT" sz="2000" kern="1200" dirty="0" err="1"/>
            <a:t>PyTorch</a:t>
          </a:r>
          <a:r>
            <a:rPr lang="it-IT" sz="2000" kern="1200" dirty="0"/>
            <a:t> per la predizione dei prezzi</a:t>
          </a:r>
          <a:endParaRPr lang="en-US" sz="2000" kern="1200" dirty="0"/>
        </a:p>
      </dsp:txBody>
      <dsp:txXfrm>
        <a:off x="1981100" y="4133010"/>
        <a:ext cx="4896364" cy="1652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7D59F2-36F2-8A41-AF29-6BBCD8105867}" type="datetimeFigureOut">
              <a:rPr lang="it-IT" smtClean="0"/>
              <a:t>26/04/25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C50CD-DE2C-0944-83BB-5BD8BED0CFC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534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C50CD-DE2C-0944-83BB-5BD8BED0CFC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05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2D17E-8398-9E5F-6152-AD5765931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EA6CF09-1BAB-BB15-5E55-8C04BC3D9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1A4D08D-C738-A4B1-94C1-C67DA2CAF2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6A3FCD5-86AC-2E3E-FDCD-9ABFE9D88A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C50CD-DE2C-0944-83BB-5BD8BED0CFC8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7870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1F42D-6CF9-AE46-DD8E-D70BF98D3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6B8AB64-C7B8-51A5-A471-B9A21389E1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28C7749-602B-11CF-A937-68A73F7356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0E10875-D9C7-B041-27C0-3657ABE975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C50CD-DE2C-0944-83BB-5BD8BED0CFC8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6816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97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91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6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59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7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7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24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77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4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148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7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8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machinelearningmastery.com/lstm-for-time-series-prediction-in-pytorch/" TargetMode="External"/><Relationship Id="rId3" Type="http://schemas.openxmlformats.org/officeDocument/2006/relationships/hyperlink" Target="https://www.kaggle.com/faressayah" TargetMode="External"/><Relationship Id="rId7" Type="http://schemas.openxmlformats.org/officeDocument/2006/relationships/hyperlink" Target="https://github.com/jinglescode" TargetMode="External"/><Relationship Id="rId12" Type="http://schemas.openxmlformats.org/officeDocument/2006/relationships/hyperlink" Target="https://github.com/ecordella/Short-Master-Progetto-Finale" TargetMode="External"/><Relationship Id="rId2" Type="http://schemas.openxmlformats.org/officeDocument/2006/relationships/hyperlink" Target="https://www.kaggle.com/code/faressayah/stock-market-analysis-prediction-using-lstm/noteboo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inglescode/time-series-forecasting-pytorch" TargetMode="External"/><Relationship Id="rId11" Type="http://schemas.openxmlformats.org/officeDocument/2006/relationships/hyperlink" Target="https://www.youtube.com/@GregHogg" TargetMode="External"/><Relationship Id="rId5" Type="http://schemas.openxmlformats.org/officeDocument/2006/relationships/hyperlink" Target="https://medium.com/@trifunovic-uros" TargetMode="External"/><Relationship Id="rId10" Type="http://schemas.openxmlformats.org/officeDocument/2006/relationships/hyperlink" Target="https://www.youtube.com/watch?v=q_HS4s1L8UI" TargetMode="External"/><Relationship Id="rId4" Type="http://schemas.openxmlformats.org/officeDocument/2006/relationships/hyperlink" Target="https://medium.com/analytics-vidhya/visualizing-historical-stock-price-and-volume-from-scratch-46029b2c5ef9" TargetMode="External"/><Relationship Id="rId9" Type="http://schemas.openxmlformats.org/officeDocument/2006/relationships/hyperlink" Target="https://machinelearningmastery.com/author/adrianta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8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1972E4-7548-F38F-3B37-4D711201C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1751" y="2661049"/>
            <a:ext cx="3788767" cy="2811737"/>
          </a:xfrm>
        </p:spPr>
        <p:txBody>
          <a:bodyPr>
            <a:normAutofit fontScale="90000"/>
          </a:bodyPr>
          <a:lstStyle/>
          <a:p>
            <a:pPr algn="l"/>
            <a:r>
              <a:rPr lang="it-IT" sz="4400" dirty="0"/>
              <a:t>Previsione dei prezzi delle azioni con strumenti di  Deep Learning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B054501-A82F-31F9-1C40-AC9C3CD56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55950" y="1518313"/>
            <a:ext cx="4100368" cy="717600"/>
          </a:xfrm>
        </p:spPr>
        <p:txBody>
          <a:bodyPr>
            <a:noAutofit/>
          </a:bodyPr>
          <a:lstStyle/>
          <a:p>
            <a:r>
              <a:rPr lang="it-IT" dirty="0">
                <a:latin typeface="Helvetica" pitchFamily="2" charset="0"/>
              </a:rPr>
              <a:t>Short Master di Intelligenza Artificiale e Machine Learning – A.A. 2024/25</a:t>
            </a:r>
          </a:p>
        </p:txBody>
      </p:sp>
      <p:pic>
        <p:nvPicPr>
          <p:cNvPr id="12" name="Picture 3" descr="Un mosaico di forme geometriche colorate">
            <a:extLst>
              <a:ext uri="{FF2B5EF4-FFF2-40B4-BE49-F238E27FC236}">
                <a16:creationId xmlns:a16="http://schemas.microsoft.com/office/drawing/2014/main" id="{7B8C30CD-B96E-7474-5227-DC00D7AC7A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185"/>
          <a:stretch/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1EF625E-C1BB-C961-41AD-49453486BB34}"/>
              </a:ext>
            </a:extLst>
          </p:cNvPr>
          <p:cNvSpPr txBox="1"/>
          <p:nvPr/>
        </p:nvSpPr>
        <p:spPr>
          <a:xfrm>
            <a:off x="9665233" y="5897922"/>
            <a:ext cx="2091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di Cordella Enrico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9EBDEA7-8D9F-071A-50D8-DCD1104BF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3133" y="179328"/>
            <a:ext cx="3026004" cy="131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8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DB69471-CF52-5F50-5FA0-6EDA798DA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96" y="1944927"/>
            <a:ext cx="4018841" cy="4847085"/>
          </a:xfrm>
        </p:spPr>
        <p:txBody>
          <a:bodyPr anchor="ctr">
            <a:noAutofit/>
          </a:bodyPr>
          <a:lstStyle/>
          <a:p>
            <a:r>
              <a:rPr lang="it-IT" sz="2600" b="0" dirty="0"/>
              <a:t>3 programmi in Python per l’analisi e lo studio dei titoli azionari per la predizione dei prezzi futuri mediante strumenti di Deep Learning (LSTM – Long Short </a:t>
            </a:r>
            <a:r>
              <a:rPr lang="it-IT" sz="2600" b="0" dirty="0" err="1"/>
              <a:t>Term</a:t>
            </a:r>
            <a:r>
              <a:rPr lang="it-IT" sz="2600" b="0" dirty="0"/>
              <a:t> Memory)</a:t>
            </a:r>
            <a:br>
              <a:rPr lang="it-IT" sz="2600" b="0" dirty="0"/>
            </a:br>
            <a:br>
              <a:rPr lang="it-IT" sz="2600" b="0" dirty="0"/>
            </a:br>
            <a:r>
              <a:rPr lang="it-IT" sz="2600" b="0" i="1" dirty="0"/>
              <a:t>Attenzione: ha solo uno scopo sperimentale, da non utilizzare per trading o investimenti</a:t>
            </a:r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35B3DB4F-FD85-42B9-4636-B91F1203EB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0969765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olo 1">
            <a:extLst>
              <a:ext uri="{FF2B5EF4-FFF2-40B4-BE49-F238E27FC236}">
                <a16:creationId xmlns:a16="http://schemas.microsoft.com/office/drawing/2014/main" id="{7EFBF680-9415-CF77-5C90-F0978F70C447}"/>
              </a:ext>
            </a:extLst>
          </p:cNvPr>
          <p:cNvSpPr txBox="1">
            <a:spLocks/>
          </p:cNvSpPr>
          <p:nvPr/>
        </p:nvSpPr>
        <p:spPr>
          <a:xfrm>
            <a:off x="355196" y="522722"/>
            <a:ext cx="3941596" cy="1422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dirty="0"/>
              <a:t>Panoramica del progetto</a:t>
            </a:r>
          </a:p>
        </p:txBody>
      </p:sp>
    </p:spTree>
    <p:extLst>
      <p:ext uri="{BB962C8B-B14F-4D97-AF65-F5344CB8AC3E}">
        <p14:creationId xmlns:p14="http://schemas.microsoft.com/office/powerpoint/2010/main" val="240904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5C79EA1-86E4-0267-F799-87671476EE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EAA7069-5C77-7A7B-0D11-9BF00FBC5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96" y="399566"/>
            <a:ext cx="6442483" cy="6509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1 - Analisi dei dati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BC265B0E-3873-DA25-1114-9D03E54C73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96" r="3898" b="-3"/>
          <a:stretch/>
        </p:blipFill>
        <p:spPr>
          <a:xfrm>
            <a:off x="7048480" y="261389"/>
            <a:ext cx="4716171" cy="3549798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591646E-34E4-A7AB-31D5-75482BEBF43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4" r="14139" b="-3"/>
          <a:stretch/>
        </p:blipFill>
        <p:spPr>
          <a:xfrm>
            <a:off x="6864601" y="3960112"/>
            <a:ext cx="3652659" cy="2748962"/>
          </a:xfrm>
          <a:prstGeom prst="rect">
            <a:avLst/>
          </a:prstGeom>
        </p:spPr>
      </p:pic>
      <p:sp>
        <p:nvSpPr>
          <p:cNvPr id="15" name="Segnaposto contenuto 14">
            <a:extLst>
              <a:ext uri="{FF2B5EF4-FFF2-40B4-BE49-F238E27FC236}">
                <a16:creationId xmlns:a16="http://schemas.microsoft.com/office/drawing/2014/main" id="{DF1A3F66-96C7-419C-DBC3-E569E13E3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71" y="1120549"/>
            <a:ext cx="6621131" cy="2101929"/>
          </a:xfrm>
        </p:spPr>
        <p:txBody>
          <a:bodyPr/>
          <a:lstStyle/>
          <a:p>
            <a:pPr>
              <a:spcBef>
                <a:spcPts val="700"/>
              </a:spcBef>
              <a:buFont typeface="Wingdings" pitchFamily="2" charset="2"/>
              <a:buChar char="ü"/>
            </a:pPr>
            <a:r>
              <a:rPr lang="it-IT" dirty="0"/>
              <a:t>Costruzione del dataset (</a:t>
            </a:r>
            <a:r>
              <a:rPr lang="it-IT" dirty="0" err="1"/>
              <a:t>yFinance</a:t>
            </a:r>
            <a:r>
              <a:rPr lang="it-IT" dirty="0"/>
              <a:t>)</a:t>
            </a:r>
          </a:p>
          <a:p>
            <a:pPr>
              <a:spcBef>
                <a:spcPts val="700"/>
              </a:spcBef>
              <a:buFont typeface="Wingdings" pitchFamily="2" charset="2"/>
              <a:buChar char="ü"/>
            </a:pPr>
            <a:r>
              <a:rPr lang="it-IT" dirty="0"/>
              <a:t>Analisi dei dati (andamento prezzi, SMA e volumi)</a:t>
            </a:r>
          </a:p>
          <a:p>
            <a:pPr>
              <a:spcBef>
                <a:spcPts val="700"/>
              </a:spcBef>
              <a:buFont typeface="Wingdings" pitchFamily="2" charset="2"/>
              <a:buChar char="ü"/>
            </a:pPr>
            <a:r>
              <a:rPr lang="it-IT" dirty="0"/>
              <a:t>Rendimento azioni e rischiosità (media e varianza)</a:t>
            </a:r>
          </a:p>
          <a:p>
            <a:pPr>
              <a:spcBef>
                <a:spcPts val="700"/>
              </a:spcBef>
              <a:buFont typeface="Wingdings" pitchFamily="2" charset="2"/>
              <a:buChar char="ü"/>
            </a:pPr>
            <a:r>
              <a:rPr lang="it-IT" dirty="0"/>
              <a:t>Matrice Rischio-Rendimento (indice di </a:t>
            </a:r>
            <a:r>
              <a:rPr lang="it-IT" dirty="0" err="1"/>
              <a:t>Sharpe</a:t>
            </a:r>
            <a:r>
              <a:rPr lang="it-IT" dirty="0"/>
              <a:t>)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00207E8-A7B3-FDE2-0BCB-4C7EFD326EB4}"/>
              </a:ext>
            </a:extLst>
          </p:cNvPr>
          <p:cNvSpPr txBox="1"/>
          <p:nvPr/>
        </p:nvSpPr>
        <p:spPr>
          <a:xfrm>
            <a:off x="10467073" y="4408371"/>
            <a:ext cx="16214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spcAft>
                <a:spcPts val="1200"/>
              </a:spcAft>
            </a:pPr>
            <a:r>
              <a:rPr lang="it-IT" sz="1400" b="1" dirty="0"/>
              <a:t>Indice di </a:t>
            </a:r>
            <a:r>
              <a:rPr lang="it-IT" sz="1400" b="1" dirty="0" err="1"/>
              <a:t>Sharpe</a:t>
            </a:r>
            <a:endParaRPr lang="it-IT" sz="1400" b="1" dirty="0"/>
          </a:p>
          <a:p>
            <a:pPr algn="ctr"/>
            <a:r>
              <a:rPr lang="it-IT" sz="1400" dirty="0"/>
              <a:t>AAPL: 0.042</a:t>
            </a:r>
          </a:p>
          <a:p>
            <a:pPr algn="ctr"/>
            <a:r>
              <a:rPr lang="it-IT" sz="1400" dirty="0"/>
              <a:t>MSFT: 0.035</a:t>
            </a:r>
          </a:p>
          <a:p>
            <a:pPr algn="ctr"/>
            <a:r>
              <a:rPr lang="it-IT" sz="1400" dirty="0"/>
              <a:t>GOOGL: 0.031</a:t>
            </a:r>
          </a:p>
          <a:p>
            <a:pPr algn="ctr"/>
            <a:r>
              <a:rPr lang="it-IT" sz="1400" dirty="0"/>
              <a:t>AMZN: 0.026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F1E29D36-395D-CEB7-2814-03D612B0E1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70" y="2956313"/>
            <a:ext cx="6214633" cy="3856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052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AAD325-B85C-E2AF-724F-EEC45D4C7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32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9E6FC82-BDC4-768E-24BB-591F6BF60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32" y="286481"/>
            <a:ext cx="5862396" cy="722187"/>
          </a:xfrm>
        </p:spPr>
        <p:txBody>
          <a:bodyPr anchor="b">
            <a:normAutofit/>
          </a:bodyPr>
          <a:lstStyle/>
          <a:p>
            <a:r>
              <a:rPr lang="it-IT" dirty="0"/>
              <a:t>2 – RNN LSTM con </a:t>
            </a:r>
            <a:r>
              <a:rPr lang="it-IT" dirty="0" err="1"/>
              <a:t>Keras</a:t>
            </a:r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6C17861-FA01-757A-D076-EF90F50BD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844" y="88416"/>
            <a:ext cx="5434365" cy="354592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6D13BC0-A97A-2E25-4EEA-90DBC9DB7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913" y="3852802"/>
            <a:ext cx="2832157" cy="2832157"/>
          </a:xfrm>
          <a:prstGeom prst="rect">
            <a:avLst/>
          </a:pr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CC30FCB7-683D-B13A-1150-752B178BE7EE}"/>
              </a:ext>
            </a:extLst>
          </p:cNvPr>
          <p:cNvSpPr/>
          <p:nvPr/>
        </p:nvSpPr>
        <p:spPr>
          <a:xfrm>
            <a:off x="10475204" y="276466"/>
            <a:ext cx="1502004" cy="14611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7 15">
            <a:extLst>
              <a:ext uri="{FF2B5EF4-FFF2-40B4-BE49-F238E27FC236}">
                <a16:creationId xmlns:a16="http://schemas.microsoft.com/office/drawing/2014/main" id="{50F9A7C4-22FB-D478-CFF0-B0441A5F72F3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rot="10800000" flipV="1">
            <a:off x="8375992" y="1007042"/>
            <a:ext cx="2099212" cy="28457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egnaposto contenuto 42">
            <a:extLst>
              <a:ext uri="{FF2B5EF4-FFF2-40B4-BE49-F238E27FC236}">
                <a16:creationId xmlns:a16="http://schemas.microsoft.com/office/drawing/2014/main" id="{535F85A1-9DF9-7293-89FC-4A582426E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6" y="1171852"/>
            <a:ext cx="6258758" cy="5308537"/>
          </a:xfrm>
        </p:spPr>
        <p:txBody>
          <a:bodyPr>
            <a:normAutofit fontScale="92500" lnSpcReduction="10000"/>
          </a:bodyPr>
          <a:lstStyle/>
          <a:p>
            <a:pPr lvl="0" algn="l">
              <a:buFont typeface="Wingdings" pitchFamily="2" charset="2"/>
              <a:buChar char="ü"/>
            </a:pPr>
            <a:r>
              <a:rPr lang="it-IT" sz="2000" dirty="0" err="1"/>
              <a:t>Pre</a:t>
            </a:r>
            <a:r>
              <a:rPr lang="it-IT" sz="2000" dirty="0"/>
              <a:t>-processing dei dati (</a:t>
            </a:r>
            <a:r>
              <a:rPr lang="it-IT" sz="2000" dirty="0" err="1"/>
              <a:t>MinMaxScaler</a:t>
            </a:r>
            <a:r>
              <a:rPr lang="it-IT" sz="2000" dirty="0"/>
              <a:t> di </a:t>
            </a:r>
            <a:r>
              <a:rPr lang="it-IT" sz="2000" dirty="0" err="1"/>
              <a:t>scikit</a:t>
            </a:r>
            <a:r>
              <a:rPr lang="it-IT" sz="2000" dirty="0"/>
              <a:t>- </a:t>
            </a:r>
            <a:r>
              <a:rPr lang="it-IT" sz="2000" dirty="0" err="1"/>
              <a:t>learn</a:t>
            </a:r>
            <a:r>
              <a:rPr lang="it-IT" sz="2000" dirty="0"/>
              <a:t>)</a:t>
            </a:r>
            <a:endParaRPr lang="en-US" sz="2000" dirty="0"/>
          </a:p>
          <a:p>
            <a:pPr lvl="0" algn="l">
              <a:buFont typeface="Wingdings" pitchFamily="2" charset="2"/>
              <a:buChar char="ü"/>
            </a:pPr>
            <a:r>
              <a:rPr lang="it-IT" sz="2000" dirty="0"/>
              <a:t>Costruzione Training Set e Test Set (blocchi di 50 time-steps utilizzati features per una label di previsione) </a:t>
            </a:r>
            <a:endParaRPr lang="en-US" sz="2000" dirty="0"/>
          </a:p>
          <a:p>
            <a:pPr lvl="0" algn="l">
              <a:buFont typeface="Wingdings" pitchFamily="2" charset="2"/>
              <a:buChar char="ü"/>
            </a:pPr>
            <a:r>
              <a:rPr lang="it-IT" sz="2000" dirty="0"/>
              <a:t>Definizione di una </a:t>
            </a:r>
            <a:r>
              <a:rPr lang="it-IT" dirty="0"/>
              <a:t>NN </a:t>
            </a:r>
            <a:r>
              <a:rPr lang="it-IT" sz="2000" dirty="0"/>
              <a:t>di tipo </a:t>
            </a:r>
            <a:r>
              <a:rPr lang="it-IT" sz="2000" dirty="0" err="1"/>
              <a:t>Sequential</a:t>
            </a:r>
            <a:r>
              <a:rPr lang="it-IT" sz="2000" dirty="0"/>
              <a:t> con:</a:t>
            </a:r>
          </a:p>
          <a:p>
            <a:pPr lvl="1"/>
            <a:r>
              <a:rPr lang="it-IT" dirty="0"/>
              <a:t>1 Input Lineare</a:t>
            </a:r>
            <a:endParaRPr lang="en-US" dirty="0"/>
          </a:p>
          <a:p>
            <a:pPr lvl="1"/>
            <a:r>
              <a:rPr lang="it-IT" dirty="0"/>
              <a:t>2 LSTM da 128 e 64 unità</a:t>
            </a:r>
          </a:p>
          <a:p>
            <a:pPr lvl="1"/>
            <a:r>
              <a:rPr lang="it-IT" dirty="0"/>
              <a:t>1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 (Dense) da 32 unità</a:t>
            </a:r>
          </a:p>
          <a:p>
            <a:pPr lvl="1"/>
            <a:r>
              <a:rPr lang="it-IT" dirty="0"/>
              <a:t>1 </a:t>
            </a:r>
            <a:r>
              <a:rPr lang="it-IT" dirty="0" err="1"/>
              <a:t>Fully</a:t>
            </a:r>
            <a:r>
              <a:rPr lang="it-IT" dirty="0"/>
              <a:t> </a:t>
            </a:r>
            <a:r>
              <a:rPr lang="it-IT" dirty="0" err="1"/>
              <a:t>Connected</a:t>
            </a:r>
            <a:r>
              <a:rPr lang="it-IT" dirty="0"/>
              <a:t> (Dense) finale di un solo neurone </a:t>
            </a:r>
            <a:endParaRPr lang="en-US" dirty="0"/>
          </a:p>
          <a:p>
            <a:pPr lvl="0" algn="l">
              <a:buFont typeface="Wingdings" pitchFamily="2" charset="2"/>
              <a:buChar char="ü"/>
            </a:pPr>
            <a:r>
              <a:rPr lang="it-IT" sz="2000" dirty="0"/>
              <a:t>Addestramento (Adam, MSE e n. 2 epoche)</a:t>
            </a:r>
          </a:p>
          <a:p>
            <a:pPr lvl="1"/>
            <a:r>
              <a:rPr lang="en-US" dirty="0"/>
              <a:t>Loss Training: 0,0012 – Loss Test: 0,0732</a:t>
            </a:r>
          </a:p>
          <a:p>
            <a:pPr lvl="0" algn="l">
              <a:buFont typeface="Wingdings" pitchFamily="2" charset="2"/>
              <a:buChar char="ü"/>
            </a:pPr>
            <a:r>
              <a:rPr lang="it-IT" sz="2000" dirty="0"/>
              <a:t>Predizione:</a:t>
            </a:r>
          </a:p>
          <a:p>
            <a:pPr lvl="1"/>
            <a:r>
              <a:rPr lang="it-IT" dirty="0"/>
              <a:t>RMSE di 8,9060 (3,56% del prezzo dell’azione)</a:t>
            </a:r>
            <a:endParaRPr lang="en-US" dirty="0"/>
          </a:p>
          <a:p>
            <a:endParaRPr lang="it-IT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B2371377-5626-756C-3D7B-0ECF45DEF286}"/>
              </a:ext>
            </a:extLst>
          </p:cNvPr>
          <p:cNvSpPr txBox="1"/>
          <p:nvPr/>
        </p:nvSpPr>
        <p:spPr>
          <a:xfrm>
            <a:off x="9402904" y="3925844"/>
            <a:ext cx="257430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VALUTAZIONE FINALE</a:t>
            </a:r>
          </a:p>
          <a:p>
            <a:pPr marL="285750" indent="-285750">
              <a:buFont typeface="Wingdings" pitchFamily="2" charset="2"/>
              <a:buChar char="ü"/>
            </a:pPr>
            <a:endParaRPr lang="it-IT" sz="1600" dirty="0"/>
          </a:p>
          <a:p>
            <a:pPr marL="285750" indent="-285750">
              <a:buFont typeface="Wingdings" pitchFamily="2" charset="2"/>
              <a:buChar char="ü"/>
            </a:pPr>
            <a:r>
              <a:rPr lang="it-IT" sz="1600" dirty="0"/>
              <a:t>Buone performance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it-IT" sz="1600" dirty="0"/>
              <a:t>Grafico </a:t>
            </a:r>
            <a:r>
              <a:rPr lang="it-IT" sz="1600" dirty="0" err="1"/>
              <a:t>sovrappon</a:t>
            </a:r>
            <a:r>
              <a:rPr lang="it-IT" sz="1600" dirty="0"/>
              <a:t>.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it-IT" sz="1600" dirty="0"/>
              <a:t>Predice andamento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it-IT" sz="1600" dirty="0"/>
              <a:t>Individua picchi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it-IT" sz="1600" dirty="0"/>
              <a:t>Prevede le discese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it-IT" sz="1600" dirty="0"/>
              <a:t>Valido per 50 gg</a:t>
            </a:r>
          </a:p>
          <a:p>
            <a:pPr marL="285750" indent="-285750">
              <a:buFont typeface="Wingdings" pitchFamily="2" charset="2"/>
              <a:buChar char="ü"/>
            </a:pPr>
            <a:endParaRPr lang="it-IT" sz="1600" dirty="0"/>
          </a:p>
          <a:p>
            <a:pPr marL="285750" indent="-285750">
              <a:buFont typeface="Wingdings" pitchFamily="2" charset="2"/>
              <a:buChar char="ü"/>
            </a:pPr>
            <a:endParaRPr lang="it-IT" sz="1600" dirty="0"/>
          </a:p>
        </p:txBody>
      </p:sp>
      <p:pic>
        <p:nvPicPr>
          <p:cNvPr id="45" name="Immagine 44">
            <a:extLst>
              <a:ext uri="{FF2B5EF4-FFF2-40B4-BE49-F238E27FC236}">
                <a16:creationId xmlns:a16="http://schemas.microsoft.com/office/drawing/2014/main" id="{4DA787AA-F8B2-DCAF-1090-05223315D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0501" y="3876462"/>
            <a:ext cx="1018970" cy="60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329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589B5-7B7C-5BA7-092B-176BF452E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B7DF8FCD-B0CE-DC52-5863-4AFFD1C9DC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844" y="44068"/>
            <a:ext cx="5649156" cy="4283025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DEEB66B-50A9-FF33-0D2F-A24CC3BED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32" y="286481"/>
            <a:ext cx="5862396" cy="722187"/>
          </a:xfrm>
        </p:spPr>
        <p:txBody>
          <a:bodyPr anchor="b">
            <a:normAutofit/>
          </a:bodyPr>
          <a:lstStyle/>
          <a:p>
            <a:r>
              <a:rPr lang="it-IT" dirty="0"/>
              <a:t>3 – RNN LSTM di </a:t>
            </a:r>
            <a:r>
              <a:rPr lang="it-IT" dirty="0" err="1"/>
              <a:t>PyTorch</a:t>
            </a:r>
            <a:endParaRPr lang="it-IT" dirty="0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EE2C3385-2A25-CF49-0B6D-2B117335FE9C}"/>
              </a:ext>
            </a:extLst>
          </p:cNvPr>
          <p:cNvSpPr/>
          <p:nvPr/>
        </p:nvSpPr>
        <p:spPr>
          <a:xfrm>
            <a:off x="10475204" y="201560"/>
            <a:ext cx="1502004" cy="146115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" name="Connettore 7 15">
            <a:extLst>
              <a:ext uri="{FF2B5EF4-FFF2-40B4-BE49-F238E27FC236}">
                <a16:creationId xmlns:a16="http://schemas.microsoft.com/office/drawing/2014/main" id="{CE70F53C-EF0A-52E2-0BC6-8B3C3B1822BC}"/>
              </a:ext>
            </a:extLst>
          </p:cNvPr>
          <p:cNvCxnSpPr>
            <a:cxnSpLocks/>
          </p:cNvCxnSpPr>
          <p:nvPr/>
        </p:nvCxnSpPr>
        <p:spPr>
          <a:xfrm rot="10800000" flipV="1">
            <a:off x="8317816" y="932137"/>
            <a:ext cx="2157388" cy="3406156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Segnaposto contenuto 42">
            <a:extLst>
              <a:ext uri="{FF2B5EF4-FFF2-40B4-BE49-F238E27FC236}">
                <a16:creationId xmlns:a16="http://schemas.microsoft.com/office/drawing/2014/main" id="{38C36AB7-F479-CD63-1E30-3B76329E3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086" y="1171852"/>
            <a:ext cx="6258758" cy="5308537"/>
          </a:xfrm>
        </p:spPr>
        <p:txBody>
          <a:bodyPr>
            <a:normAutofit lnSpcReduction="10000"/>
          </a:bodyPr>
          <a:lstStyle/>
          <a:p>
            <a:pPr lvl="0" algn="l">
              <a:buFont typeface="Wingdings" pitchFamily="2" charset="2"/>
              <a:buChar char="ü"/>
            </a:pPr>
            <a:r>
              <a:rPr lang="it-IT" sz="2000" dirty="0" err="1"/>
              <a:t>Pre</a:t>
            </a:r>
            <a:r>
              <a:rPr lang="it-IT" sz="2000" dirty="0"/>
              <a:t>-processing dei dati (</a:t>
            </a:r>
            <a:r>
              <a:rPr lang="it-IT" sz="2000" dirty="0" err="1"/>
              <a:t>MinMaxScaler</a:t>
            </a:r>
            <a:r>
              <a:rPr lang="it-IT" sz="2000" dirty="0"/>
              <a:t> di </a:t>
            </a:r>
            <a:r>
              <a:rPr lang="it-IT" sz="2000" dirty="0" err="1"/>
              <a:t>scikit</a:t>
            </a:r>
            <a:r>
              <a:rPr lang="it-IT" sz="2000" dirty="0"/>
              <a:t>- </a:t>
            </a:r>
            <a:r>
              <a:rPr lang="it-IT" sz="2000" dirty="0" err="1"/>
              <a:t>learn</a:t>
            </a:r>
            <a:r>
              <a:rPr lang="it-IT" sz="2000" dirty="0"/>
              <a:t>)</a:t>
            </a:r>
            <a:endParaRPr lang="en-US" sz="2000" dirty="0"/>
          </a:p>
          <a:p>
            <a:pPr lvl="0" algn="l">
              <a:buFont typeface="Wingdings" pitchFamily="2" charset="2"/>
              <a:buChar char="ü"/>
            </a:pPr>
            <a:r>
              <a:rPr lang="it-IT" sz="2000" dirty="0"/>
              <a:t>Costruzione Training Set e Test Set (blocchi di 50 time-steps utilizzati features per una label di previsione) </a:t>
            </a:r>
            <a:endParaRPr lang="en-US" sz="2000" dirty="0"/>
          </a:p>
          <a:p>
            <a:pPr lvl="0" algn="l">
              <a:buFont typeface="Wingdings" pitchFamily="2" charset="2"/>
              <a:buChar char="ü"/>
            </a:pPr>
            <a:r>
              <a:rPr lang="it-IT" sz="2000" dirty="0"/>
              <a:t>Definizione di una </a:t>
            </a:r>
            <a:r>
              <a:rPr lang="it-IT" sz="2000" dirty="0" err="1"/>
              <a:t>Neural</a:t>
            </a:r>
            <a:r>
              <a:rPr lang="it-IT" sz="2000" dirty="0"/>
              <a:t> Network con:</a:t>
            </a:r>
          </a:p>
          <a:p>
            <a:pPr lvl="1"/>
            <a:r>
              <a:rPr lang="it-IT" dirty="0"/>
              <a:t>1 Input Lineare (da 1 a 32)</a:t>
            </a:r>
            <a:endParaRPr lang="en-US" dirty="0"/>
          </a:p>
          <a:p>
            <a:pPr lvl="1"/>
            <a:r>
              <a:rPr lang="it-IT" dirty="0"/>
              <a:t>2 </a:t>
            </a:r>
            <a:r>
              <a:rPr lang="it-IT" dirty="0" err="1"/>
              <a:t>layer</a:t>
            </a:r>
            <a:r>
              <a:rPr lang="it-IT" dirty="0"/>
              <a:t> LSTM con 32 neuroni</a:t>
            </a:r>
          </a:p>
          <a:p>
            <a:pPr lvl="1"/>
            <a:r>
              <a:rPr lang="it-IT" dirty="0"/>
              <a:t>1 Linear di Output finale di un solo neurone </a:t>
            </a:r>
            <a:endParaRPr lang="en-US" dirty="0"/>
          </a:p>
          <a:p>
            <a:pPr lvl="0" algn="l">
              <a:buFont typeface="Wingdings" pitchFamily="2" charset="2"/>
              <a:buChar char="ü"/>
            </a:pPr>
            <a:r>
              <a:rPr lang="it-IT" sz="2000" dirty="0"/>
              <a:t>Addestramento (Adam, MSE e n. 5 epoche)</a:t>
            </a:r>
          </a:p>
          <a:p>
            <a:pPr lvl="1"/>
            <a:r>
              <a:rPr lang="en-US" dirty="0"/>
              <a:t>Loss Training: 0,0249 – Loss Test: 0,0238</a:t>
            </a:r>
          </a:p>
          <a:p>
            <a:pPr lvl="0" algn="l">
              <a:buFont typeface="Wingdings" pitchFamily="2" charset="2"/>
              <a:buChar char="ü"/>
            </a:pPr>
            <a:r>
              <a:rPr lang="it-IT" sz="2000" dirty="0"/>
              <a:t>Predizione di 50 gg</a:t>
            </a:r>
          </a:p>
          <a:p>
            <a:pPr lvl="1"/>
            <a:r>
              <a:rPr lang="it-IT" dirty="0"/>
              <a:t>RMSE di 15,96 (6,38% del prezzo)</a:t>
            </a:r>
            <a:endParaRPr lang="en-US" dirty="0"/>
          </a:p>
          <a:p>
            <a:endParaRPr lang="it-IT" dirty="0"/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25FE05CF-C4FA-2630-0C04-683CF7003CBF}"/>
              </a:ext>
            </a:extLst>
          </p:cNvPr>
          <p:cNvSpPr txBox="1"/>
          <p:nvPr/>
        </p:nvSpPr>
        <p:spPr>
          <a:xfrm>
            <a:off x="9321554" y="4468870"/>
            <a:ext cx="257430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dirty="0"/>
              <a:t>VALUTAZIONE FINALE</a:t>
            </a:r>
          </a:p>
          <a:p>
            <a:pPr marL="285750" indent="-285750">
              <a:buFont typeface="Wingdings" pitchFamily="2" charset="2"/>
              <a:buChar char="ü"/>
            </a:pPr>
            <a:endParaRPr lang="it-IT" sz="1600" dirty="0"/>
          </a:p>
          <a:p>
            <a:pPr marL="285750" indent="-285750">
              <a:buFont typeface="Wingdings" pitchFamily="2" charset="2"/>
              <a:buChar char="ü"/>
            </a:pPr>
            <a:r>
              <a:rPr lang="it-IT" sz="1600" dirty="0"/>
              <a:t>Performance discrete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it-IT" sz="1600" dirty="0"/>
              <a:t>Predice andamento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it-IT" sz="1600" dirty="0"/>
              <a:t>Individua picchi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it-IT" sz="1600" dirty="0"/>
              <a:t>Molto valido nei primi giorni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C547551B-DE4F-D0B8-6933-4215EED5BC49}"/>
              </a:ext>
            </a:extLst>
          </p:cNvPr>
          <p:cNvGrpSpPr/>
          <p:nvPr/>
        </p:nvGrpSpPr>
        <p:grpSpPr>
          <a:xfrm>
            <a:off x="6604942" y="4338293"/>
            <a:ext cx="2716612" cy="2409987"/>
            <a:chOff x="6604942" y="4338293"/>
            <a:chExt cx="2716612" cy="2409987"/>
          </a:xfrm>
        </p:grpSpPr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FDFA1DCF-843D-23A2-7CEB-9E803FDCE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04942" y="4338293"/>
              <a:ext cx="2716612" cy="2409987"/>
            </a:xfrm>
            <a:prstGeom prst="rect">
              <a:avLst/>
            </a:prstGeom>
          </p:spPr>
        </p:pic>
        <p:pic>
          <p:nvPicPr>
            <p:cNvPr id="45" name="Immagine 44">
              <a:extLst>
                <a:ext uri="{FF2B5EF4-FFF2-40B4-BE49-F238E27FC236}">
                  <a16:creationId xmlns:a16="http://schemas.microsoft.com/office/drawing/2014/main" id="{851D321A-C973-AE2C-891E-9F47C23E3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04942" y="4479493"/>
              <a:ext cx="1171126" cy="693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673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073E6E-EA20-82B9-3EAC-3B1F28E92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77" y="4713016"/>
            <a:ext cx="2560210" cy="354743"/>
          </a:xfrm>
        </p:spPr>
        <p:txBody>
          <a:bodyPr>
            <a:normAutofit/>
          </a:bodyPr>
          <a:lstStyle/>
          <a:p>
            <a:r>
              <a:rPr lang="it-IT" sz="1400" dirty="0"/>
              <a:t>Riferimenti bibliografici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82E8A7-E7A6-DE6D-B1DD-CF383082B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277" y="5067759"/>
            <a:ext cx="10653579" cy="16229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  <a:hlinkClick r:id="rId2"/>
              </a:rPr>
              <a:t>📊Stock Market Analysis 📈 + Prediction using LSTM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</a:rPr>
              <a:t> di 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  <a:hlinkClick r:id="rId3"/>
              </a:rPr>
              <a:t>Fares Sayah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</a:rPr>
              <a:t> (</a:t>
            </a:r>
            <a:r>
              <a:rPr lang="it-IT" sz="1400" b="1" dirty="0">
                <a:solidFill>
                  <a:srgbClr val="202124"/>
                </a:solidFill>
                <a:latin typeface="+mj-lt"/>
              </a:rPr>
              <a:t>a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</a:rPr>
              <a:t>rticolo KAGGLE)</a:t>
            </a:r>
          </a:p>
          <a:p>
            <a:pPr marL="0" indent="0">
              <a:buNone/>
            </a:pP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  <a:hlinkClick r:id="rId4"/>
              </a:rPr>
              <a:t>Visualizing historical stock prices and volume 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</a:rPr>
              <a:t>di 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  <a:hlinkClick r:id="rId5"/>
              </a:rPr>
              <a:t>Uros Trifunovic 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</a:rPr>
              <a:t>(articolo Medium)</a:t>
            </a:r>
          </a:p>
          <a:p>
            <a:pPr marL="0" indent="0">
              <a:buNone/>
            </a:pP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  <a:hlinkClick r:id="rId6"/>
              </a:rPr>
              <a:t>Predicting Stock Prices with Deep Learning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</a:rPr>
              <a:t> di 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  <a:hlinkClick r:id="rId7"/>
              </a:rPr>
              <a:t>Hong Jing (Jingles)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</a:rPr>
              <a:t> (codice GitHub)</a:t>
            </a:r>
          </a:p>
          <a:p>
            <a:pPr marL="0" indent="0">
              <a:buNone/>
            </a:pP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  <a:hlinkClick r:id="rId8"/>
              </a:rPr>
              <a:t>LSTM for Time Series Prediction in PyTorch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</a:rPr>
              <a:t> di 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  <a:hlinkClick r:id="rId9"/>
              </a:rPr>
              <a:t>Adrian Tam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</a:rPr>
              <a:t> (articolo su Machine Learning </a:t>
            </a:r>
            <a:r>
              <a:rPr lang="it-IT" sz="1400" b="1" i="0" dirty="0" err="1">
                <a:solidFill>
                  <a:srgbClr val="202124"/>
                </a:solidFill>
                <a:effectLst/>
                <a:latin typeface="+mj-lt"/>
              </a:rPr>
              <a:t>Mastery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</a:rPr>
              <a:t>)</a:t>
            </a:r>
          </a:p>
          <a:p>
            <a:pPr marL="0" indent="0">
              <a:buNone/>
            </a:pP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  <a:hlinkClick r:id="rId10"/>
              </a:rPr>
              <a:t>Amazon Stock Forecasting in PyTorch with LSTM Neural Network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</a:rPr>
              <a:t> di 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  <a:hlinkClick r:id="rId11"/>
              </a:rPr>
              <a:t>Greg Hogg</a:t>
            </a:r>
            <a:r>
              <a:rPr lang="it-IT" sz="1400" b="1" i="0" dirty="0">
                <a:solidFill>
                  <a:srgbClr val="202124"/>
                </a:solidFill>
                <a:effectLst/>
                <a:latin typeface="+mj-lt"/>
              </a:rPr>
              <a:t> (tutorial YouTube)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93F381C3-6C9C-1533-854E-362AEF3A868C}"/>
              </a:ext>
            </a:extLst>
          </p:cNvPr>
          <p:cNvSpPr txBox="1">
            <a:spLocks/>
          </p:cNvSpPr>
          <p:nvPr/>
        </p:nvSpPr>
        <p:spPr>
          <a:xfrm>
            <a:off x="3182748" y="1981418"/>
            <a:ext cx="6377346" cy="8878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4000" dirty="0"/>
              <a:t>Grazie per l’attenzione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C7C27B1-AC78-29CF-923E-C50436B4D533}"/>
              </a:ext>
            </a:extLst>
          </p:cNvPr>
          <p:cNvSpPr txBox="1">
            <a:spLocks/>
          </p:cNvSpPr>
          <p:nvPr/>
        </p:nvSpPr>
        <p:spPr>
          <a:xfrm>
            <a:off x="370275" y="3490629"/>
            <a:ext cx="5094091" cy="3547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sz="1400" dirty="0"/>
              <a:t>Codice e documentazione sono disponibile su GitHub</a:t>
            </a: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A4ECA8B3-38EE-398F-2C2F-710F6F239860}"/>
              </a:ext>
            </a:extLst>
          </p:cNvPr>
          <p:cNvSpPr txBox="1">
            <a:spLocks/>
          </p:cNvSpPr>
          <p:nvPr/>
        </p:nvSpPr>
        <p:spPr>
          <a:xfrm>
            <a:off x="370276" y="3845372"/>
            <a:ext cx="10653579" cy="554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400" b="1" dirty="0">
                <a:solidFill>
                  <a:srgbClr val="202124"/>
                </a:solidFill>
                <a:latin typeface="+mj-lt"/>
                <a:hlinkClick r:id="rId12"/>
              </a:rPr>
              <a:t>Previsione dei prezzi delle azioni con strumenti di Deep Learning</a:t>
            </a:r>
            <a:endParaRPr lang="it-IT" sz="1400" b="1" dirty="0">
              <a:solidFill>
                <a:srgbClr val="202124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98144711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522</Words>
  <Application>Microsoft Macintosh PowerPoint</Application>
  <PresentationFormat>Widescreen</PresentationFormat>
  <Paragraphs>67</Paragraphs>
  <Slides>6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2" baseType="lpstr">
      <vt:lpstr>Aptos</vt:lpstr>
      <vt:lpstr>Arial</vt:lpstr>
      <vt:lpstr>Helvetica</vt:lpstr>
      <vt:lpstr>Neue Haas Grotesk Text Pro</vt:lpstr>
      <vt:lpstr>Wingdings</vt:lpstr>
      <vt:lpstr>VanillaVTI</vt:lpstr>
      <vt:lpstr>Previsione dei prezzi delle azioni con strumenti di  Deep Learning</vt:lpstr>
      <vt:lpstr>3 programmi in Python per l’analisi e lo studio dei titoli azionari per la predizione dei prezzi futuri mediante strumenti di Deep Learning (LSTM – Long Short Term Memory)  Attenzione: ha solo uno scopo sperimentale, da non utilizzare per trading o investimenti</vt:lpstr>
      <vt:lpstr>1 - Analisi dei dati</vt:lpstr>
      <vt:lpstr>2 – RNN LSTM con Keras</vt:lpstr>
      <vt:lpstr>3 – RNN LSTM di PyTorch</vt:lpstr>
      <vt:lpstr>Riferimenti bibliografici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Enrico Cordella</dc:creator>
  <cp:lastModifiedBy>Enrico Cordella</cp:lastModifiedBy>
  <cp:revision>8</cp:revision>
  <dcterms:created xsi:type="dcterms:W3CDTF">2025-04-23T06:28:50Z</dcterms:created>
  <dcterms:modified xsi:type="dcterms:W3CDTF">2025-04-26T05:33:17Z</dcterms:modified>
</cp:coreProperties>
</file>