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ページを移動するにはクリックします。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クリックしてノート書式の編集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&lt;ヘッダー&gt;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&lt;日付/時刻&gt;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&lt;フッター&gt;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D4D90B-8675-4A55-943A-C47E14CB7B36}" type="slidenum">
              <a:rPr b="0" lang="en-US" sz="1400" spc="-1" strike="noStrike">
                <a:latin typeface="Arial"/>
              </a:rPr>
              <a:t>&lt;番号&gt;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pPr marL="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ドキュメント</a:t>
            </a:r>
            <a:endParaRPr b="0" lang="en-US" sz="2000" spc="-1" strike="noStrike">
              <a:latin typeface="Arial"/>
            </a:endParaRPr>
          </a:p>
          <a:p>
            <a:pPr marL="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Selenium: </a:t>
            </a:r>
            <a:r>
              <a:rPr b="0" lang="en-US" sz="2000" spc="-1" strike="noStrike">
                <a:latin typeface="Arial"/>
              </a:rPr>
              <a:t>豊富だが、アップデートされていない印象（デザインが古い？）。（</a:t>
            </a:r>
            <a:r>
              <a:rPr b="0" lang="en-US" sz="2000" spc="-1" strike="noStrike">
                <a:latin typeface="Arial"/>
              </a:rPr>
              <a:t>https://www.seleniumhq.org/docs/00_Note_to-the-reader.jsp</a:t>
            </a:r>
            <a:r>
              <a:rPr b="0" lang="en-US" sz="2000" spc="-1" strike="noStrike">
                <a:latin typeface="Arial"/>
              </a:rPr>
              <a:t>）最終更新日は</a:t>
            </a:r>
            <a:r>
              <a:rPr b="0" lang="en-US" sz="2000" spc="-1" strike="noStrike">
                <a:latin typeface="Arial"/>
              </a:rPr>
              <a:t>2019</a:t>
            </a:r>
            <a:r>
              <a:rPr b="0" lang="en-US" sz="2000" spc="-1" strike="noStrike">
                <a:latin typeface="Arial"/>
              </a:rPr>
              <a:t>年</a:t>
            </a:r>
            <a:r>
              <a:rPr b="0" lang="en-US" sz="2000" spc="-1" strike="noStrike">
                <a:latin typeface="Arial"/>
              </a:rPr>
              <a:t>9</a:t>
            </a:r>
            <a:r>
              <a:rPr b="0" lang="en-US" sz="2000" spc="-1" strike="noStrike">
                <a:latin typeface="Arial"/>
              </a:rPr>
              <a:t>月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en-US" sz="2000" spc="-1" strike="noStrike">
                <a:latin typeface="Arial"/>
              </a:rPr>
              <a:t>日となっているが、</a:t>
            </a:r>
            <a:r>
              <a:rPr b="0" lang="en-US" sz="2000" spc="-1" strike="noStrike">
                <a:latin typeface="Arial"/>
              </a:rPr>
              <a:t>2.0</a:t>
            </a:r>
            <a:r>
              <a:rPr b="0" lang="en-US" sz="2000" spc="-1" strike="noStrike">
                <a:latin typeface="Arial"/>
              </a:rPr>
              <a:t>になってから、「</a:t>
            </a:r>
            <a:r>
              <a:rPr b="0" lang="en-US" sz="2000" spc="-1" strike="noStrike">
                <a:latin typeface="Arial"/>
              </a:rPr>
              <a:t>Docs Being Revised</a:t>
            </a:r>
            <a:r>
              <a:rPr b="0" lang="en-US" sz="2000" spc="-1" strike="noStrike">
                <a:latin typeface="Arial"/>
              </a:rPr>
              <a:t>」がまだ表示されている。</a:t>
            </a:r>
            <a:endParaRPr b="0" lang="en-US" sz="2000" spc="-1" strike="noStrike">
              <a:latin typeface="Arial"/>
            </a:endParaRPr>
          </a:p>
          <a:p>
            <a:pPr marL="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Puppeteer: </a:t>
            </a:r>
            <a:r>
              <a:rPr b="0" lang="en-US" sz="2000" spc="-1" strike="noStrike">
                <a:latin typeface="Arial"/>
              </a:rPr>
              <a:t>存在するが</a:t>
            </a:r>
            <a:r>
              <a:rPr b="0" lang="en-US" sz="2000" spc="-1" strike="noStrike">
                <a:latin typeface="Arial"/>
              </a:rPr>
              <a:t>Github</a:t>
            </a:r>
            <a:r>
              <a:rPr b="0" lang="en-US" sz="2000" spc="-1" strike="noStrike">
                <a:latin typeface="Arial"/>
              </a:rPr>
              <a:t>の</a:t>
            </a:r>
            <a:r>
              <a:rPr b="0" lang="en-US" sz="2000" spc="-1" strike="noStrike">
                <a:latin typeface="Arial"/>
              </a:rPr>
              <a:t>README</a:t>
            </a:r>
            <a:r>
              <a:rPr b="0" lang="en-US" sz="2000" spc="-1" strike="noStrike">
                <a:latin typeface="Arial"/>
              </a:rPr>
              <a:t>にずらっと書かれている。体系化されてはいると思うが、読みづらい。</a:t>
            </a:r>
            <a:endParaRPr b="0" lang="en-US" sz="2000" spc="-1" strike="noStrike">
              <a:latin typeface="Arial"/>
            </a:endParaRPr>
          </a:p>
          <a:p>
            <a:pPr marL="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Cypress: </a:t>
            </a:r>
            <a:r>
              <a:rPr b="0" lang="en-US" sz="2000" spc="-1" strike="noStrike">
                <a:latin typeface="Arial"/>
              </a:rPr>
              <a:t>体系化され、ページも分けられている。チュートリアルも動画があり、普及させようという熱意を感じる。デザインが良い。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pPr marL="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power-assert</a:t>
            </a:r>
            <a:r>
              <a:rPr b="0" lang="en-US" sz="2000" spc="-1" strike="noStrike">
                <a:latin typeface="Arial"/>
              </a:rPr>
              <a:t>はテスティングフレームワークではなく、アサーションの拡張ツール？引用の</a:t>
            </a:r>
            <a:r>
              <a:rPr b="0" lang="en-US" sz="2000" spc="-1" strike="noStrike">
                <a:latin typeface="Arial"/>
              </a:rPr>
              <a:t>codelunch.fm</a:t>
            </a:r>
            <a:r>
              <a:rPr b="0" lang="en-US" sz="2000" spc="-1" strike="noStrike">
                <a:latin typeface="Arial"/>
              </a:rPr>
              <a:t>でも、</a:t>
            </a:r>
            <a:r>
              <a:rPr b="0" lang="en-US" sz="2000" spc="-1" strike="noStrike">
                <a:latin typeface="Arial"/>
              </a:rPr>
              <a:t>twada</a:t>
            </a:r>
            <a:r>
              <a:rPr b="0" lang="en-US" sz="2000" spc="-1" strike="noStrike">
                <a:latin typeface="Arial"/>
              </a:rPr>
              <a:t>さんが</a:t>
            </a:r>
            <a:r>
              <a:rPr b="0" lang="en-US" sz="2000" spc="-1" strike="noStrike">
                <a:latin typeface="Arial"/>
              </a:rPr>
              <a:t>mocha</a:t>
            </a:r>
            <a:r>
              <a:rPr b="0" lang="en-US" sz="2000" spc="-1" strike="noStrike">
                <a:latin typeface="Arial"/>
              </a:rPr>
              <a:t>と組み合わせて使っている、と仰っていたと記憶している。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タイトルテキストの書式を編集するにはクリックします。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アウトラインテキストの書式を編集するにはクリックします。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2</a:t>
            </a:r>
            <a:r>
              <a:rPr b="0" lang="en-US" sz="2280" spc="-1" strike="noStrike">
                <a:latin typeface="Arial"/>
              </a:rPr>
              <a:t>レベル目のアウトライン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3</a:t>
            </a:r>
            <a:r>
              <a:rPr b="0" lang="en-US" sz="1950" spc="-1" strike="noStrike">
                <a:latin typeface="Arial"/>
              </a:rPr>
              <a:t>レベル目のアウトライン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4</a:t>
            </a:r>
            <a:r>
              <a:rPr b="0" lang="en-US" sz="1629" spc="-1" strike="noStrike">
                <a:latin typeface="Arial"/>
              </a:rPr>
              <a:t>レベル目のアウトライン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5</a:t>
            </a:r>
            <a:r>
              <a:rPr b="0" lang="en-US" sz="1629" spc="-1" strike="noStrike">
                <a:latin typeface="Arial"/>
              </a:rPr>
              <a:t>レベル目のアウトライン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6</a:t>
            </a:r>
            <a:r>
              <a:rPr b="0" lang="en-US" sz="1629" spc="-1" strike="noStrike">
                <a:latin typeface="Arial"/>
              </a:rPr>
              <a:t>レベル目のアウトライン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7</a:t>
            </a:r>
            <a:r>
              <a:rPr b="0" lang="en-US" sz="1629" spc="-1" strike="noStrike">
                <a:latin typeface="Arial"/>
              </a:rPr>
              <a:t>レベル目のアウトライン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&lt;日付/時刻&gt;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&lt;フッター&gt;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AD10063-C1EB-4806-990D-B5911F32481E}" type="slidenum">
              <a:rPr b="0" lang="en-US" sz="1400" spc="-1" strike="noStrike">
                <a:latin typeface="Arial"/>
              </a:rPr>
              <a:t>&lt;番号&gt;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system-sekkei/isolating-the-domain" TargetMode="External"/><Relationship Id="rId2" Type="http://schemas.openxmlformats.org/officeDocument/2006/relationships/hyperlink" Target="https://fukabori.fm/episode/13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seleniumhq.org/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GoogleChrome/puppeteer" TargetMode="External"/><Relationship Id="rId2" Type="http://schemas.openxmlformats.org/officeDocument/2006/relationships/hyperlink" Target="https://github.com/ecormaksin/puppeteer" TargetMode="External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cypress.io/" TargetMode="External"/><Relationship Id="rId2" Type="http://schemas.openxmlformats.org/officeDocument/2006/relationships/hyperlink" Target="https://github.com/ecormaksin/cypress" TargetMode="External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blog.bitsrc.io/top-javascript-testing-frameworks-in-demand-for-2019-90c76e7777e9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テスト自動化ツールの比較</a:t>
            </a:r>
            <a:br/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Selenium/Puppeteer/Cypress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）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比較のきっかけ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Cypress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DDD(</a:t>
            </a:r>
            <a:r>
              <a:rPr b="0" lang="en-US" sz="1950" spc="-1" strike="noStrike">
                <a:latin typeface="Arial"/>
              </a:rPr>
              <a:t>ドメイン駆動設計</a:t>
            </a:r>
            <a:r>
              <a:rPr b="0" lang="en-US" sz="1950" spc="-1" strike="noStrike">
                <a:latin typeface="Arial"/>
              </a:rPr>
              <a:t>)</a:t>
            </a:r>
            <a:r>
              <a:rPr b="0" lang="en-US" sz="1950" spc="-1" strike="noStrike">
                <a:latin typeface="Arial"/>
              </a:rPr>
              <a:t>の増田さん（</a:t>
            </a:r>
            <a:r>
              <a:rPr b="0" lang="en-US" sz="1950" spc="-1" strike="noStrike">
                <a:latin typeface="Arial"/>
                <a:hlinkClick r:id="rId1"/>
              </a:rPr>
              <a:t>https://github.com/system-sekkei/isolating-the-domain</a:t>
            </a:r>
            <a:r>
              <a:rPr b="0" lang="en-US" sz="1950" spc="-1" strike="noStrike">
                <a:latin typeface="Arial"/>
              </a:rPr>
              <a:t>）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Puppeteer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TDD</a:t>
            </a:r>
            <a:r>
              <a:rPr b="0" lang="en-US" sz="1950" spc="-1" strike="noStrike">
                <a:latin typeface="Arial"/>
              </a:rPr>
              <a:t>の</a:t>
            </a:r>
            <a:r>
              <a:rPr b="0" lang="en-US" sz="1950" spc="-1" strike="noStrike">
                <a:latin typeface="Arial"/>
              </a:rPr>
              <a:t>twada</a:t>
            </a:r>
            <a:r>
              <a:rPr b="0" lang="en-US" sz="1950" spc="-1" strike="noStrike">
                <a:latin typeface="Arial"/>
              </a:rPr>
              <a:t>さん（</a:t>
            </a:r>
            <a:r>
              <a:rPr b="0" lang="en-US" sz="1950" spc="-1" strike="noStrike">
                <a:latin typeface="Arial"/>
                <a:hlinkClick r:id="rId2"/>
              </a:rPr>
              <a:t>https://fukabori.fm/episode/13</a:t>
            </a:r>
            <a:r>
              <a:rPr b="0" lang="en-US" sz="1950" spc="-1" strike="noStrike">
                <a:latin typeface="Arial"/>
              </a:rPr>
              <a:t>）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Selenium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以前から見聞きしていた。触ったことがあった。</a:t>
            </a:r>
            <a:endParaRPr b="0" lang="en-US" sz="19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Selenium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1"/>
              </a:rPr>
              <a:t>https://www.seleniumhq.org/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https://www.npmjs.com/package/selenium-webdriver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ブラウザー操作を自動化する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複数のブラウザに対応（</a:t>
            </a:r>
            <a:r>
              <a:rPr b="0" lang="en-US" sz="2600" spc="-1" strike="noStrike">
                <a:latin typeface="Arial"/>
              </a:rPr>
              <a:t>Chrome, IE, Edge, Firefox, Safari</a:t>
            </a:r>
            <a:r>
              <a:rPr b="0" lang="en-US" sz="2600" spc="-1" strike="noStrike">
                <a:latin typeface="Arial"/>
              </a:rPr>
              <a:t>）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複数の言語で実装可能（</a:t>
            </a:r>
            <a:r>
              <a:rPr b="0" lang="en-US" sz="2600" spc="-1" strike="noStrike">
                <a:latin typeface="Arial"/>
              </a:rPr>
              <a:t>Java, C#, python, Ruby, PHP, Perl, JavaScript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ページ読み込み後の待機などをテストで意識する必要あり（</a:t>
            </a:r>
            <a:r>
              <a:rPr b="0" lang="en-US" sz="2600" spc="-1" strike="noStrike">
                <a:latin typeface="Arial"/>
              </a:rPr>
              <a:t>async, await</a:t>
            </a:r>
            <a:r>
              <a:rPr b="0" lang="en-US" sz="2600" spc="-1" strike="noStrike">
                <a:latin typeface="Arial"/>
              </a:rPr>
              <a:t>）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Puppeteer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1"/>
              </a:rPr>
              <a:t>https://github.com/GoogleChrome/puppeteer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2"/>
              </a:rPr>
              <a:t>https://github.com/ecormaksin/puppeteer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npm</a:t>
            </a:r>
            <a:r>
              <a:rPr b="0" lang="en-US" sz="2600" spc="-1" strike="noStrike">
                <a:latin typeface="Arial"/>
              </a:rPr>
              <a:t>パッケージ（＝</a:t>
            </a:r>
            <a:r>
              <a:rPr b="0" lang="en-US" sz="2600" spc="-1" strike="noStrike">
                <a:latin typeface="Arial"/>
              </a:rPr>
              <a:t>JavaScript</a:t>
            </a:r>
            <a:r>
              <a:rPr b="0" lang="en-US" sz="2600" spc="-1" strike="noStrike">
                <a:latin typeface="Arial"/>
              </a:rPr>
              <a:t>のみ）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Chrome</a:t>
            </a:r>
            <a:r>
              <a:rPr b="0" lang="en-US" sz="2600" spc="-1" strike="noStrike">
                <a:latin typeface="Arial"/>
              </a:rPr>
              <a:t>または</a:t>
            </a:r>
            <a:r>
              <a:rPr b="0" lang="en-US" sz="2600" spc="-1" strike="noStrike">
                <a:latin typeface="Arial"/>
              </a:rPr>
              <a:t>Chromium(</a:t>
            </a:r>
            <a:r>
              <a:rPr b="0" lang="en-US" sz="2600" spc="-1" strike="noStrike">
                <a:latin typeface="Arial"/>
              </a:rPr>
              <a:t>デフォルト</a:t>
            </a:r>
            <a:r>
              <a:rPr b="0" lang="en-US" sz="2600" spc="-1" strike="noStrike">
                <a:latin typeface="Arial"/>
              </a:rPr>
              <a:t>)</a:t>
            </a:r>
            <a:r>
              <a:rPr b="0" lang="en-US" sz="2600" spc="-1" strike="noStrike">
                <a:latin typeface="Arial"/>
              </a:rPr>
              <a:t>をディベロッパー ツールのプロトコル経由で制御する高レベルの</a:t>
            </a:r>
            <a:r>
              <a:rPr b="0" lang="en-US" sz="2600" spc="-1" strike="noStrike">
                <a:latin typeface="Arial"/>
              </a:rPr>
              <a:t>API</a:t>
            </a:r>
            <a:r>
              <a:rPr b="0" lang="en-US" sz="2600" spc="-1" strike="noStrike">
                <a:latin typeface="Arial"/>
              </a:rPr>
              <a:t>を提供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ヘッドレス</a:t>
            </a:r>
            <a:r>
              <a:rPr b="0" lang="en-US" sz="2600" spc="-1" strike="noStrike">
                <a:latin typeface="Arial"/>
              </a:rPr>
              <a:t>(GUI</a:t>
            </a:r>
            <a:r>
              <a:rPr b="0" lang="en-US" sz="2600" spc="-1" strike="noStrike">
                <a:latin typeface="Arial"/>
              </a:rPr>
              <a:t>なしのコマンドライン</a:t>
            </a:r>
            <a:r>
              <a:rPr b="0" lang="en-US" sz="2600" spc="-1" strike="noStrike">
                <a:latin typeface="Arial"/>
              </a:rPr>
              <a:t>)</a:t>
            </a:r>
            <a:r>
              <a:rPr b="0" lang="en-US" sz="2600" spc="-1" strike="noStrike">
                <a:latin typeface="Arial"/>
              </a:rPr>
              <a:t>実行が可能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ブラウザ操作で行えるほとんどのことを</a:t>
            </a:r>
            <a:r>
              <a:rPr b="0" lang="en-US" sz="2600" spc="-1" strike="noStrike">
                <a:latin typeface="Arial"/>
              </a:rPr>
              <a:t>Puppeteer</a:t>
            </a:r>
            <a:r>
              <a:rPr b="0" lang="en-US" sz="2600" spc="-1" strike="noStrike">
                <a:latin typeface="Arial"/>
              </a:rPr>
              <a:t>から行える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ページ読み込み後の待機などをテストで意識する必要あり（</a:t>
            </a:r>
            <a:r>
              <a:rPr b="0" lang="en-US" sz="2600" spc="-1" strike="noStrike">
                <a:latin typeface="Arial"/>
              </a:rPr>
              <a:t>async, await</a:t>
            </a:r>
            <a:r>
              <a:rPr b="0" lang="en-US" sz="2600" spc="-1" strike="noStrike">
                <a:latin typeface="Arial"/>
              </a:rPr>
              <a:t>）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Cypress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1"/>
              </a:rPr>
              <a:t>https://www.cypress.io/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hlinkClick r:id="rId2"/>
              </a:rPr>
              <a:t>https://github.com/ecormaksin/cypress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npm</a:t>
            </a:r>
            <a:r>
              <a:rPr b="0" lang="en-US" sz="2600" spc="-1" strike="noStrike">
                <a:latin typeface="Arial"/>
              </a:rPr>
              <a:t>パッケージ</a:t>
            </a:r>
            <a:r>
              <a:rPr b="0" lang="en-US" sz="2600" spc="-1" strike="noStrike">
                <a:latin typeface="Arial"/>
              </a:rPr>
              <a:t>（＝</a:t>
            </a:r>
            <a:r>
              <a:rPr b="0" lang="en-US" sz="2600" spc="-1" strike="noStrike">
                <a:latin typeface="Arial"/>
              </a:rPr>
              <a:t>JavaScript</a:t>
            </a:r>
            <a:r>
              <a:rPr b="0" lang="en-US" sz="2600" spc="-1" strike="noStrike">
                <a:latin typeface="Arial"/>
              </a:rPr>
              <a:t>のみ）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Electron</a:t>
            </a:r>
            <a:r>
              <a:rPr b="0" lang="en-US" sz="2600" spc="-1" strike="noStrike">
                <a:latin typeface="Arial"/>
              </a:rPr>
              <a:t>で実装されたテストランナーを提供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ユニットテスト〜統合テスト〜</a:t>
            </a:r>
            <a:r>
              <a:rPr b="0" lang="en-US" sz="2600" spc="-1" strike="noStrike">
                <a:latin typeface="Arial"/>
              </a:rPr>
              <a:t>E2E</a:t>
            </a:r>
            <a:r>
              <a:rPr b="0" lang="en-US" sz="2600" spc="-1" strike="noStrike">
                <a:latin typeface="Arial"/>
              </a:rPr>
              <a:t>テストまで対応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Chrome</a:t>
            </a:r>
            <a:r>
              <a:rPr b="0" lang="en-US" sz="2600" spc="-1" strike="noStrike">
                <a:latin typeface="Arial"/>
              </a:rPr>
              <a:t>系ブラウザに対応（</a:t>
            </a:r>
            <a:r>
              <a:rPr b="0" lang="en-US" sz="2600" spc="-1" strike="noStrike">
                <a:latin typeface="Arial"/>
              </a:rPr>
              <a:t>Electron(</a:t>
            </a:r>
            <a:r>
              <a:rPr b="0" lang="en-US" sz="2600" spc="-1" strike="noStrike">
                <a:latin typeface="Arial"/>
              </a:rPr>
              <a:t>デフォルト</a:t>
            </a:r>
            <a:r>
              <a:rPr b="0" lang="en-US" sz="2600" spc="-1" strike="noStrike">
                <a:latin typeface="Arial"/>
              </a:rPr>
              <a:t>), Chrome, Chromium, Chrome Canary</a:t>
            </a:r>
            <a:r>
              <a:rPr b="0" lang="en-US" sz="2600" spc="-1" strike="noStrike">
                <a:latin typeface="Arial"/>
              </a:rPr>
              <a:t>）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待機はビルトインで考慮、</a:t>
            </a:r>
            <a:r>
              <a:rPr b="0" lang="en-US" sz="2600" spc="-1" strike="noStrike">
                <a:latin typeface="Arial"/>
              </a:rPr>
              <a:t>headless(+Electron)</a:t>
            </a:r>
            <a:r>
              <a:rPr b="0" lang="en-US" sz="2600" spc="-1" strike="noStrike">
                <a:latin typeface="Arial"/>
              </a:rPr>
              <a:t>時には自動でビデオ撮影、失敗時にはスクリーンショット取得、ダッシュボードなど機能が豊富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3240000" y="2016000"/>
            <a:ext cx="180720" cy="3952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比較概観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8" name="Table 2"/>
          <p:cNvGraphicFramePr/>
          <p:nvPr/>
        </p:nvGraphicFramePr>
        <p:xfrm>
          <a:off x="504000" y="1368000"/>
          <a:ext cx="9071640" cy="915480"/>
        </p:xfrm>
        <a:graphic>
          <a:graphicData uri="http://schemas.openxmlformats.org/drawingml/2006/table">
            <a:tbl>
              <a:tblPr/>
              <a:tblGrid>
                <a:gridCol w="2268000"/>
                <a:gridCol w="2268000"/>
                <a:gridCol w="2268000"/>
                <a:gridCol w="2268000"/>
              </a:tblGrid>
              <a:tr h="305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Selenium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Puppeteer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Cypress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クロスブラウザ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◯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✕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（</a:t>
                      </a:r>
                      <a:r>
                        <a:rPr b="0" lang="en-US" sz="1800" spc="-1" strike="noStrike">
                          <a:latin typeface="Arial"/>
                        </a:rPr>
                        <a:t>Chrome, Chromium</a:t>
                      </a:r>
                      <a:r>
                        <a:rPr b="0" lang="en-US" sz="1800" spc="-1" strike="noStrike">
                          <a:latin typeface="Arial"/>
                        </a:rPr>
                        <a:t>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✕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（</a:t>
                      </a:r>
                      <a:r>
                        <a:rPr b="0" lang="en-US" sz="1800" spc="-1" strike="noStrike">
                          <a:latin typeface="Arial"/>
                        </a:rPr>
                        <a:t>Chrome</a:t>
                      </a:r>
                      <a:r>
                        <a:rPr b="0" lang="en-US" sz="1800" spc="-1" strike="noStrike">
                          <a:latin typeface="Arial"/>
                        </a:rPr>
                        <a:t>系）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複数言語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◯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✕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（</a:t>
                      </a:r>
                      <a:r>
                        <a:rPr b="0" lang="en-US" sz="1800" spc="-1" strike="noStrike">
                          <a:latin typeface="Arial"/>
                        </a:rPr>
                        <a:t>JavaScript</a:t>
                      </a:r>
                      <a:r>
                        <a:rPr b="0" lang="en-US" sz="1800" spc="-1" strike="noStrike">
                          <a:latin typeface="Arial"/>
                        </a:rPr>
                        <a:t>のみ）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✕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（</a:t>
                      </a:r>
                      <a:r>
                        <a:rPr b="0" lang="en-US" sz="1800" spc="-1" strike="noStrike">
                          <a:latin typeface="Arial"/>
                        </a:rPr>
                        <a:t>JavaScript</a:t>
                      </a:r>
                      <a:r>
                        <a:rPr b="0" lang="en-US" sz="1800" spc="-1" strike="noStrike">
                          <a:latin typeface="Arial"/>
                        </a:rPr>
                        <a:t>のみ）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テスティングフレームワーク（後述）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✕</a:t>
                      </a:r>
                      <a:br/>
                      <a:r>
                        <a:rPr b="0" lang="en-US" sz="1800" spc="-1" strike="noStrike">
                          <a:latin typeface="Arial"/>
                        </a:rPr>
                        <a:t>（採用の決定要）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Times New Roman"/>
                        </a:rPr>
                        <a:t>✕</a:t>
                      </a:r>
                      <a:br/>
                      <a:r>
                        <a:rPr b="0" lang="en-US" sz="1800" spc="-1" strike="noStrike">
                          <a:latin typeface="Times New Roman"/>
                        </a:rPr>
                        <a:t>（採用の決定要）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？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（</a:t>
                      </a:r>
                      <a:r>
                        <a:rPr b="0" lang="en-US" sz="1800" spc="-1" strike="noStrike">
                          <a:latin typeface="Arial"/>
                        </a:rPr>
                        <a:t>Mocha</a:t>
                      </a:r>
                      <a:r>
                        <a:rPr b="0" lang="en-US" sz="1800" spc="-1" strike="noStrike">
                          <a:latin typeface="Arial"/>
                        </a:rPr>
                        <a:t>と</a:t>
                      </a:r>
                      <a:r>
                        <a:rPr b="0" lang="en-US" sz="1800" spc="-1" strike="noStrike">
                          <a:latin typeface="Arial"/>
                        </a:rPr>
                        <a:t>Chai</a:t>
                      </a:r>
                      <a:r>
                        <a:rPr b="0" lang="en-US" sz="1800" spc="-1" strike="noStrike">
                          <a:latin typeface="Arial"/>
                        </a:rPr>
                        <a:t>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 tIns="46800" bIns="46800" anchor="ctr"/>
                    <a:p>
                      <a:r>
                        <a:rPr b="0" lang="en-US" sz="1800" spc="-1" strike="noStrike">
                          <a:latin typeface="Arial"/>
                        </a:rPr>
                        <a:t>ドキュメント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△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（豊富だが…）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△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（あるが…）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◯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9" name="TextShape 3"/>
          <p:cNvSpPr txBox="1"/>
          <p:nvPr/>
        </p:nvSpPr>
        <p:spPr>
          <a:xfrm>
            <a:off x="6624000" y="4356720"/>
            <a:ext cx="29451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latin typeface="Arial"/>
              </a:rPr>
              <a:t>※</a:t>
            </a:r>
            <a:r>
              <a:rPr b="0" lang="en-US" sz="1800" spc="-1" strike="noStrike">
                <a:latin typeface="Arial"/>
              </a:rPr>
              <a:t>個人の感想です。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テスティングフレームワークの乱立</a:t>
            </a:r>
            <a:br/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（デ ファクト スタンダードなし）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  <a:hlinkClick r:id="rId1"/>
              </a:rPr>
              <a:t>https://blog.bitsrc.io/top-javascript-testing-frameworks-in-demand-for-2019-90c76e7777e9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https://player.fm/series/codelunchfm/17-the-power-assert-goes-to-the-next-scene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Github</a:t>
            </a:r>
            <a:r>
              <a:rPr b="0" lang="en-US" sz="2400" spc="-1" strike="noStrike">
                <a:latin typeface="Arial"/>
              </a:rPr>
              <a:t>リポジトリーの比較（</a:t>
            </a:r>
            <a:r>
              <a:rPr b="0" lang="en-US" sz="2400" spc="-1" strike="noStrike">
                <a:latin typeface="Arial"/>
              </a:rPr>
              <a:t>2019/09/30</a:t>
            </a:r>
            <a:r>
              <a:rPr b="0" lang="en-US" sz="2400" spc="-1" strike="noStrike">
                <a:latin typeface="Arial"/>
              </a:rPr>
              <a:t>時点）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62" name="Table 3"/>
          <p:cNvGraphicFramePr/>
          <p:nvPr/>
        </p:nvGraphicFramePr>
        <p:xfrm>
          <a:off x="1019520" y="2372760"/>
          <a:ext cx="5572440" cy="3450960"/>
        </p:xfrm>
        <a:graphic>
          <a:graphicData uri="http://schemas.openxmlformats.org/drawingml/2006/table">
            <a:tbl>
              <a:tblPr/>
              <a:tblGrid>
                <a:gridCol w="1280160"/>
                <a:gridCol w="1029240"/>
                <a:gridCol w="1382400"/>
              </a:tblGrid>
              <a:tr h="365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Star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Used by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9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Jest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27,710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1,356,334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97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Mocha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18,471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891,660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41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Jasmine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14,551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5,241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Karma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10,910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1,175,747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2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AVA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16,874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45,099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Cypress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14,827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latin typeface="Arial"/>
                        </a:rPr>
                        <a:t>項目なし</a:t>
                      </a:r>
                      <a:r>
                        <a:rPr b="0" lang="en-US" sz="1800" spc="-1" strike="noStrike"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1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Puppeteer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54,431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47,451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1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QUnit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3,833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latin typeface="Arial"/>
                        </a:rPr>
                        <a:t>項目なし</a:t>
                      </a:r>
                      <a:r>
                        <a:rPr b="0" lang="en-US" sz="1800" spc="-1" strike="noStrike"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4"/>
          <p:cNvGraphicFramePr/>
          <p:nvPr/>
        </p:nvGraphicFramePr>
        <p:xfrm>
          <a:off x="5401800" y="2351880"/>
          <a:ext cx="3693240" cy="3196800"/>
        </p:xfrm>
        <a:graphic>
          <a:graphicData uri="http://schemas.openxmlformats.org/drawingml/2006/table">
            <a:tbl>
              <a:tblPr/>
              <a:tblGrid>
                <a:gridCol w="1605600"/>
                <a:gridCol w="992160"/>
                <a:gridCol w="1468440"/>
              </a:tblGrid>
              <a:tr h="365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Star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Used by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9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Chai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6,524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654,286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TestCafe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7,446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3,377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5,142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122,800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Protractor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8,350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latin typeface="Arial"/>
                        </a:rPr>
                        <a:t>項目なし</a:t>
                      </a:r>
                      <a:r>
                        <a:rPr b="0" lang="en-US" sz="1800" spc="-1" strike="noStrike"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Nightwatch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9,704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93,762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Sinon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7,524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279,841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＜番外編＞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Power-assert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2,395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29,729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デモ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テストはいずれも、</a:t>
            </a:r>
            <a:r>
              <a:rPr b="0" lang="en-US" sz="2600" spc="-1" strike="noStrike">
                <a:latin typeface="Arial"/>
              </a:rPr>
              <a:t>IT</a:t>
            </a:r>
            <a:r>
              <a:rPr b="0" lang="en-US" sz="2600" spc="-1" strike="noStrike">
                <a:latin typeface="Arial"/>
              </a:rPr>
              <a:t>用語辞典</a:t>
            </a:r>
            <a:r>
              <a:rPr b="0" lang="en-US" sz="2600" spc="-1" strike="noStrike">
                <a:latin typeface="Arial"/>
              </a:rPr>
              <a:t>(http://e-words.jp/)</a:t>
            </a:r>
            <a:r>
              <a:rPr b="0" lang="en-US" sz="2600" spc="-1" strike="noStrike">
                <a:latin typeface="Arial"/>
              </a:rPr>
              <a:t>で「</a:t>
            </a:r>
            <a:r>
              <a:rPr b="0" lang="en-US" sz="2600" spc="-1" strike="noStrike">
                <a:latin typeface="Arial"/>
              </a:rPr>
              <a:t>CI</a:t>
            </a:r>
            <a:r>
              <a:rPr b="0" lang="en-US" sz="2600" spc="-1" strike="noStrike">
                <a:latin typeface="Arial"/>
              </a:rPr>
              <a:t>」をキーワード検索し、表示されたページに「継続的インテグレーション」という言葉が存在することをチェックするものです。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Selenium</a:t>
            </a:r>
            <a:r>
              <a:rPr b="0" lang="en-US" sz="2600" spc="-1" strike="noStrike">
                <a:latin typeface="Arial"/>
              </a:rPr>
              <a:t>と</a:t>
            </a:r>
            <a:r>
              <a:rPr b="0" lang="en-US" sz="2600" spc="-1" strike="noStrike">
                <a:latin typeface="Arial"/>
              </a:rPr>
              <a:t>Puppeteer</a:t>
            </a:r>
            <a:r>
              <a:rPr b="0" lang="en-US" sz="2600" spc="-1" strike="noStrike">
                <a:latin typeface="Arial"/>
              </a:rPr>
              <a:t>では、テスティングフレームワークに</a:t>
            </a:r>
            <a:r>
              <a:rPr b="0" lang="en-US" sz="2600" spc="-1" strike="noStrike">
                <a:latin typeface="Arial"/>
              </a:rPr>
              <a:t>QUnit</a:t>
            </a:r>
            <a:r>
              <a:rPr b="0" lang="en-US" sz="2600" spc="-1" strike="noStrike">
                <a:latin typeface="Arial"/>
              </a:rPr>
              <a:t>を採用しました。理由は↓の翔泳社 </a:t>
            </a:r>
            <a:r>
              <a:rPr b="0" lang="en-US" sz="2600" spc="-1" strike="noStrike">
                <a:latin typeface="Arial"/>
              </a:rPr>
              <a:t>TDD</a:t>
            </a:r>
            <a:r>
              <a:rPr b="0" lang="en-US" sz="2600" spc="-1" strike="noStrike">
                <a:latin typeface="Arial"/>
              </a:rPr>
              <a:t>実践講座の「対応するサポート言語とテスティングフレームワークの組み合わせ」にあったからです。（参加してないですが。）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https://www.seshop.com/product/detail/22921</a:t>
            </a:r>
            <a:endParaRPr b="0" lang="en-US" sz="228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まとめ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クロスブラウザ必須なら</a:t>
            </a:r>
            <a:r>
              <a:rPr b="0" lang="en-US" sz="2600" spc="-1" strike="noStrike">
                <a:latin typeface="Arial"/>
              </a:rPr>
              <a:t>Selenium</a:t>
            </a:r>
            <a:r>
              <a:rPr b="0" lang="en-US" sz="2600" spc="-1" strike="noStrike">
                <a:latin typeface="Arial"/>
              </a:rPr>
              <a:t>一択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JavaScript</a:t>
            </a:r>
            <a:r>
              <a:rPr b="0" lang="en-US" sz="2600" spc="-1" strike="noStrike">
                <a:latin typeface="Arial"/>
              </a:rPr>
              <a:t>以外でテストを書きたいなら</a:t>
            </a:r>
            <a:r>
              <a:rPr b="0" lang="en-US" sz="2600" spc="-1" strike="noStrike">
                <a:latin typeface="Arial"/>
              </a:rPr>
              <a:t>Selenium</a:t>
            </a:r>
            <a:r>
              <a:rPr b="0" lang="en-US" sz="2600" spc="-1" strike="noStrike">
                <a:latin typeface="Arial"/>
              </a:rPr>
              <a:t>一択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Mocha, Chai</a:t>
            </a:r>
            <a:r>
              <a:rPr b="0" lang="en-US" sz="2600" spc="-1" strike="noStrike">
                <a:latin typeface="Arial"/>
              </a:rPr>
              <a:t>以外の</a:t>
            </a:r>
            <a:r>
              <a:rPr b="0" lang="en-US" sz="2600" spc="-1" strike="noStrike">
                <a:latin typeface="Arial"/>
              </a:rPr>
              <a:t>JS</a:t>
            </a:r>
            <a:r>
              <a:rPr b="0" lang="en-US" sz="2600" spc="-1" strike="noStrike">
                <a:latin typeface="Arial"/>
              </a:rPr>
              <a:t>テストライブラリを使いたいなら</a:t>
            </a:r>
            <a:r>
              <a:rPr b="0" lang="en-US" sz="2600" spc="-1" strike="noStrike">
                <a:latin typeface="Arial"/>
              </a:rPr>
              <a:t>Puppeteer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JS</a:t>
            </a:r>
            <a:r>
              <a:rPr b="0" lang="en-US" sz="2600" spc="-1" strike="noStrike">
                <a:latin typeface="Arial"/>
              </a:rPr>
              <a:t>で豊富な機能のテストランナーが欲しいなら</a:t>
            </a:r>
            <a:r>
              <a:rPr b="0" lang="en-US" sz="2600" spc="-1" strike="noStrike">
                <a:latin typeface="Arial"/>
              </a:rPr>
              <a:t>Cypress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288000" y="3924720"/>
            <a:ext cx="96202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latin typeface="Arial"/>
              </a:rPr>
              <a:t>※</a:t>
            </a:r>
            <a:r>
              <a:rPr b="0" lang="en-US" sz="1800" spc="-1" strike="noStrike">
                <a:latin typeface="Arial"/>
              </a:rPr>
              <a:t>個人の見解です。もっと良い方法がありましたら教えてください。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LibreOffice/6.0.1.1$MacOSX_X86_64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2019-09-30T21:44:19Z</dcterms:created>
  <dc:creator/>
  <dc:description/>
  <dc:language>ja-JP</dc:language>
  <cp:lastModifiedBy/>
  <dcterms:modified xsi:type="dcterms:W3CDTF">2019-10-01T00:33:57Z</dcterms:modified>
  <cp:revision>3</cp:revision>
  <dc:subject/>
  <dc:title>Bright Blue</dc:title>
</cp:coreProperties>
</file>