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347" r:id="rId2"/>
    <p:sldId id="348" r:id="rId3"/>
    <p:sldId id="372" r:id="rId4"/>
    <p:sldId id="373" r:id="rId5"/>
    <p:sldId id="375" r:id="rId6"/>
    <p:sldId id="376" r:id="rId7"/>
    <p:sldId id="377" r:id="rId8"/>
    <p:sldId id="378" r:id="rId9"/>
    <p:sldId id="379" r:id="rId10"/>
    <p:sldId id="383" r:id="rId11"/>
    <p:sldId id="389" r:id="rId12"/>
    <p:sldId id="425" r:id="rId13"/>
    <p:sldId id="427" r:id="rId14"/>
    <p:sldId id="428" r:id="rId15"/>
    <p:sldId id="429" r:id="rId16"/>
    <p:sldId id="426" r:id="rId17"/>
    <p:sldId id="381" r:id="rId18"/>
    <p:sldId id="382" r:id="rId19"/>
    <p:sldId id="390" r:id="rId20"/>
    <p:sldId id="391" r:id="rId21"/>
    <p:sldId id="392" r:id="rId22"/>
    <p:sldId id="395" r:id="rId23"/>
    <p:sldId id="397" r:id="rId24"/>
    <p:sldId id="396" r:id="rId25"/>
    <p:sldId id="400" r:id="rId26"/>
    <p:sldId id="398" r:id="rId27"/>
    <p:sldId id="399" r:id="rId28"/>
    <p:sldId id="401" r:id="rId29"/>
    <p:sldId id="403" r:id="rId30"/>
    <p:sldId id="402" r:id="rId31"/>
    <p:sldId id="404" r:id="rId32"/>
    <p:sldId id="406" r:id="rId33"/>
    <p:sldId id="405" r:id="rId34"/>
    <p:sldId id="407" r:id="rId35"/>
    <p:sldId id="409" r:id="rId36"/>
    <p:sldId id="408" r:id="rId37"/>
    <p:sldId id="410" r:id="rId38"/>
    <p:sldId id="349" r:id="rId39"/>
    <p:sldId id="411" r:id="rId40"/>
    <p:sldId id="358" r:id="rId41"/>
    <p:sldId id="360" r:id="rId42"/>
    <p:sldId id="361" r:id="rId43"/>
    <p:sldId id="362" r:id="rId44"/>
    <p:sldId id="363" r:id="rId45"/>
    <p:sldId id="365" r:id="rId46"/>
    <p:sldId id="364" r:id="rId47"/>
    <p:sldId id="366" r:id="rId48"/>
    <p:sldId id="367" r:id="rId49"/>
    <p:sldId id="368" r:id="rId50"/>
    <p:sldId id="369" r:id="rId51"/>
    <p:sldId id="371" r:id="rId52"/>
    <p:sldId id="412" r:id="rId53"/>
    <p:sldId id="413" r:id="rId54"/>
    <p:sldId id="414" r:id="rId55"/>
    <p:sldId id="416" r:id="rId56"/>
    <p:sldId id="415" r:id="rId57"/>
    <p:sldId id="417" r:id="rId58"/>
    <p:sldId id="418" r:id="rId59"/>
    <p:sldId id="419" r:id="rId60"/>
    <p:sldId id="420" r:id="rId61"/>
    <p:sldId id="421" r:id="rId62"/>
    <p:sldId id="430" r:id="rId63"/>
    <p:sldId id="422" r:id="rId64"/>
    <p:sldId id="423" r:id="rId65"/>
    <p:sldId id="431" r:id="rId66"/>
    <p:sldId id="424" r:id="rId67"/>
    <p:sldId id="432" r:id="rId68"/>
    <p:sldId id="43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2"/>
    <p:restoredTop sz="77388"/>
  </p:normalViewPr>
  <p:slideViewPr>
    <p:cSldViewPr snapToGrid="0" snapToObjects="1">
      <p:cViewPr varScale="1">
        <p:scale>
          <a:sx n="94" d="100"/>
          <a:sy n="94" d="100"/>
        </p:scale>
        <p:origin x="17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9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8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5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59330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CTECH402_M1_01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CTECH402_M1_03</a:t>
            </a:r>
          </a:p>
          <a:p>
            <a:r>
              <a:rPr lang="en-US" dirty="0">
                <a:solidFill>
                  <a:schemeClr val="bg1"/>
                </a:solidFill>
              </a:rPr>
              <a:t>Working with Lists</a:t>
            </a:r>
          </a:p>
        </p:txBody>
      </p:sp>
    </p:spTree>
    <p:extLst>
      <p:ext uri="{BB962C8B-B14F-4D97-AF65-F5344CB8AC3E}">
        <p14:creationId xmlns:p14="http://schemas.microsoft.com/office/powerpoint/2010/main" val="243397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6E73D-62B6-4045-8C10-5C1BEB530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Here's another neat thing you can to to make new lists: combine old ones</a:t>
            </a:r>
          </a:p>
          <a:p>
            <a:r>
              <a:rPr lang="en-US" dirty="0"/>
              <a:t>Remember how + and * worked for strings as well as for numbers?</a:t>
            </a:r>
          </a:p>
          <a:p>
            <a:r>
              <a:rPr lang="en-US" dirty="0"/>
              <a:t>They also work for lists. + is concatenation, * is repetition</a:t>
            </a:r>
          </a:p>
        </p:txBody>
      </p:sp>
    </p:spTree>
    <p:extLst>
      <p:ext uri="{BB962C8B-B14F-4D97-AF65-F5344CB8AC3E}">
        <p14:creationId xmlns:p14="http://schemas.microsoft.com/office/powerpoint/2010/main" val="271261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C3AA17-0A1E-FF4C-9E55-6C27DC9510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'hello' + 'goodbye' </a:t>
            </a:r>
          </a:p>
          <a:p>
            <a:r>
              <a:rPr lang="en-US" dirty="0"/>
              <a:t>['hello'] + ['goodbye'] </a:t>
            </a:r>
          </a:p>
          <a:p>
            <a:r>
              <a:rPr lang="en-US" dirty="0"/>
              <a:t>['Alpha', 'Bravo', 'Charlie', 'Delta'] + ['Golf', 'Hotel']</a:t>
            </a:r>
            <a:br>
              <a:rPr lang="en-US" dirty="0"/>
            </a:br>
            <a:endParaRPr lang="en-US" dirty="0"/>
          </a:p>
          <a:p>
            <a:r>
              <a:rPr lang="en-US" dirty="0"/>
              <a:t>'hello' * 5 </a:t>
            </a:r>
          </a:p>
          <a:p>
            <a:r>
              <a:rPr lang="en-US" dirty="0"/>
              <a:t>['hello'] * 5   </a:t>
            </a:r>
          </a:p>
          <a:p>
            <a:r>
              <a:rPr lang="en-US" dirty="0"/>
              <a:t>['Yankee', 'Hotel', 'Foxtrot'] * 3   </a:t>
            </a:r>
          </a:p>
          <a:p>
            <a:endParaRPr lang="en-US" dirty="0"/>
          </a:p>
          <a:p>
            <a:r>
              <a:rPr lang="en-US" dirty="0"/>
              <a:t>[1, 2, 3] + []</a:t>
            </a:r>
          </a:p>
          <a:p>
            <a:r>
              <a:rPr lang="en-US" dirty="0"/>
              <a:t>['b', 'a'] + ['</a:t>
            </a:r>
            <a:r>
              <a:rPr lang="en-US" dirty="0" err="1"/>
              <a:t>na</a:t>
            </a:r>
            <a:r>
              <a:rPr lang="en-US" dirty="0"/>
              <a:t>'] * 2</a:t>
            </a:r>
          </a:p>
        </p:txBody>
      </p:sp>
    </p:spTree>
    <p:extLst>
      <p:ext uri="{BB962C8B-B14F-4D97-AF65-F5344CB8AC3E}">
        <p14:creationId xmlns:p14="http://schemas.microsoft.com/office/powerpoint/2010/main" val="30622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71333-3A88-BE4D-8128-DA0D623C4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SECOND, we can compare lists, just like we can compare strings and integers.</a:t>
            </a:r>
          </a:p>
          <a:p>
            <a:r>
              <a:rPr lang="en-US" dirty="0"/>
              <a:t>When are two lists equal? When they have the same </a:t>
            </a:r>
            <a:r>
              <a:rPr lang="en-US" i="1" dirty="0"/>
              <a:t>number </a:t>
            </a:r>
            <a:r>
              <a:rPr lang="en-US" dirty="0"/>
              <a:t> of elements, and the element in the same place in each list is the same</a:t>
            </a:r>
          </a:p>
        </p:txBody>
      </p:sp>
    </p:spTree>
    <p:extLst>
      <p:ext uri="{BB962C8B-B14F-4D97-AF65-F5344CB8AC3E}">
        <p14:creationId xmlns:p14="http://schemas.microsoft.com/office/powerpoint/2010/main" val="211149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E6F09F-715A-EE4E-8E00-C640B42D42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['Apple', 'Banana'] == ['Apple', 'Banana']</a:t>
            </a:r>
          </a:p>
          <a:p>
            <a:endParaRPr lang="en-US" dirty="0"/>
          </a:p>
          <a:p>
            <a:r>
              <a:rPr lang="en-US" dirty="0"/>
              <a:t>['Apple', 'Banana'] == ['Apple']</a:t>
            </a:r>
          </a:p>
          <a:p>
            <a:endParaRPr lang="en-US" dirty="0"/>
          </a:p>
          <a:p>
            <a:r>
              <a:rPr lang="en-US" dirty="0"/>
              <a:t>['Apple', 'Banana'] == ['Apple', 'Cucumber']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7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71333-3A88-BE4D-8128-DA0D623C4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even use &lt; and &gt; for lists, as long as it make sense for the elements in the list.</a:t>
            </a:r>
          </a:p>
        </p:txBody>
      </p:sp>
    </p:spTree>
    <p:extLst>
      <p:ext uri="{BB962C8B-B14F-4D97-AF65-F5344CB8AC3E}">
        <p14:creationId xmlns:p14="http://schemas.microsoft.com/office/powerpoint/2010/main" val="59100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E6F09F-715A-EE4E-8E00-C640B42D42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[10, 20, 30] &gt; [10, 20, 55] </a:t>
            </a:r>
          </a:p>
          <a:p>
            <a:r>
              <a:rPr lang="en-US" dirty="0"/>
              <a:t>[10, 20, 30] &gt; [15, 20, 55]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71333-3A88-BE4D-8128-DA0D623C4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THIRD, Lists are values. That means you can put them in variables!</a:t>
            </a:r>
          </a:p>
          <a:p>
            <a:r>
              <a:rPr lang="en-US" dirty="0"/>
              <a:t>The type of that variable is type </a:t>
            </a:r>
            <a:r>
              <a:rPr lang="en-US" i="1" dirty="0"/>
              <a:t>list</a:t>
            </a:r>
            <a:r>
              <a:rPr lang="en-US" dirty="0"/>
              <a:t>. (</a:t>
            </a:r>
            <a:r>
              <a:rPr lang="en-US" b="1" dirty="0"/>
              <a:t>Add to displayed list of types along with the others)</a:t>
            </a:r>
          </a:p>
          <a:p>
            <a:r>
              <a:rPr lang="en-US" dirty="0"/>
              <a:t>We can use these variables in assignments just like with other types</a:t>
            </a:r>
          </a:p>
        </p:txBody>
      </p:sp>
    </p:spTree>
    <p:extLst>
      <p:ext uri="{BB962C8B-B14F-4D97-AF65-F5344CB8AC3E}">
        <p14:creationId xmlns:p14="http://schemas.microsoft.com/office/powerpoint/2010/main" val="17926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E6F09F-715A-EE4E-8E00-C640B42D42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 = [10, 20, 10, 30]</a:t>
            </a:r>
          </a:p>
          <a:p>
            <a:r>
              <a:rPr lang="en-US" dirty="0"/>
              <a:t>l</a:t>
            </a:r>
          </a:p>
          <a:p>
            <a:r>
              <a:rPr lang="en-US" dirty="0" err="1"/>
              <a:t>len</a:t>
            </a:r>
            <a:r>
              <a:rPr lang="en-US" dirty="0"/>
              <a:t>(l)</a:t>
            </a:r>
          </a:p>
          <a:p>
            <a:r>
              <a:rPr lang="en-US" dirty="0"/>
              <a:t>m = l</a:t>
            </a:r>
          </a:p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3336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C3AA17-0A1E-FF4C-9E55-6C27DC9510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an simple way to add an element to a list</a:t>
            </a:r>
          </a:p>
          <a:p>
            <a:endParaRPr lang="en-US" dirty="0"/>
          </a:p>
          <a:p>
            <a:r>
              <a:rPr lang="en-US" dirty="0"/>
              <a:t>l = ['</a:t>
            </a:r>
            <a:r>
              <a:rPr lang="en-US" dirty="0" err="1"/>
              <a:t>uno</a:t>
            </a:r>
            <a:r>
              <a:rPr lang="en-US" dirty="0"/>
              <a:t>', 'dos', '</a:t>
            </a:r>
            <a:r>
              <a:rPr lang="en-US" dirty="0" err="1"/>
              <a:t>tres</a:t>
            </a:r>
            <a:r>
              <a:rPr lang="en-US" dirty="0"/>
              <a:t>']</a:t>
            </a:r>
          </a:p>
          <a:p>
            <a:r>
              <a:rPr lang="en-US" dirty="0"/>
              <a:t>l = l + ['</a:t>
            </a:r>
            <a:r>
              <a:rPr lang="en-US" dirty="0" err="1"/>
              <a:t>cuatro</a:t>
            </a:r>
            <a:r>
              <a:rPr lang="en-US" dirty="0"/>
              <a:t>']</a:t>
            </a:r>
          </a:p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526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450A6-9E8D-E24D-8DCD-48A4A57FD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Real-life data frequently comes in bulk: that temperature station has a new reading every minute. You can't just give each one its own variable when you write the program. You need to be systematic about it.</a:t>
            </a:r>
          </a:p>
          <a:p>
            <a:r>
              <a:rPr lang="en-US" dirty="0"/>
              <a:t>Lists are the </a:t>
            </a:r>
            <a:r>
              <a:rPr lang="en-US" i="1" dirty="0"/>
              <a:t>nouns</a:t>
            </a:r>
            <a:r>
              <a:rPr lang="en-US" dirty="0"/>
              <a:t> of bulk data: one thing, two things, three things ..</a:t>
            </a:r>
          </a:p>
          <a:p>
            <a:r>
              <a:rPr lang="en-US" dirty="0"/>
              <a:t>Loops are the </a:t>
            </a:r>
            <a:r>
              <a:rPr lang="en-US" i="1" dirty="0"/>
              <a:t>verbs: </a:t>
            </a:r>
            <a:r>
              <a:rPr lang="en-US" dirty="0"/>
              <a:t>do this once, do this twice, do this three times …</a:t>
            </a:r>
          </a:p>
          <a:p>
            <a:r>
              <a:rPr lang="en-US" dirty="0"/>
              <a:t>Lists and loops go really naturally together:</a:t>
            </a:r>
          </a:p>
          <a:p>
            <a:pPr marL="0" indent="0">
              <a:buNone/>
            </a:pPr>
            <a:r>
              <a:rPr lang="en-US" dirty="0"/>
              <a:t>here's a group of things. Do the same thing to each of them. Or build a list, one thing at </a:t>
            </a:r>
            <a:r>
              <a:rPr lang="en-US"/>
              <a:t>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69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CTECH402_M1_04</a:t>
            </a:r>
          </a:p>
          <a:p>
            <a:r>
              <a:rPr lang="en-US" dirty="0">
                <a:solidFill>
                  <a:schemeClr val="bg1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74392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61C431-FE74-B146-84EB-271E9A251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are </a:t>
            </a:r>
            <a:r>
              <a:rPr lang="en-US" i="1" dirty="0"/>
              <a:t>nouns</a:t>
            </a:r>
            <a:r>
              <a:rPr lang="en-US" dirty="0"/>
              <a:t>: they hold data</a:t>
            </a:r>
          </a:p>
          <a:p>
            <a:r>
              <a:rPr lang="en-US" dirty="0"/>
              <a:t>We need </a:t>
            </a:r>
            <a:r>
              <a:rPr lang="en-US" i="1" dirty="0"/>
              <a:t>verbs</a:t>
            </a:r>
            <a:r>
              <a:rPr lang="en-US" dirty="0"/>
              <a:t> to work with that data in a systematic way</a:t>
            </a:r>
          </a:p>
          <a:p>
            <a:r>
              <a:rPr lang="en-US" dirty="0"/>
              <a:t>There is a natural connection between lists and loops</a:t>
            </a:r>
          </a:p>
          <a:p>
            <a:r>
              <a:rPr lang="en-US" dirty="0"/>
              <a:t>Just like an if statement uses a </a:t>
            </a:r>
            <a:r>
              <a:rPr lang="en-US" dirty="0" err="1"/>
              <a:t>boolean</a:t>
            </a:r>
            <a:r>
              <a:rPr lang="en-US" dirty="0"/>
              <a:t> to drive control flow</a:t>
            </a:r>
          </a:p>
          <a:p>
            <a:r>
              <a:rPr lang="en-US" dirty="0"/>
              <a:t>The </a:t>
            </a:r>
            <a:r>
              <a:rPr lang="en-US" b="1" i="1" dirty="0"/>
              <a:t>for loop</a:t>
            </a:r>
            <a:r>
              <a:rPr lang="en-US" dirty="0"/>
              <a:t> uses a list to drive control flow</a:t>
            </a:r>
          </a:p>
          <a:p>
            <a:r>
              <a:rPr lang="en-US" dirty="0"/>
              <a:t>Do something similar "for each" element of a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5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C2300-FD1B-1846-976F-ECA910441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nouns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'giraffe'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noun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nouns: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(noun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'Done!'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6094A-5AFD-9C4E-BE80-BB7DF4E69760}"/>
              </a:ext>
            </a:extLst>
          </p:cNvPr>
          <p:cNvSpPr txBox="1"/>
          <p:nvPr/>
        </p:nvSpPr>
        <p:spPr>
          <a:xfrm>
            <a:off x="2661313" y="5841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&lt;plurals1.py&gt;</a:t>
            </a:r>
          </a:p>
        </p:txBody>
      </p:sp>
    </p:spTree>
    <p:extLst>
      <p:ext uri="{BB962C8B-B14F-4D97-AF65-F5344CB8AC3E}">
        <p14:creationId xmlns:p14="http://schemas.microsoft.com/office/powerpoint/2010/main" val="232992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6BD7D3-10BD-604A-B067-E676060314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plurals1.py</a:t>
            </a:r>
          </a:p>
        </p:txBody>
      </p:sp>
    </p:spTree>
    <p:extLst>
      <p:ext uri="{BB962C8B-B14F-4D97-AF65-F5344CB8AC3E}">
        <p14:creationId xmlns:p14="http://schemas.microsoft.com/office/powerpoint/2010/main" val="58962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FFDEF-6A1B-5C40-BE7A-C578BECE0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does this work? We start off with a list with three elements: cat dog giraffe</a:t>
            </a:r>
          </a:p>
          <a:p>
            <a:r>
              <a:rPr lang="en-US" dirty="0"/>
              <a:t>Then the for loop takes the </a:t>
            </a:r>
            <a:r>
              <a:rPr lang="en-US" i="1" dirty="0"/>
              <a:t>first</a:t>
            </a:r>
            <a:r>
              <a:rPr lang="en-US" dirty="0"/>
              <a:t> of those elements in nouns. It puts that value in noun. (This element is </a:t>
            </a:r>
            <a:r>
              <a:rPr lang="en-US" i="1" dirty="0"/>
              <a:t>in</a:t>
            </a:r>
            <a:r>
              <a:rPr lang="en-US" dirty="0"/>
              <a:t> the list hence the in syntax)</a:t>
            </a:r>
          </a:p>
          <a:p>
            <a:r>
              <a:rPr lang="en-US" dirty="0"/>
              <a:t>Now, just like in an if statement, the for loop goes into the loop body, where it prints that value (dog) concatenated with s: dogs</a:t>
            </a:r>
          </a:p>
          <a:p>
            <a:r>
              <a:rPr lang="en-US" dirty="0"/>
              <a:t>But unlike an if, where it goes on to the next statement when the body ends, a for loop </a:t>
            </a:r>
            <a:r>
              <a:rPr lang="en-US" i="1" dirty="0"/>
              <a:t>loops</a:t>
            </a:r>
            <a:r>
              <a:rPr lang="en-US" dirty="0"/>
              <a:t> back to the top</a:t>
            </a:r>
          </a:p>
          <a:p>
            <a:r>
              <a:rPr lang="en-US" b="1" dirty="0"/>
              <a:t>Animation of control flowing down and looping back</a:t>
            </a:r>
          </a:p>
        </p:txBody>
      </p:sp>
    </p:spTree>
    <p:extLst>
      <p:ext uri="{BB962C8B-B14F-4D97-AF65-F5344CB8AC3E}">
        <p14:creationId xmlns:p14="http://schemas.microsoft.com/office/powerpoint/2010/main" val="276606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AC0CE-F7FF-CF42-8C5D-EA3C85A6E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control comes back up to the top of the for loop, what happens next is that the for loop sets noun to be the </a:t>
            </a:r>
            <a:r>
              <a:rPr lang="en-US" i="1" dirty="0"/>
              <a:t>next </a:t>
            </a:r>
            <a:r>
              <a:rPr lang="en-US" dirty="0"/>
              <a:t>element: cat</a:t>
            </a:r>
          </a:p>
          <a:p>
            <a:r>
              <a:rPr lang="en-US" dirty="0"/>
              <a:t>It goes into the body and prints cat + s. It gets to the end, back to the top, repeat with giraffe. This time, there are no more list elements, so it's done and continues after the for loop.</a:t>
            </a:r>
          </a:p>
          <a:p>
            <a:r>
              <a:rPr lang="en-US" b="1" dirty="0"/>
              <a:t>Animation of finger advancing through the list</a:t>
            </a:r>
          </a:p>
        </p:txBody>
      </p:sp>
    </p:spTree>
    <p:extLst>
      <p:ext uri="{BB962C8B-B14F-4D97-AF65-F5344CB8AC3E}">
        <p14:creationId xmlns:p14="http://schemas.microsoft.com/office/powerpoint/2010/main" val="117156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CTECH402_M1_05</a:t>
            </a:r>
          </a:p>
          <a:p>
            <a:r>
              <a:rPr lang="en-US" dirty="0">
                <a:solidFill>
                  <a:schemeClr val="bg1"/>
                </a:solidFill>
              </a:rPr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181677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845C3F-A980-D743-9307-230F7A7A6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We've seen that if statements can nest</a:t>
            </a:r>
          </a:p>
          <a:p>
            <a:r>
              <a:rPr lang="en-US" dirty="0"/>
              <a:t>So can other kinds of control flow … like for loops</a:t>
            </a:r>
          </a:p>
          <a:p>
            <a:r>
              <a:rPr lang="en-US" dirty="0"/>
              <a:t>In fact, different kinds of control flow can nest inside of each other</a:t>
            </a:r>
          </a:p>
          <a:p>
            <a:r>
              <a:rPr lang="en-US" dirty="0"/>
              <a:t>If you can think it, you can code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Here's a for loop inside an if</a:t>
            </a:r>
          </a:p>
        </p:txBody>
      </p:sp>
    </p:spTree>
    <p:extLst>
      <p:ext uri="{BB962C8B-B14F-4D97-AF65-F5344CB8AC3E}">
        <p14:creationId xmlns:p14="http://schemas.microsoft.com/office/powerpoint/2010/main" val="239376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5A5F1-0BF1-E44D-9CE5-453E9682EA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002489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'giraffe'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 you like animals?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'yes'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'So do I!'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 like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'Oh, well.'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9649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DED59-4DCF-AF41-83DA-8698C1EE5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iffor.py</a:t>
            </a:r>
            <a:endParaRPr lang="en-US" dirty="0"/>
          </a:p>
          <a:p>
            <a:r>
              <a:rPr lang="en-US" dirty="0"/>
              <a:t>yes</a:t>
            </a:r>
          </a:p>
          <a:p>
            <a:endParaRPr lang="en-US" dirty="0"/>
          </a:p>
          <a:p>
            <a:r>
              <a:rPr lang="en-US" dirty="0"/>
              <a:t>$ python </a:t>
            </a:r>
            <a:r>
              <a:rPr lang="en-US" dirty="0" err="1"/>
              <a:t>iffor.py</a:t>
            </a:r>
            <a:endParaRPr lang="en-US" dirty="0"/>
          </a:p>
          <a:p>
            <a:r>
              <a:rPr lang="en-US" dirty="0"/>
              <a:t>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7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CTECH402_M1_02</a:t>
            </a:r>
          </a:p>
          <a:p>
            <a:r>
              <a:rPr lang="en-US" dirty="0">
                <a:solidFill>
                  <a:schemeClr val="bg1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165161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4CDD2B-A665-5D47-8573-5907E5A61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say 'yes', it goes inside the body of the if</a:t>
            </a:r>
          </a:p>
          <a:p>
            <a:r>
              <a:rPr lang="en-US" dirty="0"/>
              <a:t>Then it comes to the for, and goes around the for loop once for each animal in the list</a:t>
            </a:r>
          </a:p>
          <a:p>
            <a:r>
              <a:rPr lang="en-US" dirty="0"/>
              <a:t>If you say 'no', it goes to the else and never executes the for loop</a:t>
            </a:r>
          </a:p>
          <a:p>
            <a:r>
              <a:rPr lang="en-US" dirty="0"/>
              <a:t>BTW, in this example, notice that it doesn't use a variable to hold the user's input. </a:t>
            </a:r>
            <a:r>
              <a:rPr lang="en-US" dirty="0" err="1"/>
              <a:t>Iit</a:t>
            </a:r>
            <a:r>
              <a:rPr lang="en-US" dirty="0"/>
              <a:t> just compare the input directly to 'yes'. This works because it only needs the user's answer that once.</a:t>
            </a:r>
          </a:p>
        </p:txBody>
      </p:sp>
    </p:spTree>
    <p:extLst>
      <p:ext uri="{BB962C8B-B14F-4D97-AF65-F5344CB8AC3E}">
        <p14:creationId xmlns:p14="http://schemas.microsoft.com/office/powerpoint/2010/main" val="401813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D3FB8-9790-5745-A834-6F88F22F3A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26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19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%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is even'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is odd'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0E5D6-80C1-E543-AE26-C6289B6D457B}"/>
              </a:ext>
            </a:extLst>
          </p:cNvPr>
          <p:cNvSpPr txBox="1"/>
          <p:nvPr/>
        </p:nvSpPr>
        <p:spPr>
          <a:xfrm>
            <a:off x="3589361" y="53772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forif.py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817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E64AB8-7588-5B4F-A14F-13BF3DCCE8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forif.py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ADF817-F925-5D48-8123-D2257331D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That's an if inside a for loop.</a:t>
            </a:r>
          </a:p>
          <a:p>
            <a:r>
              <a:rPr lang="en-US" dirty="0"/>
              <a:t>Each time through the for loop, it divides the next number in the list by 2. If it has no remainder, then it prints the number is even</a:t>
            </a:r>
          </a:p>
          <a:p>
            <a:r>
              <a:rPr lang="en-US" dirty="0"/>
              <a:t>If it has a remainder, it prints the number is odd</a:t>
            </a:r>
          </a:p>
          <a:p>
            <a:r>
              <a:rPr lang="en-US" dirty="0"/>
              <a:t>Look at the output: the numbers are in the same order as in </a:t>
            </a:r>
            <a:r>
              <a:rPr lang="en-US" dirty="0" err="1"/>
              <a:t>my_list</a:t>
            </a:r>
            <a:r>
              <a:rPr lang="en-US" dirty="0"/>
              <a:t>, and it prints either "even" or "odd" for each number</a:t>
            </a:r>
          </a:p>
        </p:txBody>
      </p:sp>
    </p:spTree>
    <p:extLst>
      <p:ext uri="{BB962C8B-B14F-4D97-AF65-F5344CB8AC3E}">
        <p14:creationId xmlns:p14="http://schemas.microsoft.com/office/powerpoint/2010/main" val="559345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69A83B-7C5F-9249-940F-F2A5B35C9D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33C3-2627-9547-932B-0554057C21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1714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'Princess'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'James'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'giraffe'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names: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animals: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(name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is a good name for a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FDD82-7E3D-C840-8967-A024DE6082A2}"/>
              </a:ext>
            </a:extLst>
          </p:cNvPr>
          <p:cNvSpPr txBox="1"/>
          <p:nvPr/>
        </p:nvSpPr>
        <p:spPr>
          <a:xfrm>
            <a:off x="3575713" y="525438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forfor.py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891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E64AB8-7588-5B4F-A14F-13BF3DCCE8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forfor.py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23AB3-7DF6-E447-ABC5-1E7C9F836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 here's a for loop inside a for loop</a:t>
            </a:r>
          </a:p>
          <a:p>
            <a:r>
              <a:rPr lang="en-US" b="1" dirty="0"/>
              <a:t>Animation, showing point in the loop, showing points in list</a:t>
            </a:r>
          </a:p>
          <a:p>
            <a:r>
              <a:rPr lang="en-US" dirty="0"/>
              <a:t>It starts out at the outer for loop.</a:t>
            </a:r>
          </a:p>
          <a:p>
            <a:r>
              <a:rPr lang="en-US" dirty="0"/>
              <a:t>name is Princess</a:t>
            </a:r>
          </a:p>
          <a:p>
            <a:r>
              <a:rPr lang="en-US" dirty="0"/>
              <a:t>It goes to the inner loop, animal is dog</a:t>
            </a:r>
          </a:p>
          <a:p>
            <a:r>
              <a:rPr lang="en-US" dirty="0"/>
              <a:t>So it prints Princess is a good name … dog</a:t>
            </a:r>
          </a:p>
          <a:p>
            <a:r>
              <a:rPr lang="en-US" dirty="0"/>
              <a:t>Now the inner loop is done, so it goes back to the top of the inner loop, animal is cat</a:t>
            </a:r>
          </a:p>
          <a:p>
            <a:r>
              <a:rPr lang="en-US" dirty="0"/>
              <a:t>So it prints Princess is a good name … 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01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8C0C52-0AFB-314F-AC14-91CC63BE7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repeats one more time: Princess giraffe</a:t>
            </a:r>
          </a:p>
          <a:p>
            <a:r>
              <a:rPr lang="en-US" dirty="0" err="1"/>
              <a:t>BAck</a:t>
            </a:r>
            <a:r>
              <a:rPr lang="en-US" dirty="0"/>
              <a:t> to the top of the inner loop, BUT the animals list is done, so the inner loop is completely done. </a:t>
            </a:r>
          </a:p>
          <a:p>
            <a:r>
              <a:rPr lang="en-US" dirty="0"/>
              <a:t>The outer loop body is done. So it goes to the top of the outer loop, and now it sets name = James and goes into the outer loop body again with name = James</a:t>
            </a:r>
          </a:p>
          <a:p>
            <a:r>
              <a:rPr lang="en-US" dirty="0"/>
              <a:t>It comes to the inner loop and STARTS THE INNER LOOP AGAIN, first with dog, then with cat, then with giraffe</a:t>
            </a:r>
          </a:p>
        </p:txBody>
      </p:sp>
    </p:spTree>
    <p:extLst>
      <p:ext uri="{BB962C8B-B14F-4D97-AF65-F5344CB8AC3E}">
        <p14:creationId xmlns:p14="http://schemas.microsoft.com/office/powerpoint/2010/main" val="3869737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CTECH402_M1_06</a:t>
            </a:r>
          </a:p>
          <a:p>
            <a:r>
              <a:rPr lang="en-US" dirty="0">
                <a:solidFill>
                  <a:schemeClr val="bg1"/>
                </a:solidFill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2021074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0E1ED3-7552-C347-985F-EFD54F1C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for</a:t>
            </a:r>
            <a:r>
              <a:rPr lang="en-US" dirty="0"/>
              <a:t> loop is controlled by a list</a:t>
            </a:r>
          </a:p>
          <a:p>
            <a:pPr lvl="1"/>
            <a:r>
              <a:rPr lang="en-US" dirty="0"/>
              <a:t>It stops when the list runs out of elements</a:t>
            </a:r>
          </a:p>
          <a:p>
            <a:pPr lvl="1"/>
            <a:r>
              <a:rPr lang="en-US" dirty="0"/>
              <a:t>But not every loop is associated with a list</a:t>
            </a:r>
          </a:p>
          <a:p>
            <a:pPr lvl="1"/>
            <a:r>
              <a:rPr lang="en-US" dirty="0"/>
              <a:t>What if you want to repeat until the user says to stop?</a:t>
            </a:r>
          </a:p>
          <a:p>
            <a:pPr lvl="1"/>
            <a:r>
              <a:rPr lang="en-US" dirty="0"/>
              <a:t>Or until something happens?</a:t>
            </a:r>
          </a:p>
          <a:p>
            <a:r>
              <a:rPr lang="en-US" dirty="0"/>
              <a:t>A </a:t>
            </a:r>
            <a:r>
              <a:rPr lang="en-US" b="1" dirty="0"/>
              <a:t>while</a:t>
            </a:r>
            <a:r>
              <a:rPr lang="en-US" dirty="0"/>
              <a:t> loop </a:t>
            </a:r>
            <a:r>
              <a:rPr lang="en-US" dirty="0" err="1"/>
              <a:t>rqeuires</a:t>
            </a:r>
            <a:r>
              <a:rPr lang="en-US" dirty="0"/>
              <a:t> </a:t>
            </a:r>
            <a:r>
              <a:rPr lang="en-US" i="1" dirty="0"/>
              <a:t>you</a:t>
            </a:r>
            <a:r>
              <a:rPr lang="en-US" dirty="0"/>
              <a:t> to do the work of knowing when to stop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C208B9-D9D2-FD41-B8FB-B77C96F6F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look at some lists</a:t>
            </a:r>
          </a:p>
        </p:txBody>
      </p:sp>
    </p:spTree>
    <p:extLst>
      <p:ext uri="{BB962C8B-B14F-4D97-AF65-F5344CB8AC3E}">
        <p14:creationId xmlns:p14="http://schemas.microsoft.com/office/powerpoint/2010/main" val="2066399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1AC3B-9118-7B47-82F4-5E2AA910A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'Done!'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C303-8763-7745-807C-2F04F90C5543}"/>
              </a:ext>
            </a:extLst>
          </p:cNvPr>
          <p:cNvSpPr txBox="1"/>
          <p:nvPr/>
        </p:nvSpPr>
        <p:spPr>
          <a:xfrm>
            <a:off x="3534770" y="554099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&lt;while1.py&gt;</a:t>
            </a:r>
          </a:p>
        </p:txBody>
      </p:sp>
    </p:spTree>
    <p:extLst>
      <p:ext uri="{BB962C8B-B14F-4D97-AF65-F5344CB8AC3E}">
        <p14:creationId xmlns:p14="http://schemas.microsoft.com/office/powerpoint/2010/main" val="498126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89486-8C7F-6948-B3F3-228B635385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while1.py</a:t>
            </a:r>
          </a:p>
        </p:txBody>
      </p:sp>
    </p:spTree>
    <p:extLst>
      <p:ext uri="{BB962C8B-B14F-4D97-AF65-F5344CB8AC3E}">
        <p14:creationId xmlns:p14="http://schemas.microsoft.com/office/powerpoint/2010/main" val="319748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DBDED-216D-EC42-861C-295236AED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  <a:p>
            <a:r>
              <a:rPr lang="en-US" dirty="0"/>
              <a:t>Let's compare it to an if statement	</a:t>
            </a:r>
          </a:p>
        </p:txBody>
      </p:sp>
    </p:spTree>
    <p:extLst>
      <p:ext uri="{BB962C8B-B14F-4D97-AF65-F5344CB8AC3E}">
        <p14:creationId xmlns:p14="http://schemas.microsoft.com/office/powerpoint/2010/main" val="2506503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F1E28F-8AB4-7E43-B57B-08CD3CE5D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'Done!'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DA890-7184-F644-9A00-4252C287B6A5}"/>
              </a:ext>
            </a:extLst>
          </p:cNvPr>
          <p:cNvSpPr txBox="1"/>
          <p:nvPr/>
        </p:nvSpPr>
        <p:spPr>
          <a:xfrm>
            <a:off x="3671248" y="530897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&lt;while2.py&gt;</a:t>
            </a:r>
          </a:p>
        </p:txBody>
      </p:sp>
    </p:spTree>
    <p:extLst>
      <p:ext uri="{BB962C8B-B14F-4D97-AF65-F5344CB8AC3E}">
        <p14:creationId xmlns:p14="http://schemas.microsoft.com/office/powerpoint/2010/main" val="2838534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93946A-5190-094C-858D-EAC8969958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Same code, just with an if.</a:t>
            </a:r>
          </a:p>
          <a:p>
            <a:endParaRPr lang="en-US" dirty="0"/>
          </a:p>
          <a:p>
            <a:r>
              <a:rPr lang="en-US" dirty="0"/>
              <a:t>$ python while2.py</a:t>
            </a:r>
          </a:p>
          <a:p>
            <a:endParaRPr lang="en-US" dirty="0"/>
          </a:p>
          <a:p>
            <a:r>
              <a:rPr lang="en-US" dirty="0"/>
              <a:t>You know what this does. First it sets </a:t>
            </a:r>
            <a:r>
              <a:rPr lang="en-US" dirty="0" err="1"/>
              <a:t>i</a:t>
            </a:r>
            <a:r>
              <a:rPr lang="en-US" dirty="0"/>
              <a:t> = 1. Then it gets to the if. 1 is less than or equal to 4, so it executes the indented body. It prints 1, then it adds 1 to </a:t>
            </a:r>
            <a:r>
              <a:rPr lang="en-US" dirty="0" err="1"/>
              <a:t>i</a:t>
            </a:r>
            <a:r>
              <a:rPr lang="en-US" dirty="0"/>
              <a:t>, so </a:t>
            </a:r>
            <a:r>
              <a:rPr lang="en-US" dirty="0" err="1"/>
              <a:t>i</a:t>
            </a:r>
            <a:r>
              <a:rPr lang="en-US" dirty="0"/>
              <a:t> is now 2. </a:t>
            </a:r>
            <a:r>
              <a:rPr lang="en-US" dirty="0" err="1"/>
              <a:t>NOw</a:t>
            </a:r>
            <a:r>
              <a:rPr lang="en-US" dirty="0"/>
              <a:t> the body is done, so it executes the first statement after, and prints 'Done'. </a:t>
            </a:r>
          </a:p>
          <a:p>
            <a:endParaRPr lang="en-US" dirty="0"/>
          </a:p>
          <a:p>
            <a:r>
              <a:rPr lang="en-US" dirty="0"/>
              <a:t>Look at the while loop again:</a:t>
            </a:r>
          </a:p>
        </p:txBody>
      </p:sp>
    </p:spTree>
    <p:extLst>
      <p:ext uri="{BB962C8B-B14F-4D97-AF65-F5344CB8AC3E}">
        <p14:creationId xmlns:p14="http://schemas.microsoft.com/office/powerpoint/2010/main" val="1442663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1AC3B-9118-7B47-82F4-5E2AA910A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'Done!'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AAA9B-4CA0-3441-B444-A4133F6048DF}"/>
              </a:ext>
            </a:extLst>
          </p:cNvPr>
          <p:cNvSpPr txBox="1"/>
          <p:nvPr/>
        </p:nvSpPr>
        <p:spPr>
          <a:xfrm>
            <a:off x="2511188" y="571841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&lt;while1.py&gt;</a:t>
            </a:r>
          </a:p>
        </p:txBody>
      </p:sp>
    </p:spTree>
    <p:extLst>
      <p:ext uri="{BB962C8B-B14F-4D97-AF65-F5344CB8AC3E}">
        <p14:creationId xmlns:p14="http://schemas.microsoft.com/office/powerpoint/2010/main" val="3988046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1503C-B848-C64F-B97D-9A620ADD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exactly the same with one crucial difference. When it reaches the end of the indented body, instead of continuing with the next statement </a:t>
            </a:r>
            <a:r>
              <a:rPr lang="en-US" i="1" dirty="0"/>
              <a:t>after</a:t>
            </a:r>
            <a:r>
              <a:rPr lang="en-US" dirty="0"/>
              <a:t> the if, a while loop goes back to the </a:t>
            </a:r>
            <a:r>
              <a:rPr lang="en-US" i="1" dirty="0"/>
              <a:t>start</a:t>
            </a:r>
            <a:r>
              <a:rPr lang="en-US" dirty="0"/>
              <a:t> and checks the condition again. If it's true, it executes the body again, if it's false, </a:t>
            </a:r>
            <a:r>
              <a:rPr lang="en-US" i="1" dirty="0"/>
              <a:t>then</a:t>
            </a:r>
            <a:r>
              <a:rPr lang="en-US" dirty="0"/>
              <a:t> it skips the body like an if.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69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D8E5F7-8A97-514E-AE7D-E75A3D912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Let's trace this step by step</a:t>
            </a:r>
          </a:p>
          <a:p>
            <a:r>
              <a:rPr lang="en-US" dirty="0" err="1"/>
              <a:t>i</a:t>
            </a:r>
            <a:r>
              <a:rPr lang="en-US" dirty="0"/>
              <a:t> is 1. So we go into the loop body. print 1. add 1 so </a:t>
            </a:r>
            <a:r>
              <a:rPr lang="en-US" dirty="0" err="1"/>
              <a:t>i</a:t>
            </a:r>
            <a:r>
              <a:rPr lang="en-US" dirty="0"/>
              <a:t> is 2.</a:t>
            </a:r>
          </a:p>
          <a:p>
            <a:r>
              <a:rPr lang="en-US" dirty="0"/>
              <a:t>Now we go back to the condition at the start of the while. 2 is still &lt;= 4, so we go into the body. print 2. add 1 to get 3.</a:t>
            </a:r>
          </a:p>
          <a:p>
            <a:r>
              <a:rPr lang="en-US" dirty="0"/>
              <a:t>Go to the top again, 3 &lt;=4, so print 3, add 1 to get 4. 4&lt;=4 so go in again, print 4, add 1 to get 5.</a:t>
            </a:r>
          </a:p>
          <a:p>
            <a:r>
              <a:rPr lang="en-US" dirty="0"/>
              <a:t>NOW we're done: 5 is NOT &lt;= 4, so we go to the statement after the while loop and print done.</a:t>
            </a:r>
          </a:p>
        </p:txBody>
      </p:sp>
    </p:spTree>
    <p:extLst>
      <p:ext uri="{BB962C8B-B14F-4D97-AF65-F5344CB8AC3E}">
        <p14:creationId xmlns:p14="http://schemas.microsoft.com/office/powerpoint/2010/main" val="777320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B3C4B7-FE22-5B40-9804-2700C88BE7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'Done!'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E740E-E2AB-0643-BD2F-8B32F3E253D9}"/>
              </a:ext>
            </a:extLst>
          </p:cNvPr>
          <p:cNvSpPr txBox="1"/>
          <p:nvPr/>
        </p:nvSpPr>
        <p:spPr>
          <a:xfrm>
            <a:off x="2169994" y="577300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&lt;while3.py&gt;</a:t>
            </a:r>
          </a:p>
        </p:txBody>
      </p:sp>
    </p:spTree>
    <p:extLst>
      <p:ext uri="{BB962C8B-B14F-4D97-AF65-F5344CB8AC3E}">
        <p14:creationId xmlns:p14="http://schemas.microsoft.com/office/powerpoint/2010/main" val="315200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FB28-5DCB-5548-BB96-97CB4AE42F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if we reverse the test?</a:t>
            </a:r>
          </a:p>
          <a:p>
            <a:endParaRPr lang="en-US" dirty="0"/>
          </a:p>
          <a:p>
            <a:r>
              <a:rPr lang="en-US" dirty="0"/>
              <a:t>$ python while3.py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i="1" dirty="0"/>
              <a:t>never</a:t>
            </a:r>
            <a:r>
              <a:rPr lang="en-US" dirty="0"/>
              <a:t> executes the body, since the condition is false when we get there. Like an if statement, a while loop can skip the body entirely.</a:t>
            </a:r>
          </a:p>
        </p:txBody>
      </p:sp>
    </p:spTree>
    <p:extLst>
      <p:ext uri="{BB962C8B-B14F-4D97-AF65-F5344CB8AC3E}">
        <p14:creationId xmlns:p14="http://schemas.microsoft.com/office/powerpoint/2010/main" val="17354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B8800-1385-C049-9FF0-004A8923A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D0A74-AFC6-B645-9229-137F375257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83348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['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Atlanta'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'Boston'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'Chicago'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'Denver'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'Easy does it'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4.0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5.1501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2.1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3465A4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'kwyjibo1972'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'xyzzy xyzzy'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0.0004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650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D4A457-C422-1A44-9221-D123B9519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'Done!'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089CA-1ABB-AF41-988F-7E1466B0E0D8}"/>
              </a:ext>
            </a:extLst>
          </p:cNvPr>
          <p:cNvSpPr txBox="1"/>
          <p:nvPr/>
        </p:nvSpPr>
        <p:spPr>
          <a:xfrm>
            <a:off x="2825087" y="50906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&lt;while4.py&gt;</a:t>
            </a:r>
          </a:p>
        </p:txBody>
      </p:sp>
    </p:spTree>
    <p:extLst>
      <p:ext uri="{BB962C8B-B14F-4D97-AF65-F5344CB8AC3E}">
        <p14:creationId xmlns:p14="http://schemas.microsoft.com/office/powerpoint/2010/main" val="88021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84780-7A62-B545-B1D7-07A4DEA43C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leave off the part that adds 1 to </a:t>
            </a:r>
            <a:r>
              <a:rPr lang="en-US" dirty="0" err="1"/>
              <a:t>i</a:t>
            </a:r>
            <a:r>
              <a:rPr lang="en-US" dirty="0"/>
              <a:t> each time through?</a:t>
            </a:r>
          </a:p>
          <a:p>
            <a:endParaRPr lang="en-US" dirty="0"/>
          </a:p>
          <a:p>
            <a:r>
              <a:rPr lang="en-US" dirty="0"/>
              <a:t>$ python while4.py</a:t>
            </a:r>
          </a:p>
          <a:p>
            <a:endParaRPr lang="en-US" dirty="0"/>
          </a:p>
          <a:p>
            <a:r>
              <a:rPr lang="en-US" dirty="0"/>
              <a:t>Oops! This loops forever! Each time through 1 is still less than 4 so it goes into the body again.</a:t>
            </a:r>
          </a:p>
          <a:p>
            <a:endParaRPr lang="en-US" dirty="0"/>
          </a:p>
          <a:p>
            <a:r>
              <a:rPr lang="en-US" dirty="0"/>
              <a:t>This is an infinite loop. With great power comes great responsibility: it's your job to make sure it doesn't loop forever.</a:t>
            </a:r>
          </a:p>
          <a:p>
            <a:endParaRPr lang="en-US" dirty="0"/>
          </a:p>
          <a:p>
            <a:r>
              <a:rPr lang="en-US" dirty="0"/>
              <a:t>If you get into one, you can always make your program stop with control-c.</a:t>
            </a:r>
          </a:p>
        </p:txBody>
      </p:sp>
    </p:spTree>
    <p:extLst>
      <p:ext uri="{BB962C8B-B14F-4D97-AF65-F5344CB8AC3E}">
        <p14:creationId xmlns:p14="http://schemas.microsoft.com/office/powerpoint/2010/main" val="3078303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CTECH402_M1_07</a:t>
            </a:r>
          </a:p>
          <a:p>
            <a:r>
              <a:rPr lang="en-US" dirty="0">
                <a:solidFill>
                  <a:schemeClr val="bg1"/>
                </a:solidFill>
              </a:rPr>
              <a:t>While Loops and Lists</a:t>
            </a:r>
          </a:p>
        </p:txBody>
      </p:sp>
    </p:spTree>
    <p:extLst>
      <p:ext uri="{BB962C8B-B14F-4D97-AF65-F5344CB8AC3E}">
        <p14:creationId xmlns:p14="http://schemas.microsoft.com/office/powerpoint/2010/main" val="282532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0D6ED-9889-CD42-AA17-200C9DE8D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talk about some things that while loops can do that for loops aren't as good at.</a:t>
            </a:r>
          </a:p>
          <a:p>
            <a:r>
              <a:rPr lang="en-US" dirty="0"/>
              <a:t>One useful pattern is for taking user input until the user decides to stop</a:t>
            </a:r>
          </a:p>
        </p:txBody>
      </p:sp>
    </p:spTree>
    <p:extLst>
      <p:ext uri="{BB962C8B-B14F-4D97-AF65-F5344CB8AC3E}">
        <p14:creationId xmlns:p14="http://schemas.microsoft.com/office/powerpoint/2010/main" val="1912447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E2EFD-8D88-3944-B4CF-B7512FB7B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6268-B96E-7A42-9D5B-CD4D87E2EB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17149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'quit'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'Ooh,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'. Nice color!'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7EA81-716D-0448-B9E2-A7D7B5597A1C}"/>
              </a:ext>
            </a:extLst>
          </p:cNvPr>
          <p:cNvSpPr txBox="1"/>
          <p:nvPr/>
        </p:nvSpPr>
        <p:spPr>
          <a:xfrm>
            <a:off x="1978925" y="57457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&lt;color1.py&gt;</a:t>
            </a:r>
          </a:p>
        </p:txBody>
      </p:sp>
    </p:spTree>
    <p:extLst>
      <p:ext uri="{BB962C8B-B14F-4D97-AF65-F5344CB8AC3E}">
        <p14:creationId xmlns:p14="http://schemas.microsoft.com/office/powerpoint/2010/main" val="425940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35BFE2-A492-F344-9A30-C2D7904843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color1.py</a:t>
            </a:r>
          </a:p>
          <a:p>
            <a:r>
              <a:rPr lang="en-US" dirty="0"/>
              <a:t>red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860143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809DD-566D-3D4F-9D56-716C93246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program loops until you tell it to quit.</a:t>
            </a:r>
          </a:p>
          <a:p>
            <a:r>
              <a:rPr lang="en-US" dirty="0"/>
              <a:t>Notice that it asks you for a color and then compares that color to the string 'quit'</a:t>
            </a:r>
          </a:p>
          <a:p>
            <a:r>
              <a:rPr lang="en-US" dirty="0"/>
              <a:t>If you type anything but quit, it goes into the loop body and prints the color.</a:t>
            </a:r>
          </a:p>
          <a:p>
            <a:r>
              <a:rPr lang="en-US" dirty="0"/>
              <a:t>Then it has to ask you for a new color </a:t>
            </a:r>
            <a:r>
              <a:rPr lang="en-US" i="1" dirty="0"/>
              <a:t>again</a:t>
            </a:r>
            <a:r>
              <a:rPr lang="en-US" dirty="0"/>
              <a:t>, inside the loop body, so that it can compare your input to 'quit'. If you didn't have that line, it would just, well, loop forever</a:t>
            </a:r>
          </a:p>
        </p:txBody>
      </p:sp>
    </p:spTree>
    <p:extLst>
      <p:ext uri="{BB962C8B-B14F-4D97-AF65-F5344CB8AC3E}">
        <p14:creationId xmlns:p14="http://schemas.microsoft.com/office/powerpoint/2010/main" val="3886826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495E4-AB9C-C646-B1D6-40B85B68FC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5CAA-AB1F-684B-AF49-3003B2133F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175599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'quit'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'Ooh,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'. Nice color!'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EF01E-E124-594B-B88E-5BCA2926445D}"/>
              </a:ext>
            </a:extLst>
          </p:cNvPr>
          <p:cNvSpPr txBox="1"/>
          <p:nvPr/>
        </p:nvSpPr>
        <p:spPr>
          <a:xfrm>
            <a:off x="2251881" y="567746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&lt;color2.py&gt;</a:t>
            </a:r>
          </a:p>
        </p:txBody>
      </p:sp>
    </p:spTree>
    <p:extLst>
      <p:ext uri="{BB962C8B-B14F-4D97-AF65-F5344CB8AC3E}">
        <p14:creationId xmlns:p14="http://schemas.microsoft.com/office/powerpoint/2010/main" val="1608561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1ABBCE-AAC3-1E40-86B3-9D44D76B81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color2.py</a:t>
            </a:r>
          </a:p>
          <a:p>
            <a:r>
              <a:rPr lang="en-US" dirty="0"/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491431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3F086A-7BA2-474B-A8D8-27BE86200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for loop would have trouble here because there's no list.</a:t>
            </a:r>
          </a:p>
          <a:p>
            <a:r>
              <a:rPr lang="en-US" dirty="0"/>
              <a:t>Another way we could use the while is to </a:t>
            </a:r>
            <a:r>
              <a:rPr lang="en-US" i="1" dirty="0"/>
              <a:t>build</a:t>
            </a:r>
            <a:r>
              <a:rPr lang="en-US" dirty="0"/>
              <a:t> a list interactively from user input</a:t>
            </a:r>
          </a:p>
        </p:txBody>
      </p:sp>
    </p:spTree>
    <p:extLst>
      <p:ext uri="{BB962C8B-B14F-4D97-AF65-F5344CB8AC3E}">
        <p14:creationId xmlns:p14="http://schemas.microsoft.com/office/powerpoint/2010/main" val="257893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044988-517D-6043-AD85-068295556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are all lists.</a:t>
            </a:r>
          </a:p>
          <a:p>
            <a:r>
              <a:rPr lang="en-US" dirty="0"/>
              <a:t>To write a list, use brackets, and separate the individual </a:t>
            </a:r>
            <a:r>
              <a:rPr lang="en-US" i="1" dirty="0"/>
              <a:t>elements</a:t>
            </a:r>
            <a:r>
              <a:rPr lang="en-US" dirty="0"/>
              <a:t> with commas</a:t>
            </a:r>
          </a:p>
          <a:p>
            <a:r>
              <a:rPr lang="en-US" dirty="0"/>
              <a:t>The lists here contain integers, they contain floats, strings, Booleans. Even in the same list. Each element of a list can be anything we've met.</a:t>
            </a:r>
          </a:p>
          <a:p>
            <a:r>
              <a:rPr lang="en-US" dirty="0"/>
              <a:t>They can be in any order. They don't need to be unique.</a:t>
            </a:r>
          </a:p>
        </p:txBody>
      </p:sp>
    </p:spTree>
    <p:extLst>
      <p:ext uri="{BB962C8B-B14F-4D97-AF65-F5344CB8AC3E}">
        <p14:creationId xmlns:p14="http://schemas.microsoft.com/office/powerpoint/2010/main" val="2341390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83084A-66E5-5446-A155-5011B4E307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E387-37FD-854F-95AA-CE70A488BC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17149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'quit'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'Ooh,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'. Nice color!'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1159E-2346-E646-A18D-9FAD18EC83A3}"/>
              </a:ext>
            </a:extLst>
          </p:cNvPr>
          <p:cNvSpPr txBox="1"/>
          <p:nvPr/>
        </p:nvSpPr>
        <p:spPr>
          <a:xfrm>
            <a:off x="1037230" y="5909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&lt;color2.py&gt;</a:t>
            </a:r>
          </a:p>
        </p:txBody>
      </p:sp>
    </p:spTree>
    <p:extLst>
      <p:ext uri="{BB962C8B-B14F-4D97-AF65-F5344CB8AC3E}">
        <p14:creationId xmlns:p14="http://schemas.microsoft.com/office/powerpoint/2010/main" val="2054760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0EB05-21E6-0445-B4BA-7D9EC035B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036F-7A8A-714F-8613-877A56C1A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'quit'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[color]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 picked: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(colors))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1875C-421B-D74A-A217-1F60255219C2}"/>
              </a:ext>
            </a:extLst>
          </p:cNvPr>
          <p:cNvSpPr txBox="1"/>
          <p:nvPr/>
        </p:nvSpPr>
        <p:spPr>
          <a:xfrm>
            <a:off x="1323833" y="626432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&lt;color3.py&gt;</a:t>
            </a:r>
          </a:p>
        </p:txBody>
      </p:sp>
    </p:spTree>
    <p:extLst>
      <p:ext uri="{BB962C8B-B14F-4D97-AF65-F5344CB8AC3E}">
        <p14:creationId xmlns:p14="http://schemas.microsoft.com/office/powerpoint/2010/main" val="3507936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1ABBCE-AAC3-1E40-86B3-9D44D76B81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color3.py</a:t>
            </a:r>
          </a:p>
          <a:p>
            <a:r>
              <a:rPr lang="en-US" dirty="0"/>
              <a:t>red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13866330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B26CE-82FF-C64F-91E0-47795CCF2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difference between these two programs (</a:t>
            </a:r>
            <a:r>
              <a:rPr lang="en-US" b="1" dirty="0"/>
              <a:t>can we show this side by side?</a:t>
            </a:r>
            <a:r>
              <a:rPr lang="en-US" dirty="0"/>
              <a:t>) is that instead of just printing the color, we add it to a list.</a:t>
            </a:r>
          </a:p>
          <a:p>
            <a:r>
              <a:rPr lang="en-US" dirty="0"/>
              <a:t>First, we </a:t>
            </a:r>
            <a:r>
              <a:rPr lang="en-US" i="1" dirty="0"/>
              <a:t>initialize</a:t>
            </a:r>
            <a:r>
              <a:rPr lang="en-US" dirty="0"/>
              <a:t> an empty list []</a:t>
            </a:r>
          </a:p>
          <a:p>
            <a:r>
              <a:rPr lang="en-US" dirty="0"/>
              <a:t>Then we use + each time we get  new color to concatenate the </a:t>
            </a:r>
            <a:r>
              <a:rPr lang="en-US" i="1" dirty="0"/>
              <a:t>current</a:t>
            </a:r>
            <a:r>
              <a:rPr lang="en-US" dirty="0"/>
              <a:t> list of colors with a one-element list containing the new color. (</a:t>
            </a:r>
            <a:r>
              <a:rPr lang="en-US" b="1" dirty="0"/>
              <a:t>Animate this! Need to show the two lists becoming one)</a:t>
            </a:r>
          </a:p>
          <a:p>
            <a:r>
              <a:rPr lang="en-US" dirty="0"/>
              <a:t>Finally we print the list of colors. We just let </a:t>
            </a:r>
            <a:r>
              <a:rPr lang="en-US" dirty="0" err="1"/>
              <a:t>str</a:t>
            </a:r>
            <a:r>
              <a:rPr lang="en-US" dirty="0"/>
              <a:t>() do this: Python is very smart, it can turn a list into a string, too.</a:t>
            </a:r>
          </a:p>
        </p:txBody>
      </p:sp>
    </p:spTree>
    <p:extLst>
      <p:ext uri="{BB962C8B-B14F-4D97-AF65-F5344CB8AC3E}">
        <p14:creationId xmlns:p14="http://schemas.microsoft.com/office/powerpoint/2010/main" val="3778870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DDEEBC-AF39-5641-8ED3-62ED4C95D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FC1-36F8-6E44-B178-83965BB207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00248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'quit'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[color]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color or type \'quit\':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 picked: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99D06-DA36-7E46-8F5A-BF95F3451947}"/>
              </a:ext>
            </a:extLst>
          </p:cNvPr>
          <p:cNvSpPr txBox="1"/>
          <p:nvPr/>
        </p:nvSpPr>
        <p:spPr>
          <a:xfrm>
            <a:off x="1705970" y="604595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&lt;color4.py&gt;</a:t>
            </a:r>
          </a:p>
        </p:txBody>
      </p:sp>
    </p:spTree>
    <p:extLst>
      <p:ext uri="{BB962C8B-B14F-4D97-AF65-F5344CB8AC3E}">
        <p14:creationId xmlns:p14="http://schemas.microsoft.com/office/powerpoint/2010/main" val="2715166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1ABBCE-AAC3-1E40-86B3-9D44D76B81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color4.py</a:t>
            </a:r>
          </a:p>
          <a:p>
            <a:r>
              <a:rPr lang="en-US" dirty="0"/>
              <a:t>red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525280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30842B-103A-8840-A5E6-E5152A884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	is a version that uses a for loop to print out the list of colors nicely. A while loop to make the list, a for loop to read it back. Each loop doing what it does best.</a:t>
            </a:r>
          </a:p>
        </p:txBody>
      </p:sp>
    </p:spTree>
    <p:extLst>
      <p:ext uri="{BB962C8B-B14F-4D97-AF65-F5344CB8AC3E}">
        <p14:creationId xmlns:p14="http://schemas.microsoft.com/office/powerpoint/2010/main" val="10664376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DDEEBC-AF39-5641-8ED3-62ED4C95D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FC1-36F8-6E44-B178-83965BB207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41798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colors = []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while True: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color = input('Pick a color or type \'quit\': ')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if color == 'quit':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break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colors = colors + [color]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print(colors)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99D06-DA36-7E46-8F5A-BF95F3451947}"/>
              </a:ext>
            </a:extLst>
          </p:cNvPr>
          <p:cNvSpPr txBox="1"/>
          <p:nvPr/>
        </p:nvSpPr>
        <p:spPr>
          <a:xfrm>
            <a:off x="1705970" y="604595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&lt;color5.py&gt;</a:t>
            </a:r>
          </a:p>
        </p:txBody>
      </p:sp>
    </p:spTree>
    <p:extLst>
      <p:ext uri="{BB962C8B-B14F-4D97-AF65-F5344CB8AC3E}">
        <p14:creationId xmlns:p14="http://schemas.microsoft.com/office/powerpoint/2010/main" val="593325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30842B-103A-8840-A5E6-E5152A884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	is another version.</a:t>
            </a:r>
          </a:p>
          <a:p>
            <a:r>
              <a:rPr lang="en-US" dirty="0"/>
              <a:t>This one loops while True</a:t>
            </a:r>
          </a:p>
          <a:p>
            <a:pPr lvl="1"/>
            <a:r>
              <a:rPr lang="en-US" dirty="0"/>
              <a:t>So it seems like it will never stop</a:t>
            </a:r>
          </a:p>
          <a:p>
            <a:r>
              <a:rPr lang="en-US" dirty="0"/>
              <a:t>But look what happens if the user types 'quit'</a:t>
            </a:r>
          </a:p>
          <a:p>
            <a:pPr lvl="1"/>
            <a:r>
              <a:rPr lang="en-US" dirty="0"/>
              <a:t>It calls a </a:t>
            </a:r>
            <a:r>
              <a:rPr lang="en-US" b="1" dirty="0"/>
              <a:t>break</a:t>
            </a:r>
          </a:p>
          <a:p>
            <a:r>
              <a:rPr lang="en-US" dirty="0"/>
              <a:t>That </a:t>
            </a:r>
            <a:r>
              <a:rPr lang="en-US" i="1" dirty="0"/>
              <a:t>breaks</a:t>
            </a:r>
            <a:r>
              <a:rPr lang="en-US" dirty="0"/>
              <a:t> out of the loop: it immediately stops looping and goes to the line after the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3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443354-D5B6-4B4C-833A-32AEBB29A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[] is very important</a:t>
            </a:r>
          </a:p>
          <a:p>
            <a:r>
              <a:rPr lang="en-US" dirty="0"/>
              <a:t>This is the </a:t>
            </a:r>
            <a:r>
              <a:rPr lang="en-US" i="1" dirty="0"/>
              <a:t>empty</a:t>
            </a:r>
            <a:r>
              <a:rPr lang="en-US" dirty="0"/>
              <a:t> list. It's the list with zero elements.</a:t>
            </a:r>
          </a:p>
          <a:p>
            <a:r>
              <a:rPr lang="en-US" dirty="0"/>
              <a:t>Remember how '' is the empty string: the string with no characters. It's not the same as ' ': a string that has one character, a space</a:t>
            </a:r>
          </a:p>
          <a:p>
            <a:r>
              <a:rPr lang="en-US" dirty="0"/>
              <a:t>[] is different from [1] or ['foo']: those are one-element lists.</a:t>
            </a:r>
          </a:p>
        </p:txBody>
      </p:sp>
    </p:spTree>
    <p:extLst>
      <p:ext uri="{BB962C8B-B14F-4D97-AF65-F5344CB8AC3E}">
        <p14:creationId xmlns:p14="http://schemas.microsoft.com/office/powerpoint/2010/main" val="421134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C8E88C-6865-A742-9007-758307419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Don't just take my word for it.</a:t>
            </a:r>
          </a:p>
          <a:p>
            <a:r>
              <a:rPr lang="en-US" dirty="0"/>
              <a:t>Let's check.</a:t>
            </a:r>
          </a:p>
          <a:p>
            <a:r>
              <a:rPr lang="en-US" dirty="0"/>
              <a:t>meet the </a:t>
            </a:r>
            <a:r>
              <a:rPr lang="en-US" dirty="0" err="1"/>
              <a:t>len</a:t>
            </a:r>
            <a:r>
              <a:rPr lang="en-US" dirty="0"/>
              <a:t>() function: it returns the number of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18272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93A792-5BA1-B243-BFEE-F406D428D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</a:t>
            </a:r>
            <a:r>
              <a:rPr lang="en-US" dirty="0"/>
              <a:t>([1,3])						# -&gt; 2</a:t>
            </a:r>
          </a:p>
          <a:p>
            <a:r>
              <a:rPr lang="en-US" dirty="0" err="1"/>
              <a:t>len</a:t>
            </a:r>
            <a:r>
              <a:rPr lang="en-US" dirty="0"/>
              <a:t>([0])							# -&gt; 1</a:t>
            </a:r>
          </a:p>
          <a:p>
            <a:r>
              <a:rPr lang="en-US" dirty="0" err="1"/>
              <a:t>len</a:t>
            </a:r>
            <a:r>
              <a:rPr lang="en-US" dirty="0"/>
              <a:t>([])							# -&gt; 0</a:t>
            </a:r>
          </a:p>
          <a:p>
            <a:r>
              <a:rPr lang="en-US" dirty="0" err="1"/>
              <a:t>len</a:t>
            </a:r>
            <a:r>
              <a:rPr lang="en-US" dirty="0"/>
              <a:t>(['Alpha', 'Bravo', 'Charlie', 'Delta', 'Echo', 'Foxtrot'])		# -&gt; 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5907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2578</TotalTime>
  <Words>2805</Words>
  <Application>Microsoft Macintosh PowerPoint</Application>
  <PresentationFormat>Widescreen</PresentationFormat>
  <Paragraphs>313</Paragraphs>
  <Slides>68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165</cp:revision>
  <dcterms:created xsi:type="dcterms:W3CDTF">2018-05-23T17:51:33Z</dcterms:created>
  <dcterms:modified xsi:type="dcterms:W3CDTF">2019-02-13T21:14:28Z</dcterms:modified>
</cp:coreProperties>
</file>