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6"/>
  </p:notesMasterIdLst>
  <p:sldIdLst>
    <p:sldId id="272" r:id="rId2"/>
    <p:sldId id="329" r:id="rId3"/>
    <p:sldId id="348" r:id="rId4"/>
    <p:sldId id="347" r:id="rId5"/>
    <p:sldId id="349" r:id="rId6"/>
    <p:sldId id="320" r:id="rId7"/>
    <p:sldId id="331" r:id="rId8"/>
    <p:sldId id="325" r:id="rId9"/>
    <p:sldId id="351" r:id="rId10"/>
    <p:sldId id="350" r:id="rId11"/>
    <p:sldId id="352" r:id="rId12"/>
    <p:sldId id="353" r:id="rId13"/>
    <p:sldId id="354" r:id="rId14"/>
    <p:sldId id="384" r:id="rId15"/>
    <p:sldId id="390" r:id="rId16"/>
    <p:sldId id="385" r:id="rId17"/>
    <p:sldId id="332" r:id="rId18"/>
    <p:sldId id="327" r:id="rId19"/>
    <p:sldId id="342" r:id="rId20"/>
    <p:sldId id="399" r:id="rId21"/>
    <p:sldId id="400" r:id="rId22"/>
    <p:sldId id="330" r:id="rId23"/>
    <p:sldId id="392" r:id="rId24"/>
    <p:sldId id="386" r:id="rId25"/>
    <p:sldId id="387" r:id="rId26"/>
    <p:sldId id="393" r:id="rId27"/>
    <p:sldId id="394" r:id="rId28"/>
    <p:sldId id="396" r:id="rId29"/>
    <p:sldId id="397" r:id="rId30"/>
    <p:sldId id="398" r:id="rId31"/>
    <p:sldId id="334" r:id="rId32"/>
    <p:sldId id="346" r:id="rId33"/>
    <p:sldId id="337" r:id="rId34"/>
    <p:sldId id="338" r:id="rId35"/>
    <p:sldId id="339" r:id="rId36"/>
    <p:sldId id="340" r:id="rId37"/>
    <p:sldId id="275" r:id="rId38"/>
    <p:sldId id="343" r:id="rId39"/>
    <p:sldId id="356" r:id="rId40"/>
    <p:sldId id="357" r:id="rId41"/>
    <p:sldId id="358" r:id="rId42"/>
    <p:sldId id="359" r:id="rId43"/>
    <p:sldId id="360" r:id="rId44"/>
    <p:sldId id="361" r:id="rId45"/>
    <p:sldId id="362" r:id="rId46"/>
    <p:sldId id="363" r:id="rId47"/>
    <p:sldId id="277" r:id="rId48"/>
    <p:sldId id="344" r:id="rId49"/>
    <p:sldId id="364" r:id="rId50"/>
    <p:sldId id="365" r:id="rId51"/>
    <p:sldId id="366" r:id="rId52"/>
    <p:sldId id="367" r:id="rId53"/>
    <p:sldId id="368" r:id="rId54"/>
    <p:sldId id="279" r:id="rId55"/>
    <p:sldId id="369" r:id="rId56"/>
    <p:sldId id="370" r:id="rId57"/>
    <p:sldId id="371" r:id="rId58"/>
    <p:sldId id="372" r:id="rId59"/>
    <p:sldId id="373" r:id="rId60"/>
    <p:sldId id="374" r:id="rId61"/>
    <p:sldId id="375" r:id="rId62"/>
    <p:sldId id="376" r:id="rId63"/>
    <p:sldId id="377" r:id="rId64"/>
    <p:sldId id="281" r:id="rId65"/>
    <p:sldId id="345" r:id="rId66"/>
    <p:sldId id="378" r:id="rId67"/>
    <p:sldId id="381" r:id="rId68"/>
    <p:sldId id="380" r:id="rId69"/>
    <p:sldId id="379" r:id="rId70"/>
    <p:sldId id="382" r:id="rId71"/>
    <p:sldId id="383" r:id="rId72"/>
    <p:sldId id="404" r:id="rId73"/>
    <p:sldId id="273" r:id="rId74"/>
    <p:sldId id="405" r:id="rId75"/>
    <p:sldId id="276" r:id="rId76"/>
    <p:sldId id="406" r:id="rId77"/>
    <p:sldId id="278" r:id="rId78"/>
    <p:sldId id="318" r:id="rId79"/>
    <p:sldId id="319" r:id="rId80"/>
    <p:sldId id="280" r:id="rId81"/>
    <p:sldId id="284" r:id="rId82"/>
    <p:sldId id="285" r:id="rId83"/>
    <p:sldId id="286" r:id="rId84"/>
    <p:sldId id="287" r:id="rId85"/>
    <p:sldId id="289" r:id="rId86"/>
    <p:sldId id="288" r:id="rId87"/>
    <p:sldId id="290" r:id="rId88"/>
    <p:sldId id="291" r:id="rId89"/>
    <p:sldId id="292" r:id="rId90"/>
    <p:sldId id="293" r:id="rId91"/>
    <p:sldId id="294" r:id="rId92"/>
    <p:sldId id="296" r:id="rId93"/>
    <p:sldId id="295" r:id="rId94"/>
    <p:sldId id="297" r:id="rId95"/>
    <p:sldId id="298" r:id="rId96"/>
    <p:sldId id="299" r:id="rId97"/>
    <p:sldId id="300" r:id="rId98"/>
    <p:sldId id="302" r:id="rId99"/>
    <p:sldId id="303" r:id="rId100"/>
    <p:sldId id="304" r:id="rId101"/>
    <p:sldId id="305" r:id="rId102"/>
    <p:sldId id="311" r:id="rId103"/>
    <p:sldId id="310" r:id="rId104"/>
    <p:sldId id="307" r:id="rId105"/>
    <p:sldId id="308" r:id="rId106"/>
    <p:sldId id="309" r:id="rId107"/>
    <p:sldId id="313" r:id="rId108"/>
    <p:sldId id="314" r:id="rId109"/>
    <p:sldId id="315" r:id="rId110"/>
    <p:sldId id="316" r:id="rId111"/>
    <p:sldId id="317" r:id="rId112"/>
    <p:sldId id="501" r:id="rId113"/>
    <p:sldId id="502" r:id="rId114"/>
    <p:sldId id="408" r:id="rId115"/>
    <p:sldId id="409" r:id="rId116"/>
    <p:sldId id="410" r:id="rId117"/>
    <p:sldId id="411" r:id="rId118"/>
    <p:sldId id="412" r:id="rId119"/>
    <p:sldId id="413" r:id="rId120"/>
    <p:sldId id="414" r:id="rId121"/>
    <p:sldId id="282" r:id="rId122"/>
    <p:sldId id="274" r:id="rId123"/>
    <p:sldId id="415" r:id="rId124"/>
    <p:sldId id="416" r:id="rId125"/>
    <p:sldId id="417" r:id="rId126"/>
    <p:sldId id="418" r:id="rId127"/>
    <p:sldId id="419" r:id="rId128"/>
    <p:sldId id="420" r:id="rId129"/>
    <p:sldId id="421" r:id="rId130"/>
    <p:sldId id="422" r:id="rId131"/>
    <p:sldId id="423" r:id="rId132"/>
    <p:sldId id="424" r:id="rId133"/>
    <p:sldId id="425" r:id="rId134"/>
    <p:sldId id="426" r:id="rId135"/>
    <p:sldId id="427" r:id="rId136"/>
    <p:sldId id="428" r:id="rId137"/>
    <p:sldId id="429" r:id="rId138"/>
    <p:sldId id="430" r:id="rId139"/>
    <p:sldId id="431" r:id="rId140"/>
    <p:sldId id="301" r:id="rId141"/>
    <p:sldId id="432" r:id="rId142"/>
    <p:sldId id="433" r:id="rId143"/>
    <p:sldId id="434" r:id="rId144"/>
    <p:sldId id="435" r:id="rId145"/>
    <p:sldId id="436" r:id="rId146"/>
    <p:sldId id="437" r:id="rId147"/>
    <p:sldId id="438" r:id="rId148"/>
    <p:sldId id="439" r:id="rId149"/>
    <p:sldId id="440" r:id="rId150"/>
    <p:sldId id="441" r:id="rId151"/>
    <p:sldId id="355" r:id="rId152"/>
    <p:sldId id="442" r:id="rId153"/>
    <p:sldId id="443" r:id="rId154"/>
    <p:sldId id="444" r:id="rId155"/>
    <p:sldId id="445" r:id="rId156"/>
    <p:sldId id="446" r:id="rId157"/>
    <p:sldId id="389" r:id="rId158"/>
    <p:sldId id="447" r:id="rId159"/>
    <p:sldId id="448" r:id="rId160"/>
    <p:sldId id="449" r:id="rId161"/>
    <p:sldId id="450" r:id="rId162"/>
    <p:sldId id="451" r:id="rId163"/>
    <p:sldId id="452" r:id="rId164"/>
    <p:sldId id="453" r:id="rId165"/>
    <p:sldId id="454" r:id="rId166"/>
    <p:sldId id="455" r:id="rId167"/>
    <p:sldId id="456" r:id="rId168"/>
    <p:sldId id="457" r:id="rId169"/>
    <p:sldId id="458" r:id="rId170"/>
    <p:sldId id="459" r:id="rId171"/>
    <p:sldId id="460" r:id="rId172"/>
    <p:sldId id="461" r:id="rId173"/>
    <p:sldId id="462" r:id="rId174"/>
    <p:sldId id="463" r:id="rId175"/>
    <p:sldId id="464" r:id="rId176"/>
    <p:sldId id="465" r:id="rId177"/>
    <p:sldId id="466" r:id="rId178"/>
    <p:sldId id="467" r:id="rId179"/>
    <p:sldId id="468" r:id="rId180"/>
    <p:sldId id="469" r:id="rId181"/>
    <p:sldId id="470" r:id="rId182"/>
    <p:sldId id="471" r:id="rId183"/>
    <p:sldId id="472" r:id="rId184"/>
    <p:sldId id="473" r:id="rId185"/>
    <p:sldId id="474" r:id="rId186"/>
    <p:sldId id="475" r:id="rId187"/>
    <p:sldId id="388" r:id="rId188"/>
    <p:sldId id="476" r:id="rId189"/>
    <p:sldId id="477" r:id="rId190"/>
    <p:sldId id="391" r:id="rId191"/>
    <p:sldId id="478" r:id="rId192"/>
    <p:sldId id="479" r:id="rId193"/>
    <p:sldId id="480" r:id="rId194"/>
    <p:sldId id="481" r:id="rId195"/>
    <p:sldId id="482" r:id="rId196"/>
    <p:sldId id="483" r:id="rId197"/>
    <p:sldId id="484" r:id="rId198"/>
    <p:sldId id="485" r:id="rId199"/>
    <p:sldId id="486" r:id="rId200"/>
    <p:sldId id="487" r:id="rId201"/>
    <p:sldId id="488" r:id="rId202"/>
    <p:sldId id="489" r:id="rId203"/>
    <p:sldId id="401" r:id="rId204"/>
    <p:sldId id="490" r:id="rId205"/>
    <p:sldId id="491" r:id="rId206"/>
    <p:sldId id="492" r:id="rId207"/>
    <p:sldId id="493" r:id="rId208"/>
    <p:sldId id="494" r:id="rId209"/>
    <p:sldId id="495" r:id="rId210"/>
    <p:sldId id="496" r:id="rId211"/>
    <p:sldId id="497" r:id="rId212"/>
    <p:sldId id="498" r:id="rId213"/>
    <p:sldId id="499" r:id="rId214"/>
    <p:sldId id="500" r:id="rId2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2424"/>
    <a:srgbClr val="A6A7A4"/>
    <a:srgbClr val="EA1E24"/>
    <a:srgbClr val="B3B3B3"/>
    <a:srgbClr val="ECECEC"/>
    <a:srgbClr val="4D4F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87"/>
    <p:restoredTop sz="77518"/>
  </p:normalViewPr>
  <p:slideViewPr>
    <p:cSldViewPr snapToGrid="0" snapToObjects="1">
      <p:cViewPr varScale="1">
        <p:scale>
          <a:sx n="72" d="100"/>
          <a:sy n="72" d="100"/>
        </p:scale>
        <p:origin x="216" y="2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presProps" Target="pres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viewProps" Target="viewProp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theme" Target="theme/theme1.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8ACD8-6E14-F146-9986-2DDB8F18C1FA}" type="datetimeFigureOut">
              <a:rPr lang="en-US" smtClean="0"/>
              <a:t>2/26/19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B14FCA-A5D1-0749-96A8-1423D61C59E6}" type="slidenum">
              <a:rPr lang="en-US" smtClean="0"/>
              <a:t>‹#›</a:t>
            </a:fld>
            <a:endParaRPr lang="en-US"/>
          </a:p>
        </p:txBody>
      </p:sp>
    </p:spTree>
    <p:extLst>
      <p:ext uri="{BB962C8B-B14F-4D97-AF65-F5344CB8AC3E}">
        <p14:creationId xmlns:p14="http://schemas.microsoft.com/office/powerpoint/2010/main" val="1743074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a:t>
            </a:fld>
            <a:endParaRPr lang="en-US"/>
          </a:p>
        </p:txBody>
      </p:sp>
    </p:spTree>
    <p:extLst>
      <p:ext uri="{BB962C8B-B14F-4D97-AF65-F5344CB8AC3E}">
        <p14:creationId xmlns:p14="http://schemas.microsoft.com/office/powerpoint/2010/main" val="481667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18</a:t>
            </a:fld>
            <a:endParaRPr lang="en-US"/>
          </a:p>
        </p:txBody>
      </p:sp>
    </p:spTree>
    <p:extLst>
      <p:ext uri="{BB962C8B-B14F-4D97-AF65-F5344CB8AC3E}">
        <p14:creationId xmlns:p14="http://schemas.microsoft.com/office/powerpoint/2010/main" val="1490436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21</a:t>
            </a:fld>
            <a:endParaRPr lang="en-US"/>
          </a:p>
        </p:txBody>
      </p:sp>
    </p:spTree>
    <p:extLst>
      <p:ext uri="{BB962C8B-B14F-4D97-AF65-F5344CB8AC3E}">
        <p14:creationId xmlns:p14="http://schemas.microsoft.com/office/powerpoint/2010/main" val="1658415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37</a:t>
            </a:fld>
            <a:endParaRPr lang="en-US"/>
          </a:p>
        </p:txBody>
      </p:sp>
    </p:spTree>
    <p:extLst>
      <p:ext uri="{BB962C8B-B14F-4D97-AF65-F5344CB8AC3E}">
        <p14:creationId xmlns:p14="http://schemas.microsoft.com/office/powerpoint/2010/main" val="1106615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saying storing the bit in a wire accurate?</a:t>
            </a:r>
          </a:p>
        </p:txBody>
      </p:sp>
      <p:sp>
        <p:nvSpPr>
          <p:cNvPr id="4" name="Slide Number Placeholder 3"/>
          <p:cNvSpPr>
            <a:spLocks noGrp="1"/>
          </p:cNvSpPr>
          <p:nvPr>
            <p:ph type="sldNum" sz="quarter" idx="10"/>
          </p:nvPr>
        </p:nvSpPr>
        <p:spPr/>
        <p:txBody>
          <a:bodyPr/>
          <a:lstStyle/>
          <a:p>
            <a:fld id="{C8B14FCA-A5D1-0749-96A8-1423D61C59E6}" type="slidenum">
              <a:rPr lang="en-US" smtClean="0"/>
              <a:t>46</a:t>
            </a:fld>
            <a:endParaRPr lang="en-US"/>
          </a:p>
        </p:txBody>
      </p:sp>
    </p:spTree>
    <p:extLst>
      <p:ext uri="{BB962C8B-B14F-4D97-AF65-F5344CB8AC3E}">
        <p14:creationId xmlns:p14="http://schemas.microsoft.com/office/powerpoint/2010/main" val="3386061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47</a:t>
            </a:fld>
            <a:endParaRPr lang="en-US"/>
          </a:p>
        </p:txBody>
      </p:sp>
    </p:spTree>
    <p:extLst>
      <p:ext uri="{BB962C8B-B14F-4D97-AF65-F5344CB8AC3E}">
        <p14:creationId xmlns:p14="http://schemas.microsoft.com/office/powerpoint/2010/main" val="1091511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49</a:t>
            </a:fld>
            <a:endParaRPr lang="en-US"/>
          </a:p>
        </p:txBody>
      </p:sp>
    </p:spTree>
    <p:extLst>
      <p:ext uri="{BB962C8B-B14F-4D97-AF65-F5344CB8AC3E}">
        <p14:creationId xmlns:p14="http://schemas.microsoft.com/office/powerpoint/2010/main" val="3161618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might work well as a read page, with visual examples built in.</a:t>
            </a:r>
          </a:p>
        </p:txBody>
      </p:sp>
      <p:sp>
        <p:nvSpPr>
          <p:cNvPr id="4" name="Slide Number Placeholder 3"/>
          <p:cNvSpPr>
            <a:spLocks noGrp="1"/>
          </p:cNvSpPr>
          <p:nvPr>
            <p:ph type="sldNum" sz="quarter" idx="10"/>
          </p:nvPr>
        </p:nvSpPr>
        <p:spPr/>
        <p:txBody>
          <a:bodyPr/>
          <a:lstStyle/>
          <a:p>
            <a:fld id="{C8B14FCA-A5D1-0749-96A8-1423D61C59E6}" type="slidenum">
              <a:rPr lang="en-US" smtClean="0"/>
              <a:t>54</a:t>
            </a:fld>
            <a:endParaRPr lang="en-US"/>
          </a:p>
        </p:txBody>
      </p:sp>
    </p:spTree>
    <p:extLst>
      <p:ext uri="{BB962C8B-B14F-4D97-AF65-F5344CB8AC3E}">
        <p14:creationId xmlns:p14="http://schemas.microsoft.com/office/powerpoint/2010/main" val="2311477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64</a:t>
            </a:fld>
            <a:endParaRPr lang="en-US"/>
          </a:p>
        </p:txBody>
      </p:sp>
    </p:spTree>
    <p:extLst>
      <p:ext uri="{BB962C8B-B14F-4D97-AF65-F5344CB8AC3E}">
        <p14:creationId xmlns:p14="http://schemas.microsoft.com/office/powerpoint/2010/main" val="3335109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72</a:t>
            </a:fld>
            <a:endParaRPr lang="en-US"/>
          </a:p>
        </p:txBody>
      </p:sp>
    </p:spTree>
    <p:extLst>
      <p:ext uri="{BB962C8B-B14F-4D97-AF65-F5344CB8AC3E}">
        <p14:creationId xmlns:p14="http://schemas.microsoft.com/office/powerpoint/2010/main" val="3324488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C8B14FCA-A5D1-0749-96A8-1423D61C59E6}" type="slidenum">
              <a:rPr lang="en-US" smtClean="0"/>
              <a:t>73</a:t>
            </a:fld>
            <a:endParaRPr lang="en-US"/>
          </a:p>
        </p:txBody>
      </p:sp>
    </p:spTree>
    <p:extLst>
      <p:ext uri="{BB962C8B-B14F-4D97-AF65-F5344CB8AC3E}">
        <p14:creationId xmlns:p14="http://schemas.microsoft.com/office/powerpoint/2010/main" val="4059141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4</a:t>
            </a:fld>
            <a:endParaRPr lang="en-US"/>
          </a:p>
        </p:txBody>
      </p:sp>
    </p:spTree>
    <p:extLst>
      <p:ext uri="{BB962C8B-B14F-4D97-AF65-F5344CB8AC3E}">
        <p14:creationId xmlns:p14="http://schemas.microsoft.com/office/powerpoint/2010/main" val="11151069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74</a:t>
            </a:fld>
            <a:endParaRPr lang="en-US"/>
          </a:p>
        </p:txBody>
      </p:sp>
    </p:spTree>
    <p:extLst>
      <p:ext uri="{BB962C8B-B14F-4D97-AF65-F5344CB8AC3E}">
        <p14:creationId xmlns:p14="http://schemas.microsoft.com/office/powerpoint/2010/main" val="3360483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81</a:t>
            </a:fld>
            <a:endParaRPr lang="en-US"/>
          </a:p>
        </p:txBody>
      </p:sp>
    </p:spTree>
    <p:extLst>
      <p:ext uri="{BB962C8B-B14F-4D97-AF65-F5344CB8AC3E}">
        <p14:creationId xmlns:p14="http://schemas.microsoft.com/office/powerpoint/2010/main" val="17210296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84</a:t>
            </a:fld>
            <a:endParaRPr lang="en-US"/>
          </a:p>
        </p:txBody>
      </p:sp>
    </p:spTree>
    <p:extLst>
      <p:ext uri="{BB962C8B-B14F-4D97-AF65-F5344CB8AC3E}">
        <p14:creationId xmlns:p14="http://schemas.microsoft.com/office/powerpoint/2010/main" val="1114830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7/12 = </a:t>
            </a:r>
            <a:r>
              <a:rPr lang="en-US" sz="1200" kern="1200" dirty="0">
                <a:solidFill>
                  <a:schemeClr val="tx1"/>
                </a:solidFill>
                <a:effectLst/>
                <a:latin typeface="+mn-lt"/>
                <a:ea typeface="+mn-ea"/>
                <a:cs typeface="+mn-cs"/>
              </a:rPr>
              <a:t>0.5833333333333334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3/12 + 4/12 = 0.5833333333333333</a:t>
            </a:r>
          </a:p>
        </p:txBody>
      </p:sp>
      <p:sp>
        <p:nvSpPr>
          <p:cNvPr id="4" name="Slide Number Placeholder 3"/>
          <p:cNvSpPr>
            <a:spLocks noGrp="1"/>
          </p:cNvSpPr>
          <p:nvPr>
            <p:ph type="sldNum" sz="quarter" idx="10"/>
          </p:nvPr>
        </p:nvSpPr>
        <p:spPr/>
        <p:txBody>
          <a:bodyPr/>
          <a:lstStyle/>
          <a:p>
            <a:fld id="{C8B14FCA-A5D1-0749-96A8-1423D61C59E6}" type="slidenum">
              <a:rPr lang="en-US" smtClean="0"/>
              <a:t>85</a:t>
            </a:fld>
            <a:endParaRPr lang="en-US"/>
          </a:p>
        </p:txBody>
      </p:sp>
    </p:spTree>
    <p:extLst>
      <p:ext uri="{BB962C8B-B14F-4D97-AF65-F5344CB8AC3E}">
        <p14:creationId xmlns:p14="http://schemas.microsoft.com/office/powerpoint/2010/main" val="674258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4 = 2.75</a:t>
            </a:r>
          </a:p>
          <a:p>
            <a:endParaRPr lang="en-US" dirty="0"/>
          </a:p>
          <a:p>
            <a:r>
              <a:rPr lang="en-US" dirty="0"/>
              <a:t>11 // 4 = 2</a:t>
            </a:r>
          </a:p>
          <a:p>
            <a:endParaRPr lang="en-US" dirty="0"/>
          </a:p>
          <a:p>
            <a:r>
              <a:rPr lang="en-US" dirty="0"/>
              <a:t>11 % 4 = 360</a:t>
            </a:r>
          </a:p>
        </p:txBody>
      </p:sp>
      <p:sp>
        <p:nvSpPr>
          <p:cNvPr id="4" name="Slide Number Placeholder 3"/>
          <p:cNvSpPr>
            <a:spLocks noGrp="1"/>
          </p:cNvSpPr>
          <p:nvPr>
            <p:ph type="sldNum" sz="quarter" idx="10"/>
          </p:nvPr>
        </p:nvSpPr>
        <p:spPr/>
        <p:txBody>
          <a:bodyPr/>
          <a:lstStyle/>
          <a:p>
            <a:fld id="{C8B14FCA-A5D1-0749-96A8-1423D61C59E6}" type="slidenum">
              <a:rPr lang="en-US" smtClean="0"/>
              <a:t>87</a:t>
            </a:fld>
            <a:endParaRPr lang="en-US"/>
          </a:p>
        </p:txBody>
      </p:sp>
    </p:spTree>
    <p:extLst>
      <p:ext uri="{BB962C8B-B14F-4D97-AF65-F5344CB8AC3E}">
        <p14:creationId xmlns:p14="http://schemas.microsoft.com/office/powerpoint/2010/main" val="6053295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88</a:t>
            </a:fld>
            <a:endParaRPr lang="en-US"/>
          </a:p>
        </p:txBody>
      </p:sp>
    </p:spTree>
    <p:extLst>
      <p:ext uri="{BB962C8B-B14F-4D97-AF65-F5344CB8AC3E}">
        <p14:creationId xmlns:p14="http://schemas.microsoft.com/office/powerpoint/2010/main" val="2974931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specifically that x can output the value in the interpreter, but not in a program</a:t>
            </a:r>
          </a:p>
        </p:txBody>
      </p:sp>
      <p:sp>
        <p:nvSpPr>
          <p:cNvPr id="4" name="Slide Number Placeholder 3"/>
          <p:cNvSpPr>
            <a:spLocks noGrp="1"/>
          </p:cNvSpPr>
          <p:nvPr>
            <p:ph type="sldNum" sz="quarter" idx="10"/>
          </p:nvPr>
        </p:nvSpPr>
        <p:spPr/>
        <p:txBody>
          <a:bodyPr/>
          <a:lstStyle/>
          <a:p>
            <a:fld id="{C8B14FCA-A5D1-0749-96A8-1423D61C59E6}" type="slidenum">
              <a:rPr lang="en-US" smtClean="0"/>
              <a:t>90</a:t>
            </a:fld>
            <a:endParaRPr lang="en-US"/>
          </a:p>
        </p:txBody>
      </p:sp>
    </p:spTree>
    <p:extLst>
      <p:ext uri="{BB962C8B-B14F-4D97-AF65-F5344CB8AC3E}">
        <p14:creationId xmlns:p14="http://schemas.microsoft.com/office/powerpoint/2010/main" val="32767142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91</a:t>
            </a:fld>
            <a:endParaRPr lang="en-US"/>
          </a:p>
        </p:txBody>
      </p:sp>
    </p:spTree>
    <p:extLst>
      <p:ext uri="{BB962C8B-B14F-4D97-AF65-F5344CB8AC3E}">
        <p14:creationId xmlns:p14="http://schemas.microsoft.com/office/powerpoint/2010/main" val="2729336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 1</a:t>
            </a:r>
          </a:p>
          <a:p>
            <a:r>
              <a:rPr lang="en-US" dirty="0"/>
              <a:t>a = 1, b= 2</a:t>
            </a:r>
          </a:p>
          <a:p>
            <a:r>
              <a:rPr lang="en-US" dirty="0"/>
              <a:t>a = 1, b = 2 (no changes, this isn't an assignment statement)</a:t>
            </a:r>
          </a:p>
          <a:p>
            <a:r>
              <a:rPr lang="en-US" dirty="0"/>
              <a:t>a = 3, b= 2</a:t>
            </a:r>
          </a:p>
          <a:p>
            <a:r>
              <a:rPr lang="en-US" dirty="0"/>
              <a:t>a = 5 (you can use a variable in the process of updating it. the </a:t>
            </a:r>
            <a:r>
              <a:rPr lang="en-US" b="1" dirty="0"/>
              <a:t>new</a:t>
            </a:r>
            <a:r>
              <a:rPr lang="en-US" b="0" dirty="0"/>
              <a:t> value of a is 2 more than the </a:t>
            </a:r>
            <a:r>
              <a:rPr lang="en-US" b="1" dirty="0"/>
              <a:t>old</a:t>
            </a:r>
            <a:r>
              <a:rPr lang="en-US" b="0" dirty="0"/>
              <a:t> value)</a:t>
            </a:r>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93</a:t>
            </a:fld>
            <a:endParaRPr lang="en-US"/>
          </a:p>
        </p:txBody>
      </p:sp>
    </p:spTree>
    <p:extLst>
      <p:ext uri="{BB962C8B-B14F-4D97-AF65-F5344CB8AC3E}">
        <p14:creationId xmlns:p14="http://schemas.microsoft.com/office/powerpoint/2010/main" val="10172688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going to be an error: python treats these as different variables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NameError</a:t>
            </a:r>
            <a:r>
              <a:rPr lang="en-US" sz="1200" kern="1200" dirty="0">
                <a:solidFill>
                  <a:schemeClr val="tx1"/>
                </a:solidFill>
                <a:effectLst/>
                <a:latin typeface="+mn-lt"/>
                <a:ea typeface="+mn-ea"/>
                <a:cs typeface="+mn-cs"/>
              </a:rPr>
              <a:t>: name '</a:t>
            </a:r>
            <a:r>
              <a:rPr lang="en-US" sz="1200" kern="1200" dirty="0" err="1">
                <a:solidFill>
                  <a:schemeClr val="tx1"/>
                </a:solidFill>
                <a:effectLst/>
                <a:latin typeface="+mn-lt"/>
                <a:ea typeface="+mn-ea"/>
                <a:cs typeface="+mn-cs"/>
              </a:rPr>
              <a:t>jabberwock</a:t>
            </a:r>
            <a:r>
              <a:rPr lang="en-US" sz="1200" kern="1200" dirty="0">
                <a:solidFill>
                  <a:schemeClr val="tx1"/>
                </a:solidFill>
                <a:effectLst/>
                <a:latin typeface="+mn-lt"/>
                <a:ea typeface="+mn-ea"/>
                <a:cs typeface="+mn-cs"/>
              </a:rPr>
              <a:t>' is not defined</a:t>
            </a:r>
          </a:p>
        </p:txBody>
      </p:sp>
      <p:sp>
        <p:nvSpPr>
          <p:cNvPr id="4" name="Slide Number Placeholder 3"/>
          <p:cNvSpPr>
            <a:spLocks noGrp="1"/>
          </p:cNvSpPr>
          <p:nvPr>
            <p:ph type="sldNum" sz="quarter" idx="10"/>
          </p:nvPr>
        </p:nvSpPr>
        <p:spPr/>
        <p:txBody>
          <a:bodyPr/>
          <a:lstStyle/>
          <a:p>
            <a:fld id="{C8B14FCA-A5D1-0749-96A8-1423D61C59E6}" type="slidenum">
              <a:rPr lang="en-US" smtClean="0"/>
              <a:t>95</a:t>
            </a:fld>
            <a:endParaRPr lang="en-US"/>
          </a:p>
        </p:txBody>
      </p:sp>
    </p:spTree>
    <p:extLst>
      <p:ext uri="{BB962C8B-B14F-4D97-AF65-F5344CB8AC3E}">
        <p14:creationId xmlns:p14="http://schemas.microsoft.com/office/powerpoint/2010/main" val="2028195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Convert to text</a:t>
            </a:r>
          </a:p>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5</a:t>
            </a:fld>
            <a:endParaRPr lang="en-US"/>
          </a:p>
        </p:txBody>
      </p:sp>
    </p:spTree>
    <p:extLst>
      <p:ext uri="{BB962C8B-B14F-4D97-AF65-F5344CB8AC3E}">
        <p14:creationId xmlns:p14="http://schemas.microsoft.com/office/powerpoint/2010/main" val="19427543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96</a:t>
            </a:fld>
            <a:endParaRPr lang="en-US"/>
          </a:p>
        </p:txBody>
      </p:sp>
    </p:spTree>
    <p:extLst>
      <p:ext uri="{BB962C8B-B14F-4D97-AF65-F5344CB8AC3E}">
        <p14:creationId xmlns:p14="http://schemas.microsoft.com/office/powerpoint/2010/main" val="31618602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how this specifically differentiates from typing directly into interpreter (interpreter/interactive vs outputting a program)</a:t>
            </a:r>
          </a:p>
        </p:txBody>
      </p:sp>
      <p:sp>
        <p:nvSpPr>
          <p:cNvPr id="4" name="Slide Number Placeholder 3"/>
          <p:cNvSpPr>
            <a:spLocks noGrp="1"/>
          </p:cNvSpPr>
          <p:nvPr>
            <p:ph type="sldNum" sz="quarter" idx="10"/>
          </p:nvPr>
        </p:nvSpPr>
        <p:spPr/>
        <p:txBody>
          <a:bodyPr/>
          <a:lstStyle/>
          <a:p>
            <a:fld id="{C8B14FCA-A5D1-0749-96A8-1423D61C59E6}" type="slidenum">
              <a:rPr lang="en-US" smtClean="0"/>
              <a:t>98</a:t>
            </a:fld>
            <a:endParaRPr lang="en-US"/>
          </a:p>
        </p:txBody>
      </p:sp>
    </p:spTree>
    <p:extLst>
      <p:ext uri="{BB962C8B-B14F-4D97-AF65-F5344CB8AC3E}">
        <p14:creationId xmlns:p14="http://schemas.microsoft.com/office/powerpoint/2010/main" val="13006115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Emphasize/Specify how this specifically differentiates from typing directly into interpreter (interpreter/interactive vs outputting a program)</a:t>
            </a:r>
          </a:p>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99</a:t>
            </a:fld>
            <a:endParaRPr lang="en-US"/>
          </a:p>
        </p:txBody>
      </p:sp>
    </p:spTree>
    <p:extLst>
      <p:ext uri="{BB962C8B-B14F-4D97-AF65-F5344CB8AC3E}">
        <p14:creationId xmlns:p14="http://schemas.microsoft.com/office/powerpoint/2010/main" val="40845723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103</a:t>
            </a:fld>
            <a:endParaRPr lang="en-US"/>
          </a:p>
        </p:txBody>
      </p:sp>
    </p:spTree>
    <p:extLst>
      <p:ext uri="{BB962C8B-B14F-4D97-AF65-F5344CB8AC3E}">
        <p14:creationId xmlns:p14="http://schemas.microsoft.com/office/powerpoint/2010/main" val="17012154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it is. The input() function takes a string, just like the print function does. It shows that string to the user</a:t>
            </a:r>
          </a:p>
        </p:txBody>
      </p:sp>
      <p:sp>
        <p:nvSpPr>
          <p:cNvPr id="4" name="Slide Number Placeholder 3"/>
          <p:cNvSpPr>
            <a:spLocks noGrp="1"/>
          </p:cNvSpPr>
          <p:nvPr>
            <p:ph type="sldNum" sz="quarter" idx="10"/>
          </p:nvPr>
        </p:nvSpPr>
        <p:spPr/>
        <p:txBody>
          <a:bodyPr/>
          <a:lstStyle/>
          <a:p>
            <a:fld id="{C8B14FCA-A5D1-0749-96A8-1423D61C59E6}" type="slidenum">
              <a:rPr lang="en-US" smtClean="0"/>
              <a:t>105</a:t>
            </a:fld>
            <a:endParaRPr lang="en-US"/>
          </a:p>
        </p:txBody>
      </p:sp>
    </p:spTree>
    <p:extLst>
      <p:ext uri="{BB962C8B-B14F-4D97-AF65-F5344CB8AC3E}">
        <p14:creationId xmlns:p14="http://schemas.microsoft.com/office/powerpoint/2010/main" val="40147057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112</a:t>
            </a:fld>
            <a:endParaRPr lang="en-US"/>
          </a:p>
        </p:txBody>
      </p:sp>
    </p:spTree>
    <p:extLst>
      <p:ext uri="{BB962C8B-B14F-4D97-AF65-F5344CB8AC3E}">
        <p14:creationId xmlns:p14="http://schemas.microsoft.com/office/powerpoint/2010/main" val="17690684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114</a:t>
            </a:fld>
            <a:endParaRPr lang="en-US"/>
          </a:p>
        </p:txBody>
      </p:sp>
    </p:spTree>
    <p:extLst>
      <p:ext uri="{BB962C8B-B14F-4D97-AF65-F5344CB8AC3E}">
        <p14:creationId xmlns:p14="http://schemas.microsoft.com/office/powerpoint/2010/main" val="39398408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116</a:t>
            </a:fld>
            <a:endParaRPr lang="en-US"/>
          </a:p>
        </p:txBody>
      </p:sp>
    </p:spTree>
    <p:extLst>
      <p:ext uri="{BB962C8B-B14F-4D97-AF65-F5344CB8AC3E}">
        <p14:creationId xmlns:p14="http://schemas.microsoft.com/office/powerpoint/2010/main" val="27127816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122</a:t>
            </a:fld>
            <a:endParaRPr lang="en-US"/>
          </a:p>
        </p:txBody>
      </p:sp>
    </p:spTree>
    <p:extLst>
      <p:ext uri="{BB962C8B-B14F-4D97-AF65-F5344CB8AC3E}">
        <p14:creationId xmlns:p14="http://schemas.microsoft.com/office/powerpoint/2010/main" val="35510165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time I didn't bother with a separate variable to hold the whole greeting. I just took the value of the concatenation (which gives us a string) and fed that directly into the print (which takes a string)</a:t>
            </a:r>
          </a:p>
        </p:txBody>
      </p:sp>
      <p:sp>
        <p:nvSpPr>
          <p:cNvPr id="4" name="Slide Number Placeholder 3"/>
          <p:cNvSpPr>
            <a:spLocks noGrp="1"/>
          </p:cNvSpPr>
          <p:nvPr>
            <p:ph type="sldNum" sz="quarter" idx="10"/>
          </p:nvPr>
        </p:nvSpPr>
        <p:spPr/>
        <p:txBody>
          <a:bodyPr/>
          <a:lstStyle/>
          <a:p>
            <a:fld id="{C8B14FCA-A5D1-0749-96A8-1423D61C59E6}" type="slidenum">
              <a:rPr lang="en-US" smtClean="0"/>
              <a:t>134</a:t>
            </a:fld>
            <a:endParaRPr lang="en-US"/>
          </a:p>
        </p:txBody>
      </p:sp>
    </p:spTree>
    <p:extLst>
      <p:ext uri="{BB962C8B-B14F-4D97-AF65-F5344CB8AC3E}">
        <p14:creationId xmlns:p14="http://schemas.microsoft.com/office/powerpoint/2010/main" val="3746613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could come after video 3 “Running Python”</a:t>
            </a:r>
          </a:p>
          <a:p>
            <a:endParaRPr lang="en-US" dirty="0"/>
          </a:p>
          <a:p>
            <a:r>
              <a:rPr lang="en-US" dirty="0"/>
              <a:t>Discussed with James, decided to keep as is.</a:t>
            </a:r>
          </a:p>
        </p:txBody>
      </p:sp>
      <p:sp>
        <p:nvSpPr>
          <p:cNvPr id="4" name="Slide Number Placeholder 3"/>
          <p:cNvSpPr>
            <a:spLocks noGrp="1"/>
          </p:cNvSpPr>
          <p:nvPr>
            <p:ph type="sldNum" sz="quarter" idx="10"/>
          </p:nvPr>
        </p:nvSpPr>
        <p:spPr/>
        <p:txBody>
          <a:bodyPr/>
          <a:lstStyle/>
          <a:p>
            <a:fld id="{C8B14FCA-A5D1-0749-96A8-1423D61C59E6}" type="slidenum">
              <a:rPr lang="en-US" smtClean="0"/>
              <a:t>6</a:t>
            </a:fld>
            <a:endParaRPr lang="en-US"/>
          </a:p>
        </p:txBody>
      </p:sp>
    </p:spTree>
    <p:extLst>
      <p:ext uri="{BB962C8B-B14F-4D97-AF65-F5344CB8AC3E}">
        <p14:creationId xmlns:p14="http://schemas.microsoft.com/office/powerpoint/2010/main" val="10451190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136</a:t>
            </a:fld>
            <a:endParaRPr lang="en-US"/>
          </a:p>
        </p:txBody>
      </p:sp>
    </p:spTree>
    <p:extLst>
      <p:ext uri="{BB962C8B-B14F-4D97-AF65-F5344CB8AC3E}">
        <p14:creationId xmlns:p14="http://schemas.microsoft.com/office/powerpoint/2010/main" val="1234746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144</a:t>
            </a:fld>
            <a:endParaRPr lang="en-US"/>
          </a:p>
        </p:txBody>
      </p:sp>
    </p:spTree>
    <p:extLst>
      <p:ext uri="{BB962C8B-B14F-4D97-AF65-F5344CB8AC3E}">
        <p14:creationId xmlns:p14="http://schemas.microsoft.com/office/powerpoint/2010/main" val="33153416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146</a:t>
            </a:fld>
            <a:endParaRPr lang="en-US"/>
          </a:p>
        </p:txBody>
      </p:sp>
    </p:spTree>
    <p:extLst>
      <p:ext uri="{BB962C8B-B14F-4D97-AF65-F5344CB8AC3E}">
        <p14:creationId xmlns:p14="http://schemas.microsoft.com/office/powerpoint/2010/main" val="31739063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Fixed typo (x is condition Y is body)</a:t>
            </a:r>
          </a:p>
        </p:txBody>
      </p:sp>
      <p:sp>
        <p:nvSpPr>
          <p:cNvPr id="4" name="Slide Number Placeholder 3"/>
          <p:cNvSpPr>
            <a:spLocks noGrp="1"/>
          </p:cNvSpPr>
          <p:nvPr>
            <p:ph type="sldNum" sz="quarter" idx="10"/>
          </p:nvPr>
        </p:nvSpPr>
        <p:spPr/>
        <p:txBody>
          <a:bodyPr/>
          <a:lstStyle/>
          <a:p>
            <a:fld id="{C8B14FCA-A5D1-0749-96A8-1423D61C59E6}" type="slidenum">
              <a:rPr lang="en-US" smtClean="0"/>
              <a:t>147</a:t>
            </a:fld>
            <a:endParaRPr lang="en-US"/>
          </a:p>
        </p:txBody>
      </p:sp>
    </p:spTree>
    <p:extLst>
      <p:ext uri="{BB962C8B-B14F-4D97-AF65-F5344CB8AC3E}">
        <p14:creationId xmlns:p14="http://schemas.microsoft.com/office/powerpoint/2010/main" val="38574344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148</a:t>
            </a:fld>
            <a:endParaRPr lang="en-US"/>
          </a:p>
        </p:txBody>
      </p:sp>
    </p:spTree>
    <p:extLst>
      <p:ext uri="{BB962C8B-B14F-4D97-AF65-F5344CB8AC3E}">
        <p14:creationId xmlns:p14="http://schemas.microsoft.com/office/powerpoint/2010/main" val="26786696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the colon is necessary following condition</a:t>
            </a:r>
          </a:p>
        </p:txBody>
      </p:sp>
      <p:sp>
        <p:nvSpPr>
          <p:cNvPr id="4" name="Slide Number Placeholder 3"/>
          <p:cNvSpPr>
            <a:spLocks noGrp="1"/>
          </p:cNvSpPr>
          <p:nvPr>
            <p:ph type="sldNum" sz="quarter" idx="10"/>
          </p:nvPr>
        </p:nvSpPr>
        <p:spPr/>
        <p:txBody>
          <a:bodyPr/>
          <a:lstStyle/>
          <a:p>
            <a:fld id="{C8B14FCA-A5D1-0749-96A8-1423D61C59E6}" type="slidenum">
              <a:rPr lang="en-US" smtClean="0"/>
              <a:t>152</a:t>
            </a:fld>
            <a:endParaRPr lang="en-US"/>
          </a:p>
        </p:txBody>
      </p:sp>
    </p:spTree>
    <p:extLst>
      <p:ext uri="{BB962C8B-B14F-4D97-AF65-F5344CB8AC3E}">
        <p14:creationId xmlns:p14="http://schemas.microsoft.com/office/powerpoint/2010/main" val="14904817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158</a:t>
            </a:fld>
            <a:endParaRPr lang="en-US"/>
          </a:p>
        </p:txBody>
      </p:sp>
    </p:spTree>
    <p:extLst>
      <p:ext uri="{BB962C8B-B14F-4D97-AF65-F5344CB8AC3E}">
        <p14:creationId xmlns:p14="http://schemas.microsoft.com/office/powerpoint/2010/main" val="32847544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165</a:t>
            </a:fld>
            <a:endParaRPr lang="en-US"/>
          </a:p>
        </p:txBody>
      </p:sp>
    </p:spTree>
    <p:extLst>
      <p:ext uri="{BB962C8B-B14F-4D97-AF65-F5344CB8AC3E}">
        <p14:creationId xmlns:p14="http://schemas.microsoft.com/office/powerpoint/2010/main" val="164956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166</a:t>
            </a:fld>
            <a:endParaRPr lang="en-US"/>
          </a:p>
        </p:txBody>
      </p:sp>
    </p:spTree>
    <p:extLst>
      <p:ext uri="{BB962C8B-B14F-4D97-AF65-F5344CB8AC3E}">
        <p14:creationId xmlns:p14="http://schemas.microsoft.com/office/powerpoint/2010/main" val="38102411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174</a:t>
            </a:fld>
            <a:endParaRPr lang="en-US"/>
          </a:p>
        </p:txBody>
      </p:sp>
    </p:spTree>
    <p:extLst>
      <p:ext uri="{BB962C8B-B14F-4D97-AF65-F5344CB8AC3E}">
        <p14:creationId xmlns:p14="http://schemas.microsoft.com/office/powerpoint/2010/main" val="3335692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Demonstrate visually how to run the Python interpreter when you mention last bullet</a:t>
            </a:r>
          </a:p>
        </p:txBody>
      </p:sp>
      <p:sp>
        <p:nvSpPr>
          <p:cNvPr id="4" name="Slide Number Placeholder 3"/>
          <p:cNvSpPr>
            <a:spLocks noGrp="1"/>
          </p:cNvSpPr>
          <p:nvPr>
            <p:ph type="sldNum" sz="quarter" idx="10"/>
          </p:nvPr>
        </p:nvSpPr>
        <p:spPr/>
        <p:txBody>
          <a:bodyPr/>
          <a:lstStyle/>
          <a:p>
            <a:fld id="{C8B14FCA-A5D1-0749-96A8-1423D61C59E6}" type="slidenum">
              <a:rPr lang="en-US" smtClean="0"/>
              <a:t>7</a:t>
            </a:fld>
            <a:endParaRPr lang="en-US"/>
          </a:p>
        </p:txBody>
      </p:sp>
    </p:spTree>
    <p:extLst>
      <p:ext uri="{BB962C8B-B14F-4D97-AF65-F5344CB8AC3E}">
        <p14:creationId xmlns:p14="http://schemas.microsoft.com/office/powerpoint/2010/main" val="29474784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differentiate between variable that holds Boolean value and a conditional statement that results in a Boolean value</a:t>
            </a:r>
          </a:p>
        </p:txBody>
      </p:sp>
      <p:sp>
        <p:nvSpPr>
          <p:cNvPr id="4" name="Slide Number Placeholder 3"/>
          <p:cNvSpPr>
            <a:spLocks noGrp="1"/>
          </p:cNvSpPr>
          <p:nvPr>
            <p:ph type="sldNum" sz="quarter" idx="10"/>
          </p:nvPr>
        </p:nvSpPr>
        <p:spPr/>
        <p:txBody>
          <a:bodyPr/>
          <a:lstStyle/>
          <a:p>
            <a:fld id="{C8B14FCA-A5D1-0749-96A8-1423D61C59E6}" type="slidenum">
              <a:rPr lang="en-US" smtClean="0"/>
              <a:t>175</a:t>
            </a:fld>
            <a:endParaRPr lang="en-US"/>
          </a:p>
        </p:txBody>
      </p:sp>
    </p:spTree>
    <p:extLst>
      <p:ext uri="{BB962C8B-B14F-4D97-AF65-F5344CB8AC3E}">
        <p14:creationId xmlns:p14="http://schemas.microsoft.com/office/powerpoint/2010/main" val="37305625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30000" dirty="0"/>
              <a:t>5th</a:t>
            </a:r>
            <a:r>
              <a:rPr lang="en-US" dirty="0"/>
              <a:t> bullet is a variable that holds Boolean, this is different, we should emphasize that here if we will differentiate in </a:t>
            </a:r>
            <a:r>
              <a:rPr lang="en-US"/>
              <a:t>the future.</a:t>
            </a:r>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176</a:t>
            </a:fld>
            <a:endParaRPr lang="en-US"/>
          </a:p>
        </p:txBody>
      </p:sp>
    </p:spTree>
    <p:extLst>
      <p:ext uri="{BB962C8B-B14F-4D97-AF65-F5344CB8AC3E}">
        <p14:creationId xmlns:p14="http://schemas.microsoft.com/office/powerpoint/2010/main" val="17114140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185</a:t>
            </a:fld>
            <a:endParaRPr lang="en-US"/>
          </a:p>
        </p:txBody>
      </p:sp>
    </p:spTree>
    <p:extLst>
      <p:ext uri="{BB962C8B-B14F-4D97-AF65-F5344CB8AC3E}">
        <p14:creationId xmlns:p14="http://schemas.microsoft.com/office/powerpoint/2010/main" val="12435914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199</a:t>
            </a:fld>
            <a:endParaRPr lang="en-US"/>
          </a:p>
        </p:txBody>
      </p:sp>
    </p:spTree>
    <p:extLst>
      <p:ext uri="{BB962C8B-B14F-4D97-AF65-F5344CB8AC3E}">
        <p14:creationId xmlns:p14="http://schemas.microsoft.com/office/powerpoint/2010/main" val="3208465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11</a:t>
            </a:fld>
            <a:endParaRPr lang="en-US"/>
          </a:p>
        </p:txBody>
      </p:sp>
    </p:spTree>
    <p:extLst>
      <p:ext uri="{BB962C8B-B14F-4D97-AF65-F5344CB8AC3E}">
        <p14:creationId xmlns:p14="http://schemas.microsoft.com/office/powerpoint/2010/main" val="3884670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15</a:t>
            </a:fld>
            <a:endParaRPr lang="en-US"/>
          </a:p>
        </p:txBody>
      </p:sp>
    </p:spTree>
    <p:extLst>
      <p:ext uri="{BB962C8B-B14F-4D97-AF65-F5344CB8AC3E}">
        <p14:creationId xmlns:p14="http://schemas.microsoft.com/office/powerpoint/2010/main" val="1358776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16</a:t>
            </a:fld>
            <a:endParaRPr lang="en-US"/>
          </a:p>
        </p:txBody>
      </p:sp>
    </p:spTree>
    <p:extLst>
      <p:ext uri="{BB962C8B-B14F-4D97-AF65-F5344CB8AC3E}">
        <p14:creationId xmlns:p14="http://schemas.microsoft.com/office/powerpoint/2010/main" val="2158774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17</a:t>
            </a:fld>
            <a:endParaRPr lang="en-US"/>
          </a:p>
        </p:txBody>
      </p:sp>
    </p:spTree>
    <p:extLst>
      <p:ext uri="{BB962C8B-B14F-4D97-AF65-F5344CB8AC3E}">
        <p14:creationId xmlns:p14="http://schemas.microsoft.com/office/powerpoint/2010/main" val="2033187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ideo Title Slide">
    <p:bg>
      <p:bgPr>
        <a:solidFill>
          <a:srgbClr val="EA1E24"/>
        </a:solidFill>
        <a:effectLst/>
      </p:bgPr>
    </p:bg>
    <p:spTree>
      <p:nvGrpSpPr>
        <p:cNvPr id="1" name=""/>
        <p:cNvGrpSpPr/>
        <p:nvPr/>
      </p:nvGrpSpPr>
      <p:grpSpPr>
        <a:xfrm>
          <a:off x="0" y="0"/>
          <a:ext cx="0" cy="0"/>
          <a:chOff x="0" y="0"/>
          <a:chExt cx="0" cy="0"/>
        </a:xfrm>
      </p:grpSpPr>
      <p:sp>
        <p:nvSpPr>
          <p:cNvPr id="4" name="TextBox 3"/>
          <p:cNvSpPr txBox="1"/>
          <p:nvPr userDrawn="1"/>
        </p:nvSpPr>
        <p:spPr>
          <a:xfrm>
            <a:off x="928687" y="1143000"/>
            <a:ext cx="2416397" cy="2395528"/>
          </a:xfrm>
          <a:prstGeom prst="rect">
            <a:avLst/>
          </a:prstGeom>
          <a:noFill/>
        </p:spPr>
        <p:txBody>
          <a:bodyPr wrap="square" rtlCol="0">
            <a:spAutoFit/>
          </a:bodyPr>
          <a:lstStyle/>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Module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Video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Title: </a:t>
            </a:r>
          </a:p>
          <a:p>
            <a:endParaRPr lang="en-US" dirty="0">
              <a:solidFill>
                <a:schemeClr val="bg1"/>
              </a:solidFill>
            </a:endParaRPr>
          </a:p>
        </p:txBody>
      </p:sp>
      <p:sp>
        <p:nvSpPr>
          <p:cNvPr id="6" name="Text Placeholder 5"/>
          <p:cNvSpPr>
            <a:spLocks noGrp="1"/>
          </p:cNvSpPr>
          <p:nvPr>
            <p:ph type="body" sz="quarter" idx="10"/>
          </p:nvPr>
        </p:nvSpPr>
        <p:spPr>
          <a:xfrm>
            <a:off x="3344863" y="1143000"/>
            <a:ext cx="7593012" cy="2177006"/>
          </a:xfrm>
        </p:spPr>
        <p:txBody>
          <a:bodyPr>
            <a:spAutoFit/>
          </a:bodyPr>
          <a:lstStyle>
            <a:lvl1pPr marL="0" indent="0">
              <a:buNone/>
              <a:defRPr/>
            </a:lvl1pPr>
          </a:lstStyle>
          <a:p>
            <a:pPr marL="228600" marR="0" lvl="0" indent="-411480" algn="l" defTabSz="914400" rtl="0" eaLnBrk="1" fontAlgn="auto" latinLnBrk="0" hangingPunct="1">
              <a:lnSpc>
                <a:spcPct val="90000"/>
              </a:lnSpc>
              <a:spcBef>
                <a:spcPts val="1000"/>
              </a:spcBef>
              <a:spcAft>
                <a:spcPts val="0"/>
              </a:spcAft>
              <a:buClrTx/>
              <a:buSzTx/>
              <a:tabLst/>
              <a:defRPr/>
            </a:pPr>
            <a:r>
              <a:rPr lang="en-US"/>
              <a:t>Edit Master text styles</a:t>
            </a:r>
          </a:p>
          <a:p>
            <a:pPr marL="228600" marR="0" lvl="1" indent="-411480" algn="l" defTabSz="914400" rtl="0" eaLnBrk="1" fontAlgn="auto" latinLnBrk="0" hangingPunct="1">
              <a:lnSpc>
                <a:spcPct val="90000"/>
              </a:lnSpc>
              <a:spcBef>
                <a:spcPts val="1000"/>
              </a:spcBef>
              <a:spcAft>
                <a:spcPts val="0"/>
              </a:spcAft>
              <a:buClrTx/>
              <a:buSzTx/>
              <a:tabLst/>
              <a:defRPr/>
            </a:pPr>
            <a:r>
              <a:rPr lang="en-US"/>
              <a:t>Second level</a:t>
            </a:r>
          </a:p>
          <a:p>
            <a:pPr marL="228600" marR="0" lvl="2" indent="-411480" algn="l" defTabSz="914400" rtl="0" eaLnBrk="1" fontAlgn="auto" latinLnBrk="0" hangingPunct="1">
              <a:lnSpc>
                <a:spcPct val="90000"/>
              </a:lnSpc>
              <a:spcBef>
                <a:spcPts val="1000"/>
              </a:spcBef>
              <a:spcAft>
                <a:spcPts val="0"/>
              </a:spcAft>
              <a:buClrTx/>
              <a:buSzTx/>
              <a:tabLst/>
              <a:defRPr/>
            </a:pPr>
            <a:r>
              <a:rPr lang="en-US"/>
              <a:t>Third level</a:t>
            </a:r>
          </a:p>
        </p:txBody>
      </p:sp>
    </p:spTree>
    <p:extLst>
      <p:ext uri="{BB962C8B-B14F-4D97-AF65-F5344CB8AC3E}">
        <p14:creationId xmlns:p14="http://schemas.microsoft.com/office/powerpoint/2010/main" val="1224003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lking Point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392960-2489-3744-9C81-E560B6633BAC}"/>
              </a:ext>
            </a:extLst>
          </p:cNvPr>
          <p:cNvSpPr>
            <a:spLocks noGrp="1"/>
          </p:cNvSpPr>
          <p:nvPr>
            <p:ph type="body" sz="quarter" idx="10"/>
          </p:nvPr>
        </p:nvSpPr>
        <p:spPr>
          <a:xfrm>
            <a:off x="199198" y="179456"/>
            <a:ext cx="11787394" cy="646982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6447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Screen Code">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5892800" y="359330"/>
            <a:ext cx="6011900" cy="924997"/>
          </a:xfrm>
          <a:blipFill dpi="0" rotWithShape="1">
            <a:blip r:embed="rId2"/>
            <a:srcRect/>
            <a:tile tx="0" ty="0" sx="100000" sy="100000" flip="none" algn="l"/>
          </a:blipFill>
          <a:ln>
            <a:noFill/>
          </a:ln>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half screen code sample – top-aligned, 45 wide&gt;</a:t>
            </a:r>
          </a:p>
        </p:txBody>
      </p:sp>
      <p:sp>
        <p:nvSpPr>
          <p:cNvPr id="14" name="Text Placeholder 9"/>
          <p:cNvSpPr>
            <a:spLocks noGrp="1"/>
          </p:cNvSpPr>
          <p:nvPr>
            <p:ph type="body" sz="quarter" idx="12" hasCustomPrompt="1"/>
          </p:nvPr>
        </p:nvSpPr>
        <p:spPr>
          <a:xfrm>
            <a:off x="949123" y="5167857"/>
            <a:ext cx="10955577" cy="509498"/>
          </a:xfrm>
          <a:blipFill dpi="0" rotWithShape="1">
            <a:blip r:embed="rId2"/>
            <a:srcRect/>
            <a:tile tx="0" ty="0" sx="100000" sy="100000" flip="none" algn="l"/>
          </a:blipFill>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full screen code sample&gt;</a:t>
            </a:r>
          </a:p>
        </p:txBody>
      </p:sp>
    </p:spTree>
    <p:extLst>
      <p:ext uri="{BB962C8B-B14F-4D97-AF65-F5344CB8AC3E}">
        <p14:creationId xmlns:p14="http://schemas.microsoft.com/office/powerpoint/2010/main" val="141722101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ive Code">
    <p:bg>
      <p:bgPr>
        <a:solidFill>
          <a:schemeClr val="bg1">
            <a:lumMod val="85000"/>
          </a:schemeClr>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A5443F8-D861-1D40-B2CB-178ED8F0FE1B}"/>
              </a:ext>
            </a:extLst>
          </p:cNvPr>
          <p:cNvSpPr>
            <a:spLocks noGrp="1"/>
          </p:cNvSpPr>
          <p:nvPr>
            <p:ph sz="quarter" idx="10" hasCustomPrompt="1"/>
          </p:nvPr>
        </p:nvSpPr>
        <p:spPr>
          <a:xfrm>
            <a:off x="212034" y="238538"/>
            <a:ext cx="11804375" cy="6480314"/>
          </a:xfrm>
        </p:spPr>
        <p:txBody>
          <a:bodyPr/>
          <a:lstStyle>
            <a:lvl1pPr marL="0" indent="0">
              <a:buNone/>
              <a:defRPr sz="3200">
                <a:latin typeface="Consolas" panose="020B0609020204030204" pitchFamily="49" charset="0"/>
                <a:cs typeface="Consolas" panose="020B0609020204030204" pitchFamily="49" charset="0"/>
              </a:defRPr>
            </a:lvl1pPr>
          </a:lstStyle>
          <a:p>
            <a:pPr lvl="0"/>
            <a:r>
              <a:rPr lang="en-US" dirty="0"/>
              <a:t>Live terminal code samples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87494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tes for Browser">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49B8AB-CBF4-E84E-AB4D-0D258B17CC94}"/>
              </a:ext>
            </a:extLst>
          </p:cNvPr>
          <p:cNvSpPr txBox="1"/>
          <p:nvPr userDrawn="1"/>
        </p:nvSpPr>
        <p:spPr>
          <a:xfrm>
            <a:off x="291547" y="172278"/>
            <a:ext cx="11767931" cy="707886"/>
          </a:xfrm>
          <a:prstGeom prst="rect">
            <a:avLst/>
          </a:prstGeom>
          <a:noFill/>
        </p:spPr>
        <p:txBody>
          <a:bodyPr wrap="square" rtlCol="0">
            <a:spAutoFit/>
          </a:bodyPr>
          <a:lstStyle/>
          <a:p>
            <a:r>
              <a:rPr lang="en-US" sz="4000" b="1" dirty="0">
                <a:solidFill>
                  <a:schemeClr val="tx1"/>
                </a:solidFill>
              </a:rPr>
              <a:t>Browser Transcript/Examples</a:t>
            </a:r>
          </a:p>
        </p:txBody>
      </p:sp>
    </p:spTree>
    <p:extLst>
      <p:ext uri="{BB962C8B-B14F-4D97-AF65-F5344CB8AC3E}">
        <p14:creationId xmlns:p14="http://schemas.microsoft.com/office/powerpoint/2010/main" val="199080776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ser Facing PPT Slide">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A4FF4B-3F5F-E04D-A6AC-DA761681CF8B}"/>
              </a:ext>
            </a:extLst>
          </p:cNvPr>
          <p:cNvPicPr>
            <a:picLocks noChangeAspect="1"/>
          </p:cNvPicPr>
          <p:nvPr userDrawn="1"/>
        </p:nvPicPr>
        <p:blipFill>
          <a:blip r:embed="rId2"/>
          <a:stretch>
            <a:fillRect/>
          </a:stretch>
        </p:blipFill>
        <p:spPr>
          <a:xfrm>
            <a:off x="9337198" y="215900"/>
            <a:ext cx="2534127" cy="1139687"/>
          </a:xfrm>
          <a:prstGeom prst="rect">
            <a:avLst/>
          </a:prstGeom>
        </p:spPr>
      </p:pic>
      <p:sp>
        <p:nvSpPr>
          <p:cNvPr id="2" name="TextBox 1">
            <a:extLst>
              <a:ext uri="{FF2B5EF4-FFF2-40B4-BE49-F238E27FC236}">
                <a16:creationId xmlns:a16="http://schemas.microsoft.com/office/drawing/2014/main" id="{261EF09E-689C-EA44-9594-C655C0BC072F}"/>
              </a:ext>
            </a:extLst>
          </p:cNvPr>
          <p:cNvSpPr txBox="1"/>
          <p:nvPr userDrawn="1"/>
        </p:nvSpPr>
        <p:spPr>
          <a:xfrm>
            <a:off x="139700" y="101600"/>
            <a:ext cx="9347200" cy="707886"/>
          </a:xfrm>
          <a:prstGeom prst="rect">
            <a:avLst/>
          </a:prstGeom>
          <a:noFill/>
        </p:spPr>
        <p:txBody>
          <a:bodyPr wrap="square" rtlCol="0">
            <a:spAutoFit/>
          </a:bodyPr>
          <a:lstStyle/>
          <a:p>
            <a:r>
              <a:rPr lang="en-US" sz="4000" b="1" dirty="0"/>
              <a:t>User Facing Slide (Post Production)</a:t>
            </a:r>
          </a:p>
        </p:txBody>
      </p:sp>
    </p:spTree>
    <p:extLst>
      <p:ext uri="{BB962C8B-B14F-4D97-AF65-F5344CB8AC3E}">
        <p14:creationId xmlns:p14="http://schemas.microsoft.com/office/powerpoint/2010/main" val="843804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5775" y="400050"/>
            <a:ext cx="11258549" cy="61579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5307107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50" r:id="rId3"/>
    <p:sldLayoutId id="2147483662" r:id="rId4"/>
    <p:sldLayoutId id="2147483665" r:id="rId5"/>
    <p:sldLayoutId id="2147483661"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411480" algn="l" defTabSz="914400" rtl="0" eaLnBrk="1" latinLnBrk="0" hangingPunct="1">
        <a:lnSpc>
          <a:spcPct val="90000"/>
        </a:lnSpc>
        <a:spcBef>
          <a:spcPts val="1000"/>
        </a:spcBef>
        <a:buFont typeface="Arial"/>
        <a:buChar char="•"/>
        <a:defRPr sz="4400" kern="1200">
          <a:solidFill>
            <a:schemeClr val="tx1"/>
          </a:solidFill>
          <a:latin typeface="+mn-lt"/>
          <a:ea typeface="+mn-ea"/>
          <a:cs typeface="+mn-cs"/>
        </a:defRPr>
      </a:lvl1pPr>
      <a:lvl2pPr marL="685800" indent="-411480" algn="l" defTabSz="914400" rtl="0" eaLnBrk="1" latinLnBrk="0" hangingPunct="1">
        <a:lnSpc>
          <a:spcPct val="90000"/>
        </a:lnSpc>
        <a:spcBef>
          <a:spcPts val="500"/>
        </a:spcBef>
        <a:buFont typeface="CambriaMath" charset="0"/>
        <a:buChar char="⎯"/>
        <a:defRPr sz="3600" kern="1200">
          <a:solidFill>
            <a:schemeClr val="tx1"/>
          </a:solidFill>
          <a:latin typeface="+mn-lt"/>
          <a:ea typeface="+mn-ea"/>
          <a:cs typeface="+mn-cs"/>
        </a:defRPr>
      </a:lvl2pPr>
      <a:lvl3pPr marL="1143000" indent="-411480" algn="l" defTabSz="914400" rtl="0" eaLnBrk="1" latinLnBrk="0" hangingPunct="1">
        <a:lnSpc>
          <a:spcPct val="90000"/>
        </a:lnSpc>
        <a:spcBef>
          <a:spcPts val="500"/>
        </a:spcBef>
        <a:buFont typeface="Arial"/>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0</a:t>
            </a:r>
          </a:p>
          <a:p>
            <a:r>
              <a:rPr lang="en-US" dirty="0">
                <a:solidFill>
                  <a:schemeClr val="bg1"/>
                </a:solidFill>
              </a:rPr>
              <a:t>CTECH401_M0_01</a:t>
            </a:r>
          </a:p>
          <a:p>
            <a:r>
              <a:rPr lang="en-US" dirty="0">
                <a:solidFill>
                  <a:schemeClr val="bg1"/>
                </a:solidFill>
              </a:rPr>
              <a:t>Course Intro</a:t>
            </a:r>
          </a:p>
        </p:txBody>
      </p:sp>
    </p:spTree>
    <p:extLst>
      <p:ext uri="{BB962C8B-B14F-4D97-AF65-F5344CB8AC3E}">
        <p14:creationId xmlns:p14="http://schemas.microsoft.com/office/powerpoint/2010/main" val="1616609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&gt;&gt;&gt; print('Hello, world!')</a:t>
            </a:r>
          </a:p>
        </p:txBody>
      </p:sp>
      <p:sp>
        <p:nvSpPr>
          <p:cNvPr id="3" name="TextBox 2">
            <a:extLst>
              <a:ext uri="{FF2B5EF4-FFF2-40B4-BE49-F238E27FC236}">
                <a16:creationId xmlns:a16="http://schemas.microsoft.com/office/drawing/2014/main" id="{E6715B59-C1DF-6046-ADBB-D91EFFD29B84}"/>
              </a:ext>
            </a:extLst>
          </p:cNvPr>
          <p:cNvSpPr txBox="1"/>
          <p:nvPr/>
        </p:nvSpPr>
        <p:spPr>
          <a:xfrm>
            <a:off x="1086678" y="88789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4104152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776681-DB51-1B40-878E-847E5F1467B5}"/>
              </a:ext>
            </a:extLst>
          </p:cNvPr>
          <p:cNvSpPr>
            <a:spLocks noGrp="1"/>
          </p:cNvSpPr>
          <p:nvPr>
            <p:ph type="body" sz="quarter" idx="11"/>
          </p:nvPr>
        </p:nvSpPr>
        <p:spPr>
          <a:xfrm>
            <a:off x="5892800" y="359330"/>
            <a:ext cx="6011900" cy="924997"/>
          </a:xfrm>
        </p:spPr>
        <p:txBody>
          <a:bodyPr/>
          <a:lstStyle/>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10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5</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a:t>
            </a:r>
          </a:p>
        </p:txBody>
      </p:sp>
      <p:sp>
        <p:nvSpPr>
          <p:cNvPr id="3" name="Text Placeholder 2">
            <a:extLst>
              <a:ext uri="{FF2B5EF4-FFF2-40B4-BE49-F238E27FC236}">
                <a16:creationId xmlns:a16="http://schemas.microsoft.com/office/drawing/2014/main" id="{3BBF5307-EDEC-8644-8570-65A0BD190A7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76695160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B6881F-0AF6-154A-9886-AEEE89E62318}"/>
              </a:ext>
            </a:extLst>
          </p:cNvPr>
          <p:cNvSpPr>
            <a:spLocks noGrp="1"/>
          </p:cNvSpPr>
          <p:nvPr>
            <p:ph sz="quarter" idx="10"/>
          </p:nvPr>
        </p:nvSpPr>
        <p:spPr/>
        <p:txBody>
          <a:bodyPr/>
          <a:lstStyle/>
          <a:p>
            <a:r>
              <a:rPr lang="en-US" dirty="0"/>
              <a:t>$ python fifteen-</a:t>
            </a:r>
            <a:r>
              <a:rPr lang="en-US" dirty="0" err="1"/>
              <a:t>fixed.py</a:t>
            </a:r>
            <a:endParaRPr lang="en-US" dirty="0"/>
          </a:p>
          <a:p>
            <a:endParaRPr lang="en-US" dirty="0"/>
          </a:p>
          <a:p>
            <a:r>
              <a:rPr lang="en-US" i="1" dirty="0"/>
              <a:t>There. Much better. The print function also works in interactive mode, but it's indispensable when you're writing and running programs.</a:t>
            </a:r>
          </a:p>
          <a:p>
            <a:endParaRPr lang="en-US" i="1" dirty="0"/>
          </a:p>
          <a:p>
            <a:r>
              <a:rPr lang="en-US" i="1" dirty="0"/>
              <a:t>Remember, Python executes a program, one line at a time, top to bottom.</a:t>
            </a:r>
          </a:p>
          <a:p>
            <a:endParaRPr lang="en-US" i="1" dirty="0"/>
          </a:p>
          <a:p>
            <a:r>
              <a:rPr lang="en-US" i="1" dirty="0"/>
              <a:t>Now you know two useful kinds of statements: an assignment statement (like a = 10 + 5), and the print function (like print(a)).</a:t>
            </a:r>
          </a:p>
        </p:txBody>
      </p:sp>
    </p:spTree>
    <p:extLst>
      <p:ext uri="{BB962C8B-B14F-4D97-AF65-F5344CB8AC3E}">
        <p14:creationId xmlns:p14="http://schemas.microsoft.com/office/powerpoint/2010/main" val="24740288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BA91E4-1C99-BA4C-85B0-5CF57D5D0333}"/>
              </a:ext>
            </a:extLst>
          </p:cNvPr>
          <p:cNvSpPr>
            <a:spLocks noGrp="1"/>
          </p:cNvSpPr>
          <p:nvPr>
            <p:ph sz="quarter" idx="10"/>
          </p:nvPr>
        </p:nvSpPr>
        <p:spPr/>
        <p:txBody>
          <a:bodyPr>
            <a:normAutofit lnSpcReduction="10000"/>
          </a:bodyPr>
          <a:lstStyle/>
          <a:p>
            <a:r>
              <a:rPr lang="en-US" dirty="0"/>
              <a:t>&gt;&gt;&gt; print('I can print a string.')</a:t>
            </a:r>
          </a:p>
          <a:p>
            <a:endParaRPr lang="en-US" dirty="0"/>
          </a:p>
          <a:p>
            <a:r>
              <a:rPr lang="en-US" i="1" dirty="0"/>
              <a:t>print</a:t>
            </a:r>
            <a:r>
              <a:rPr lang="en-US" dirty="0"/>
              <a:t> is pretty smart. You can give it a string, it prints the string. </a:t>
            </a:r>
          </a:p>
          <a:p>
            <a:endParaRPr lang="en-US" i="1" dirty="0"/>
          </a:p>
          <a:p>
            <a:r>
              <a:rPr lang="en-US" dirty="0"/>
              <a:t>&gt;&gt;&gt; print(5000)</a:t>
            </a:r>
          </a:p>
          <a:p>
            <a:endParaRPr lang="en-US" dirty="0"/>
          </a:p>
          <a:p>
            <a:r>
              <a:rPr lang="en-US" dirty="0"/>
              <a:t>You can give it an integer, it prints the integer. There are some more complicated kinds of data that print can't fully print out, but for your basics like integers and strings, print can figure out what kind of data it's looking at and print it the right way.</a:t>
            </a:r>
          </a:p>
        </p:txBody>
      </p:sp>
    </p:spTree>
    <p:extLst>
      <p:ext uri="{BB962C8B-B14F-4D97-AF65-F5344CB8AC3E}">
        <p14:creationId xmlns:p14="http://schemas.microsoft.com/office/powerpoint/2010/main" val="305263822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CTECH401_M2_06</a:t>
            </a:r>
          </a:p>
          <a:p>
            <a:r>
              <a:rPr lang="en-US" dirty="0">
                <a:solidFill>
                  <a:schemeClr val="bg1"/>
                </a:solidFill>
              </a:rPr>
              <a:t>Input</a:t>
            </a:r>
          </a:p>
        </p:txBody>
      </p:sp>
    </p:spTree>
    <p:extLst>
      <p:ext uri="{BB962C8B-B14F-4D97-AF65-F5344CB8AC3E}">
        <p14:creationId xmlns:p14="http://schemas.microsoft.com/office/powerpoint/2010/main" val="154739658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DAD49F-9DB1-2843-80DD-A0BDD355186B}"/>
              </a:ext>
            </a:extLst>
          </p:cNvPr>
          <p:cNvSpPr>
            <a:spLocks noGrp="1"/>
          </p:cNvSpPr>
          <p:nvPr>
            <p:ph type="body" sz="quarter" idx="10"/>
          </p:nvPr>
        </p:nvSpPr>
        <p:spPr/>
        <p:txBody>
          <a:bodyPr/>
          <a:lstStyle/>
          <a:p>
            <a:r>
              <a:rPr lang="en-US" dirty="0"/>
              <a:t>What about input?</a:t>
            </a:r>
          </a:p>
          <a:p>
            <a:r>
              <a:rPr lang="en-US" dirty="0"/>
              <a:t>Would you believe me if I said that there's an input() function and as soon as you see it, it's obvious how it works?</a:t>
            </a:r>
          </a:p>
        </p:txBody>
      </p:sp>
    </p:spTree>
    <p:extLst>
      <p:ext uri="{BB962C8B-B14F-4D97-AF65-F5344CB8AC3E}">
        <p14:creationId xmlns:p14="http://schemas.microsoft.com/office/powerpoint/2010/main" val="341960080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990729-F073-6948-84AE-BA015D491E6B}"/>
              </a:ext>
            </a:extLst>
          </p:cNvPr>
          <p:cNvSpPr>
            <a:spLocks noGrp="1"/>
          </p:cNvSpPr>
          <p:nvPr>
            <p:ph type="body" sz="quarter" idx="11"/>
          </p:nvPr>
        </p:nvSpPr>
        <p:spPr>
          <a:xfrm>
            <a:off x="5892800" y="359330"/>
            <a:ext cx="6011900" cy="1340495"/>
          </a:xfrm>
        </p:spPr>
        <p:txBody>
          <a:bodyPr/>
          <a:lstStyle/>
          <a:p>
            <a:r>
              <a:rPr lang="en-US" b="1" dirty="0">
                <a:solidFill>
                  <a:srgbClr val="000000"/>
                </a:solidFill>
                <a:latin typeface="Consolas" panose="020B0609020204030204" pitchFamily="49" charset="0"/>
              </a:rPr>
              <a:t>name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'What is your name?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'Thank you. Your name is:'</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(name)</a:t>
            </a:r>
          </a:p>
        </p:txBody>
      </p:sp>
      <p:sp>
        <p:nvSpPr>
          <p:cNvPr id="3" name="Text Placeholder 2">
            <a:extLst>
              <a:ext uri="{FF2B5EF4-FFF2-40B4-BE49-F238E27FC236}">
                <a16:creationId xmlns:a16="http://schemas.microsoft.com/office/drawing/2014/main" id="{C3FB45F2-A567-5B4A-B2A2-427F654AC600}"/>
              </a:ext>
            </a:extLst>
          </p:cNvPr>
          <p:cNvSpPr>
            <a:spLocks noGrp="1"/>
          </p:cNvSpPr>
          <p:nvPr>
            <p:ph type="body" sz="quarter" idx="12"/>
          </p:nvPr>
        </p:nvSpPr>
        <p:spPr/>
        <p:txBody>
          <a:bodyPr/>
          <a:lstStyle/>
          <a:p>
            <a:r>
              <a:rPr lang="en-US" dirty="0" err="1"/>
              <a:t>name.py</a:t>
            </a:r>
            <a:endParaRPr lang="en-US" dirty="0"/>
          </a:p>
        </p:txBody>
      </p:sp>
    </p:spTree>
    <p:extLst>
      <p:ext uri="{BB962C8B-B14F-4D97-AF65-F5344CB8AC3E}">
        <p14:creationId xmlns:p14="http://schemas.microsoft.com/office/powerpoint/2010/main" val="282878105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1B5F89-F635-1F40-B019-E0C3BB79AEBE}"/>
              </a:ext>
            </a:extLst>
          </p:cNvPr>
          <p:cNvSpPr>
            <a:spLocks noGrp="1"/>
          </p:cNvSpPr>
          <p:nvPr>
            <p:ph sz="quarter" idx="10"/>
          </p:nvPr>
        </p:nvSpPr>
        <p:spPr/>
        <p:txBody>
          <a:bodyPr/>
          <a:lstStyle/>
          <a:p>
            <a:r>
              <a:rPr lang="en-US" dirty="0"/>
              <a:t>$ python </a:t>
            </a:r>
            <a:r>
              <a:rPr lang="en-US" dirty="0" err="1"/>
              <a:t>name.py</a:t>
            </a:r>
            <a:endParaRPr lang="en-US" dirty="0"/>
          </a:p>
          <a:p>
            <a:r>
              <a:rPr lang="en-US" b="1" dirty="0"/>
              <a:t>What is your name?</a:t>
            </a:r>
            <a:r>
              <a:rPr lang="en-US" dirty="0"/>
              <a:t> James</a:t>
            </a:r>
          </a:p>
          <a:p>
            <a:r>
              <a:rPr lang="en-US" b="1" dirty="0"/>
              <a:t>Thank you. Your name is:</a:t>
            </a:r>
          </a:p>
          <a:p>
            <a:r>
              <a:rPr lang="en-US" b="1" dirty="0"/>
              <a:t>James</a:t>
            </a:r>
            <a:endParaRPr lang="en-US" dirty="0"/>
          </a:p>
          <a:p>
            <a:endParaRPr lang="en-US" b="1" dirty="0"/>
          </a:p>
          <a:p>
            <a:r>
              <a:rPr lang="en-US" i="1" dirty="0"/>
              <a:t>I left a space after the question mark so that the user's input wouldn't be right next to the prompt. It just looks better that way.</a:t>
            </a:r>
          </a:p>
          <a:p>
            <a:endParaRPr lang="en-US" i="1" dirty="0"/>
          </a:p>
          <a:p>
            <a:r>
              <a:rPr lang="en-US" i="1" dirty="0"/>
              <a:t>Soon, we'll cover a way to put the name on the same line as "Your name is."</a:t>
            </a:r>
          </a:p>
        </p:txBody>
      </p:sp>
    </p:spTree>
    <p:extLst>
      <p:ext uri="{BB962C8B-B14F-4D97-AF65-F5344CB8AC3E}">
        <p14:creationId xmlns:p14="http://schemas.microsoft.com/office/powerpoint/2010/main" val="388745516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403CB0-B079-B94F-B1D1-AFD1BA687705}"/>
              </a:ext>
            </a:extLst>
          </p:cNvPr>
          <p:cNvSpPr>
            <a:spLocks noGrp="1"/>
          </p:cNvSpPr>
          <p:nvPr>
            <p:ph type="body" sz="quarter" idx="11"/>
          </p:nvPr>
        </p:nvSpPr>
        <p:spPr>
          <a:xfrm>
            <a:off x="5892800" y="359330"/>
            <a:ext cx="6011900" cy="1340495"/>
          </a:xfrm>
        </p:spPr>
        <p:txBody>
          <a:bodyPr/>
          <a:lstStyle/>
          <a:p>
            <a:r>
              <a:rPr lang="en-US" b="1" dirty="0" err="1">
                <a:solidFill>
                  <a:srgbClr val="000000"/>
                </a:solidFill>
                <a:latin typeface="Consolas" panose="020B0609020204030204" pitchFamily="49" charset="0"/>
              </a:rPr>
              <a:t>my_number</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'Enter a number: '</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bigger_number</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my_number</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10</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bigger_number</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E1B19D7E-5447-F545-8337-CE3996D66713}"/>
              </a:ext>
            </a:extLst>
          </p:cNvPr>
          <p:cNvSpPr>
            <a:spLocks noGrp="1"/>
          </p:cNvSpPr>
          <p:nvPr>
            <p:ph type="body" sz="quarter" idx="12"/>
          </p:nvPr>
        </p:nvSpPr>
        <p:spPr/>
        <p:txBody>
          <a:bodyPr/>
          <a:lstStyle/>
          <a:p>
            <a:r>
              <a:rPr lang="en-US" dirty="0"/>
              <a:t>add10.py</a:t>
            </a:r>
          </a:p>
        </p:txBody>
      </p:sp>
    </p:spTree>
    <p:extLst>
      <p:ext uri="{BB962C8B-B14F-4D97-AF65-F5344CB8AC3E}">
        <p14:creationId xmlns:p14="http://schemas.microsoft.com/office/powerpoint/2010/main" val="202133750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23F0CE-4EAA-704B-9BE7-BA0F28017387}"/>
              </a:ext>
            </a:extLst>
          </p:cNvPr>
          <p:cNvSpPr>
            <a:spLocks noGrp="1"/>
          </p:cNvSpPr>
          <p:nvPr>
            <p:ph sz="quarter" idx="10"/>
          </p:nvPr>
        </p:nvSpPr>
        <p:spPr/>
        <p:txBody>
          <a:bodyPr>
            <a:normAutofit lnSpcReduction="10000"/>
          </a:bodyPr>
          <a:lstStyle/>
          <a:p>
            <a:r>
              <a:rPr lang="en-US" dirty="0"/>
              <a:t>$ python add10.py</a:t>
            </a:r>
          </a:p>
          <a:p>
            <a:r>
              <a:rPr lang="en-US" b="1" dirty="0"/>
              <a:t>Enter a number:</a:t>
            </a:r>
            <a:r>
              <a:rPr lang="en-US" dirty="0"/>
              <a:t> 85</a:t>
            </a:r>
          </a:p>
          <a:p>
            <a:r>
              <a:rPr lang="en-US" b="1" dirty="0"/>
              <a:t>Traceback (most recent call last):</a:t>
            </a:r>
          </a:p>
          <a:p>
            <a:r>
              <a:rPr lang="en-US" b="1" dirty="0"/>
              <a:t>  File "2-6-add10.py", line 2, in &lt;module&gt;</a:t>
            </a:r>
          </a:p>
          <a:p>
            <a:r>
              <a:rPr lang="en-US" b="1" dirty="0"/>
              <a:t>    </a:t>
            </a:r>
            <a:r>
              <a:rPr lang="en-US" b="1" dirty="0" err="1"/>
              <a:t>bigger_number</a:t>
            </a:r>
            <a:r>
              <a:rPr lang="en-US" b="1" dirty="0"/>
              <a:t> = </a:t>
            </a:r>
            <a:r>
              <a:rPr lang="en-US" b="1" dirty="0" err="1"/>
              <a:t>my_number</a:t>
            </a:r>
            <a:r>
              <a:rPr lang="en-US" b="1" dirty="0"/>
              <a:t> + 10</a:t>
            </a:r>
          </a:p>
          <a:p>
            <a:r>
              <a:rPr lang="en-US" b="1" dirty="0" err="1"/>
              <a:t>TypeError</a:t>
            </a:r>
            <a:r>
              <a:rPr lang="en-US" b="1" dirty="0"/>
              <a:t>: must be </a:t>
            </a:r>
            <a:r>
              <a:rPr lang="en-US" b="1" dirty="0" err="1"/>
              <a:t>str</a:t>
            </a:r>
            <a:r>
              <a:rPr lang="en-US" b="1" dirty="0"/>
              <a:t>, not </a:t>
            </a:r>
            <a:r>
              <a:rPr lang="en-US" b="1" dirty="0" err="1"/>
              <a:t>int</a:t>
            </a:r>
            <a:endParaRPr lang="en-US" b="1" dirty="0"/>
          </a:p>
          <a:p>
            <a:endParaRPr lang="en-US" b="1" dirty="0"/>
          </a:p>
          <a:p>
            <a:r>
              <a:rPr lang="en-US" i="1" dirty="0"/>
              <a:t>Whoops! What went wrong?</a:t>
            </a:r>
            <a:r>
              <a:rPr lang="en-US" dirty="0"/>
              <a:t> </a:t>
            </a:r>
            <a:r>
              <a:rPr lang="en-US" i="1" dirty="0"/>
              <a:t>Look at the error. It's a type problem. We're trying to add 10 to a string. That doesn't make sense.</a:t>
            </a:r>
          </a:p>
          <a:p>
            <a:r>
              <a:rPr lang="en-US" i="1" dirty="0"/>
              <a:t>The user typed in 85. That's the digit 8 followed by the digit 5: two characters, a string. We need to tell Python to treat it like an integer instead.</a:t>
            </a:r>
          </a:p>
        </p:txBody>
      </p:sp>
    </p:spTree>
    <p:extLst>
      <p:ext uri="{BB962C8B-B14F-4D97-AF65-F5344CB8AC3E}">
        <p14:creationId xmlns:p14="http://schemas.microsoft.com/office/powerpoint/2010/main" val="267307661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24EB63-C71F-B648-AA10-66C0C16F188B}"/>
              </a:ext>
            </a:extLst>
          </p:cNvPr>
          <p:cNvSpPr>
            <a:spLocks noGrp="1"/>
          </p:cNvSpPr>
          <p:nvPr>
            <p:ph type="body" sz="quarter" idx="11"/>
          </p:nvPr>
        </p:nvSpPr>
        <p:spPr>
          <a:xfrm>
            <a:off x="5892800" y="359330"/>
            <a:ext cx="6011900" cy="1755994"/>
          </a:xfrm>
        </p:spPr>
        <p:txBody>
          <a:bodyPr/>
          <a:lstStyle/>
          <a:p>
            <a:r>
              <a:rPr lang="en-US" b="1" dirty="0" err="1">
                <a:solidFill>
                  <a:srgbClr val="000000"/>
                </a:solidFill>
                <a:latin typeface="Consolas" panose="020B0609020204030204" pitchFamily="49" charset="0"/>
              </a:rPr>
              <a:t>my_number</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'Enter a number: '</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bigger_number</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my_number</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10</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'Your number plus ten is:'</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bigger_number</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A174CB0C-B3BE-6E43-AD11-4CF590AC581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474362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2DC261-363C-B449-9C76-CFEF9FE7EEB8}"/>
              </a:ext>
            </a:extLst>
          </p:cNvPr>
          <p:cNvSpPr>
            <a:spLocks noGrp="1"/>
          </p:cNvSpPr>
          <p:nvPr>
            <p:ph type="body" sz="quarter" idx="10"/>
          </p:nvPr>
        </p:nvSpPr>
        <p:spPr/>
        <p:txBody>
          <a:bodyPr/>
          <a:lstStyle/>
          <a:p>
            <a:r>
              <a:rPr lang="en-US" dirty="0"/>
              <a:t>There you go. It printed hello world</a:t>
            </a:r>
          </a:p>
          <a:p>
            <a:r>
              <a:rPr lang="en-US" dirty="0"/>
              <a:t>Let's look at this program more closely. </a:t>
            </a:r>
          </a:p>
          <a:p>
            <a:r>
              <a:rPr lang="en-US" dirty="0"/>
              <a:t>Here's a nice version with some color so you can tell the different parts apart</a:t>
            </a:r>
          </a:p>
        </p:txBody>
      </p:sp>
    </p:spTree>
    <p:extLst>
      <p:ext uri="{BB962C8B-B14F-4D97-AF65-F5344CB8AC3E}">
        <p14:creationId xmlns:p14="http://schemas.microsoft.com/office/powerpoint/2010/main" val="381321950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5FAF52-9E45-A342-AD22-C2007F7E47A3}"/>
              </a:ext>
            </a:extLst>
          </p:cNvPr>
          <p:cNvSpPr>
            <a:spLocks noGrp="1"/>
          </p:cNvSpPr>
          <p:nvPr>
            <p:ph sz="quarter" idx="10"/>
          </p:nvPr>
        </p:nvSpPr>
        <p:spPr/>
        <p:txBody>
          <a:bodyPr/>
          <a:lstStyle/>
          <a:p>
            <a:r>
              <a:rPr lang="en-US" dirty="0"/>
              <a:t>We use the </a:t>
            </a:r>
            <a:r>
              <a:rPr lang="en-US" dirty="0" err="1"/>
              <a:t>int</a:t>
            </a:r>
            <a:r>
              <a:rPr lang="en-US" dirty="0"/>
              <a:t>() function. It takes a string as input and turns it into an integer that we can use like any other integer.</a:t>
            </a:r>
          </a:p>
          <a:p>
            <a:endParaRPr lang="en-US" dirty="0"/>
          </a:p>
          <a:p>
            <a:r>
              <a:rPr lang="en-US" dirty="0"/>
              <a:t>$ python add10-fixed.py</a:t>
            </a:r>
          </a:p>
          <a:p>
            <a:r>
              <a:rPr lang="en-US" b="1" dirty="0"/>
              <a:t>Enter a number: </a:t>
            </a:r>
            <a:r>
              <a:rPr lang="en-US" dirty="0"/>
              <a:t>85</a:t>
            </a:r>
          </a:p>
          <a:p>
            <a:r>
              <a:rPr lang="en-US" b="1" dirty="0"/>
              <a:t>Your number plus ten is:</a:t>
            </a:r>
          </a:p>
          <a:p>
            <a:r>
              <a:rPr lang="en-US" b="1" dirty="0"/>
              <a:t>95</a:t>
            </a:r>
          </a:p>
          <a:p>
            <a:endParaRPr lang="en-US" b="1" dirty="0"/>
          </a:p>
          <a:p>
            <a:r>
              <a:rPr lang="en-US" i="1" dirty="0"/>
              <a:t>There. That's better.</a:t>
            </a:r>
          </a:p>
        </p:txBody>
      </p:sp>
    </p:spTree>
    <p:extLst>
      <p:ext uri="{BB962C8B-B14F-4D97-AF65-F5344CB8AC3E}">
        <p14:creationId xmlns:p14="http://schemas.microsoft.com/office/powerpoint/2010/main" val="10930768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3E824B-C747-774D-B98F-38017006C92A}"/>
              </a:ext>
            </a:extLst>
          </p:cNvPr>
          <p:cNvSpPr>
            <a:spLocks noGrp="1"/>
          </p:cNvSpPr>
          <p:nvPr>
            <p:ph sz="quarter" idx="10"/>
          </p:nvPr>
        </p:nvSpPr>
        <p:spPr/>
        <p:txBody>
          <a:bodyPr>
            <a:normAutofit lnSpcReduction="10000"/>
          </a:bodyPr>
          <a:lstStyle/>
          <a:p>
            <a:r>
              <a:rPr lang="en-US" i="1" dirty="0"/>
              <a:t>Of course, not everything can be turned into an integer.</a:t>
            </a:r>
          </a:p>
          <a:p>
            <a:endParaRPr lang="en-US" i="1" dirty="0"/>
          </a:p>
          <a:p>
            <a:r>
              <a:rPr lang="en-US" dirty="0"/>
              <a:t>$ python add10-fixed.py </a:t>
            </a:r>
          </a:p>
          <a:p>
            <a:r>
              <a:rPr lang="en-US" b="1" dirty="0"/>
              <a:t>Enter a number:</a:t>
            </a:r>
            <a:r>
              <a:rPr lang="en-US" dirty="0"/>
              <a:t> James</a:t>
            </a:r>
          </a:p>
          <a:p>
            <a:r>
              <a:rPr lang="en-US" b="1" dirty="0"/>
              <a:t>Traceback (most recent call last):</a:t>
            </a:r>
          </a:p>
          <a:p>
            <a:r>
              <a:rPr lang="en-US" b="1" dirty="0"/>
              <a:t>  File "add10-fixed.py", line 1, in &lt;module&gt;</a:t>
            </a:r>
          </a:p>
          <a:p>
            <a:r>
              <a:rPr lang="en-US" b="1" dirty="0"/>
              <a:t>    </a:t>
            </a:r>
            <a:r>
              <a:rPr lang="en-US" b="1" dirty="0" err="1"/>
              <a:t>my_number</a:t>
            </a:r>
            <a:r>
              <a:rPr lang="en-US" b="1" dirty="0"/>
              <a:t> = </a:t>
            </a:r>
            <a:r>
              <a:rPr lang="en-US" b="1" dirty="0" err="1"/>
              <a:t>int</a:t>
            </a:r>
            <a:r>
              <a:rPr lang="en-US" b="1" dirty="0"/>
              <a:t>(input('Enter a number: '))</a:t>
            </a:r>
          </a:p>
          <a:p>
            <a:r>
              <a:rPr lang="en-US" b="1" dirty="0" err="1"/>
              <a:t>ValueError</a:t>
            </a:r>
            <a:r>
              <a:rPr lang="en-US" b="1" dirty="0"/>
              <a:t>: invalid literal for </a:t>
            </a:r>
            <a:r>
              <a:rPr lang="en-US" b="1" dirty="0" err="1"/>
              <a:t>int</a:t>
            </a:r>
            <a:r>
              <a:rPr lang="en-US" b="1" dirty="0"/>
              <a:t>() with base 10: 'James'</a:t>
            </a:r>
          </a:p>
          <a:p>
            <a:endParaRPr lang="en-US" b="1" i="1" dirty="0"/>
          </a:p>
          <a:p>
            <a:r>
              <a:rPr lang="en-US" i="1" dirty="0"/>
              <a:t>If the string you provided can't be turned into an integer, Python will complain, and rightly so.</a:t>
            </a:r>
          </a:p>
        </p:txBody>
      </p:sp>
    </p:spTree>
    <p:extLst>
      <p:ext uri="{BB962C8B-B14F-4D97-AF65-F5344CB8AC3E}">
        <p14:creationId xmlns:p14="http://schemas.microsoft.com/office/powerpoint/2010/main" val="223338850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CTECH401_M2_0X</a:t>
            </a:r>
          </a:p>
          <a:p>
            <a:r>
              <a:rPr lang="en-US" dirty="0">
                <a:solidFill>
                  <a:schemeClr val="bg1"/>
                </a:solidFill>
              </a:rPr>
              <a:t>Errors</a:t>
            </a:r>
          </a:p>
        </p:txBody>
      </p:sp>
    </p:spTree>
    <p:extLst>
      <p:ext uri="{BB962C8B-B14F-4D97-AF65-F5344CB8AC3E}">
        <p14:creationId xmlns:p14="http://schemas.microsoft.com/office/powerpoint/2010/main" val="357834870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DAD49F-9DB1-2843-80DD-A0BDD355186B}"/>
              </a:ext>
            </a:extLst>
          </p:cNvPr>
          <p:cNvSpPr>
            <a:spLocks noGrp="1"/>
          </p:cNvSpPr>
          <p:nvPr>
            <p:ph type="body" sz="quarter" idx="10"/>
          </p:nvPr>
        </p:nvSpPr>
        <p:spPr/>
        <p:txBody>
          <a:bodyPr/>
          <a:lstStyle/>
          <a:p>
            <a:r>
              <a:rPr lang="en-US" dirty="0"/>
              <a:t>Errors</a:t>
            </a:r>
          </a:p>
          <a:p>
            <a:endParaRPr lang="en-US" dirty="0"/>
          </a:p>
        </p:txBody>
      </p:sp>
    </p:spTree>
    <p:extLst>
      <p:ext uri="{BB962C8B-B14F-4D97-AF65-F5344CB8AC3E}">
        <p14:creationId xmlns:p14="http://schemas.microsoft.com/office/powerpoint/2010/main" val="129487651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CTECH401_M3_01</a:t>
            </a:r>
          </a:p>
          <a:p>
            <a:r>
              <a:rPr lang="en-US" dirty="0">
                <a:solidFill>
                  <a:schemeClr val="bg1"/>
                </a:solidFill>
              </a:rPr>
              <a:t>Module Intro</a:t>
            </a:r>
          </a:p>
        </p:txBody>
      </p:sp>
    </p:spTree>
    <p:extLst>
      <p:ext uri="{BB962C8B-B14F-4D97-AF65-F5344CB8AC3E}">
        <p14:creationId xmlns:p14="http://schemas.microsoft.com/office/powerpoint/2010/main" val="68438348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E5026B-3DBD-B64B-8BF4-C92D86DAB4BE}"/>
              </a:ext>
            </a:extLst>
          </p:cNvPr>
          <p:cNvSpPr>
            <a:spLocks noGrp="1"/>
          </p:cNvSpPr>
          <p:nvPr>
            <p:ph type="body" sz="quarter" idx="10"/>
          </p:nvPr>
        </p:nvSpPr>
        <p:spPr/>
        <p:txBody>
          <a:bodyPr/>
          <a:lstStyle/>
          <a:p>
            <a:r>
              <a:rPr lang="en-US" dirty="0"/>
              <a:t>In this module, we'll take a closer look at Python's support for text.</a:t>
            </a:r>
          </a:p>
          <a:p>
            <a:r>
              <a:rPr lang="en-US" dirty="0"/>
              <a:t>That's right, we'll talk more about strings: what they are and how to work with them.</a:t>
            </a:r>
          </a:p>
        </p:txBody>
      </p:sp>
    </p:spTree>
    <p:extLst>
      <p:ext uri="{BB962C8B-B14F-4D97-AF65-F5344CB8AC3E}">
        <p14:creationId xmlns:p14="http://schemas.microsoft.com/office/powerpoint/2010/main" val="396994233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CTECH401_M3_02</a:t>
            </a:r>
          </a:p>
          <a:p>
            <a:r>
              <a:rPr lang="en-US" dirty="0">
                <a:solidFill>
                  <a:schemeClr val="bg1"/>
                </a:solidFill>
              </a:rPr>
              <a:t>Strings and Characters</a:t>
            </a:r>
          </a:p>
        </p:txBody>
      </p:sp>
    </p:spTree>
    <p:extLst>
      <p:ext uri="{BB962C8B-B14F-4D97-AF65-F5344CB8AC3E}">
        <p14:creationId xmlns:p14="http://schemas.microsoft.com/office/powerpoint/2010/main" val="416490113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E5026B-3DBD-B64B-8BF4-C92D86DAB4BE}"/>
              </a:ext>
            </a:extLst>
          </p:cNvPr>
          <p:cNvSpPr>
            <a:spLocks noGrp="1"/>
          </p:cNvSpPr>
          <p:nvPr>
            <p:ph type="body" sz="quarter" idx="10"/>
          </p:nvPr>
        </p:nvSpPr>
        <p:spPr/>
        <p:txBody>
          <a:bodyPr/>
          <a:lstStyle/>
          <a:p>
            <a:r>
              <a:rPr lang="en-US" dirty="0"/>
              <a:t>A string is made up of </a:t>
            </a:r>
            <a:r>
              <a:rPr lang="en-US" i="1" dirty="0"/>
              <a:t>characters</a:t>
            </a:r>
            <a:r>
              <a:rPr lang="en-US" dirty="0"/>
              <a:t> like letters, digits, spaces, punctuation, etc.</a:t>
            </a:r>
          </a:p>
          <a:p>
            <a:pPr lvl="1"/>
            <a:r>
              <a:rPr lang="en-US" dirty="0"/>
              <a:t>They're like a string of beads, one after the next</a:t>
            </a:r>
          </a:p>
          <a:p>
            <a:r>
              <a:rPr lang="en-US" dirty="0"/>
              <a:t>Characters can be Roman letters: a, b, c, A, B, C</a:t>
            </a:r>
          </a:p>
          <a:p>
            <a:r>
              <a:rPr lang="en-US" dirty="0"/>
              <a:t>They can be accented: </a:t>
            </a:r>
            <a:r>
              <a:rPr lang="en-US" dirty="0" err="1"/>
              <a:t>é</a:t>
            </a:r>
            <a:r>
              <a:rPr lang="en-US" dirty="0"/>
              <a:t> or </a:t>
            </a:r>
            <a:r>
              <a:rPr lang="en-US" dirty="0" err="1"/>
              <a:t>ñ</a:t>
            </a:r>
            <a:r>
              <a:rPr lang="en-US" dirty="0"/>
              <a:t> or </a:t>
            </a:r>
            <a:r>
              <a:rPr lang="en-US" dirty="0" err="1"/>
              <a:t>ç</a:t>
            </a:r>
            <a:endParaRPr lang="en-US" dirty="0"/>
          </a:p>
          <a:p>
            <a:r>
              <a:rPr lang="en-US" dirty="0"/>
              <a:t>Or in non-Roman alphabets: </a:t>
            </a:r>
            <a:r>
              <a:rPr lang="en-US" dirty="0" err="1"/>
              <a:t>ש</a:t>
            </a:r>
            <a:r>
              <a:rPr lang="en-US" dirty="0"/>
              <a:t>, </a:t>
            </a:r>
            <a:r>
              <a:rPr lang="hi-IN" dirty="0"/>
              <a:t>ऑ</a:t>
            </a:r>
            <a:r>
              <a:rPr lang="en-US" dirty="0"/>
              <a:t>, </a:t>
            </a:r>
          </a:p>
          <a:p>
            <a:r>
              <a:rPr lang="en-US" dirty="0"/>
              <a:t>Or an emoji: 😀 🚠</a:t>
            </a:r>
          </a:p>
          <a:p>
            <a:pPr lvl="1"/>
            <a:endParaRPr lang="en-US" dirty="0"/>
          </a:p>
        </p:txBody>
      </p:sp>
    </p:spTree>
    <p:extLst>
      <p:ext uri="{BB962C8B-B14F-4D97-AF65-F5344CB8AC3E}">
        <p14:creationId xmlns:p14="http://schemas.microsoft.com/office/powerpoint/2010/main" val="429326245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BC9025-FA7E-3A44-94CE-589148E34D23}"/>
              </a:ext>
            </a:extLst>
          </p:cNvPr>
          <p:cNvSpPr>
            <a:spLocks noGrp="1"/>
          </p:cNvSpPr>
          <p:nvPr>
            <p:ph type="body" sz="quarter" idx="10"/>
          </p:nvPr>
        </p:nvSpPr>
        <p:spPr/>
        <p:txBody>
          <a:bodyPr/>
          <a:lstStyle/>
          <a:p>
            <a:r>
              <a:rPr lang="en-US" dirty="0"/>
              <a:t>'Hello' is a string with five characters</a:t>
            </a:r>
          </a:p>
          <a:p>
            <a:r>
              <a:rPr lang="en-US" dirty="0"/>
              <a:t>'Hi, there!' is a string with nine characters (the comma, space, and exclamation point all count)</a:t>
            </a:r>
          </a:p>
          <a:p>
            <a:r>
              <a:rPr lang="en-US" dirty="0"/>
              <a:t>'😀' is a string with one character: the grinning face emoji</a:t>
            </a:r>
          </a:p>
          <a:p>
            <a:r>
              <a:rPr lang="en-US" dirty="0"/>
              <a:t>' ' is a string with one character: a space</a:t>
            </a:r>
          </a:p>
          <a:p>
            <a:r>
              <a:rPr lang="en-US" dirty="0"/>
              <a:t>'' is a string with zero characters: the </a:t>
            </a:r>
            <a:r>
              <a:rPr lang="en-US" i="1" dirty="0"/>
              <a:t>empty </a:t>
            </a:r>
            <a:r>
              <a:rPr lang="en-US" dirty="0"/>
              <a:t>string (which is different from a space)</a:t>
            </a:r>
          </a:p>
        </p:txBody>
      </p:sp>
    </p:spTree>
    <p:extLst>
      <p:ext uri="{BB962C8B-B14F-4D97-AF65-F5344CB8AC3E}">
        <p14:creationId xmlns:p14="http://schemas.microsoft.com/office/powerpoint/2010/main" val="254882488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536C3A-BA28-6941-80B4-CB676A681788}"/>
              </a:ext>
            </a:extLst>
          </p:cNvPr>
          <p:cNvSpPr>
            <a:spLocks noGrp="1"/>
          </p:cNvSpPr>
          <p:nvPr>
            <p:ph type="body" sz="quarter" idx="10"/>
          </p:nvPr>
        </p:nvSpPr>
        <p:spPr/>
        <p:txBody>
          <a:bodyPr>
            <a:normAutofit fontScale="92500"/>
          </a:bodyPr>
          <a:lstStyle/>
          <a:p>
            <a:r>
              <a:rPr lang="en-US" dirty="0"/>
              <a:t>Strings in Python are enclosed in single quotes</a:t>
            </a:r>
          </a:p>
          <a:p>
            <a:pPr lvl="1"/>
            <a:r>
              <a:rPr lang="en-US" dirty="0"/>
              <a:t>'Hello world!'</a:t>
            </a:r>
          </a:p>
          <a:p>
            <a:pPr lvl="1"/>
            <a:r>
              <a:rPr lang="en-US" dirty="0"/>
              <a:t>These are string </a:t>
            </a:r>
            <a:r>
              <a:rPr lang="en-US" i="1" dirty="0"/>
              <a:t>literals</a:t>
            </a:r>
            <a:r>
              <a:rPr lang="en-US" dirty="0"/>
              <a:t>: what is between the quotes is </a:t>
            </a:r>
            <a:r>
              <a:rPr lang="en-US" i="1" dirty="0"/>
              <a:t>literally</a:t>
            </a:r>
            <a:r>
              <a:rPr lang="en-US" dirty="0"/>
              <a:t> the characters in the string, not more Python code</a:t>
            </a:r>
          </a:p>
          <a:p>
            <a:r>
              <a:rPr lang="en-US" dirty="0"/>
              <a:t>Double quotes are also okay</a:t>
            </a:r>
          </a:p>
          <a:p>
            <a:pPr lvl="1"/>
            <a:r>
              <a:rPr lang="en-US" dirty="0"/>
              <a:t>but you have to be consistent: you can't start a string with a single quote and end with a double, or vice versa</a:t>
            </a:r>
          </a:p>
          <a:p>
            <a:r>
              <a:rPr lang="en-US" dirty="0"/>
              <a:t>We'll stick to single quotes, since that's how the Python interpreter prints strings</a:t>
            </a:r>
          </a:p>
          <a:p>
            <a:r>
              <a:rPr lang="en-US" dirty="0"/>
              <a:t>Avoid smart quotes! Don't code in a program like Word that auto-"corrects" to insert them</a:t>
            </a:r>
          </a:p>
        </p:txBody>
      </p:sp>
    </p:spTree>
    <p:extLst>
      <p:ext uri="{BB962C8B-B14F-4D97-AF65-F5344CB8AC3E}">
        <p14:creationId xmlns:p14="http://schemas.microsoft.com/office/powerpoint/2010/main" val="2268502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195EB5-957A-9248-9178-D5D0F50F5E35}"/>
              </a:ext>
            </a:extLst>
          </p:cNvPr>
          <p:cNvSpPr>
            <a:spLocks noGrp="1"/>
          </p:cNvSpPr>
          <p:nvPr>
            <p:ph type="body" sz="quarter" idx="11"/>
          </p:nvPr>
        </p:nvSpPr>
        <p:spPr>
          <a:xfrm>
            <a:off x="5892800" y="359330"/>
            <a:ext cx="6011900" cy="509498"/>
          </a:xfrm>
        </p:spPr>
        <p:txBody>
          <a:bodyPr/>
          <a:lstStyle/>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'Hello, world!'</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7C1D8837-2B38-E443-84CA-19FFA0E987A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20202483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7BB6C4-AD99-2F4B-A3C1-4C9C9C961F99}"/>
              </a:ext>
            </a:extLst>
          </p:cNvPr>
          <p:cNvSpPr>
            <a:spLocks noGrp="1"/>
          </p:cNvSpPr>
          <p:nvPr>
            <p:ph type="body" sz="quarter" idx="10"/>
          </p:nvPr>
        </p:nvSpPr>
        <p:spPr/>
        <p:txBody>
          <a:bodyPr/>
          <a:lstStyle/>
          <a:p>
            <a:r>
              <a:rPr lang="en-US" dirty="0"/>
              <a:t>What if the string you want has a single quote in it?</a:t>
            </a:r>
          </a:p>
        </p:txBody>
      </p:sp>
    </p:spTree>
    <p:extLst>
      <p:ext uri="{BB962C8B-B14F-4D97-AF65-F5344CB8AC3E}">
        <p14:creationId xmlns:p14="http://schemas.microsoft.com/office/powerpoint/2010/main" val="70922403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F86B77-AE1B-BA4E-8C71-B84D57C20118}"/>
              </a:ext>
            </a:extLst>
          </p:cNvPr>
          <p:cNvSpPr>
            <a:spLocks noGrp="1"/>
          </p:cNvSpPr>
          <p:nvPr>
            <p:ph sz="quarter" idx="10"/>
          </p:nvPr>
        </p:nvSpPr>
        <p:spPr/>
        <p:txBody>
          <a:bodyPr>
            <a:normAutofit lnSpcReduction="10000"/>
          </a:bodyPr>
          <a:lstStyle/>
          <a:p>
            <a:r>
              <a:rPr lang="en-US" dirty="0"/>
              <a:t>print('I don't care')</a:t>
            </a:r>
          </a:p>
          <a:p>
            <a:endParaRPr lang="en-US" dirty="0"/>
          </a:p>
          <a:p>
            <a:r>
              <a:rPr lang="en-US" i="1" dirty="0"/>
              <a:t>That doesn't work, since Python thinks the string ends at the single quote after the n and doesn't know what to do with the t care</a:t>
            </a:r>
          </a:p>
          <a:p>
            <a:endParaRPr lang="en-US" dirty="0"/>
          </a:p>
          <a:p>
            <a:r>
              <a:rPr lang="en-US" dirty="0"/>
              <a:t>print('I don\'t care')</a:t>
            </a:r>
          </a:p>
          <a:p>
            <a:endParaRPr lang="en-US" dirty="0"/>
          </a:p>
          <a:p>
            <a:r>
              <a:rPr lang="en-US" i="1" dirty="0"/>
              <a:t>To fix it, you need to 'escape' the single quote by putting backslash in front of it. That tells Python, "the next character is literally a single quote that's part of the string, not the end of the string"</a:t>
            </a:r>
          </a:p>
        </p:txBody>
      </p:sp>
    </p:spTree>
    <p:extLst>
      <p:ext uri="{BB962C8B-B14F-4D97-AF65-F5344CB8AC3E}">
        <p14:creationId xmlns:p14="http://schemas.microsoft.com/office/powerpoint/2010/main" val="112822191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CTECH401_M3_03</a:t>
            </a:r>
          </a:p>
          <a:p>
            <a:r>
              <a:rPr lang="en-US" dirty="0">
                <a:solidFill>
                  <a:schemeClr val="bg1"/>
                </a:solidFill>
              </a:rPr>
              <a:t>String Operators</a:t>
            </a:r>
          </a:p>
        </p:txBody>
      </p:sp>
    </p:spTree>
    <p:extLst>
      <p:ext uri="{BB962C8B-B14F-4D97-AF65-F5344CB8AC3E}">
        <p14:creationId xmlns:p14="http://schemas.microsoft.com/office/powerpoint/2010/main" val="344164397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5EC1D1-776B-6F48-B5DE-C5D21AF63E14}"/>
              </a:ext>
            </a:extLst>
          </p:cNvPr>
          <p:cNvSpPr>
            <a:spLocks noGrp="1"/>
          </p:cNvSpPr>
          <p:nvPr>
            <p:ph type="body" sz="quarter" idx="10"/>
          </p:nvPr>
        </p:nvSpPr>
        <p:spPr/>
        <p:txBody>
          <a:bodyPr/>
          <a:lstStyle/>
          <a:p>
            <a:r>
              <a:rPr lang="en-US" dirty="0"/>
              <a:t>Now we can do interesting things with strings</a:t>
            </a:r>
          </a:p>
          <a:p>
            <a:r>
              <a:rPr lang="en-US" dirty="0"/>
              <a:t>+ (plus sign) is an </a:t>
            </a:r>
            <a:r>
              <a:rPr lang="en-US" i="1" dirty="0"/>
              <a:t>addition</a:t>
            </a:r>
            <a:r>
              <a:rPr lang="en-US" dirty="0"/>
              <a:t> operator for numbers: it combines two numbers into one </a:t>
            </a:r>
          </a:p>
          <a:p>
            <a:r>
              <a:rPr lang="en-US" dirty="0"/>
              <a:t>+ is a </a:t>
            </a:r>
            <a:r>
              <a:rPr lang="en-US" i="1" dirty="0"/>
              <a:t>concatenation</a:t>
            </a:r>
            <a:r>
              <a:rPr lang="en-US" dirty="0"/>
              <a:t> operator for strings: it combines two strings into one</a:t>
            </a:r>
          </a:p>
        </p:txBody>
      </p:sp>
    </p:spTree>
    <p:extLst>
      <p:ext uri="{BB962C8B-B14F-4D97-AF65-F5344CB8AC3E}">
        <p14:creationId xmlns:p14="http://schemas.microsoft.com/office/powerpoint/2010/main" val="299561508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D66939-BCCF-3E46-BDB0-2A3AE0D03B37}"/>
              </a:ext>
            </a:extLst>
          </p:cNvPr>
          <p:cNvSpPr>
            <a:spLocks noGrp="1"/>
          </p:cNvSpPr>
          <p:nvPr>
            <p:ph sz="quarter" idx="10"/>
          </p:nvPr>
        </p:nvSpPr>
        <p:spPr/>
        <p:txBody>
          <a:bodyPr/>
          <a:lstStyle/>
          <a:p>
            <a:r>
              <a:rPr lang="en-US" dirty="0"/>
              <a:t>'hello' + 'goodbye'</a:t>
            </a:r>
          </a:p>
          <a:p>
            <a:r>
              <a:rPr lang="en-US" dirty="0"/>
              <a:t>'hello' + ' ' + 'goodbye'</a:t>
            </a:r>
          </a:p>
          <a:p>
            <a:r>
              <a:rPr lang="en-US" dirty="0"/>
              <a:t>'This is the first half...' + 'and this is the second.'</a:t>
            </a:r>
          </a:p>
          <a:p>
            <a:endParaRPr lang="en-US" dirty="0"/>
          </a:p>
        </p:txBody>
      </p:sp>
    </p:spTree>
    <p:extLst>
      <p:ext uri="{BB962C8B-B14F-4D97-AF65-F5344CB8AC3E}">
        <p14:creationId xmlns:p14="http://schemas.microsoft.com/office/powerpoint/2010/main" val="208762599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903EAB-9357-A543-8B3B-D104DDECB322}"/>
              </a:ext>
            </a:extLst>
          </p:cNvPr>
          <p:cNvSpPr>
            <a:spLocks noGrp="1"/>
          </p:cNvSpPr>
          <p:nvPr>
            <p:ph type="body" sz="quarter" idx="10"/>
          </p:nvPr>
        </p:nvSpPr>
        <p:spPr/>
        <p:txBody>
          <a:bodyPr/>
          <a:lstStyle/>
          <a:p>
            <a:r>
              <a:rPr lang="en-US" dirty="0"/>
              <a:t>* (asterisk) is a </a:t>
            </a:r>
            <a:r>
              <a:rPr lang="en-US" i="1" dirty="0"/>
              <a:t>multiplication</a:t>
            </a:r>
            <a:r>
              <a:rPr lang="en-US" dirty="0"/>
              <a:t> operator for numbers</a:t>
            </a:r>
          </a:p>
          <a:p>
            <a:r>
              <a:rPr lang="en-US" dirty="0"/>
              <a:t>* is a </a:t>
            </a:r>
            <a:r>
              <a:rPr lang="en-US" i="1" dirty="0"/>
              <a:t>repetition</a:t>
            </a:r>
            <a:r>
              <a:rPr lang="en-US" dirty="0"/>
              <a:t> operator for strings: it repeats a string some number of times</a:t>
            </a:r>
          </a:p>
        </p:txBody>
      </p:sp>
    </p:spTree>
    <p:extLst>
      <p:ext uri="{BB962C8B-B14F-4D97-AF65-F5344CB8AC3E}">
        <p14:creationId xmlns:p14="http://schemas.microsoft.com/office/powerpoint/2010/main" val="410941742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F1B760-8C5E-FD48-B301-8667BD58EA42}"/>
              </a:ext>
            </a:extLst>
          </p:cNvPr>
          <p:cNvSpPr>
            <a:spLocks noGrp="1"/>
          </p:cNvSpPr>
          <p:nvPr>
            <p:ph sz="quarter" idx="10"/>
          </p:nvPr>
        </p:nvSpPr>
        <p:spPr/>
        <p:txBody>
          <a:bodyPr/>
          <a:lstStyle/>
          <a:p>
            <a:r>
              <a:rPr lang="en-US" dirty="0"/>
              <a:t>'hello' * 2</a:t>
            </a:r>
          </a:p>
          <a:p>
            <a:r>
              <a:rPr lang="en-US" dirty="0"/>
              <a:t>'A' * 10</a:t>
            </a:r>
          </a:p>
          <a:p>
            <a:r>
              <a:rPr lang="en-US" dirty="0"/>
              <a:t>'</a:t>
            </a:r>
            <a:r>
              <a:rPr lang="en-US" dirty="0" err="1"/>
              <a:t>ba</a:t>
            </a:r>
            <a:r>
              <a:rPr lang="en-US" dirty="0"/>
              <a:t>' + '</a:t>
            </a:r>
            <a:r>
              <a:rPr lang="en-US" dirty="0" err="1"/>
              <a:t>na</a:t>
            </a:r>
            <a:r>
              <a:rPr lang="en-US" dirty="0"/>
              <a:t>' * 2</a:t>
            </a:r>
          </a:p>
          <a:p>
            <a:r>
              <a:rPr lang="en-US" dirty="0"/>
              <a:t>('</a:t>
            </a:r>
            <a:r>
              <a:rPr lang="en-US" dirty="0" err="1"/>
              <a:t>ba</a:t>
            </a:r>
            <a:r>
              <a:rPr lang="en-US" dirty="0"/>
              <a:t>' + '</a:t>
            </a:r>
            <a:r>
              <a:rPr lang="en-US" dirty="0" err="1"/>
              <a:t>na</a:t>
            </a:r>
            <a:r>
              <a:rPr lang="en-US" dirty="0"/>
              <a:t>') * 2</a:t>
            </a:r>
          </a:p>
        </p:txBody>
      </p:sp>
    </p:spTree>
    <p:extLst>
      <p:ext uri="{BB962C8B-B14F-4D97-AF65-F5344CB8AC3E}">
        <p14:creationId xmlns:p14="http://schemas.microsoft.com/office/powerpoint/2010/main" val="110047921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51ECF7-9017-4048-8627-BE1D3502970D}"/>
              </a:ext>
            </a:extLst>
          </p:cNvPr>
          <p:cNvSpPr>
            <a:spLocks noGrp="1"/>
          </p:cNvSpPr>
          <p:nvPr>
            <p:ph type="body" sz="quarter" idx="10"/>
          </p:nvPr>
        </p:nvSpPr>
        <p:spPr/>
        <p:txBody>
          <a:bodyPr/>
          <a:lstStyle/>
          <a:p>
            <a:r>
              <a:rPr lang="en-US" dirty="0"/>
              <a:t>This is very convenient. But of course some uses of the notation just don't make sense, and Python will complain if you try them.</a:t>
            </a:r>
          </a:p>
        </p:txBody>
      </p:sp>
    </p:spTree>
    <p:extLst>
      <p:ext uri="{BB962C8B-B14F-4D97-AF65-F5344CB8AC3E}">
        <p14:creationId xmlns:p14="http://schemas.microsoft.com/office/powerpoint/2010/main" val="69122272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1F06E3-B445-A942-9D23-1C135B4F3D31}"/>
              </a:ext>
            </a:extLst>
          </p:cNvPr>
          <p:cNvSpPr>
            <a:spLocks noGrp="1"/>
          </p:cNvSpPr>
          <p:nvPr>
            <p:ph sz="quarter" idx="10"/>
          </p:nvPr>
        </p:nvSpPr>
        <p:spPr/>
        <p:txBody>
          <a:bodyPr/>
          <a:lstStyle/>
          <a:p>
            <a:r>
              <a:rPr lang="en-US" dirty="0"/>
              <a:t>'</a:t>
            </a:r>
            <a:r>
              <a:rPr lang="en-US" dirty="0" err="1"/>
              <a:t>ba</a:t>
            </a:r>
            <a:r>
              <a:rPr lang="en-US" dirty="0"/>
              <a:t>' + 20</a:t>
            </a:r>
          </a:p>
          <a:p>
            <a:r>
              <a:rPr lang="en-US" dirty="0"/>
              <a:t>'</a:t>
            </a:r>
            <a:r>
              <a:rPr lang="en-US" dirty="0" err="1"/>
              <a:t>ba</a:t>
            </a:r>
            <a:r>
              <a:rPr lang="en-US" dirty="0"/>
              <a:t>' * '</a:t>
            </a:r>
            <a:r>
              <a:rPr lang="en-US" dirty="0" err="1"/>
              <a:t>na</a:t>
            </a:r>
            <a:r>
              <a:rPr lang="en-US" dirty="0"/>
              <a:t>'</a:t>
            </a:r>
          </a:p>
          <a:p>
            <a:endParaRPr lang="en-US" dirty="0"/>
          </a:p>
          <a:p>
            <a:r>
              <a:rPr lang="en-US" dirty="0"/>
              <a:t>You can't concatenate strings and numbers; you can't multiply strings</a:t>
            </a:r>
          </a:p>
        </p:txBody>
      </p:sp>
    </p:spTree>
    <p:extLst>
      <p:ext uri="{BB962C8B-B14F-4D97-AF65-F5344CB8AC3E}">
        <p14:creationId xmlns:p14="http://schemas.microsoft.com/office/powerpoint/2010/main" val="130806415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036D4F-643D-EB44-9BC4-7D6CFECAA410}"/>
              </a:ext>
            </a:extLst>
          </p:cNvPr>
          <p:cNvSpPr>
            <a:spLocks noGrp="1"/>
          </p:cNvSpPr>
          <p:nvPr>
            <p:ph type="body" sz="quarter" idx="10"/>
          </p:nvPr>
        </p:nvSpPr>
        <p:spPr/>
        <p:txBody>
          <a:bodyPr/>
          <a:lstStyle/>
          <a:p>
            <a:r>
              <a:rPr lang="en-US" dirty="0"/>
              <a:t>You can also use the string operators to work with variables</a:t>
            </a:r>
          </a:p>
        </p:txBody>
      </p:sp>
    </p:spTree>
    <p:extLst>
      <p:ext uri="{BB962C8B-B14F-4D97-AF65-F5344CB8AC3E}">
        <p14:creationId xmlns:p14="http://schemas.microsoft.com/office/powerpoint/2010/main" val="4180840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1BE091-D065-084F-8D5D-3C2D3088B62D}"/>
              </a:ext>
            </a:extLst>
          </p:cNvPr>
          <p:cNvSpPr>
            <a:spLocks noGrp="1"/>
          </p:cNvSpPr>
          <p:nvPr>
            <p:ph type="body" sz="quarter" idx="10"/>
          </p:nvPr>
        </p:nvSpPr>
        <p:spPr/>
        <p:txBody>
          <a:bodyPr>
            <a:normAutofit/>
          </a:bodyPr>
          <a:lstStyle/>
          <a:p>
            <a:r>
              <a:rPr lang="en-US" dirty="0"/>
              <a:t>This consists of a single </a:t>
            </a:r>
            <a:r>
              <a:rPr lang="en-US" i="1" dirty="0"/>
              <a:t>statement</a:t>
            </a:r>
            <a:endParaRPr lang="en-US" dirty="0"/>
          </a:p>
          <a:p>
            <a:r>
              <a:rPr lang="en-US" dirty="0"/>
              <a:t>The interpreter sees the print() </a:t>
            </a:r>
            <a:r>
              <a:rPr lang="en-US" i="1" dirty="0"/>
              <a:t>function.</a:t>
            </a:r>
          </a:p>
          <a:p>
            <a:r>
              <a:rPr lang="en-US" dirty="0"/>
              <a:t>print() does what it says on the tin: prints out some text so that the user can see it.</a:t>
            </a:r>
          </a:p>
        </p:txBody>
      </p:sp>
    </p:spTree>
    <p:extLst>
      <p:ext uri="{BB962C8B-B14F-4D97-AF65-F5344CB8AC3E}">
        <p14:creationId xmlns:p14="http://schemas.microsoft.com/office/powerpoint/2010/main" val="248980039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3B19DD-196E-9A4C-97D5-489B5949AAED}"/>
              </a:ext>
            </a:extLst>
          </p:cNvPr>
          <p:cNvSpPr>
            <a:spLocks noGrp="1"/>
          </p:cNvSpPr>
          <p:nvPr>
            <p:ph sz="quarter" idx="10"/>
          </p:nvPr>
        </p:nvSpPr>
        <p:spPr/>
        <p:txBody>
          <a:bodyPr/>
          <a:lstStyle/>
          <a:p>
            <a:r>
              <a:rPr lang="en-US" dirty="0"/>
              <a:t>s = '</a:t>
            </a:r>
            <a:r>
              <a:rPr lang="en-US" dirty="0" err="1"/>
              <a:t>ba</a:t>
            </a:r>
            <a:r>
              <a:rPr lang="en-US" dirty="0"/>
              <a:t>'</a:t>
            </a:r>
          </a:p>
          <a:p>
            <a:r>
              <a:rPr lang="en-US" dirty="0"/>
              <a:t>t = '</a:t>
            </a:r>
            <a:r>
              <a:rPr lang="en-US" dirty="0" err="1"/>
              <a:t>na</a:t>
            </a:r>
            <a:r>
              <a:rPr lang="en-US" dirty="0"/>
              <a:t>'</a:t>
            </a:r>
          </a:p>
          <a:p>
            <a:r>
              <a:rPr lang="en-US" dirty="0"/>
              <a:t>u = s + (t * 2)</a:t>
            </a:r>
          </a:p>
          <a:p>
            <a:r>
              <a:rPr lang="en-US" dirty="0"/>
              <a:t>u</a:t>
            </a:r>
          </a:p>
        </p:txBody>
      </p:sp>
    </p:spTree>
    <p:extLst>
      <p:ext uri="{BB962C8B-B14F-4D97-AF65-F5344CB8AC3E}">
        <p14:creationId xmlns:p14="http://schemas.microsoft.com/office/powerpoint/2010/main" val="422500713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9F25D5-6020-3B40-813B-20D5627B9C32}"/>
              </a:ext>
            </a:extLst>
          </p:cNvPr>
          <p:cNvSpPr>
            <a:spLocks noGrp="1"/>
          </p:cNvSpPr>
          <p:nvPr>
            <p:ph type="body" sz="quarter" idx="10"/>
          </p:nvPr>
        </p:nvSpPr>
        <p:spPr/>
        <p:txBody>
          <a:bodyPr/>
          <a:lstStyle/>
          <a:p>
            <a:r>
              <a:rPr lang="en-US" dirty="0"/>
              <a:t>With the string operators, we can rewrite the input name program so that it formats its output nicely on one line</a:t>
            </a:r>
          </a:p>
          <a:p>
            <a:endParaRPr lang="en-US" dirty="0"/>
          </a:p>
        </p:txBody>
      </p:sp>
    </p:spTree>
    <p:extLst>
      <p:ext uri="{BB962C8B-B14F-4D97-AF65-F5344CB8AC3E}">
        <p14:creationId xmlns:p14="http://schemas.microsoft.com/office/powerpoint/2010/main" val="154184047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3334C9-21EC-7C4A-BEDD-E621204B91E8}"/>
              </a:ext>
            </a:extLst>
          </p:cNvPr>
          <p:cNvSpPr>
            <a:spLocks noGrp="1"/>
          </p:cNvSpPr>
          <p:nvPr>
            <p:ph type="body" sz="quarter" idx="11"/>
          </p:nvPr>
        </p:nvSpPr>
        <p:spPr>
          <a:xfrm>
            <a:off x="5892800" y="359330"/>
            <a:ext cx="6011900" cy="1340495"/>
          </a:xfrm>
        </p:spPr>
        <p:txBody>
          <a:bodyPr/>
          <a:lstStyle/>
          <a:p>
            <a:r>
              <a:rPr lang="en-US" b="1" dirty="0">
                <a:solidFill>
                  <a:srgbClr val="000000"/>
                </a:solidFill>
                <a:latin typeface="Consolas" panose="020B0609020204030204" pitchFamily="49" charset="0"/>
              </a:rPr>
              <a:t>n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'What is your name?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'Thank you. Your name is:'</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(n)</a:t>
            </a:r>
          </a:p>
        </p:txBody>
      </p:sp>
      <p:sp>
        <p:nvSpPr>
          <p:cNvPr id="3" name="Text Placeholder 2">
            <a:extLst>
              <a:ext uri="{FF2B5EF4-FFF2-40B4-BE49-F238E27FC236}">
                <a16:creationId xmlns:a16="http://schemas.microsoft.com/office/drawing/2014/main" id="{D9FE3D42-B435-EE4D-82E1-D59467403AD0}"/>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71083671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972210-79C4-C941-A822-3ACD2D0F2D08}"/>
              </a:ext>
            </a:extLst>
          </p:cNvPr>
          <p:cNvSpPr>
            <a:spLocks noGrp="1"/>
          </p:cNvSpPr>
          <p:nvPr>
            <p:ph sz="quarter" idx="10"/>
          </p:nvPr>
        </p:nvSpPr>
        <p:spPr/>
        <p:txBody>
          <a:bodyPr/>
          <a:lstStyle/>
          <a:p>
            <a:r>
              <a:rPr lang="en-US" dirty="0"/>
              <a:t>python input-</a:t>
            </a:r>
            <a:r>
              <a:rPr lang="en-US" dirty="0" err="1"/>
              <a:t>name.py</a:t>
            </a:r>
            <a:endParaRPr lang="en-US" dirty="0"/>
          </a:p>
        </p:txBody>
      </p:sp>
    </p:spTree>
    <p:extLst>
      <p:ext uri="{BB962C8B-B14F-4D97-AF65-F5344CB8AC3E}">
        <p14:creationId xmlns:p14="http://schemas.microsoft.com/office/powerpoint/2010/main" val="333277197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DB1EB8-F065-FF4C-A169-C9FA64B4C154}"/>
              </a:ext>
            </a:extLst>
          </p:cNvPr>
          <p:cNvSpPr>
            <a:spLocks noGrp="1"/>
          </p:cNvSpPr>
          <p:nvPr>
            <p:ph type="body" sz="quarter" idx="11"/>
          </p:nvPr>
        </p:nvSpPr>
        <p:spPr/>
        <p:txBody>
          <a:bodyPr/>
          <a:lstStyle/>
          <a:p>
            <a:r>
              <a:rPr lang="en-US" b="1" dirty="0">
                <a:solidFill>
                  <a:srgbClr val="000000"/>
                </a:solidFill>
                <a:latin typeface="Consolas" panose="020B0609020204030204" pitchFamily="49" charset="0"/>
              </a:rPr>
              <a:t>n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'What is your name?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'Thank you. Your name is: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n)</a:t>
            </a:r>
          </a:p>
        </p:txBody>
      </p:sp>
      <p:sp>
        <p:nvSpPr>
          <p:cNvPr id="3" name="Text Placeholder 2">
            <a:extLst>
              <a:ext uri="{FF2B5EF4-FFF2-40B4-BE49-F238E27FC236}">
                <a16:creationId xmlns:a16="http://schemas.microsoft.com/office/drawing/2014/main" id="{A5E0AA9C-BD35-5A4E-A51E-14C08A02B049}"/>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17054739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E1A203-877D-A040-B541-D385A345D4F1}"/>
              </a:ext>
            </a:extLst>
          </p:cNvPr>
          <p:cNvSpPr>
            <a:spLocks noGrp="1"/>
          </p:cNvSpPr>
          <p:nvPr>
            <p:ph sz="quarter" idx="10"/>
          </p:nvPr>
        </p:nvSpPr>
        <p:spPr/>
        <p:txBody>
          <a:bodyPr/>
          <a:lstStyle/>
          <a:p>
            <a:r>
              <a:rPr lang="en-US" dirty="0"/>
              <a:t>python input-name-one-</a:t>
            </a:r>
            <a:r>
              <a:rPr lang="en-US" dirty="0" err="1"/>
              <a:t>line.py</a:t>
            </a:r>
            <a:endParaRPr lang="en-US" dirty="0"/>
          </a:p>
        </p:txBody>
      </p:sp>
    </p:spTree>
    <p:extLst>
      <p:ext uri="{BB962C8B-B14F-4D97-AF65-F5344CB8AC3E}">
        <p14:creationId xmlns:p14="http://schemas.microsoft.com/office/powerpoint/2010/main" val="175266756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CTECH401_M3_04</a:t>
            </a:r>
          </a:p>
          <a:p>
            <a:r>
              <a:rPr lang="en-US" dirty="0">
                <a:solidFill>
                  <a:schemeClr val="bg1"/>
                </a:solidFill>
              </a:rPr>
              <a:t>String Functions</a:t>
            </a:r>
          </a:p>
        </p:txBody>
      </p:sp>
    </p:spTree>
    <p:extLst>
      <p:ext uri="{BB962C8B-B14F-4D97-AF65-F5344CB8AC3E}">
        <p14:creationId xmlns:p14="http://schemas.microsoft.com/office/powerpoint/2010/main" val="307065239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A66241-9456-0B4E-812C-D63506D21C8A}"/>
              </a:ext>
            </a:extLst>
          </p:cNvPr>
          <p:cNvSpPr>
            <a:spLocks noGrp="1"/>
          </p:cNvSpPr>
          <p:nvPr>
            <p:ph type="body" sz="quarter" idx="10"/>
          </p:nvPr>
        </p:nvSpPr>
        <p:spPr/>
        <p:txBody>
          <a:bodyPr/>
          <a:lstStyle/>
          <a:p>
            <a:r>
              <a:rPr lang="en-US" dirty="0"/>
              <a:t>Now we're going to increase our string vocabulary with some string </a:t>
            </a:r>
            <a:r>
              <a:rPr lang="en-US" i="1" dirty="0"/>
              <a:t>functions</a:t>
            </a:r>
          </a:p>
          <a:p>
            <a:r>
              <a:rPr lang="en-US" dirty="0"/>
              <a:t>A function is the thing with parentheses: you give it some data and it computes a value.</a:t>
            </a:r>
          </a:p>
          <a:p>
            <a:r>
              <a:rPr lang="en-US" dirty="0"/>
              <a:t>For example, the </a:t>
            </a:r>
            <a:r>
              <a:rPr lang="en-US" dirty="0" err="1"/>
              <a:t>int</a:t>
            </a:r>
            <a:r>
              <a:rPr lang="en-US" dirty="0"/>
              <a:t>() function takes a string and returns the integer that the digits in the string represent</a:t>
            </a:r>
          </a:p>
        </p:txBody>
      </p:sp>
    </p:spTree>
    <p:extLst>
      <p:ext uri="{BB962C8B-B14F-4D97-AF65-F5344CB8AC3E}">
        <p14:creationId xmlns:p14="http://schemas.microsoft.com/office/powerpoint/2010/main" val="344938335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EC1ABB-3D1E-6B4F-B7E3-F19891B5CBC8}"/>
              </a:ext>
            </a:extLst>
          </p:cNvPr>
          <p:cNvSpPr>
            <a:spLocks noGrp="1"/>
          </p:cNvSpPr>
          <p:nvPr>
            <p:ph sz="quarter" idx="10"/>
          </p:nvPr>
        </p:nvSpPr>
        <p:spPr/>
        <p:txBody>
          <a:bodyPr/>
          <a:lstStyle/>
          <a:p>
            <a:r>
              <a:rPr lang="en-US" dirty="0" err="1"/>
              <a:t>int</a:t>
            </a:r>
            <a:r>
              <a:rPr lang="en-US" dirty="0"/>
              <a:t>('123')</a:t>
            </a:r>
          </a:p>
          <a:p>
            <a:endParaRPr lang="en-US" dirty="0"/>
          </a:p>
          <a:p>
            <a:r>
              <a:rPr lang="en-US" dirty="0"/>
              <a:t>Notice: we gave </a:t>
            </a:r>
            <a:r>
              <a:rPr lang="en-US" dirty="0" err="1"/>
              <a:t>int</a:t>
            </a:r>
            <a:r>
              <a:rPr lang="en-US" dirty="0"/>
              <a:t> a string </a:t>
            </a:r>
            <a:r>
              <a:rPr lang="en-US" i="1" dirty="0"/>
              <a:t>in quotes</a:t>
            </a:r>
            <a:r>
              <a:rPr lang="en-US" dirty="0"/>
              <a:t> and it gave back an integer </a:t>
            </a:r>
            <a:r>
              <a:rPr lang="en-US" i="1" dirty="0"/>
              <a:t>without quotes</a:t>
            </a:r>
            <a:r>
              <a:rPr lang="en-US" dirty="0"/>
              <a:t>. This is where data types are important.</a:t>
            </a:r>
          </a:p>
          <a:p>
            <a:endParaRPr lang="en-US" dirty="0"/>
          </a:p>
          <a:p>
            <a:r>
              <a:rPr lang="en-US" dirty="0"/>
              <a:t>'123' is a string: it has three characters: 1, 2, and 3.</a:t>
            </a:r>
          </a:p>
          <a:p>
            <a:endParaRPr lang="en-US" dirty="0"/>
          </a:p>
          <a:p>
            <a:r>
              <a:rPr lang="en-US" dirty="0"/>
              <a:t>123 is an integer: one hundred and twenty three</a:t>
            </a:r>
          </a:p>
        </p:txBody>
      </p:sp>
    </p:spTree>
    <p:extLst>
      <p:ext uri="{BB962C8B-B14F-4D97-AF65-F5344CB8AC3E}">
        <p14:creationId xmlns:p14="http://schemas.microsoft.com/office/powerpoint/2010/main" val="81181256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91499A-C5E0-3140-9123-E2D0A7A60F4C}"/>
              </a:ext>
            </a:extLst>
          </p:cNvPr>
          <p:cNvSpPr>
            <a:spLocks noGrp="1"/>
          </p:cNvSpPr>
          <p:nvPr>
            <p:ph type="body" sz="quarter" idx="10"/>
          </p:nvPr>
        </p:nvSpPr>
        <p:spPr/>
        <p:txBody>
          <a:bodyPr/>
          <a:lstStyle/>
          <a:p>
            <a:r>
              <a:rPr lang="en-US" dirty="0"/>
              <a:t>You might ask, is there a function that can do this in reverse? instead of taking a string and returning an integer, it takes an integer and returns a string?</a:t>
            </a:r>
          </a:p>
          <a:p>
            <a:r>
              <a:rPr lang="en-US" dirty="0"/>
              <a:t>Why, yes, there is. And if the function that converts to an integer is </a:t>
            </a:r>
            <a:r>
              <a:rPr lang="en-US" dirty="0" err="1"/>
              <a:t>int</a:t>
            </a:r>
            <a:r>
              <a:rPr lang="en-US" dirty="0"/>
              <a:t>(), what do you think the function that converts to a s string is called?</a:t>
            </a:r>
          </a:p>
          <a:p>
            <a:r>
              <a:rPr lang="en-US" dirty="0"/>
              <a:t>That's right: it's </a:t>
            </a:r>
            <a:r>
              <a:rPr lang="en-US" dirty="0" err="1"/>
              <a:t>str</a:t>
            </a:r>
            <a:r>
              <a:rPr lang="en-US" dirty="0"/>
              <a:t>()</a:t>
            </a:r>
          </a:p>
        </p:txBody>
      </p:sp>
    </p:spTree>
    <p:extLst>
      <p:ext uri="{BB962C8B-B14F-4D97-AF65-F5344CB8AC3E}">
        <p14:creationId xmlns:p14="http://schemas.microsoft.com/office/powerpoint/2010/main" val="4001628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BD2ADC-E6ED-D447-AF47-7336DD79FCF6}"/>
              </a:ext>
            </a:extLst>
          </p:cNvPr>
          <p:cNvSpPr>
            <a:spLocks noGrp="1"/>
          </p:cNvSpPr>
          <p:nvPr>
            <p:ph type="body" sz="quarter" idx="10"/>
          </p:nvPr>
        </p:nvSpPr>
        <p:spPr/>
        <p:txBody>
          <a:bodyPr/>
          <a:lstStyle/>
          <a:p>
            <a:r>
              <a:rPr lang="en-US" dirty="0"/>
              <a:t>What text? Whatever you put between the parentheses</a:t>
            </a:r>
          </a:p>
          <a:p>
            <a:r>
              <a:rPr lang="en-US" dirty="0"/>
              <a:t>Here, I put in the </a:t>
            </a:r>
            <a:r>
              <a:rPr lang="en-US" i="1" dirty="0"/>
              <a:t>string</a:t>
            </a:r>
            <a:r>
              <a:rPr lang="en-US" dirty="0"/>
              <a:t> 'Hello, world!', and I put it between single quotes to show that I literally mean the letters H E L L O comma space W O R L D exclamation point</a:t>
            </a:r>
          </a:p>
          <a:p>
            <a:r>
              <a:rPr lang="en-US" dirty="0"/>
              <a:t>That's exactly what it printed.</a:t>
            </a:r>
          </a:p>
        </p:txBody>
      </p:sp>
    </p:spTree>
    <p:extLst>
      <p:ext uri="{BB962C8B-B14F-4D97-AF65-F5344CB8AC3E}">
        <p14:creationId xmlns:p14="http://schemas.microsoft.com/office/powerpoint/2010/main" val="7423159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BA5E76-D99C-6F42-863C-42AF12F61316}"/>
              </a:ext>
            </a:extLst>
          </p:cNvPr>
          <p:cNvSpPr>
            <a:spLocks noGrp="1"/>
          </p:cNvSpPr>
          <p:nvPr>
            <p:ph sz="quarter" idx="10"/>
          </p:nvPr>
        </p:nvSpPr>
        <p:spPr/>
        <p:txBody>
          <a:bodyPr/>
          <a:lstStyle/>
          <a:p>
            <a:r>
              <a:rPr lang="en-US" dirty="0" err="1"/>
              <a:t>str</a:t>
            </a:r>
            <a:r>
              <a:rPr lang="en-US" dirty="0"/>
              <a:t>(123)</a:t>
            </a:r>
          </a:p>
          <a:p>
            <a:endParaRPr lang="en-US" dirty="0"/>
          </a:p>
          <a:p>
            <a:r>
              <a:rPr lang="en-US" dirty="0" err="1"/>
              <a:t>str</a:t>
            </a:r>
            <a:r>
              <a:rPr lang="en-US" dirty="0"/>
              <a:t>() takes an integer, </a:t>
            </a:r>
            <a:r>
              <a:rPr lang="en-US" i="1" dirty="0"/>
              <a:t>without</a:t>
            </a:r>
            <a:r>
              <a:rPr lang="en-US" dirty="0"/>
              <a:t> quotes, and returns a string, </a:t>
            </a:r>
            <a:r>
              <a:rPr lang="en-US" i="1" dirty="0"/>
              <a:t>with </a:t>
            </a:r>
            <a:r>
              <a:rPr lang="en-US" dirty="0"/>
              <a:t>quotes</a:t>
            </a:r>
          </a:p>
          <a:p>
            <a:endParaRPr lang="en-US" dirty="0"/>
          </a:p>
          <a:p>
            <a:r>
              <a:rPr lang="en-US" dirty="0" err="1"/>
              <a:t>str</a:t>
            </a:r>
            <a:r>
              <a:rPr lang="en-US" dirty="0"/>
              <a:t>(50000)</a:t>
            </a:r>
          </a:p>
          <a:p>
            <a:endParaRPr lang="en-US" dirty="0"/>
          </a:p>
          <a:p>
            <a:r>
              <a:rPr lang="en-US" dirty="0" err="1"/>
              <a:t>str</a:t>
            </a:r>
            <a:r>
              <a:rPr lang="en-US" dirty="0"/>
              <a:t>(</a:t>
            </a:r>
            <a:r>
              <a:rPr lang="en-US" dirty="0" err="1"/>
              <a:t>int</a:t>
            </a:r>
            <a:r>
              <a:rPr lang="en-US" dirty="0"/>
              <a:t>('123'))</a:t>
            </a:r>
          </a:p>
          <a:p>
            <a:endParaRPr lang="en-US" dirty="0"/>
          </a:p>
          <a:p>
            <a:r>
              <a:rPr lang="en-US" dirty="0" err="1"/>
              <a:t>int</a:t>
            </a:r>
            <a:r>
              <a:rPr lang="en-US" dirty="0"/>
              <a:t>(</a:t>
            </a:r>
            <a:r>
              <a:rPr lang="en-US" dirty="0" err="1"/>
              <a:t>str</a:t>
            </a:r>
            <a:r>
              <a:rPr lang="en-US" dirty="0"/>
              <a:t>(123))</a:t>
            </a:r>
          </a:p>
        </p:txBody>
      </p:sp>
    </p:spTree>
    <p:extLst>
      <p:ext uri="{BB962C8B-B14F-4D97-AF65-F5344CB8AC3E}">
        <p14:creationId xmlns:p14="http://schemas.microsoft.com/office/powerpoint/2010/main" val="124191420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174C80-3590-4344-843B-DEAFAE816F98}"/>
              </a:ext>
            </a:extLst>
          </p:cNvPr>
          <p:cNvSpPr>
            <a:spLocks noGrp="1"/>
          </p:cNvSpPr>
          <p:nvPr>
            <p:ph type="body" sz="quarter" idx="10"/>
          </p:nvPr>
        </p:nvSpPr>
        <p:spPr/>
        <p:txBody>
          <a:bodyPr/>
          <a:lstStyle/>
          <a:p>
            <a:r>
              <a:rPr lang="en-US" dirty="0"/>
              <a:t>We can use </a:t>
            </a:r>
            <a:r>
              <a:rPr lang="en-US" dirty="0" err="1"/>
              <a:t>str</a:t>
            </a:r>
            <a:r>
              <a:rPr lang="en-US" dirty="0"/>
              <a:t>() in combination with +</a:t>
            </a:r>
          </a:p>
        </p:txBody>
      </p:sp>
    </p:spTree>
    <p:extLst>
      <p:ext uri="{BB962C8B-B14F-4D97-AF65-F5344CB8AC3E}">
        <p14:creationId xmlns:p14="http://schemas.microsoft.com/office/powerpoint/2010/main" val="76317378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A7E6CD-B6A5-6F46-8F63-62B3DDB8871F}"/>
              </a:ext>
            </a:extLst>
          </p:cNvPr>
          <p:cNvSpPr>
            <a:spLocks noGrp="1"/>
          </p:cNvSpPr>
          <p:nvPr>
            <p:ph type="body" sz="quarter" idx="11"/>
          </p:nvPr>
        </p:nvSpPr>
        <p:spPr>
          <a:xfrm>
            <a:off x="5892800" y="359330"/>
            <a:ext cx="6011900" cy="924997"/>
          </a:xfrm>
        </p:spPr>
        <p:txBody>
          <a:bodyPr/>
          <a:lstStyle/>
          <a:p>
            <a:r>
              <a:rPr lang="en-US" b="1" dirty="0">
                <a:solidFill>
                  <a:srgbClr val="000000"/>
                </a:solidFill>
                <a:latin typeface="Consolas" panose="020B0609020204030204" pitchFamily="49" charset="0"/>
              </a:rPr>
              <a:t>n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100</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'The number is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100</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2C5333FF-AD8A-634B-AF24-9FB9983E98C2}"/>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73815944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BA5E76-D99C-6F42-863C-42AF12F61316}"/>
              </a:ext>
            </a:extLst>
          </p:cNvPr>
          <p:cNvSpPr>
            <a:spLocks noGrp="1"/>
          </p:cNvSpPr>
          <p:nvPr>
            <p:ph sz="quarter" idx="10"/>
          </p:nvPr>
        </p:nvSpPr>
        <p:spPr/>
        <p:txBody>
          <a:bodyPr/>
          <a:lstStyle/>
          <a:p>
            <a:r>
              <a:rPr lang="en-US" dirty="0"/>
              <a:t>If we tried to do this without the </a:t>
            </a:r>
            <a:r>
              <a:rPr lang="en-US" dirty="0" err="1"/>
              <a:t>str</a:t>
            </a:r>
            <a:r>
              <a:rPr lang="en-US" dirty="0"/>
              <a:t>(), there would be a problem. 'the number is' is a string, and 100 is an integer, so + can't combine them. We need to convert 100 to the string one zero zero using </a:t>
            </a:r>
            <a:r>
              <a:rPr lang="en-US" dirty="0" err="1"/>
              <a:t>str</a:t>
            </a:r>
            <a:r>
              <a:rPr lang="en-US"/>
              <a:t>() first.</a:t>
            </a:r>
            <a:endParaRPr lang="en-US" dirty="0"/>
          </a:p>
        </p:txBody>
      </p:sp>
    </p:spTree>
    <p:extLst>
      <p:ext uri="{BB962C8B-B14F-4D97-AF65-F5344CB8AC3E}">
        <p14:creationId xmlns:p14="http://schemas.microsoft.com/office/powerpoint/2010/main" val="217556150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CTECH401_M4_01</a:t>
            </a:r>
          </a:p>
          <a:p>
            <a:r>
              <a:rPr lang="en-US" dirty="0">
                <a:solidFill>
                  <a:schemeClr val="bg1"/>
                </a:solidFill>
              </a:rPr>
              <a:t>Module Intro</a:t>
            </a:r>
          </a:p>
        </p:txBody>
      </p:sp>
    </p:spTree>
    <p:extLst>
      <p:ext uri="{BB962C8B-B14F-4D97-AF65-F5344CB8AC3E}">
        <p14:creationId xmlns:p14="http://schemas.microsoft.com/office/powerpoint/2010/main" val="348393859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450A6-9E8D-E24D-8DCD-48A4A57FD4BA}"/>
              </a:ext>
            </a:extLst>
          </p:cNvPr>
          <p:cNvSpPr>
            <a:spLocks noGrp="1"/>
          </p:cNvSpPr>
          <p:nvPr>
            <p:ph type="body" sz="quarter" idx="10"/>
          </p:nvPr>
        </p:nvSpPr>
        <p:spPr/>
        <p:txBody>
          <a:bodyPr>
            <a:normAutofit fontScale="92500" lnSpcReduction="20000"/>
          </a:bodyPr>
          <a:lstStyle/>
          <a:p>
            <a:r>
              <a:rPr lang="en-US" dirty="0"/>
              <a:t>So far, the programs we've seen have all been straight lines: do this, do that</a:t>
            </a:r>
          </a:p>
          <a:p>
            <a:r>
              <a:rPr lang="en-US" dirty="0"/>
              <a:t>But more interesting programs </a:t>
            </a:r>
            <a:r>
              <a:rPr lang="en-US" i="1" dirty="0"/>
              <a:t>make choices</a:t>
            </a:r>
            <a:r>
              <a:rPr lang="en-US" dirty="0"/>
              <a:t>. IF the user's password is correct, show them the account overview, otherwise show the incorrect password message</a:t>
            </a:r>
          </a:p>
          <a:p>
            <a:r>
              <a:rPr lang="en-US" dirty="0"/>
              <a:t>Choosing what to do next in a program is called </a:t>
            </a:r>
            <a:r>
              <a:rPr lang="en-US" i="1" dirty="0"/>
              <a:t>control flow</a:t>
            </a:r>
            <a:r>
              <a:rPr lang="en-US" dirty="0"/>
              <a:t>: imagine that the computer's attention is flowing through the program like water in a pipe.</a:t>
            </a:r>
          </a:p>
          <a:p>
            <a:r>
              <a:rPr lang="en-US" dirty="0"/>
              <a:t>In this module, you'll learn how to open and close valves to direct the flow to one part of a program or another</a:t>
            </a:r>
          </a:p>
        </p:txBody>
      </p:sp>
    </p:spTree>
    <p:extLst>
      <p:ext uri="{BB962C8B-B14F-4D97-AF65-F5344CB8AC3E}">
        <p14:creationId xmlns:p14="http://schemas.microsoft.com/office/powerpoint/2010/main" val="360290232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CTECH401_M4_02</a:t>
            </a:r>
          </a:p>
          <a:p>
            <a:r>
              <a:rPr lang="en-US" dirty="0">
                <a:solidFill>
                  <a:schemeClr val="bg1"/>
                </a:solidFill>
              </a:rPr>
              <a:t>If Statements</a:t>
            </a:r>
          </a:p>
        </p:txBody>
      </p:sp>
    </p:spTree>
    <p:extLst>
      <p:ext uri="{BB962C8B-B14F-4D97-AF65-F5344CB8AC3E}">
        <p14:creationId xmlns:p14="http://schemas.microsoft.com/office/powerpoint/2010/main" val="369691481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D071E0-DB7F-834E-8343-C2B18A63540A}"/>
              </a:ext>
            </a:extLst>
          </p:cNvPr>
          <p:cNvSpPr>
            <a:spLocks noGrp="1"/>
          </p:cNvSpPr>
          <p:nvPr>
            <p:ph type="body" sz="quarter" idx="10"/>
          </p:nvPr>
        </p:nvSpPr>
        <p:spPr/>
        <p:txBody>
          <a:bodyPr/>
          <a:lstStyle/>
          <a:p>
            <a:r>
              <a:rPr lang="en-US" dirty="0"/>
              <a:t>Meet the if statement</a:t>
            </a:r>
          </a:p>
          <a:p>
            <a:r>
              <a:rPr lang="en-US" b="1" i="1" dirty="0"/>
              <a:t>if</a:t>
            </a:r>
            <a:r>
              <a:rPr lang="en-US" dirty="0"/>
              <a:t> X is true, do Y</a:t>
            </a:r>
          </a:p>
          <a:p>
            <a:r>
              <a:rPr lang="en-US" dirty="0"/>
              <a:t>It's a "conditional": it does Y only if X is true, otherwise it doesn't.</a:t>
            </a:r>
          </a:p>
          <a:p>
            <a:r>
              <a:rPr lang="en-US" dirty="0"/>
              <a:t>We call X the </a:t>
            </a:r>
            <a:r>
              <a:rPr lang="en-US" i="1" dirty="0"/>
              <a:t>condition</a:t>
            </a:r>
            <a:r>
              <a:rPr lang="en-US" dirty="0"/>
              <a:t> and Y the </a:t>
            </a:r>
            <a:r>
              <a:rPr lang="en-US" i="1" dirty="0"/>
              <a:t>body</a:t>
            </a:r>
            <a:endParaRPr lang="en-US" dirty="0"/>
          </a:p>
        </p:txBody>
      </p:sp>
    </p:spTree>
    <p:extLst>
      <p:ext uri="{BB962C8B-B14F-4D97-AF65-F5344CB8AC3E}">
        <p14:creationId xmlns:p14="http://schemas.microsoft.com/office/powerpoint/2010/main" val="66061947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7D2D7-3C87-E94C-B244-E761AC280E28}"/>
              </a:ext>
            </a:extLst>
          </p:cNvPr>
          <p:cNvSpPr>
            <a:spLocks noGrp="1"/>
          </p:cNvSpPr>
          <p:nvPr>
            <p:ph type="body" sz="quarter" idx="11"/>
          </p:nvPr>
        </p:nvSpPr>
        <p:spPr>
          <a:xfrm>
            <a:off x="5892800" y="359330"/>
            <a:ext cx="6011900" cy="1340495"/>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    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E365B6FF-731A-8B49-91CD-85B26B7A0372}"/>
              </a:ext>
            </a:extLst>
          </p:cNvPr>
          <p:cNvSpPr>
            <a:spLocks noGrp="1"/>
          </p:cNvSpPr>
          <p:nvPr>
            <p:ph type="body" sz="quarter" idx="12"/>
          </p:nvPr>
        </p:nvSpPr>
        <p:spPr/>
        <p:txBody>
          <a:bodyPr/>
          <a:lstStyle/>
          <a:p>
            <a:r>
              <a:rPr lang="en-US" dirty="0"/>
              <a:t>&lt;animal1.py&gt;</a:t>
            </a:r>
          </a:p>
        </p:txBody>
      </p:sp>
    </p:spTree>
    <p:extLst>
      <p:ext uri="{BB962C8B-B14F-4D97-AF65-F5344CB8AC3E}">
        <p14:creationId xmlns:p14="http://schemas.microsoft.com/office/powerpoint/2010/main" val="199333749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7A01D7-4464-944F-9178-A47138DA8F54}"/>
              </a:ext>
            </a:extLst>
          </p:cNvPr>
          <p:cNvSpPr>
            <a:spLocks noGrp="1"/>
          </p:cNvSpPr>
          <p:nvPr>
            <p:ph type="body" sz="quarter" idx="10"/>
          </p:nvPr>
        </p:nvSpPr>
        <p:spPr/>
        <p:txBody>
          <a:bodyPr/>
          <a:lstStyle/>
          <a:p>
            <a:r>
              <a:rPr lang="en-US" dirty="0"/>
              <a:t>Here's a program with an if statement</a:t>
            </a:r>
          </a:p>
          <a:p>
            <a:r>
              <a:rPr lang="en-US" dirty="0"/>
              <a:t>It asks the user to input an animal</a:t>
            </a:r>
          </a:p>
          <a:p>
            <a:r>
              <a:rPr lang="en-US" dirty="0"/>
              <a:t>If the user types 'dog', the program prints out that it likes dogs</a:t>
            </a:r>
          </a:p>
          <a:p>
            <a:r>
              <a:rPr lang="en-US" dirty="0"/>
              <a:t>Let's test it out</a:t>
            </a:r>
          </a:p>
        </p:txBody>
      </p:sp>
    </p:spTree>
    <p:extLst>
      <p:ext uri="{BB962C8B-B14F-4D97-AF65-F5344CB8AC3E}">
        <p14:creationId xmlns:p14="http://schemas.microsoft.com/office/powerpoint/2010/main" val="3511345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0F5783-03DC-A94D-8145-CC9A2B5C22EB}"/>
              </a:ext>
            </a:extLst>
          </p:cNvPr>
          <p:cNvSpPr>
            <a:spLocks noGrp="1"/>
          </p:cNvSpPr>
          <p:nvPr>
            <p:ph type="body" sz="quarter" idx="10"/>
          </p:nvPr>
        </p:nvSpPr>
        <p:spPr/>
        <p:txBody>
          <a:bodyPr/>
          <a:lstStyle/>
          <a:p>
            <a:r>
              <a:rPr lang="en-US" dirty="0"/>
              <a:t>Exercise: make the Python interpreter print "I can write Python programs!"</a:t>
            </a:r>
          </a:p>
        </p:txBody>
      </p:sp>
    </p:spTree>
    <p:extLst>
      <p:ext uri="{BB962C8B-B14F-4D97-AF65-F5344CB8AC3E}">
        <p14:creationId xmlns:p14="http://schemas.microsoft.com/office/powerpoint/2010/main" val="273753696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132929-402C-5145-B8C2-9BF808235EA6}"/>
              </a:ext>
            </a:extLst>
          </p:cNvPr>
          <p:cNvSpPr>
            <a:spLocks noGrp="1"/>
          </p:cNvSpPr>
          <p:nvPr>
            <p:ph sz="quarter" idx="10"/>
          </p:nvPr>
        </p:nvSpPr>
        <p:spPr/>
        <p:txBody>
          <a:bodyPr/>
          <a:lstStyle/>
          <a:p>
            <a:r>
              <a:rPr lang="en-US" dirty="0"/>
              <a:t>$ python animal1.py</a:t>
            </a:r>
          </a:p>
          <a:p>
            <a:r>
              <a:rPr lang="en-US" dirty="0"/>
              <a:t>dog</a:t>
            </a:r>
          </a:p>
          <a:p>
            <a:endParaRPr lang="en-US" dirty="0"/>
          </a:p>
          <a:p>
            <a:r>
              <a:rPr lang="en-US" dirty="0"/>
              <a:t>(prints I like dogs)</a:t>
            </a:r>
          </a:p>
          <a:p>
            <a:endParaRPr lang="en-US" dirty="0"/>
          </a:p>
          <a:p>
            <a:r>
              <a:rPr lang="en-US" dirty="0"/>
              <a:t>$ python animal1.py</a:t>
            </a:r>
          </a:p>
          <a:p>
            <a:r>
              <a:rPr lang="en-US" dirty="0"/>
              <a:t>cat</a:t>
            </a:r>
          </a:p>
          <a:p>
            <a:endParaRPr lang="en-US" dirty="0"/>
          </a:p>
          <a:p>
            <a:r>
              <a:rPr lang="en-US" dirty="0"/>
              <a:t>(prints nothing)</a:t>
            </a:r>
          </a:p>
        </p:txBody>
      </p:sp>
    </p:spTree>
    <p:extLst>
      <p:ext uri="{BB962C8B-B14F-4D97-AF65-F5344CB8AC3E}">
        <p14:creationId xmlns:p14="http://schemas.microsoft.com/office/powerpoint/2010/main" val="184807079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35E42E-6555-024E-8565-4905858A3BC7}"/>
              </a:ext>
            </a:extLst>
          </p:cNvPr>
          <p:cNvSpPr>
            <a:spLocks noGrp="1"/>
          </p:cNvSpPr>
          <p:nvPr>
            <p:ph type="body" sz="quarter" idx="10"/>
          </p:nvPr>
        </p:nvSpPr>
        <p:spPr/>
        <p:txBody>
          <a:bodyPr/>
          <a:lstStyle/>
          <a:p>
            <a:r>
              <a:rPr lang="en-US" dirty="0"/>
              <a:t>See: it prints that it likes dogs </a:t>
            </a:r>
            <a:r>
              <a:rPr lang="en-US" i="1" dirty="0"/>
              <a:t>if</a:t>
            </a:r>
            <a:r>
              <a:rPr lang="en-US" dirty="0"/>
              <a:t> you type 'dog' when asked. If you type something else, it doesn't print out.</a:t>
            </a:r>
          </a:p>
          <a:p>
            <a:r>
              <a:rPr lang="en-US" dirty="0"/>
              <a:t>The body of the if statement -- "print('Cool. I like dogs, too')" is executed only if the condition – animal == 'dog' – is true.</a:t>
            </a:r>
          </a:p>
          <a:p>
            <a:r>
              <a:rPr lang="en-US" dirty="0"/>
              <a:t>The syntax of if is:</a:t>
            </a:r>
          </a:p>
        </p:txBody>
      </p:sp>
    </p:spTree>
    <p:extLst>
      <p:ext uri="{BB962C8B-B14F-4D97-AF65-F5344CB8AC3E}">
        <p14:creationId xmlns:p14="http://schemas.microsoft.com/office/powerpoint/2010/main" val="403256756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7D2D7-3C87-E94C-B244-E761AC280E28}"/>
              </a:ext>
            </a:extLst>
          </p:cNvPr>
          <p:cNvSpPr>
            <a:spLocks noGrp="1"/>
          </p:cNvSpPr>
          <p:nvPr>
            <p:ph type="body" sz="quarter" idx="11"/>
          </p:nvPr>
        </p:nvSpPr>
        <p:spPr>
          <a:xfrm>
            <a:off x="5892800" y="359330"/>
            <a:ext cx="6011900" cy="924997"/>
          </a:xfrm>
        </p:spPr>
        <p:txBody>
          <a:bodyPr/>
          <a:lstStyle/>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&lt;condition&gt;:</a:t>
            </a:r>
          </a:p>
          <a:p>
            <a:r>
              <a:rPr lang="en-US" b="1" dirty="0">
                <a:solidFill>
                  <a:srgbClr val="204A87"/>
                </a:solidFill>
                <a:latin typeface="Consolas" panose="020B0609020204030204" pitchFamily="49" charset="0"/>
              </a:rPr>
              <a:t>    </a:t>
            </a:r>
            <a:r>
              <a:rPr lang="en-US" b="1" dirty="0">
                <a:solidFill>
                  <a:srgbClr val="000000"/>
                </a:solidFill>
                <a:latin typeface="Consolas" panose="020B0609020204030204" pitchFamily="49" charset="0"/>
              </a:rPr>
              <a:t>&lt;body&gt;</a:t>
            </a:r>
          </a:p>
        </p:txBody>
      </p:sp>
      <p:sp>
        <p:nvSpPr>
          <p:cNvPr id="3" name="Text Placeholder 2">
            <a:extLst>
              <a:ext uri="{FF2B5EF4-FFF2-40B4-BE49-F238E27FC236}">
                <a16:creationId xmlns:a16="http://schemas.microsoft.com/office/drawing/2014/main" id="{E365B6FF-731A-8B49-91CD-85B26B7A0372}"/>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42174672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26C285-FAD6-424B-8BFD-D9C3564ED79F}"/>
              </a:ext>
            </a:extLst>
          </p:cNvPr>
          <p:cNvSpPr>
            <a:spLocks noGrp="1"/>
          </p:cNvSpPr>
          <p:nvPr>
            <p:ph type="body" sz="quarter" idx="10"/>
          </p:nvPr>
        </p:nvSpPr>
        <p:spPr/>
        <p:txBody>
          <a:bodyPr/>
          <a:lstStyle/>
          <a:p>
            <a:r>
              <a:rPr lang="en-US" dirty="0"/>
              <a:t>Very, very important.</a:t>
            </a:r>
          </a:p>
          <a:p>
            <a:r>
              <a:rPr lang="en-US" dirty="0"/>
              <a:t>Look at the indentation.</a:t>
            </a:r>
          </a:p>
          <a:p>
            <a:r>
              <a:rPr lang="en-US" dirty="0"/>
              <a:t>The body (here, the print statement) is indented by four spaces from the rest of the program.</a:t>
            </a:r>
          </a:p>
          <a:p>
            <a:r>
              <a:rPr lang="en-US" dirty="0"/>
              <a:t>You </a:t>
            </a:r>
            <a:r>
              <a:rPr lang="en-US" i="1" dirty="0"/>
              <a:t>have</a:t>
            </a:r>
            <a:r>
              <a:rPr lang="en-US" dirty="0"/>
              <a:t> to indent the body of an if in Python. It doesn't work if you don't.</a:t>
            </a:r>
          </a:p>
        </p:txBody>
      </p:sp>
    </p:spTree>
    <p:extLst>
      <p:ext uri="{BB962C8B-B14F-4D97-AF65-F5344CB8AC3E}">
        <p14:creationId xmlns:p14="http://schemas.microsoft.com/office/powerpoint/2010/main" val="18864939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05EB2D-1E75-2942-A169-99DD9D893876}"/>
              </a:ext>
            </a:extLst>
          </p:cNvPr>
          <p:cNvSpPr>
            <a:spLocks noGrp="1"/>
          </p:cNvSpPr>
          <p:nvPr>
            <p:ph type="body" sz="quarter" idx="11"/>
          </p:nvPr>
        </p:nvSpPr>
        <p:spPr>
          <a:xfrm>
            <a:off x="5892800" y="359330"/>
            <a:ext cx="6011900" cy="1340495"/>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D8E4BE81-0F84-4446-AF92-2A2EFFFBD2CC}"/>
              </a:ext>
            </a:extLst>
          </p:cNvPr>
          <p:cNvSpPr>
            <a:spLocks noGrp="1"/>
          </p:cNvSpPr>
          <p:nvPr>
            <p:ph type="body" sz="quarter" idx="12"/>
          </p:nvPr>
        </p:nvSpPr>
        <p:spPr/>
        <p:txBody>
          <a:bodyPr/>
          <a:lstStyle/>
          <a:p>
            <a:r>
              <a:rPr lang="en-US" dirty="0"/>
              <a:t>&lt;animal2.py&gt;</a:t>
            </a:r>
          </a:p>
        </p:txBody>
      </p:sp>
    </p:spTree>
    <p:extLst>
      <p:ext uri="{BB962C8B-B14F-4D97-AF65-F5344CB8AC3E}">
        <p14:creationId xmlns:p14="http://schemas.microsoft.com/office/powerpoint/2010/main" val="277561786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19F53B-EDAC-8B4B-B760-3860DDB7BD4E}"/>
              </a:ext>
            </a:extLst>
          </p:cNvPr>
          <p:cNvSpPr>
            <a:spLocks noGrp="1"/>
          </p:cNvSpPr>
          <p:nvPr>
            <p:ph sz="quarter" idx="10"/>
          </p:nvPr>
        </p:nvSpPr>
        <p:spPr/>
        <p:txBody>
          <a:bodyPr/>
          <a:lstStyle/>
          <a:p>
            <a:r>
              <a:rPr lang="en-US" dirty="0"/>
              <a:t>$ python animal2.py</a:t>
            </a:r>
          </a:p>
          <a:p>
            <a:endParaRPr lang="en-US" dirty="0"/>
          </a:p>
          <a:p>
            <a:r>
              <a:rPr lang="en-US" i="1" dirty="0"/>
              <a:t>Whoops! That's an error. It expected an indented block.</a:t>
            </a:r>
          </a:p>
        </p:txBody>
      </p:sp>
    </p:spTree>
    <p:extLst>
      <p:ext uri="{BB962C8B-B14F-4D97-AF65-F5344CB8AC3E}">
        <p14:creationId xmlns:p14="http://schemas.microsoft.com/office/powerpoint/2010/main" val="54236439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9FBA36-71D9-3A49-B448-29D21FEB231B}"/>
              </a:ext>
            </a:extLst>
          </p:cNvPr>
          <p:cNvSpPr>
            <a:spLocks noGrp="1"/>
          </p:cNvSpPr>
          <p:nvPr>
            <p:ph type="body" sz="quarter" idx="10"/>
          </p:nvPr>
        </p:nvSpPr>
        <p:spPr/>
        <p:txBody>
          <a:bodyPr>
            <a:normAutofit fontScale="92500" lnSpcReduction="10000"/>
          </a:bodyPr>
          <a:lstStyle/>
          <a:p>
            <a:r>
              <a:rPr lang="en-US" dirty="0"/>
              <a:t>In Python, statements at the same indentation level go together. You indent further inside an if body, and stop indenting more when the if body is done.</a:t>
            </a:r>
          </a:p>
          <a:p>
            <a:r>
              <a:rPr lang="en-US" dirty="0"/>
              <a:t>Other languages let you put spaces and tabs anywhere you want, and programmers use indentation as a way to organize their programs and make them look nice and readable</a:t>
            </a:r>
          </a:p>
          <a:p>
            <a:r>
              <a:rPr lang="en-US" dirty="0"/>
              <a:t>Python makes this explicit, and mandatory. It's one of the most distinctive things about the language</a:t>
            </a:r>
          </a:p>
        </p:txBody>
      </p:sp>
    </p:spTree>
    <p:extLst>
      <p:ext uri="{BB962C8B-B14F-4D97-AF65-F5344CB8AC3E}">
        <p14:creationId xmlns:p14="http://schemas.microsoft.com/office/powerpoint/2010/main" val="381018078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1E29E7-93AB-2A48-A1D7-7FC9E62D0B4B}"/>
              </a:ext>
            </a:extLst>
          </p:cNvPr>
          <p:cNvSpPr>
            <a:spLocks noGrp="1"/>
          </p:cNvSpPr>
          <p:nvPr>
            <p:ph type="body" sz="quarter" idx="10"/>
          </p:nvPr>
        </p:nvSpPr>
        <p:spPr/>
        <p:txBody>
          <a:bodyPr/>
          <a:lstStyle/>
          <a:p>
            <a:r>
              <a:rPr lang="en-US" dirty="0"/>
              <a:t>The most common and widely accepted way to do indentation in Python is </a:t>
            </a:r>
            <a:r>
              <a:rPr lang="en-US" i="1" dirty="0"/>
              <a:t>four spaces</a:t>
            </a:r>
            <a:r>
              <a:rPr lang="en-US" dirty="0"/>
              <a:t>. Hit the space bar four times.</a:t>
            </a:r>
          </a:p>
          <a:p>
            <a:r>
              <a:rPr lang="en-US" dirty="0"/>
              <a:t>There are other possible ways to do it, but this one is easy to remember and hard to get wrong. Four spaces!</a:t>
            </a:r>
          </a:p>
          <a:p>
            <a:pPr marL="0" indent="0">
              <a:buNone/>
            </a:pPr>
            <a:endParaRPr lang="en-US" dirty="0"/>
          </a:p>
        </p:txBody>
      </p:sp>
    </p:spTree>
    <p:extLst>
      <p:ext uri="{BB962C8B-B14F-4D97-AF65-F5344CB8AC3E}">
        <p14:creationId xmlns:p14="http://schemas.microsoft.com/office/powerpoint/2010/main" val="401623128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CTECH401_M4_03</a:t>
            </a:r>
          </a:p>
          <a:p>
            <a:r>
              <a:rPr lang="en-US" dirty="0">
                <a:solidFill>
                  <a:schemeClr val="bg1"/>
                </a:solidFill>
              </a:rPr>
              <a:t>Conditionals</a:t>
            </a:r>
          </a:p>
        </p:txBody>
      </p:sp>
    </p:spTree>
    <p:extLst>
      <p:ext uri="{BB962C8B-B14F-4D97-AF65-F5344CB8AC3E}">
        <p14:creationId xmlns:p14="http://schemas.microsoft.com/office/powerpoint/2010/main" val="384636946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1D8A45-21B4-024B-8160-C636E5C7C48F}"/>
              </a:ext>
            </a:extLst>
          </p:cNvPr>
          <p:cNvSpPr>
            <a:spLocks noGrp="1"/>
          </p:cNvSpPr>
          <p:nvPr>
            <p:ph type="body" sz="quarter" idx="10"/>
          </p:nvPr>
        </p:nvSpPr>
        <p:spPr/>
        <p:txBody>
          <a:bodyPr/>
          <a:lstStyle/>
          <a:p>
            <a:r>
              <a:rPr lang="en-US" dirty="0"/>
              <a:t>Let's look at that animal program again and zoom in on the condition.</a:t>
            </a:r>
          </a:p>
        </p:txBody>
      </p:sp>
    </p:spTree>
    <p:extLst>
      <p:ext uri="{BB962C8B-B14F-4D97-AF65-F5344CB8AC3E}">
        <p14:creationId xmlns:p14="http://schemas.microsoft.com/office/powerpoint/2010/main" val="4204499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CTECH401_M1_03</a:t>
            </a:r>
          </a:p>
          <a:p>
            <a:r>
              <a:rPr lang="en-US" dirty="0">
                <a:solidFill>
                  <a:schemeClr val="bg1"/>
                </a:solidFill>
              </a:rPr>
              <a:t>Running Python</a:t>
            </a:r>
          </a:p>
        </p:txBody>
      </p:sp>
    </p:spTree>
    <p:extLst>
      <p:ext uri="{BB962C8B-B14F-4D97-AF65-F5344CB8AC3E}">
        <p14:creationId xmlns:p14="http://schemas.microsoft.com/office/powerpoint/2010/main" val="28431163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7D2D7-3C87-E94C-B244-E761AC280E28}"/>
              </a:ext>
            </a:extLst>
          </p:cNvPr>
          <p:cNvSpPr>
            <a:spLocks noGrp="1"/>
          </p:cNvSpPr>
          <p:nvPr>
            <p:ph type="body" sz="quarter" idx="11"/>
          </p:nvPr>
        </p:nvSpPr>
        <p:spPr>
          <a:xfrm>
            <a:off x="5892800" y="359330"/>
            <a:ext cx="6011900" cy="1340495"/>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highlight>
                  <a:srgbClr val="FFFF00"/>
                </a:highlight>
                <a:latin typeface="Consolas" panose="020B0609020204030204" pitchFamily="49" charset="0"/>
              </a:rPr>
              <a:t>==</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    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E365B6FF-731A-8B49-91CD-85B26B7A0372}"/>
              </a:ext>
            </a:extLst>
          </p:cNvPr>
          <p:cNvSpPr>
            <a:spLocks noGrp="1"/>
          </p:cNvSpPr>
          <p:nvPr>
            <p:ph type="body" sz="quarter" idx="12"/>
          </p:nvPr>
        </p:nvSpPr>
        <p:spPr/>
        <p:txBody>
          <a:bodyPr/>
          <a:lstStyle/>
          <a:p>
            <a:r>
              <a:rPr lang="en-US" dirty="0"/>
              <a:t>&lt;animal1.py&gt;</a:t>
            </a:r>
          </a:p>
        </p:txBody>
      </p:sp>
    </p:spTree>
    <p:extLst>
      <p:ext uri="{BB962C8B-B14F-4D97-AF65-F5344CB8AC3E}">
        <p14:creationId xmlns:p14="http://schemas.microsoft.com/office/powerpoint/2010/main" val="197848863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6961A7-0C0E-F044-AA70-6BC31119040B}"/>
              </a:ext>
            </a:extLst>
          </p:cNvPr>
          <p:cNvSpPr>
            <a:spLocks noGrp="1"/>
          </p:cNvSpPr>
          <p:nvPr>
            <p:ph type="body" sz="quarter" idx="10"/>
          </p:nvPr>
        </p:nvSpPr>
        <p:spPr/>
        <p:txBody>
          <a:bodyPr>
            <a:normAutofit lnSpcReduction="10000"/>
          </a:bodyPr>
          <a:lstStyle/>
          <a:p>
            <a:r>
              <a:rPr lang="en-US" dirty="0"/>
              <a:t>Meet the comparison operator ==</a:t>
            </a:r>
          </a:p>
          <a:p>
            <a:r>
              <a:rPr lang="en-US" dirty="0"/>
              <a:t>The single equals sign = in the first line is an </a:t>
            </a:r>
            <a:r>
              <a:rPr lang="en-US" i="1" dirty="0"/>
              <a:t>assignment</a:t>
            </a:r>
            <a:r>
              <a:rPr lang="en-US" dirty="0"/>
              <a:t>: it gives the variable on the left the value on the right. So animal gets the value of whatever the input() function returns</a:t>
            </a:r>
          </a:p>
          <a:p>
            <a:r>
              <a:rPr lang="en-US" dirty="0"/>
              <a:t>The double equals sign == in the second line is a </a:t>
            </a:r>
            <a:r>
              <a:rPr lang="en-US" i="1" dirty="0"/>
              <a:t>comparison</a:t>
            </a:r>
            <a:r>
              <a:rPr lang="en-US" dirty="0"/>
              <a:t>: it tests whether the value on the left is equal to the value on the right. So it sees if the value of animal is the string 'dog'</a:t>
            </a:r>
          </a:p>
          <a:p>
            <a:r>
              <a:rPr lang="en-US" dirty="0"/>
              <a:t>Let's play around with it</a:t>
            </a:r>
          </a:p>
        </p:txBody>
      </p:sp>
    </p:spTree>
    <p:extLst>
      <p:ext uri="{BB962C8B-B14F-4D97-AF65-F5344CB8AC3E}">
        <p14:creationId xmlns:p14="http://schemas.microsoft.com/office/powerpoint/2010/main" val="133421869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0C3D43-AEA2-4B49-A66A-07411A429B09}"/>
              </a:ext>
            </a:extLst>
          </p:cNvPr>
          <p:cNvSpPr>
            <a:spLocks noGrp="1"/>
          </p:cNvSpPr>
          <p:nvPr>
            <p:ph sz="quarter" idx="10"/>
          </p:nvPr>
        </p:nvSpPr>
        <p:spPr/>
        <p:txBody>
          <a:bodyPr>
            <a:normAutofit/>
          </a:bodyPr>
          <a:lstStyle/>
          <a:p>
            <a:r>
              <a:rPr lang="en-US" dirty="0"/>
              <a:t>'dog' == 'dog' / True</a:t>
            </a:r>
          </a:p>
          <a:p>
            <a:r>
              <a:rPr lang="en-US" dirty="0"/>
              <a:t>'dog' == 'cat' / False</a:t>
            </a:r>
          </a:p>
          <a:p>
            <a:r>
              <a:rPr lang="en-US" dirty="0"/>
              <a:t>'dog' == 'Dog' / False – d and D are different</a:t>
            </a:r>
          </a:p>
        </p:txBody>
      </p:sp>
    </p:spTree>
    <p:extLst>
      <p:ext uri="{BB962C8B-B14F-4D97-AF65-F5344CB8AC3E}">
        <p14:creationId xmlns:p14="http://schemas.microsoft.com/office/powerpoint/2010/main" val="302574563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0C3D43-AEA2-4B49-A66A-07411A429B09}"/>
              </a:ext>
            </a:extLst>
          </p:cNvPr>
          <p:cNvSpPr>
            <a:spLocks noGrp="1"/>
          </p:cNvSpPr>
          <p:nvPr>
            <p:ph sz="quarter" idx="10"/>
          </p:nvPr>
        </p:nvSpPr>
        <p:spPr/>
        <p:txBody>
          <a:bodyPr>
            <a:normAutofit/>
          </a:bodyPr>
          <a:lstStyle/>
          <a:p>
            <a:r>
              <a:rPr lang="en-US" dirty="0"/>
              <a:t>This works for integers</a:t>
            </a:r>
          </a:p>
          <a:p>
            <a:r>
              <a:rPr lang="en-US" dirty="0"/>
              <a:t>10 == 10 / True </a:t>
            </a:r>
          </a:p>
          <a:p>
            <a:r>
              <a:rPr lang="en-US" dirty="0"/>
              <a:t>10 == 12 / False</a:t>
            </a:r>
          </a:p>
          <a:p>
            <a:endParaRPr lang="en-US" dirty="0"/>
          </a:p>
          <a:p>
            <a:r>
              <a:rPr lang="en-US" dirty="0"/>
              <a:t>You can compare integers and floats: both are numbers</a:t>
            </a:r>
          </a:p>
          <a:p>
            <a:r>
              <a:rPr lang="en-US" dirty="0"/>
              <a:t>10 == 10.0 / True </a:t>
            </a:r>
          </a:p>
          <a:p>
            <a:r>
              <a:rPr lang="en-US" dirty="0"/>
              <a:t>10 == 10.1 / False</a:t>
            </a:r>
          </a:p>
          <a:p>
            <a:endParaRPr lang="en-US" dirty="0"/>
          </a:p>
          <a:p>
            <a:r>
              <a:rPr lang="en-US" dirty="0"/>
              <a:t>But you can't compare numbers and strings</a:t>
            </a:r>
          </a:p>
          <a:p>
            <a:r>
              <a:rPr lang="en-US" dirty="0"/>
              <a:t>10 == 'dog' / False –incomparable types</a:t>
            </a:r>
          </a:p>
        </p:txBody>
      </p:sp>
    </p:spTree>
    <p:extLst>
      <p:ext uri="{BB962C8B-B14F-4D97-AF65-F5344CB8AC3E}">
        <p14:creationId xmlns:p14="http://schemas.microsoft.com/office/powerpoint/2010/main" val="119386755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0C3D43-AEA2-4B49-A66A-07411A429B09}"/>
              </a:ext>
            </a:extLst>
          </p:cNvPr>
          <p:cNvSpPr>
            <a:spLocks noGrp="1"/>
          </p:cNvSpPr>
          <p:nvPr>
            <p:ph sz="quarter" idx="10"/>
          </p:nvPr>
        </p:nvSpPr>
        <p:spPr/>
        <p:txBody>
          <a:bodyPr>
            <a:normAutofit/>
          </a:bodyPr>
          <a:lstStyle/>
          <a:p>
            <a:r>
              <a:rPr lang="en-US" dirty="0"/>
              <a:t>You can put a variable on one side of a comparison</a:t>
            </a:r>
          </a:p>
          <a:p>
            <a:r>
              <a:rPr lang="en-US" dirty="0"/>
              <a:t>x = 10</a:t>
            </a:r>
          </a:p>
          <a:p>
            <a:r>
              <a:rPr lang="en-US" dirty="0"/>
              <a:t>x == 10 / True – </a:t>
            </a:r>
          </a:p>
          <a:p>
            <a:endParaRPr lang="en-US" dirty="0"/>
          </a:p>
          <a:p>
            <a:r>
              <a:rPr lang="en-US" dirty="0"/>
              <a:t>Or both sides</a:t>
            </a:r>
          </a:p>
          <a:p>
            <a:endParaRPr lang="en-US" dirty="0"/>
          </a:p>
          <a:p>
            <a:r>
              <a:rPr lang="en-US" dirty="0"/>
              <a:t>y = 12</a:t>
            </a:r>
          </a:p>
          <a:p>
            <a:r>
              <a:rPr lang="en-US" dirty="0"/>
              <a:t>x == y / False </a:t>
            </a:r>
          </a:p>
        </p:txBody>
      </p:sp>
    </p:spTree>
    <p:extLst>
      <p:ext uri="{BB962C8B-B14F-4D97-AF65-F5344CB8AC3E}">
        <p14:creationId xmlns:p14="http://schemas.microsoft.com/office/powerpoint/2010/main" val="109069048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CTECH401_M4_04</a:t>
            </a:r>
          </a:p>
          <a:p>
            <a:r>
              <a:rPr lang="en-US" dirty="0">
                <a:solidFill>
                  <a:schemeClr val="bg1"/>
                </a:solidFill>
              </a:rPr>
              <a:t>More Comparisons</a:t>
            </a:r>
          </a:p>
        </p:txBody>
      </p:sp>
    </p:spTree>
    <p:extLst>
      <p:ext uri="{BB962C8B-B14F-4D97-AF65-F5344CB8AC3E}">
        <p14:creationId xmlns:p14="http://schemas.microsoft.com/office/powerpoint/2010/main" val="292089775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47B7CA-1BE3-A349-B759-75447479B5C8}"/>
              </a:ext>
            </a:extLst>
          </p:cNvPr>
          <p:cNvSpPr>
            <a:spLocks noGrp="1"/>
          </p:cNvSpPr>
          <p:nvPr>
            <p:ph type="body" sz="quarter" idx="11"/>
          </p:nvPr>
        </p:nvSpPr>
        <p:spPr>
          <a:xfrm>
            <a:off x="5892800" y="359330"/>
            <a:ext cx="6011900" cy="1340495"/>
          </a:xfrm>
        </p:spPr>
        <p:txBody>
          <a:bodyPr/>
          <a:lstStyle/>
          <a:p>
            <a:r>
              <a:rPr lang="en-US"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'Enter a number: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&gt;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'Your number is greater than 5.'</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5FA71BFB-33A5-1442-88B1-81021E78D081}"/>
              </a:ext>
            </a:extLst>
          </p:cNvPr>
          <p:cNvSpPr>
            <a:spLocks noGrp="1"/>
          </p:cNvSpPr>
          <p:nvPr>
            <p:ph type="body" sz="quarter" idx="12"/>
          </p:nvPr>
        </p:nvSpPr>
        <p:spPr/>
        <p:txBody>
          <a:bodyPr/>
          <a:lstStyle/>
          <a:p>
            <a:r>
              <a:rPr lang="en-US" dirty="0"/>
              <a:t>&lt;number1.py&gt;</a:t>
            </a:r>
          </a:p>
        </p:txBody>
      </p:sp>
    </p:spTree>
    <p:extLst>
      <p:ext uri="{BB962C8B-B14F-4D97-AF65-F5344CB8AC3E}">
        <p14:creationId xmlns:p14="http://schemas.microsoft.com/office/powerpoint/2010/main" val="361100161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AB2F6E-A8C2-D048-BD91-B059D09EEEAB}"/>
              </a:ext>
            </a:extLst>
          </p:cNvPr>
          <p:cNvSpPr>
            <a:spLocks noGrp="1"/>
          </p:cNvSpPr>
          <p:nvPr>
            <p:ph type="body" sz="quarter" idx="10"/>
          </p:nvPr>
        </p:nvSpPr>
        <p:spPr/>
        <p:txBody>
          <a:bodyPr/>
          <a:lstStyle/>
          <a:p>
            <a:r>
              <a:rPr lang="en-US" dirty="0"/>
              <a:t>This one uses another comparison operator: &gt;</a:t>
            </a:r>
          </a:p>
          <a:p>
            <a:r>
              <a:rPr lang="en-US" dirty="0"/>
              <a:t>It does what it says on the tin</a:t>
            </a:r>
          </a:p>
        </p:txBody>
      </p:sp>
    </p:spTree>
    <p:extLst>
      <p:ext uri="{BB962C8B-B14F-4D97-AF65-F5344CB8AC3E}">
        <p14:creationId xmlns:p14="http://schemas.microsoft.com/office/powerpoint/2010/main" val="372306771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DEC91A-9EA5-7049-8D26-DE94C2079765}"/>
              </a:ext>
            </a:extLst>
          </p:cNvPr>
          <p:cNvSpPr>
            <a:spLocks noGrp="1"/>
          </p:cNvSpPr>
          <p:nvPr>
            <p:ph sz="quarter" idx="10"/>
          </p:nvPr>
        </p:nvSpPr>
        <p:spPr/>
        <p:txBody>
          <a:bodyPr/>
          <a:lstStyle/>
          <a:p>
            <a:r>
              <a:rPr lang="en-US" dirty="0"/>
              <a:t>$ python number1.py</a:t>
            </a:r>
          </a:p>
          <a:p>
            <a:r>
              <a:rPr lang="en-US" dirty="0"/>
              <a:t>10</a:t>
            </a:r>
          </a:p>
          <a:p>
            <a:r>
              <a:rPr lang="en-US" dirty="0"/>
              <a:t>$ python number1.py</a:t>
            </a:r>
          </a:p>
          <a:p>
            <a:r>
              <a:rPr lang="en-US" dirty="0"/>
              <a:t>2</a:t>
            </a:r>
          </a:p>
          <a:p>
            <a:r>
              <a:rPr lang="en-US" dirty="0"/>
              <a:t>$ python number1.py</a:t>
            </a:r>
          </a:p>
          <a:p>
            <a:r>
              <a:rPr lang="en-US" dirty="0"/>
              <a:t>5</a:t>
            </a:r>
          </a:p>
        </p:txBody>
      </p:sp>
    </p:spTree>
    <p:extLst>
      <p:ext uri="{BB962C8B-B14F-4D97-AF65-F5344CB8AC3E}">
        <p14:creationId xmlns:p14="http://schemas.microsoft.com/office/powerpoint/2010/main" val="270816007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EBFD02-504F-EB4B-B92B-04045ED47499}"/>
              </a:ext>
            </a:extLst>
          </p:cNvPr>
          <p:cNvSpPr>
            <a:spLocks noGrp="1"/>
          </p:cNvSpPr>
          <p:nvPr>
            <p:ph type="body" sz="quarter" idx="10"/>
          </p:nvPr>
        </p:nvSpPr>
        <p:spPr/>
        <p:txBody>
          <a:bodyPr/>
          <a:lstStyle/>
          <a:p>
            <a:r>
              <a:rPr lang="en-US" dirty="0"/>
              <a:t>There's a whole family of these basic comparison operators</a:t>
            </a:r>
          </a:p>
          <a:p>
            <a:r>
              <a:rPr lang="en-US" b="1" dirty="0"/>
              <a:t>need graphic for this</a:t>
            </a:r>
          </a:p>
          <a:p>
            <a:r>
              <a:rPr lang="en-US" dirty="0"/>
              <a:t>== you've met</a:t>
            </a:r>
          </a:p>
          <a:p>
            <a:r>
              <a:rPr lang="en-US" dirty="0"/>
              <a:t>&gt; greater than and its close friend &lt; less than</a:t>
            </a:r>
          </a:p>
          <a:p>
            <a:r>
              <a:rPr lang="en-US" dirty="0"/>
              <a:t>&gt;= greater or equals and its close friend &lt;=</a:t>
            </a:r>
          </a:p>
          <a:p>
            <a:r>
              <a:rPr lang="en-US" dirty="0"/>
              <a:t>and != not equal to. it's the exact opposite of ==</a:t>
            </a:r>
          </a:p>
        </p:txBody>
      </p:sp>
    </p:spTree>
    <p:extLst>
      <p:ext uri="{BB962C8B-B14F-4D97-AF65-F5344CB8AC3E}">
        <p14:creationId xmlns:p14="http://schemas.microsoft.com/office/powerpoint/2010/main" val="2119339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D35843-62F6-8446-AFAF-E828425E2A1D}"/>
              </a:ext>
            </a:extLst>
          </p:cNvPr>
          <p:cNvSpPr>
            <a:spLocks noGrp="1"/>
          </p:cNvSpPr>
          <p:nvPr>
            <p:ph type="body" sz="quarter" idx="10"/>
          </p:nvPr>
        </p:nvSpPr>
        <p:spPr/>
        <p:txBody>
          <a:bodyPr/>
          <a:lstStyle/>
          <a:p>
            <a:r>
              <a:rPr lang="en-US" dirty="0"/>
              <a:t>We started with </a:t>
            </a:r>
            <a:r>
              <a:rPr lang="en-US" i="1" dirty="0"/>
              <a:t>interactive</a:t>
            </a:r>
            <a:r>
              <a:rPr lang="en-US" dirty="0"/>
              <a:t> Python</a:t>
            </a:r>
          </a:p>
          <a:p>
            <a:r>
              <a:rPr lang="en-US" dirty="0"/>
              <a:t>the &gt;&gt;&gt; means Python is waiting for you to type in a command</a:t>
            </a:r>
          </a:p>
          <a:p>
            <a:r>
              <a:rPr lang="en-US" dirty="0"/>
              <a:t>when you hit return, Python </a:t>
            </a:r>
            <a:r>
              <a:rPr lang="en-US" i="1" dirty="0"/>
              <a:t>executes</a:t>
            </a:r>
            <a:r>
              <a:rPr lang="en-US" dirty="0"/>
              <a:t> the command and shows you the results</a:t>
            </a:r>
          </a:p>
          <a:p>
            <a:r>
              <a:rPr lang="en-US" dirty="0"/>
              <a:t>right now, we know one command: print, which displays some text between quotes</a:t>
            </a:r>
          </a:p>
          <a:p>
            <a:r>
              <a:rPr lang="en-US" dirty="0"/>
              <a:t>let's play with it</a:t>
            </a:r>
          </a:p>
        </p:txBody>
      </p:sp>
    </p:spTree>
    <p:extLst>
      <p:ext uri="{BB962C8B-B14F-4D97-AF65-F5344CB8AC3E}">
        <p14:creationId xmlns:p14="http://schemas.microsoft.com/office/powerpoint/2010/main" val="420448570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7425F5-6C83-FE42-BA5A-ED47B3975016}"/>
              </a:ext>
            </a:extLst>
          </p:cNvPr>
          <p:cNvSpPr>
            <a:spLocks noGrp="1"/>
          </p:cNvSpPr>
          <p:nvPr>
            <p:ph sz="quarter" idx="10"/>
          </p:nvPr>
        </p:nvSpPr>
        <p:spPr/>
        <p:txBody>
          <a:bodyPr/>
          <a:lstStyle/>
          <a:p>
            <a:r>
              <a:rPr lang="en-US" dirty="0"/>
              <a:t>80 == 81			False</a:t>
            </a:r>
          </a:p>
          <a:p>
            <a:r>
              <a:rPr lang="en-US" dirty="0"/>
              <a:t>80 != 81			True</a:t>
            </a:r>
          </a:p>
          <a:p>
            <a:r>
              <a:rPr lang="en-US" dirty="0"/>
              <a:t>80 == 80			True</a:t>
            </a:r>
          </a:p>
          <a:p>
            <a:r>
              <a:rPr lang="en-US" dirty="0"/>
              <a:t>80 != 80			False</a:t>
            </a:r>
          </a:p>
          <a:p>
            <a:endParaRPr lang="en-US" dirty="0"/>
          </a:p>
          <a:p>
            <a:r>
              <a:rPr lang="en-US" dirty="0"/>
              <a:t>1 &lt; 2			True</a:t>
            </a:r>
          </a:p>
          <a:p>
            <a:r>
              <a:rPr lang="en-US" dirty="0"/>
              <a:t>1 &gt; 2			False</a:t>
            </a:r>
          </a:p>
          <a:p>
            <a:r>
              <a:rPr lang="en-US" dirty="0"/>
              <a:t>500 &lt; 500		False</a:t>
            </a:r>
          </a:p>
          <a:p>
            <a:r>
              <a:rPr lang="en-US" dirty="0"/>
              <a:t>500 &lt;= 500		True</a:t>
            </a:r>
          </a:p>
          <a:p>
            <a:r>
              <a:rPr lang="en-US" dirty="0"/>
              <a:t>500 &gt;= 500		True</a:t>
            </a:r>
          </a:p>
        </p:txBody>
      </p:sp>
    </p:spTree>
    <p:extLst>
      <p:ext uri="{BB962C8B-B14F-4D97-AF65-F5344CB8AC3E}">
        <p14:creationId xmlns:p14="http://schemas.microsoft.com/office/powerpoint/2010/main" val="162818105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75764E-0ECA-7144-9D37-A32C91DECD58}"/>
              </a:ext>
            </a:extLst>
          </p:cNvPr>
          <p:cNvSpPr>
            <a:spLocks noGrp="1"/>
          </p:cNvSpPr>
          <p:nvPr>
            <p:ph type="body" sz="quarter" idx="10"/>
          </p:nvPr>
        </p:nvSpPr>
        <p:spPr/>
        <p:txBody>
          <a:bodyPr/>
          <a:lstStyle/>
          <a:p>
            <a:r>
              <a:rPr lang="en-US" dirty="0"/>
              <a:t>You can </a:t>
            </a:r>
            <a:r>
              <a:rPr lang="en-US" i="1" dirty="0"/>
              <a:t>also</a:t>
            </a:r>
            <a:r>
              <a:rPr lang="en-US" dirty="0"/>
              <a:t> use these operators on strings. We've already seen ==, but the others do mostly sensible things too.</a:t>
            </a:r>
          </a:p>
        </p:txBody>
      </p:sp>
    </p:spTree>
    <p:extLst>
      <p:ext uri="{BB962C8B-B14F-4D97-AF65-F5344CB8AC3E}">
        <p14:creationId xmlns:p14="http://schemas.microsoft.com/office/powerpoint/2010/main" val="376758504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6A75C0-EC5A-7445-9B5A-0315D5D68D00}"/>
              </a:ext>
            </a:extLst>
          </p:cNvPr>
          <p:cNvSpPr>
            <a:spLocks noGrp="1"/>
          </p:cNvSpPr>
          <p:nvPr>
            <p:ph sz="quarter" idx="10"/>
          </p:nvPr>
        </p:nvSpPr>
        <p:spPr/>
        <p:txBody>
          <a:bodyPr/>
          <a:lstStyle/>
          <a:p>
            <a:r>
              <a:rPr lang="en-US" dirty="0"/>
              <a:t>'hello' == 'hello'		True</a:t>
            </a:r>
          </a:p>
          <a:p>
            <a:r>
              <a:rPr lang="en-US" dirty="0"/>
              <a:t>'hello' == 'goodbye'		False</a:t>
            </a:r>
          </a:p>
          <a:p>
            <a:r>
              <a:rPr lang="en-US" dirty="0"/>
              <a:t>'hello' != 'goodbye'		True</a:t>
            </a:r>
          </a:p>
          <a:p>
            <a:endParaRPr lang="en-US" dirty="0"/>
          </a:p>
          <a:p>
            <a:r>
              <a:rPr lang="en-US" dirty="0"/>
              <a:t>'</a:t>
            </a:r>
            <a:r>
              <a:rPr lang="en-US" dirty="0" err="1"/>
              <a:t>abcd</a:t>
            </a:r>
            <a:r>
              <a:rPr lang="en-US" dirty="0"/>
              <a:t>' &lt; '</a:t>
            </a:r>
            <a:r>
              <a:rPr lang="en-US" dirty="0" err="1"/>
              <a:t>abce</a:t>
            </a:r>
            <a:r>
              <a:rPr lang="en-US" dirty="0"/>
              <a:t>'			True (char-by-char)</a:t>
            </a:r>
          </a:p>
          <a:p>
            <a:r>
              <a:rPr lang="en-US" dirty="0"/>
              <a:t>'</a:t>
            </a:r>
            <a:r>
              <a:rPr lang="en-US" dirty="0" err="1"/>
              <a:t>abc</a:t>
            </a:r>
            <a:r>
              <a:rPr lang="en-US" dirty="0"/>
              <a:t>' &lt; '</a:t>
            </a:r>
            <a:r>
              <a:rPr lang="en-US" dirty="0" err="1"/>
              <a:t>Bcd</a:t>
            </a:r>
            <a:r>
              <a:rPr lang="en-US" dirty="0"/>
              <a:t>'			False (Unicode order)</a:t>
            </a:r>
          </a:p>
          <a:p>
            <a:endParaRPr lang="en-US" dirty="0"/>
          </a:p>
          <a:p>
            <a:r>
              <a:rPr lang="en-US" dirty="0"/>
              <a:t>'</a:t>
            </a:r>
            <a:r>
              <a:rPr lang="en-US" dirty="0" err="1"/>
              <a:t>abc</a:t>
            </a:r>
            <a:r>
              <a:rPr lang="en-US" dirty="0"/>
              <a:t>' &lt;= 10				&lt;type error&gt; I don't even</a:t>
            </a:r>
          </a:p>
          <a:p>
            <a:r>
              <a:rPr lang="en-US" dirty="0"/>
              <a:t>	</a:t>
            </a:r>
          </a:p>
        </p:txBody>
      </p:sp>
    </p:spTree>
    <p:extLst>
      <p:ext uri="{BB962C8B-B14F-4D97-AF65-F5344CB8AC3E}">
        <p14:creationId xmlns:p14="http://schemas.microsoft.com/office/powerpoint/2010/main" val="37977105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16CCD2-D813-874C-A670-67A020027D70}"/>
              </a:ext>
            </a:extLst>
          </p:cNvPr>
          <p:cNvSpPr>
            <a:spLocks noGrp="1"/>
          </p:cNvSpPr>
          <p:nvPr>
            <p:ph type="body" sz="quarter" idx="10"/>
          </p:nvPr>
        </p:nvSpPr>
        <p:spPr/>
        <p:txBody>
          <a:bodyPr/>
          <a:lstStyle/>
          <a:p>
            <a:pPr marL="0" indent="0">
              <a:buNone/>
            </a:pPr>
            <a:r>
              <a:rPr lang="en-US" dirty="0"/>
              <a:t>Now you have a repertoire of comparisons.</a:t>
            </a:r>
          </a:p>
          <a:p>
            <a:pPr marL="0" indent="0">
              <a:buNone/>
            </a:pPr>
            <a:endParaRPr lang="en-US" dirty="0"/>
          </a:p>
          <a:p>
            <a:pPr marL="0" indent="0">
              <a:buNone/>
            </a:pPr>
            <a:r>
              <a:rPr lang="en-US" dirty="0"/>
              <a:t>You can use them in conditions.</a:t>
            </a:r>
          </a:p>
          <a:p>
            <a:pPr marL="0" indent="0">
              <a:buNone/>
            </a:pPr>
            <a:endParaRPr lang="en-US" dirty="0"/>
          </a:p>
          <a:p>
            <a:pPr marL="0" indent="0">
              <a:buNone/>
            </a:pPr>
            <a:r>
              <a:rPr lang="en-US" dirty="0"/>
              <a:t> There will be more. :-)</a:t>
            </a:r>
          </a:p>
        </p:txBody>
      </p:sp>
    </p:spTree>
    <p:extLst>
      <p:ext uri="{BB962C8B-B14F-4D97-AF65-F5344CB8AC3E}">
        <p14:creationId xmlns:p14="http://schemas.microsoft.com/office/powerpoint/2010/main" val="234704866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CTECH401_M4_05</a:t>
            </a:r>
          </a:p>
          <a:p>
            <a:r>
              <a:rPr lang="en-US" dirty="0">
                <a:solidFill>
                  <a:schemeClr val="bg1"/>
                </a:solidFill>
              </a:rPr>
              <a:t>Booleans</a:t>
            </a:r>
          </a:p>
        </p:txBody>
      </p:sp>
    </p:spTree>
    <p:extLst>
      <p:ext uri="{BB962C8B-B14F-4D97-AF65-F5344CB8AC3E}">
        <p14:creationId xmlns:p14="http://schemas.microsoft.com/office/powerpoint/2010/main" val="370837211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E27BDA-2269-4B48-8A56-661F9C1A4455}"/>
              </a:ext>
            </a:extLst>
          </p:cNvPr>
          <p:cNvSpPr>
            <a:spLocks noGrp="1"/>
          </p:cNvSpPr>
          <p:nvPr>
            <p:ph type="body" sz="quarter" idx="10"/>
          </p:nvPr>
        </p:nvSpPr>
        <p:spPr/>
        <p:txBody>
          <a:bodyPr/>
          <a:lstStyle/>
          <a:p>
            <a:r>
              <a:rPr lang="en-US" dirty="0"/>
              <a:t>Notice how when we do comparisons, the values are either True or False?</a:t>
            </a:r>
          </a:p>
          <a:p>
            <a:r>
              <a:rPr lang="en-US" dirty="0"/>
              <a:t>You're looking at another data type</a:t>
            </a:r>
          </a:p>
          <a:p>
            <a:r>
              <a:rPr lang="en-US" b="1" dirty="0"/>
              <a:t>Show list of </a:t>
            </a:r>
            <a:r>
              <a:rPr lang="en-US" b="1" dirty="0" err="1"/>
              <a:t>int</a:t>
            </a:r>
            <a:r>
              <a:rPr lang="en-US" b="1" dirty="0"/>
              <a:t>, float, string</a:t>
            </a:r>
            <a:endParaRPr lang="en-US" dirty="0"/>
          </a:p>
          <a:p>
            <a:r>
              <a:rPr lang="en-US" dirty="0"/>
              <a:t>Meet the </a:t>
            </a:r>
            <a:r>
              <a:rPr lang="en-US" i="1" dirty="0"/>
              <a:t>Boolean</a:t>
            </a:r>
            <a:endParaRPr lang="en-US" dirty="0"/>
          </a:p>
          <a:p>
            <a:r>
              <a:rPr lang="en-US" b="1" dirty="0"/>
              <a:t>Add Boolean to the list</a:t>
            </a:r>
          </a:p>
        </p:txBody>
      </p:sp>
    </p:spTree>
    <p:extLst>
      <p:ext uri="{BB962C8B-B14F-4D97-AF65-F5344CB8AC3E}">
        <p14:creationId xmlns:p14="http://schemas.microsoft.com/office/powerpoint/2010/main" val="335055272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FF5883-FB02-7A4A-BD64-D7E880784D9B}"/>
              </a:ext>
            </a:extLst>
          </p:cNvPr>
          <p:cNvSpPr>
            <a:spLocks noGrp="1"/>
          </p:cNvSpPr>
          <p:nvPr>
            <p:ph type="body" sz="quarter" idx="10"/>
          </p:nvPr>
        </p:nvSpPr>
        <p:spPr/>
        <p:txBody>
          <a:bodyPr>
            <a:normAutofit fontScale="92500"/>
          </a:bodyPr>
          <a:lstStyle/>
          <a:p>
            <a:r>
              <a:rPr lang="en-US" dirty="0"/>
              <a:t>Very simple type.</a:t>
            </a:r>
          </a:p>
          <a:p>
            <a:r>
              <a:rPr lang="en-US" dirty="0"/>
              <a:t>It has exactly two possible values: capital-T True and capital-F False</a:t>
            </a:r>
          </a:p>
          <a:p>
            <a:r>
              <a:rPr lang="en-US" dirty="0"/>
              <a:t>We often </a:t>
            </a:r>
            <a:r>
              <a:rPr lang="en-US" i="1" dirty="0"/>
              <a:t>get</a:t>
            </a:r>
            <a:r>
              <a:rPr lang="en-US" dirty="0"/>
              <a:t> Booleans from comparisons like == and &gt;</a:t>
            </a:r>
          </a:p>
          <a:p>
            <a:r>
              <a:rPr lang="en-US" dirty="0"/>
              <a:t>We often </a:t>
            </a:r>
            <a:r>
              <a:rPr lang="en-US" i="1" dirty="0"/>
              <a:t>use</a:t>
            </a:r>
            <a:r>
              <a:rPr lang="en-US" dirty="0"/>
              <a:t> Booleans for control-flow, like in an if statement</a:t>
            </a:r>
          </a:p>
          <a:p>
            <a:r>
              <a:rPr lang="en-US" dirty="0"/>
              <a:t>But they're also useful on their own, e.g. </a:t>
            </a:r>
            <a:r>
              <a:rPr lang="en-US" dirty="0" err="1"/>
              <a:t>user_is_logged_in</a:t>
            </a:r>
            <a:r>
              <a:rPr lang="en-US" dirty="0"/>
              <a:t> could keep track of whether the user is logged in (True) or logged out (False)</a:t>
            </a:r>
          </a:p>
        </p:txBody>
      </p:sp>
    </p:spTree>
    <p:extLst>
      <p:ext uri="{BB962C8B-B14F-4D97-AF65-F5344CB8AC3E}">
        <p14:creationId xmlns:p14="http://schemas.microsoft.com/office/powerpoint/2010/main" val="25804450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CAD0FE-06E5-9240-B1BF-CC9BE572FDFB}"/>
              </a:ext>
            </a:extLst>
          </p:cNvPr>
          <p:cNvSpPr>
            <a:spLocks noGrp="1"/>
          </p:cNvSpPr>
          <p:nvPr>
            <p:ph type="body" sz="quarter" idx="10"/>
          </p:nvPr>
        </p:nvSpPr>
        <p:spPr/>
        <p:txBody>
          <a:bodyPr/>
          <a:lstStyle/>
          <a:p>
            <a:r>
              <a:rPr lang="en-US" dirty="0"/>
              <a:t>Now let's do something more interesting with Booleans</a:t>
            </a:r>
          </a:p>
        </p:txBody>
      </p:sp>
    </p:spTree>
    <p:extLst>
      <p:ext uri="{BB962C8B-B14F-4D97-AF65-F5344CB8AC3E}">
        <p14:creationId xmlns:p14="http://schemas.microsoft.com/office/powerpoint/2010/main" val="317674132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9371B3-A48B-3148-A787-1063FD207735}"/>
              </a:ext>
            </a:extLst>
          </p:cNvPr>
          <p:cNvSpPr>
            <a:spLocks noGrp="1"/>
          </p:cNvSpPr>
          <p:nvPr>
            <p:ph type="body" sz="quarter" idx="11"/>
          </p:nvPr>
        </p:nvSpPr>
        <p:spPr>
          <a:xfrm>
            <a:off x="5892800" y="359330"/>
            <a:ext cx="6011900" cy="1340495"/>
          </a:xfrm>
        </p:spPr>
        <p:txBody>
          <a:bodyPr/>
          <a:lstStyle/>
          <a:p>
            <a:r>
              <a:rPr lang="en-US"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'Enter a number: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&gt; </a:t>
            </a:r>
            <a:r>
              <a:rPr lang="en-US" b="1" dirty="0">
                <a:solidFill>
                  <a:srgbClr val="0000CF"/>
                </a:solidFill>
                <a:latin typeface="Consolas" panose="020B0609020204030204" pitchFamily="49" charset="0"/>
              </a:rPr>
              <a:t>5 </a:t>
            </a:r>
            <a:r>
              <a:rPr lang="en-US" b="1" dirty="0">
                <a:solidFill>
                  <a:srgbClr val="204A87"/>
                </a:solidFill>
                <a:latin typeface="Consolas" panose="020B0609020204030204" pitchFamily="49" charset="0"/>
              </a:rPr>
              <a:t>and </a:t>
            </a:r>
            <a:r>
              <a:rPr lang="en-US" b="1"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&lt; </a:t>
            </a:r>
            <a:r>
              <a:rPr lang="en-US" b="1" dirty="0">
                <a:solidFill>
                  <a:srgbClr val="0000CF"/>
                </a:solidFill>
                <a:latin typeface="Consolas" panose="020B0609020204030204" pitchFamily="49" charset="0"/>
              </a:rPr>
              <a:t>10</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'Your number is between 5 and 10.'</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A8638930-CAC2-E144-A20B-70123CE7C440}"/>
              </a:ext>
            </a:extLst>
          </p:cNvPr>
          <p:cNvSpPr>
            <a:spLocks noGrp="1"/>
          </p:cNvSpPr>
          <p:nvPr>
            <p:ph type="body" sz="quarter" idx="12"/>
          </p:nvPr>
        </p:nvSpPr>
        <p:spPr/>
        <p:txBody>
          <a:bodyPr/>
          <a:lstStyle/>
          <a:p>
            <a:r>
              <a:rPr lang="en-US" dirty="0"/>
              <a:t>&lt;number2.py&gt;</a:t>
            </a:r>
          </a:p>
        </p:txBody>
      </p:sp>
    </p:spTree>
    <p:extLst>
      <p:ext uri="{BB962C8B-B14F-4D97-AF65-F5344CB8AC3E}">
        <p14:creationId xmlns:p14="http://schemas.microsoft.com/office/powerpoint/2010/main" val="131726526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249012-515E-DD45-9120-AC06B4670F51}"/>
              </a:ext>
            </a:extLst>
          </p:cNvPr>
          <p:cNvSpPr>
            <a:spLocks noGrp="1"/>
          </p:cNvSpPr>
          <p:nvPr>
            <p:ph sz="quarter" idx="10"/>
          </p:nvPr>
        </p:nvSpPr>
        <p:spPr/>
        <p:txBody>
          <a:bodyPr/>
          <a:lstStyle/>
          <a:p>
            <a:r>
              <a:rPr lang="en-US" dirty="0"/>
              <a:t>$ python number2.py</a:t>
            </a:r>
          </a:p>
          <a:p>
            <a:r>
              <a:rPr lang="en-US" dirty="0"/>
              <a:t>2</a:t>
            </a:r>
          </a:p>
          <a:p>
            <a:endParaRPr lang="en-US" dirty="0"/>
          </a:p>
          <a:p>
            <a:r>
              <a:rPr lang="en-US" dirty="0"/>
              <a:t>$ python number2.py</a:t>
            </a:r>
          </a:p>
          <a:p>
            <a:r>
              <a:rPr lang="en-US" dirty="0"/>
              <a:t>8</a:t>
            </a:r>
          </a:p>
          <a:p>
            <a:endParaRPr lang="en-US" dirty="0"/>
          </a:p>
          <a:p>
            <a:r>
              <a:rPr lang="en-US" dirty="0"/>
              <a:t>$ python number2.py</a:t>
            </a:r>
          </a:p>
          <a:p>
            <a:r>
              <a:rPr lang="en-US" dirty="0"/>
              <a:t>12</a:t>
            </a:r>
          </a:p>
          <a:p>
            <a:endParaRPr lang="en-US" dirty="0"/>
          </a:p>
        </p:txBody>
      </p:sp>
    </p:spTree>
    <p:extLst>
      <p:ext uri="{BB962C8B-B14F-4D97-AF65-F5344CB8AC3E}">
        <p14:creationId xmlns:p14="http://schemas.microsoft.com/office/powerpoint/2010/main" val="3823428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746E7F-4C33-5240-BFE0-FA4A66DD68D8}"/>
              </a:ext>
            </a:extLst>
          </p:cNvPr>
          <p:cNvSpPr>
            <a:spLocks noGrp="1"/>
          </p:cNvSpPr>
          <p:nvPr>
            <p:ph sz="quarter" idx="10"/>
          </p:nvPr>
        </p:nvSpPr>
        <p:spPr/>
        <p:txBody>
          <a:bodyPr/>
          <a:lstStyle/>
          <a:p>
            <a:r>
              <a:rPr lang="en-US" dirty="0"/>
              <a:t>&gt;&gt;&gt; print('Hello, world!')</a:t>
            </a:r>
          </a:p>
          <a:p>
            <a:endParaRPr lang="en-US" dirty="0"/>
          </a:p>
          <a:p>
            <a:r>
              <a:rPr lang="en-US" dirty="0"/>
              <a:t>&gt;&gt;&gt; print('Hello, world?')</a:t>
            </a:r>
          </a:p>
          <a:p>
            <a:endParaRPr lang="en-US" dirty="0"/>
          </a:p>
          <a:p>
            <a:r>
              <a:rPr lang="en-US" dirty="0"/>
              <a:t>&gt;&gt;&gt; print('hello')</a:t>
            </a:r>
          </a:p>
          <a:p>
            <a:r>
              <a:rPr lang="en-US" dirty="0"/>
              <a:t>&gt;&gt;&gt; print('world')</a:t>
            </a:r>
          </a:p>
          <a:p>
            <a:endParaRPr lang="en-US" dirty="0"/>
          </a:p>
          <a:p>
            <a:r>
              <a:rPr lang="en-US" dirty="0"/>
              <a:t>&gt;&gt;&gt; print('bread')</a:t>
            </a:r>
          </a:p>
          <a:p>
            <a:r>
              <a:rPr lang="en-US" dirty="0"/>
              <a:t>&gt;&gt;&gt; print('world')</a:t>
            </a:r>
          </a:p>
          <a:p>
            <a:r>
              <a:rPr lang="en-US" dirty="0"/>
              <a:t>&gt;&gt;&gt; print('bread')</a:t>
            </a:r>
          </a:p>
        </p:txBody>
      </p:sp>
    </p:spTree>
    <p:extLst>
      <p:ext uri="{BB962C8B-B14F-4D97-AF65-F5344CB8AC3E}">
        <p14:creationId xmlns:p14="http://schemas.microsoft.com/office/powerpoint/2010/main" val="110554683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3F0914-836F-3546-8F86-8EEAD6FFE22A}"/>
              </a:ext>
            </a:extLst>
          </p:cNvPr>
          <p:cNvSpPr>
            <a:spLocks noGrp="1"/>
          </p:cNvSpPr>
          <p:nvPr>
            <p:ph type="body" sz="quarter" idx="10"/>
          </p:nvPr>
        </p:nvSpPr>
        <p:spPr/>
        <p:txBody>
          <a:bodyPr/>
          <a:lstStyle/>
          <a:p>
            <a:r>
              <a:rPr lang="en-US" dirty="0"/>
              <a:t>This program does what it looks like</a:t>
            </a:r>
          </a:p>
          <a:p>
            <a:r>
              <a:rPr lang="en-US" dirty="0"/>
              <a:t>How? Meet the </a:t>
            </a:r>
            <a:r>
              <a:rPr lang="en-US" i="1" dirty="0"/>
              <a:t>and</a:t>
            </a:r>
            <a:r>
              <a:rPr lang="en-US" dirty="0"/>
              <a:t> operator</a:t>
            </a:r>
          </a:p>
          <a:p>
            <a:r>
              <a:rPr lang="en-US" dirty="0"/>
              <a:t>It combines two Booleans, and it has the value True if </a:t>
            </a:r>
            <a:r>
              <a:rPr lang="en-US" i="1" dirty="0"/>
              <a:t>both</a:t>
            </a:r>
            <a:r>
              <a:rPr lang="en-US" dirty="0"/>
              <a:t> of them are True</a:t>
            </a:r>
          </a:p>
          <a:p>
            <a:endParaRPr lang="en-US" dirty="0"/>
          </a:p>
        </p:txBody>
      </p:sp>
    </p:spTree>
    <p:extLst>
      <p:ext uri="{BB962C8B-B14F-4D97-AF65-F5344CB8AC3E}">
        <p14:creationId xmlns:p14="http://schemas.microsoft.com/office/powerpoint/2010/main" val="137797368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673421-002B-5144-85F8-EEF31D903278}"/>
              </a:ext>
            </a:extLst>
          </p:cNvPr>
          <p:cNvSpPr>
            <a:spLocks noGrp="1"/>
          </p:cNvSpPr>
          <p:nvPr>
            <p:ph sz="quarter" idx="10"/>
          </p:nvPr>
        </p:nvSpPr>
        <p:spPr/>
        <p:txBody>
          <a:bodyPr/>
          <a:lstStyle/>
          <a:p>
            <a:r>
              <a:rPr lang="en-US" dirty="0"/>
              <a:t>True and True </a:t>
            </a:r>
            <a:r>
              <a:rPr lang="en-US" dirty="0">
                <a:sym typeface="Wingdings" pitchFamily="2" charset="2"/>
              </a:rPr>
              <a:t>-&gt; True</a:t>
            </a:r>
          </a:p>
          <a:p>
            <a:r>
              <a:rPr lang="en-US" dirty="0">
                <a:sym typeface="Wingdings" pitchFamily="2" charset="2"/>
              </a:rPr>
              <a:t>True and False -&gt; False</a:t>
            </a:r>
          </a:p>
          <a:p>
            <a:r>
              <a:rPr lang="en-US" dirty="0"/>
              <a:t>False and True -&gt; False</a:t>
            </a:r>
          </a:p>
          <a:p>
            <a:r>
              <a:rPr lang="en-US" dirty="0"/>
              <a:t>False and False -&gt; False</a:t>
            </a:r>
          </a:p>
          <a:p>
            <a:endParaRPr lang="en-US" dirty="0"/>
          </a:p>
        </p:txBody>
      </p:sp>
    </p:spTree>
    <p:extLst>
      <p:ext uri="{BB962C8B-B14F-4D97-AF65-F5344CB8AC3E}">
        <p14:creationId xmlns:p14="http://schemas.microsoft.com/office/powerpoint/2010/main" val="249567788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D6DB6F-DE63-4D47-88BF-BD6BDFED7FF0}"/>
              </a:ext>
            </a:extLst>
          </p:cNvPr>
          <p:cNvSpPr>
            <a:spLocks noGrp="1"/>
          </p:cNvSpPr>
          <p:nvPr>
            <p:ph type="body" sz="quarter" idx="10"/>
          </p:nvPr>
        </p:nvSpPr>
        <p:spPr/>
        <p:txBody>
          <a:bodyPr>
            <a:normAutofit/>
          </a:bodyPr>
          <a:lstStyle/>
          <a:p>
            <a:r>
              <a:rPr lang="en-US" dirty="0"/>
              <a:t>E.g.,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&gt; </a:t>
            </a:r>
            <a:r>
              <a:rPr lang="en-US" b="1" dirty="0">
                <a:solidFill>
                  <a:srgbClr val="0000CF"/>
                </a:solidFill>
                <a:latin typeface="Consolas" panose="020B0609020204030204" pitchFamily="49" charset="0"/>
              </a:rPr>
              <a:t>5 </a:t>
            </a:r>
            <a:r>
              <a:rPr lang="en-US" b="1" dirty="0">
                <a:solidFill>
                  <a:srgbClr val="204A87"/>
                </a:solidFill>
                <a:latin typeface="Consolas" panose="020B0609020204030204" pitchFamily="49" charset="0"/>
              </a:rPr>
              <a:t>and </a:t>
            </a:r>
            <a:r>
              <a:rPr lang="en-US" b="1"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&lt; </a:t>
            </a:r>
            <a:r>
              <a:rPr lang="en-US" b="1" dirty="0">
                <a:solidFill>
                  <a:srgbClr val="0000CF"/>
                </a:solidFill>
                <a:latin typeface="Consolas" panose="020B0609020204030204" pitchFamily="49" charset="0"/>
              </a:rPr>
              <a:t>10</a:t>
            </a:r>
            <a:r>
              <a:rPr lang="en-US" b="1" dirty="0">
                <a:solidFill>
                  <a:srgbClr val="000000"/>
                </a:solidFill>
                <a:latin typeface="Consolas" panose="020B0609020204030204" pitchFamily="49" charset="0"/>
              </a:rPr>
              <a:t>:</a:t>
            </a:r>
          </a:p>
          <a:p>
            <a:r>
              <a:rPr lang="en-US" dirty="0"/>
              <a:t>When number is 2, this becomes</a:t>
            </a:r>
          </a:p>
          <a:p>
            <a:pPr lvl="1"/>
            <a:r>
              <a:rPr lang="en-US" dirty="0"/>
              <a:t>if 2 &gt; 5 and 2 &lt; 10</a:t>
            </a:r>
          </a:p>
          <a:p>
            <a:pPr lvl="1"/>
            <a:r>
              <a:rPr lang="en-US" dirty="0"/>
              <a:t>if False and True</a:t>
            </a:r>
          </a:p>
          <a:p>
            <a:pPr lvl="1"/>
            <a:r>
              <a:rPr lang="en-US" dirty="0"/>
              <a:t>False</a:t>
            </a:r>
          </a:p>
          <a:p>
            <a:r>
              <a:rPr lang="en-US" dirty="0"/>
              <a:t>when number is 8:</a:t>
            </a:r>
          </a:p>
          <a:p>
            <a:pPr lvl="1"/>
            <a:r>
              <a:rPr lang="en-US" dirty="0"/>
              <a:t>if 8 &gt; 5 and 8 &lt; 10</a:t>
            </a:r>
          </a:p>
          <a:p>
            <a:pPr lvl="1"/>
            <a:r>
              <a:rPr lang="en-US" dirty="0"/>
              <a:t>if True and True</a:t>
            </a:r>
          </a:p>
          <a:p>
            <a:pPr lvl="1"/>
            <a:r>
              <a:rPr lang="en-US" dirty="0"/>
              <a:t>True</a:t>
            </a:r>
          </a:p>
        </p:txBody>
      </p:sp>
    </p:spTree>
    <p:extLst>
      <p:ext uri="{BB962C8B-B14F-4D97-AF65-F5344CB8AC3E}">
        <p14:creationId xmlns:p14="http://schemas.microsoft.com/office/powerpoint/2010/main" val="409677852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FE3947-9BE1-2043-BEA7-916E9395142F}"/>
              </a:ext>
            </a:extLst>
          </p:cNvPr>
          <p:cNvSpPr>
            <a:spLocks noGrp="1"/>
          </p:cNvSpPr>
          <p:nvPr>
            <p:ph type="body" sz="quarter" idx="10"/>
          </p:nvPr>
        </p:nvSpPr>
        <p:spPr/>
        <p:txBody>
          <a:bodyPr/>
          <a:lstStyle/>
          <a:p>
            <a:r>
              <a:rPr lang="en-US" dirty="0"/>
              <a:t>There are two more useful Boolean operators: or, not</a:t>
            </a:r>
          </a:p>
          <a:p>
            <a:r>
              <a:rPr lang="en-US" dirty="0"/>
              <a:t>They do what it says on the tin</a:t>
            </a:r>
          </a:p>
          <a:p>
            <a:r>
              <a:rPr lang="en-US" dirty="0"/>
              <a:t>or is true if </a:t>
            </a:r>
            <a:r>
              <a:rPr lang="en-US" i="1" dirty="0"/>
              <a:t>either</a:t>
            </a:r>
            <a:r>
              <a:rPr lang="en-US" dirty="0"/>
              <a:t> of the two Booleans is true</a:t>
            </a:r>
          </a:p>
          <a:p>
            <a:r>
              <a:rPr lang="en-US" dirty="0"/>
              <a:t>not is the opposite of what you apply it to</a:t>
            </a:r>
          </a:p>
        </p:txBody>
      </p:sp>
    </p:spTree>
    <p:extLst>
      <p:ext uri="{BB962C8B-B14F-4D97-AF65-F5344CB8AC3E}">
        <p14:creationId xmlns:p14="http://schemas.microsoft.com/office/powerpoint/2010/main" val="387427581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D694CF-D7F4-AB48-9192-3A7979326752}"/>
              </a:ext>
            </a:extLst>
          </p:cNvPr>
          <p:cNvSpPr>
            <a:spLocks noGrp="1"/>
          </p:cNvSpPr>
          <p:nvPr>
            <p:ph sz="quarter" idx="10"/>
          </p:nvPr>
        </p:nvSpPr>
        <p:spPr/>
        <p:txBody>
          <a:bodyPr/>
          <a:lstStyle/>
          <a:p>
            <a:r>
              <a:rPr lang="en-US" dirty="0"/>
              <a:t>True or True -&gt; True</a:t>
            </a:r>
          </a:p>
          <a:p>
            <a:r>
              <a:rPr lang="en-US" dirty="0"/>
              <a:t>True or False -&gt; True</a:t>
            </a:r>
          </a:p>
          <a:p>
            <a:r>
              <a:rPr lang="en-US" dirty="0"/>
              <a:t>False or True -&gt; True</a:t>
            </a:r>
          </a:p>
          <a:p>
            <a:r>
              <a:rPr lang="en-US" dirty="0"/>
              <a:t>False or False -&gt; False</a:t>
            </a:r>
          </a:p>
          <a:p>
            <a:endParaRPr lang="en-US" dirty="0"/>
          </a:p>
          <a:p>
            <a:r>
              <a:rPr lang="en-US" dirty="0"/>
              <a:t>not True -&gt; False</a:t>
            </a:r>
          </a:p>
          <a:p>
            <a:r>
              <a:rPr lang="en-US" dirty="0"/>
              <a:t>not False -&gt; True</a:t>
            </a:r>
          </a:p>
        </p:txBody>
      </p:sp>
    </p:spTree>
    <p:extLst>
      <p:ext uri="{BB962C8B-B14F-4D97-AF65-F5344CB8AC3E}">
        <p14:creationId xmlns:p14="http://schemas.microsoft.com/office/powerpoint/2010/main" val="38194638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CTECH401_M4_06</a:t>
            </a:r>
          </a:p>
          <a:p>
            <a:r>
              <a:rPr lang="en-US" dirty="0">
                <a:solidFill>
                  <a:schemeClr val="bg1"/>
                </a:solidFill>
              </a:rPr>
              <a:t>Else</a:t>
            </a:r>
          </a:p>
        </p:txBody>
      </p:sp>
    </p:spTree>
    <p:extLst>
      <p:ext uri="{BB962C8B-B14F-4D97-AF65-F5344CB8AC3E}">
        <p14:creationId xmlns:p14="http://schemas.microsoft.com/office/powerpoint/2010/main" val="41625662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A4A932-1206-7F4D-8DAE-AA7F00645960}"/>
              </a:ext>
            </a:extLst>
          </p:cNvPr>
          <p:cNvSpPr>
            <a:spLocks noGrp="1"/>
          </p:cNvSpPr>
          <p:nvPr>
            <p:ph type="body" sz="quarter" idx="10"/>
          </p:nvPr>
        </p:nvSpPr>
        <p:spPr/>
        <p:txBody>
          <a:bodyPr/>
          <a:lstStyle/>
          <a:p>
            <a:r>
              <a:rPr lang="en-US" dirty="0"/>
              <a:t>Now that we have some useful tests for the condition, let's look at the body of if statements</a:t>
            </a:r>
          </a:p>
        </p:txBody>
      </p:sp>
    </p:spTree>
    <p:extLst>
      <p:ext uri="{BB962C8B-B14F-4D97-AF65-F5344CB8AC3E}">
        <p14:creationId xmlns:p14="http://schemas.microsoft.com/office/powerpoint/2010/main" val="226835739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481989-C8E0-E348-8028-29191896BE40}"/>
              </a:ext>
            </a:extLst>
          </p:cNvPr>
          <p:cNvSpPr>
            <a:spLocks noGrp="1"/>
          </p:cNvSpPr>
          <p:nvPr>
            <p:ph type="body" sz="quarter" idx="11"/>
          </p:nvPr>
        </p:nvSpPr>
        <p:spPr>
          <a:xfrm>
            <a:off x="5892800" y="359330"/>
            <a:ext cx="6011900" cy="2171492"/>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'Thank you!'</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'Goodbye!'</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5498BA43-B114-A54C-8D02-4DA194D80722}"/>
              </a:ext>
            </a:extLst>
          </p:cNvPr>
          <p:cNvSpPr>
            <a:spLocks noGrp="1"/>
          </p:cNvSpPr>
          <p:nvPr>
            <p:ph type="body" sz="quarter" idx="12"/>
          </p:nvPr>
        </p:nvSpPr>
        <p:spPr/>
        <p:txBody>
          <a:bodyPr/>
          <a:lstStyle/>
          <a:p>
            <a:r>
              <a:rPr lang="en-US" dirty="0"/>
              <a:t>&lt;animal3.py&gt;</a:t>
            </a:r>
          </a:p>
        </p:txBody>
      </p:sp>
    </p:spTree>
    <p:extLst>
      <p:ext uri="{BB962C8B-B14F-4D97-AF65-F5344CB8AC3E}">
        <p14:creationId xmlns:p14="http://schemas.microsoft.com/office/powerpoint/2010/main" val="101777287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E2C668-2F94-F540-9759-62D5CA4984F8}"/>
              </a:ext>
            </a:extLst>
          </p:cNvPr>
          <p:cNvSpPr>
            <a:spLocks noGrp="1"/>
          </p:cNvSpPr>
          <p:nvPr>
            <p:ph sz="quarter" idx="10"/>
          </p:nvPr>
        </p:nvSpPr>
        <p:spPr/>
        <p:txBody>
          <a:bodyPr>
            <a:normAutofit/>
          </a:bodyPr>
          <a:lstStyle/>
          <a:p>
            <a:r>
              <a:rPr lang="en-US" dirty="0"/>
              <a:t>Indentation matters. This program prints "Thank you" only if the user types in 'dog'</a:t>
            </a:r>
          </a:p>
          <a:p>
            <a:endParaRPr lang="en-US" dirty="0"/>
          </a:p>
          <a:p>
            <a:r>
              <a:rPr lang="en-US" dirty="0"/>
              <a:t>$ python animal3.py</a:t>
            </a:r>
          </a:p>
          <a:p>
            <a:r>
              <a:rPr lang="en-US" dirty="0"/>
              <a:t>dog</a:t>
            </a:r>
          </a:p>
          <a:p>
            <a:endParaRPr lang="en-US" dirty="0"/>
          </a:p>
          <a:p>
            <a:r>
              <a:rPr lang="en-US" dirty="0"/>
              <a:t>Suppose the user types in 'dog': then it goes into the if body. It prints 'Cool, I like dogs too,' Then it goes to the next line and prints 'Thank you.' </a:t>
            </a:r>
            <a:r>
              <a:rPr lang="en-US" dirty="0" err="1"/>
              <a:t>NOw</a:t>
            </a:r>
            <a:r>
              <a:rPr lang="en-US" dirty="0"/>
              <a:t> it's done with the if body, so it goes to the first statement after the body, and it prints 'Goodbye.</a:t>
            </a:r>
          </a:p>
        </p:txBody>
      </p:sp>
    </p:spTree>
    <p:extLst>
      <p:ext uri="{BB962C8B-B14F-4D97-AF65-F5344CB8AC3E}">
        <p14:creationId xmlns:p14="http://schemas.microsoft.com/office/powerpoint/2010/main" val="43146004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E2C668-2F94-F540-9759-62D5CA4984F8}"/>
              </a:ext>
            </a:extLst>
          </p:cNvPr>
          <p:cNvSpPr>
            <a:spLocks noGrp="1"/>
          </p:cNvSpPr>
          <p:nvPr>
            <p:ph sz="quarter" idx="10"/>
          </p:nvPr>
        </p:nvSpPr>
        <p:spPr/>
        <p:txBody>
          <a:bodyPr>
            <a:normAutofit/>
          </a:bodyPr>
          <a:lstStyle/>
          <a:p>
            <a:r>
              <a:rPr lang="en-US" dirty="0"/>
              <a:t>$ python animal3.py</a:t>
            </a:r>
          </a:p>
          <a:p>
            <a:r>
              <a:rPr lang="en-US" dirty="0"/>
              <a:t>cat</a:t>
            </a:r>
          </a:p>
          <a:p>
            <a:endParaRPr lang="en-US" dirty="0"/>
          </a:p>
          <a:p>
            <a:r>
              <a:rPr lang="en-US" dirty="0"/>
              <a:t>But if the user types in 'cat': then since the condition is false, Python skips the entire if body. It goes to the line right afterwards and prints 'Goodbye'</a:t>
            </a:r>
          </a:p>
        </p:txBody>
      </p:sp>
    </p:spTree>
    <p:extLst>
      <p:ext uri="{BB962C8B-B14F-4D97-AF65-F5344CB8AC3E}">
        <p14:creationId xmlns:p14="http://schemas.microsoft.com/office/powerpoint/2010/main" val="1404688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EE9EDE-BDDA-B84A-88E0-FA102240D947}"/>
              </a:ext>
            </a:extLst>
          </p:cNvPr>
          <p:cNvSpPr>
            <a:spLocks noGrp="1"/>
          </p:cNvSpPr>
          <p:nvPr>
            <p:ph type="body" sz="quarter" idx="10"/>
          </p:nvPr>
        </p:nvSpPr>
        <p:spPr/>
        <p:txBody>
          <a:bodyPr>
            <a:normAutofit fontScale="92500"/>
          </a:bodyPr>
          <a:lstStyle/>
          <a:p>
            <a:r>
              <a:rPr lang="en-US" dirty="0"/>
              <a:t>Python is a program.</a:t>
            </a:r>
          </a:p>
          <a:p>
            <a:r>
              <a:rPr lang="en-US" dirty="0"/>
              <a:t>To start it running interactively, type </a:t>
            </a:r>
            <a:r>
              <a:rPr lang="en-US" b="1" dirty="0"/>
              <a:t>python </a:t>
            </a:r>
            <a:r>
              <a:rPr lang="en-US" dirty="0"/>
              <a:t>at the command prompt $.</a:t>
            </a:r>
          </a:p>
          <a:p>
            <a:r>
              <a:rPr lang="en-US" dirty="0"/>
              <a:t>The $ is the computer waiting to tell it what to do</a:t>
            </a:r>
          </a:p>
          <a:p>
            <a:r>
              <a:rPr lang="en-US" dirty="0"/>
              <a:t>When you type </a:t>
            </a:r>
            <a:r>
              <a:rPr lang="en-US" b="1" dirty="0"/>
              <a:t>python</a:t>
            </a:r>
            <a:r>
              <a:rPr lang="en-US" dirty="0"/>
              <a:t>, it runs Python which waits for your commands</a:t>
            </a:r>
          </a:p>
          <a:p>
            <a:r>
              <a:rPr lang="en-US" dirty="0"/>
              <a:t>The </a:t>
            </a:r>
            <a:r>
              <a:rPr lang="en-US" b="1" dirty="0"/>
              <a:t>&gt;&gt;&gt;</a:t>
            </a:r>
            <a:r>
              <a:rPr lang="en-US" dirty="0"/>
              <a:t> is </a:t>
            </a:r>
            <a:r>
              <a:rPr lang="en-US" i="1" dirty="0"/>
              <a:t>Python</a:t>
            </a:r>
            <a:r>
              <a:rPr lang="en-US" dirty="0"/>
              <a:t> waiting for you to tell it what to do</a:t>
            </a:r>
          </a:p>
          <a:p>
            <a:r>
              <a:rPr lang="en-US" dirty="0"/>
              <a:t>When you're done with Python, type quit() to quit.</a:t>
            </a:r>
          </a:p>
          <a:p>
            <a:endParaRPr lang="en-US" dirty="0"/>
          </a:p>
        </p:txBody>
      </p:sp>
    </p:spTree>
    <p:extLst>
      <p:ext uri="{BB962C8B-B14F-4D97-AF65-F5344CB8AC3E}">
        <p14:creationId xmlns:p14="http://schemas.microsoft.com/office/powerpoint/2010/main" val="1349341476"/>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68FE54-29B2-8844-8D24-813A75F59F58}"/>
              </a:ext>
            </a:extLst>
          </p:cNvPr>
          <p:cNvSpPr>
            <a:spLocks noGrp="1"/>
          </p:cNvSpPr>
          <p:nvPr>
            <p:ph type="body" sz="quarter" idx="11"/>
          </p:nvPr>
        </p:nvSpPr>
        <p:spPr>
          <a:xfrm>
            <a:off x="5892800" y="359330"/>
            <a:ext cx="6011900" cy="2171492"/>
          </a:xfrm>
        </p:spPr>
        <p:txBody>
          <a:bodyPr/>
          <a:lstStyle/>
          <a:p>
            <a:r>
              <a:rPr lang="en-US"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'Thank you!'</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'Goodbye!'</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A78F713E-D465-4B43-AFB4-0111180C51A5}"/>
              </a:ext>
            </a:extLst>
          </p:cNvPr>
          <p:cNvSpPr>
            <a:spLocks noGrp="1"/>
          </p:cNvSpPr>
          <p:nvPr>
            <p:ph type="body" sz="quarter" idx="12"/>
          </p:nvPr>
        </p:nvSpPr>
        <p:spPr/>
        <p:txBody>
          <a:bodyPr/>
          <a:lstStyle/>
          <a:p>
            <a:r>
              <a:rPr lang="en-US" dirty="0"/>
              <a:t>&lt;animal4.py&gt;</a:t>
            </a:r>
          </a:p>
        </p:txBody>
      </p:sp>
    </p:spTree>
    <p:extLst>
      <p:ext uri="{BB962C8B-B14F-4D97-AF65-F5344CB8AC3E}">
        <p14:creationId xmlns:p14="http://schemas.microsoft.com/office/powerpoint/2010/main" val="395450340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901262-0419-0249-8C98-E86A0E717908}"/>
              </a:ext>
            </a:extLst>
          </p:cNvPr>
          <p:cNvSpPr>
            <a:spLocks noGrp="1"/>
          </p:cNvSpPr>
          <p:nvPr>
            <p:ph type="body" sz="quarter" idx="10"/>
          </p:nvPr>
        </p:nvSpPr>
        <p:spPr/>
        <p:txBody>
          <a:bodyPr/>
          <a:lstStyle/>
          <a:p>
            <a:r>
              <a:rPr lang="en-US" dirty="0"/>
              <a:t>Here, this version </a:t>
            </a:r>
            <a:r>
              <a:rPr lang="en-US" i="1" dirty="0"/>
              <a:t>doesn't</a:t>
            </a:r>
            <a:r>
              <a:rPr lang="en-US" dirty="0"/>
              <a:t> indent the 'thank you' print statement. It will be executed regardless of whether the condition is true or false.</a:t>
            </a:r>
          </a:p>
          <a:p>
            <a:r>
              <a:rPr lang="en-US" dirty="0"/>
              <a:t>The condition in an if statement determines whether Python executes the indented body.</a:t>
            </a:r>
          </a:p>
        </p:txBody>
      </p:sp>
    </p:spTree>
    <p:extLst>
      <p:ext uri="{BB962C8B-B14F-4D97-AF65-F5344CB8AC3E}">
        <p14:creationId xmlns:p14="http://schemas.microsoft.com/office/powerpoint/2010/main" val="293125879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E2C668-2F94-F540-9759-62D5CA4984F8}"/>
              </a:ext>
            </a:extLst>
          </p:cNvPr>
          <p:cNvSpPr>
            <a:spLocks noGrp="1"/>
          </p:cNvSpPr>
          <p:nvPr>
            <p:ph sz="quarter" idx="10"/>
          </p:nvPr>
        </p:nvSpPr>
        <p:spPr/>
        <p:txBody>
          <a:bodyPr>
            <a:normAutofit/>
          </a:bodyPr>
          <a:lstStyle/>
          <a:p>
            <a:r>
              <a:rPr lang="en-US" dirty="0"/>
              <a:t>$ python animal4.py</a:t>
            </a:r>
          </a:p>
          <a:p>
            <a:r>
              <a:rPr lang="en-US" dirty="0"/>
              <a:t>dog</a:t>
            </a:r>
          </a:p>
          <a:p>
            <a:endParaRPr lang="en-US" dirty="0"/>
          </a:p>
          <a:p>
            <a:r>
              <a:rPr lang="en-US" dirty="0"/>
              <a:t>$ python animal4.py</a:t>
            </a:r>
          </a:p>
          <a:p>
            <a:r>
              <a:rPr lang="en-US" dirty="0"/>
              <a:t>cat</a:t>
            </a:r>
          </a:p>
        </p:txBody>
      </p:sp>
    </p:spTree>
    <p:extLst>
      <p:ext uri="{BB962C8B-B14F-4D97-AF65-F5344CB8AC3E}">
        <p14:creationId xmlns:p14="http://schemas.microsoft.com/office/powerpoint/2010/main" val="226054593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008109-547F-6847-B658-E572020036A0}"/>
              </a:ext>
            </a:extLst>
          </p:cNvPr>
          <p:cNvSpPr>
            <a:spLocks noGrp="1"/>
          </p:cNvSpPr>
          <p:nvPr>
            <p:ph type="body" sz="quarter" idx="11"/>
          </p:nvPr>
        </p:nvSpPr>
        <p:spPr>
          <a:xfrm>
            <a:off x="5892800" y="359330"/>
            <a:ext cx="6011900" cy="2586990"/>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'cat'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'Cats are okay.'</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'Goodbye!'</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895189D6-F794-8944-8263-2DA14DA05B5F}"/>
              </a:ext>
            </a:extLst>
          </p:cNvPr>
          <p:cNvSpPr>
            <a:spLocks noGrp="1"/>
          </p:cNvSpPr>
          <p:nvPr>
            <p:ph type="body" sz="quarter" idx="12"/>
          </p:nvPr>
        </p:nvSpPr>
        <p:spPr/>
        <p:txBody>
          <a:bodyPr/>
          <a:lstStyle/>
          <a:p>
            <a:r>
              <a:rPr lang="en-US" dirty="0"/>
              <a:t>&lt;animal5.py&gt;</a:t>
            </a:r>
          </a:p>
        </p:txBody>
      </p:sp>
    </p:spTree>
    <p:extLst>
      <p:ext uri="{BB962C8B-B14F-4D97-AF65-F5344CB8AC3E}">
        <p14:creationId xmlns:p14="http://schemas.microsoft.com/office/powerpoint/2010/main" val="233744066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143F4B-9EB5-C44D-9CB3-A24ACB8320F0}"/>
              </a:ext>
            </a:extLst>
          </p:cNvPr>
          <p:cNvSpPr>
            <a:spLocks noGrp="1"/>
          </p:cNvSpPr>
          <p:nvPr>
            <p:ph type="body" sz="quarter" idx="10"/>
          </p:nvPr>
        </p:nvSpPr>
        <p:spPr/>
        <p:txBody>
          <a:bodyPr>
            <a:normAutofit fontScale="92500" lnSpcReduction="10000"/>
          </a:bodyPr>
          <a:lstStyle/>
          <a:p>
            <a:r>
              <a:rPr lang="en-US" dirty="0"/>
              <a:t>Here's a version with </a:t>
            </a:r>
            <a:r>
              <a:rPr lang="en-US" i="1" dirty="0"/>
              <a:t>two</a:t>
            </a:r>
            <a:r>
              <a:rPr lang="en-US" dirty="0"/>
              <a:t> if statements</a:t>
            </a:r>
          </a:p>
          <a:p>
            <a:r>
              <a:rPr lang="en-US" dirty="0"/>
              <a:t>Each of them has its own condition and its own body</a:t>
            </a:r>
          </a:p>
          <a:p>
            <a:r>
              <a:rPr lang="en-US" dirty="0"/>
              <a:t>if animal is dog, Python executes the first indented block</a:t>
            </a:r>
          </a:p>
          <a:p>
            <a:r>
              <a:rPr lang="en-US" dirty="0"/>
              <a:t>Either way, control continues with the next line after the if body  … another if statement!</a:t>
            </a:r>
          </a:p>
          <a:p>
            <a:r>
              <a:rPr lang="en-US" dirty="0"/>
              <a:t>if animal is cat, Python executes the second indented block</a:t>
            </a:r>
          </a:p>
          <a:p>
            <a:r>
              <a:rPr lang="en-US" dirty="0"/>
              <a:t>Either way, control continues with the next line after the if body  … goodbye</a:t>
            </a:r>
          </a:p>
          <a:p>
            <a:endParaRPr lang="en-US" dirty="0"/>
          </a:p>
        </p:txBody>
      </p:sp>
    </p:spTree>
    <p:extLst>
      <p:ext uri="{BB962C8B-B14F-4D97-AF65-F5344CB8AC3E}">
        <p14:creationId xmlns:p14="http://schemas.microsoft.com/office/powerpoint/2010/main" val="330794736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E2C668-2F94-F540-9759-62D5CA4984F8}"/>
              </a:ext>
            </a:extLst>
          </p:cNvPr>
          <p:cNvSpPr>
            <a:spLocks noGrp="1"/>
          </p:cNvSpPr>
          <p:nvPr>
            <p:ph sz="quarter" idx="10"/>
          </p:nvPr>
        </p:nvSpPr>
        <p:spPr/>
        <p:txBody>
          <a:bodyPr>
            <a:normAutofit/>
          </a:bodyPr>
          <a:lstStyle/>
          <a:p>
            <a:r>
              <a:rPr lang="en-US" dirty="0"/>
              <a:t>$ python animal5.py</a:t>
            </a:r>
          </a:p>
          <a:p>
            <a:r>
              <a:rPr lang="en-US" dirty="0"/>
              <a:t>dog</a:t>
            </a:r>
          </a:p>
          <a:p>
            <a:endParaRPr lang="en-US" dirty="0"/>
          </a:p>
          <a:p>
            <a:r>
              <a:rPr lang="en-US" dirty="0"/>
              <a:t>$ python animal5.py</a:t>
            </a:r>
          </a:p>
          <a:p>
            <a:r>
              <a:rPr lang="en-US" dirty="0"/>
              <a:t>cat</a:t>
            </a:r>
          </a:p>
        </p:txBody>
      </p:sp>
    </p:spTree>
    <p:extLst>
      <p:ext uri="{BB962C8B-B14F-4D97-AF65-F5344CB8AC3E}">
        <p14:creationId xmlns:p14="http://schemas.microsoft.com/office/powerpoint/2010/main" val="343710438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172E846-CA42-054D-ADCD-FAC4BB1413F0}"/>
              </a:ext>
            </a:extLst>
          </p:cNvPr>
          <p:cNvSpPr>
            <a:spLocks noGrp="1"/>
          </p:cNvSpPr>
          <p:nvPr>
            <p:ph type="body" sz="quarter" idx="11"/>
          </p:nvPr>
        </p:nvSpPr>
        <p:spPr>
          <a:xfrm>
            <a:off x="5892800" y="359330"/>
            <a:ext cx="6011900" cy="2586990"/>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 dog would be better.'</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'Goodbye!'</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1B2546E1-2674-C849-8CF1-496E2D87F10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84568279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D72A33-AF1E-5244-A370-EA3502A05E89}"/>
              </a:ext>
            </a:extLst>
          </p:cNvPr>
          <p:cNvSpPr>
            <a:spLocks noGrp="1"/>
          </p:cNvSpPr>
          <p:nvPr>
            <p:ph type="body" sz="quarter" idx="10"/>
          </p:nvPr>
        </p:nvSpPr>
        <p:spPr/>
        <p:txBody>
          <a:bodyPr/>
          <a:lstStyle/>
          <a:p>
            <a:r>
              <a:rPr lang="en-US" dirty="0"/>
              <a:t>Here is a very useful variation on if</a:t>
            </a:r>
          </a:p>
          <a:p>
            <a:r>
              <a:rPr lang="en-US" dirty="0"/>
              <a:t>This version has </a:t>
            </a:r>
            <a:r>
              <a:rPr lang="en-US" i="1" dirty="0"/>
              <a:t>two</a:t>
            </a:r>
            <a:r>
              <a:rPr lang="en-US" dirty="0"/>
              <a:t> indented blocks</a:t>
            </a:r>
          </a:p>
          <a:p>
            <a:r>
              <a:rPr lang="en-US" dirty="0"/>
              <a:t>The first one is executed </a:t>
            </a:r>
            <a:r>
              <a:rPr lang="en-US" i="1" dirty="0"/>
              <a:t>if</a:t>
            </a:r>
            <a:r>
              <a:rPr lang="en-US" dirty="0"/>
              <a:t> the condition is true</a:t>
            </a:r>
          </a:p>
          <a:p>
            <a:r>
              <a:rPr lang="en-US" dirty="0"/>
              <a:t>The second one, after the else, is executed if the condition is false</a:t>
            </a:r>
          </a:p>
          <a:p>
            <a:r>
              <a:rPr lang="en-US" dirty="0"/>
              <a:t>I.e., do this, or else do that</a:t>
            </a:r>
          </a:p>
          <a:p>
            <a:r>
              <a:rPr lang="en-US" dirty="0"/>
              <a:t>Very useful when there are two </a:t>
            </a:r>
            <a:r>
              <a:rPr lang="en-US" dirty="0" err="1"/>
              <a:t>possibilitties</a:t>
            </a:r>
            <a:r>
              <a:rPr lang="en-US" dirty="0"/>
              <a:t> requiring different treatment</a:t>
            </a:r>
          </a:p>
        </p:txBody>
      </p:sp>
    </p:spTree>
    <p:extLst>
      <p:ext uri="{BB962C8B-B14F-4D97-AF65-F5344CB8AC3E}">
        <p14:creationId xmlns:p14="http://schemas.microsoft.com/office/powerpoint/2010/main" val="129028144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E2C668-2F94-F540-9759-62D5CA4984F8}"/>
              </a:ext>
            </a:extLst>
          </p:cNvPr>
          <p:cNvSpPr>
            <a:spLocks noGrp="1"/>
          </p:cNvSpPr>
          <p:nvPr>
            <p:ph sz="quarter" idx="10"/>
          </p:nvPr>
        </p:nvSpPr>
        <p:spPr/>
        <p:txBody>
          <a:bodyPr>
            <a:normAutofit/>
          </a:bodyPr>
          <a:lstStyle/>
          <a:p>
            <a:r>
              <a:rPr lang="en-US" dirty="0"/>
              <a:t>$ python animal6.py</a:t>
            </a:r>
          </a:p>
          <a:p>
            <a:r>
              <a:rPr lang="en-US" dirty="0"/>
              <a:t>dog</a:t>
            </a:r>
          </a:p>
          <a:p>
            <a:endParaRPr lang="en-US" dirty="0"/>
          </a:p>
          <a:p>
            <a:r>
              <a:rPr lang="en-US" dirty="0"/>
              <a:t>$ python animal6.py</a:t>
            </a:r>
          </a:p>
          <a:p>
            <a:r>
              <a:rPr lang="en-US" dirty="0"/>
              <a:t>cat</a:t>
            </a:r>
          </a:p>
        </p:txBody>
      </p:sp>
    </p:spTree>
    <p:extLst>
      <p:ext uri="{BB962C8B-B14F-4D97-AF65-F5344CB8AC3E}">
        <p14:creationId xmlns:p14="http://schemas.microsoft.com/office/powerpoint/2010/main" val="353969131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CTECH401_M4_07</a:t>
            </a:r>
          </a:p>
          <a:p>
            <a:r>
              <a:rPr lang="en-US" dirty="0">
                <a:solidFill>
                  <a:schemeClr val="bg1"/>
                </a:solidFill>
              </a:rPr>
              <a:t>Nested Ifs</a:t>
            </a:r>
          </a:p>
        </p:txBody>
      </p:sp>
    </p:spTree>
    <p:extLst>
      <p:ext uri="{BB962C8B-B14F-4D97-AF65-F5344CB8AC3E}">
        <p14:creationId xmlns:p14="http://schemas.microsoft.com/office/powerpoint/2010/main" val="313852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32534-2019-6D42-9871-C35A1B5F2E0A}"/>
              </a:ext>
            </a:extLst>
          </p:cNvPr>
          <p:cNvSpPr>
            <a:spLocks noGrp="1"/>
          </p:cNvSpPr>
          <p:nvPr>
            <p:ph type="body" sz="quarter" idx="10"/>
          </p:nvPr>
        </p:nvSpPr>
        <p:spPr/>
        <p:txBody>
          <a:bodyPr>
            <a:normAutofit lnSpcReduction="10000"/>
          </a:bodyPr>
          <a:lstStyle/>
          <a:p>
            <a:r>
              <a:rPr lang="en-US" dirty="0"/>
              <a:t>Welcome!</a:t>
            </a:r>
          </a:p>
          <a:p>
            <a:r>
              <a:rPr lang="en-US" dirty="0"/>
              <a:t>Programming is useful, programming is important.</a:t>
            </a:r>
          </a:p>
          <a:p>
            <a:r>
              <a:rPr lang="en-US" dirty="0"/>
              <a:t>But most of all, learning a little programming opens your eyes to the world, see computers in a different way</a:t>
            </a:r>
          </a:p>
          <a:p>
            <a:r>
              <a:rPr lang="en-US" dirty="0"/>
              <a:t>Like writing a little poetry helps you notice and appreciate the music in people's words, even if you don't quit your job to become a poet.</a:t>
            </a:r>
          </a:p>
        </p:txBody>
      </p:sp>
    </p:spTree>
    <p:extLst>
      <p:ext uri="{BB962C8B-B14F-4D97-AF65-F5344CB8AC3E}">
        <p14:creationId xmlns:p14="http://schemas.microsoft.com/office/powerpoint/2010/main" val="2590337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 python</a:t>
            </a:r>
          </a:p>
          <a:p>
            <a:r>
              <a:rPr lang="en-US" dirty="0"/>
              <a:t>&gt;&gt;&gt; print ('Hi!')</a:t>
            </a:r>
          </a:p>
          <a:p>
            <a:r>
              <a:rPr lang="en-US" dirty="0"/>
              <a:t>&gt;&gt;&gt; import hello</a:t>
            </a:r>
          </a:p>
          <a:p>
            <a:r>
              <a:rPr lang="en-US" dirty="0"/>
              <a:t>&gt;&gt;&gt; quit()</a:t>
            </a:r>
          </a:p>
        </p:txBody>
      </p:sp>
    </p:spTree>
    <p:extLst>
      <p:ext uri="{BB962C8B-B14F-4D97-AF65-F5344CB8AC3E}">
        <p14:creationId xmlns:p14="http://schemas.microsoft.com/office/powerpoint/2010/main" val="2674011889"/>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EEC13C-60CA-A745-81CB-2DDB25259CF3}"/>
              </a:ext>
            </a:extLst>
          </p:cNvPr>
          <p:cNvSpPr>
            <a:spLocks noGrp="1"/>
          </p:cNvSpPr>
          <p:nvPr>
            <p:ph type="body" sz="quarter" idx="10"/>
          </p:nvPr>
        </p:nvSpPr>
        <p:spPr/>
        <p:txBody>
          <a:bodyPr/>
          <a:lstStyle/>
          <a:p>
            <a:r>
              <a:rPr lang="en-US" dirty="0"/>
              <a:t>Now for the part where the horizon starts to open up in front of us.</a:t>
            </a:r>
          </a:p>
          <a:p>
            <a:r>
              <a:rPr lang="en-US" dirty="0"/>
              <a:t>We're going to </a:t>
            </a:r>
            <a:r>
              <a:rPr lang="en-US" i="1" dirty="0"/>
              <a:t>nest</a:t>
            </a:r>
            <a:r>
              <a:rPr lang="en-US" dirty="0"/>
              <a:t> multiple if statements</a:t>
            </a:r>
          </a:p>
        </p:txBody>
      </p:sp>
    </p:spTree>
    <p:extLst>
      <p:ext uri="{BB962C8B-B14F-4D97-AF65-F5344CB8AC3E}">
        <p14:creationId xmlns:p14="http://schemas.microsoft.com/office/powerpoint/2010/main" val="238814978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ECC185-F2D1-C54C-B9F0-7D36219246BF}"/>
              </a:ext>
            </a:extLst>
          </p:cNvPr>
          <p:cNvSpPr>
            <a:spLocks noGrp="1"/>
          </p:cNvSpPr>
          <p:nvPr>
            <p:ph type="body" sz="quarter" idx="11"/>
          </p:nvPr>
        </p:nvSpPr>
        <p:spPr>
          <a:xfrm>
            <a:off x="5892800" y="359330"/>
            <a:ext cx="6011900" cy="2586990"/>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'Enter a color: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'brown'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'Especially brown dogs.'</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42917A84-85FD-8749-9923-BE579B2B781E}"/>
              </a:ext>
            </a:extLst>
          </p:cNvPr>
          <p:cNvSpPr>
            <a:spLocks noGrp="1"/>
          </p:cNvSpPr>
          <p:nvPr>
            <p:ph type="body" sz="quarter" idx="12"/>
          </p:nvPr>
        </p:nvSpPr>
        <p:spPr/>
        <p:txBody>
          <a:bodyPr/>
          <a:lstStyle/>
          <a:p>
            <a:r>
              <a:rPr lang="en-US" dirty="0"/>
              <a:t>&lt;animal7.py&gt;</a:t>
            </a:r>
          </a:p>
        </p:txBody>
      </p:sp>
    </p:spTree>
    <p:extLst>
      <p:ext uri="{BB962C8B-B14F-4D97-AF65-F5344CB8AC3E}">
        <p14:creationId xmlns:p14="http://schemas.microsoft.com/office/powerpoint/2010/main" val="277049278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C18E07-028F-9046-998A-F865030E2663}"/>
              </a:ext>
            </a:extLst>
          </p:cNvPr>
          <p:cNvSpPr>
            <a:spLocks noGrp="1"/>
          </p:cNvSpPr>
          <p:nvPr>
            <p:ph sz="quarter" idx="10"/>
          </p:nvPr>
        </p:nvSpPr>
        <p:spPr/>
        <p:txBody>
          <a:bodyPr/>
          <a:lstStyle/>
          <a:p>
            <a:r>
              <a:rPr lang="en-US" dirty="0"/>
              <a:t>$ python animal7.py</a:t>
            </a:r>
          </a:p>
          <a:p>
            <a:r>
              <a:rPr lang="en-US" dirty="0"/>
              <a:t>dog</a:t>
            </a:r>
          </a:p>
          <a:p>
            <a:r>
              <a:rPr lang="en-US" dirty="0"/>
              <a:t>brown</a:t>
            </a:r>
          </a:p>
          <a:p>
            <a:endParaRPr lang="en-US" dirty="0"/>
          </a:p>
          <a:p>
            <a:r>
              <a:rPr lang="en-US" dirty="0"/>
              <a:t>$ python animal7.py</a:t>
            </a:r>
          </a:p>
          <a:p>
            <a:r>
              <a:rPr lang="en-US" dirty="0"/>
              <a:t>dog</a:t>
            </a:r>
          </a:p>
          <a:p>
            <a:r>
              <a:rPr lang="en-US" dirty="0"/>
              <a:t>black</a:t>
            </a:r>
          </a:p>
          <a:p>
            <a:endParaRPr lang="en-US" dirty="0"/>
          </a:p>
          <a:p>
            <a:r>
              <a:rPr lang="en-US" dirty="0"/>
              <a:t>$ python animal7.py</a:t>
            </a:r>
          </a:p>
          <a:p>
            <a:r>
              <a:rPr lang="en-US" dirty="0"/>
              <a:t>cat</a:t>
            </a:r>
          </a:p>
          <a:p>
            <a:r>
              <a:rPr lang="en-US" dirty="0"/>
              <a:t>brown</a:t>
            </a:r>
          </a:p>
          <a:p>
            <a:endParaRPr lang="en-US" dirty="0"/>
          </a:p>
        </p:txBody>
      </p:sp>
    </p:spTree>
    <p:extLst>
      <p:ext uri="{BB962C8B-B14F-4D97-AF65-F5344CB8AC3E}">
        <p14:creationId xmlns:p14="http://schemas.microsoft.com/office/powerpoint/2010/main" val="2960101376"/>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59ED25-3C4A-4A45-95CF-F0961C0789B4}"/>
              </a:ext>
            </a:extLst>
          </p:cNvPr>
          <p:cNvSpPr>
            <a:spLocks noGrp="1"/>
          </p:cNvSpPr>
          <p:nvPr>
            <p:ph type="body" sz="quarter" idx="10"/>
          </p:nvPr>
        </p:nvSpPr>
        <p:spPr/>
        <p:txBody>
          <a:bodyPr/>
          <a:lstStyle/>
          <a:p>
            <a:r>
              <a:rPr lang="en-US" dirty="0"/>
              <a:t>You see what's going on here? Take the first example.</a:t>
            </a:r>
          </a:p>
          <a:p>
            <a:r>
              <a:rPr lang="en-US" dirty="0"/>
              <a:t>Python gets to the outer if. animal is dog, so the comparison is true, so Python executes the body of the outer if, and prints that it likes dogs, too.</a:t>
            </a:r>
          </a:p>
          <a:p>
            <a:r>
              <a:rPr lang="en-US" dirty="0"/>
              <a:t>Now it reaches the inner if, and color is brown, so this comparison is true, so Python also executes the body of the inner if, and prints especially brown dogs</a:t>
            </a:r>
          </a:p>
        </p:txBody>
      </p:sp>
    </p:spTree>
    <p:extLst>
      <p:ext uri="{BB962C8B-B14F-4D97-AF65-F5344CB8AC3E}">
        <p14:creationId xmlns:p14="http://schemas.microsoft.com/office/powerpoint/2010/main" val="784126413"/>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F80DEF-EC08-404A-BA8D-EADA2BB0814D}"/>
              </a:ext>
            </a:extLst>
          </p:cNvPr>
          <p:cNvSpPr>
            <a:spLocks noGrp="1"/>
          </p:cNvSpPr>
          <p:nvPr>
            <p:ph type="body" sz="quarter" idx="10"/>
          </p:nvPr>
        </p:nvSpPr>
        <p:spPr/>
        <p:txBody>
          <a:bodyPr/>
          <a:lstStyle/>
          <a:p>
            <a:r>
              <a:rPr lang="en-US" dirty="0"/>
              <a:t>But if you type in cat instead, Python skips over the body of the outer if, </a:t>
            </a:r>
            <a:r>
              <a:rPr lang="en-US" i="1" dirty="0"/>
              <a:t>including the entire inner if and its body</a:t>
            </a:r>
            <a:r>
              <a:rPr lang="en-US" dirty="0"/>
              <a:t>. </a:t>
            </a:r>
          </a:p>
          <a:p>
            <a:r>
              <a:rPr lang="en-US" dirty="0"/>
              <a:t>Doesn't matter if color is brown, Python will never even look at the if color==brown</a:t>
            </a:r>
          </a:p>
        </p:txBody>
      </p:sp>
    </p:spTree>
    <p:extLst>
      <p:ext uri="{BB962C8B-B14F-4D97-AF65-F5344CB8AC3E}">
        <p14:creationId xmlns:p14="http://schemas.microsoft.com/office/powerpoint/2010/main" val="171008878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94A7DC-ECB2-4F48-940F-C2190699026D}"/>
              </a:ext>
            </a:extLst>
          </p:cNvPr>
          <p:cNvSpPr>
            <a:spLocks noGrp="1"/>
          </p:cNvSpPr>
          <p:nvPr>
            <p:ph type="body" sz="quarter" idx="11"/>
          </p:nvPr>
        </p:nvSpPr>
        <p:spPr>
          <a:xfrm>
            <a:off x="5892800" y="359330"/>
            <a:ext cx="6011900" cy="4248984"/>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'Enter a color: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'brown'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'Especially brown dogs.'</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'But that\'s a bad dog color.'</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'Dogs are better.'</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3CB492F0-A805-3D4D-B3C8-9574D2C8D811}"/>
              </a:ext>
            </a:extLst>
          </p:cNvPr>
          <p:cNvSpPr>
            <a:spLocks noGrp="1"/>
          </p:cNvSpPr>
          <p:nvPr>
            <p:ph type="body" sz="quarter" idx="12"/>
          </p:nvPr>
        </p:nvSpPr>
        <p:spPr/>
        <p:txBody>
          <a:bodyPr/>
          <a:lstStyle/>
          <a:p>
            <a:r>
              <a:rPr lang="en-US" dirty="0"/>
              <a:t>&lt;animal8.py&gt;</a:t>
            </a:r>
          </a:p>
        </p:txBody>
      </p:sp>
    </p:spTree>
    <p:extLst>
      <p:ext uri="{BB962C8B-B14F-4D97-AF65-F5344CB8AC3E}">
        <p14:creationId xmlns:p14="http://schemas.microsoft.com/office/powerpoint/2010/main" val="22991776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DD1121-E4B7-BA42-9A8B-A885B24D7937}"/>
              </a:ext>
            </a:extLst>
          </p:cNvPr>
          <p:cNvSpPr>
            <a:spLocks noGrp="1"/>
          </p:cNvSpPr>
          <p:nvPr>
            <p:ph type="body" sz="quarter" idx="10"/>
          </p:nvPr>
        </p:nvSpPr>
        <p:spPr/>
        <p:txBody>
          <a:bodyPr/>
          <a:lstStyle/>
          <a:p>
            <a:r>
              <a:rPr lang="en-US" dirty="0"/>
              <a:t>In this version, each if statement has its own else.</a:t>
            </a:r>
          </a:p>
          <a:p>
            <a:r>
              <a:rPr lang="en-US" dirty="0"/>
              <a:t>Look how each else lines up vertically with the if that it goes with</a:t>
            </a:r>
          </a:p>
          <a:p>
            <a:r>
              <a:rPr lang="en-US" dirty="0"/>
              <a:t>It's very easy to read the control flow in a Python program because things that go together line up vertically with nothing further to the left between them.</a:t>
            </a:r>
          </a:p>
        </p:txBody>
      </p:sp>
    </p:spTree>
    <p:extLst>
      <p:ext uri="{BB962C8B-B14F-4D97-AF65-F5344CB8AC3E}">
        <p14:creationId xmlns:p14="http://schemas.microsoft.com/office/powerpoint/2010/main" val="25550029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26A29A-9167-D843-A00A-DEDB6F16B943}"/>
              </a:ext>
            </a:extLst>
          </p:cNvPr>
          <p:cNvSpPr>
            <a:spLocks noGrp="1"/>
          </p:cNvSpPr>
          <p:nvPr>
            <p:ph type="body" sz="quarter" idx="11"/>
          </p:nvPr>
        </p:nvSpPr>
        <p:spPr>
          <a:xfrm>
            <a:off x="5892800" y="359330"/>
            <a:ext cx="6011900" cy="3417987"/>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'Enter a color: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'brown'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'Especially brown dogs.'</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 disagree!'</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082E9117-2CCB-D042-B2A1-03CF38863E59}"/>
              </a:ext>
            </a:extLst>
          </p:cNvPr>
          <p:cNvSpPr>
            <a:spLocks noGrp="1"/>
          </p:cNvSpPr>
          <p:nvPr>
            <p:ph type="body" sz="quarter" idx="12"/>
          </p:nvPr>
        </p:nvSpPr>
        <p:spPr/>
        <p:txBody>
          <a:bodyPr/>
          <a:lstStyle/>
          <a:p>
            <a:r>
              <a:rPr lang="en-US" dirty="0"/>
              <a:t>&lt;animal9.py&gt;</a:t>
            </a:r>
          </a:p>
        </p:txBody>
      </p:sp>
    </p:spTree>
    <p:extLst>
      <p:ext uri="{BB962C8B-B14F-4D97-AF65-F5344CB8AC3E}">
        <p14:creationId xmlns:p14="http://schemas.microsoft.com/office/powerpoint/2010/main" val="26237213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E7C166-403A-B040-84F5-5C04068F6EE8}"/>
              </a:ext>
            </a:extLst>
          </p:cNvPr>
          <p:cNvSpPr>
            <a:spLocks noGrp="1"/>
          </p:cNvSpPr>
          <p:nvPr>
            <p:ph type="body" sz="quarter" idx="10"/>
          </p:nvPr>
        </p:nvSpPr>
        <p:spPr/>
        <p:txBody>
          <a:bodyPr/>
          <a:lstStyle/>
          <a:p>
            <a:r>
              <a:rPr lang="en-US" dirty="0"/>
              <a:t>Indentation matters. This program disagrees with you about </a:t>
            </a:r>
            <a:r>
              <a:rPr lang="en-US" i="1" dirty="0"/>
              <a:t>colors</a:t>
            </a:r>
            <a:r>
              <a:rPr lang="en-US" dirty="0"/>
              <a:t>: the else goes with the if color == brown</a:t>
            </a:r>
          </a:p>
        </p:txBody>
      </p:sp>
    </p:spTree>
    <p:extLst>
      <p:ext uri="{BB962C8B-B14F-4D97-AF65-F5344CB8AC3E}">
        <p14:creationId xmlns:p14="http://schemas.microsoft.com/office/powerpoint/2010/main" val="1330896680"/>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AC4F41-B4F2-FE42-A0AA-09C6FCFA7D4B}"/>
              </a:ext>
            </a:extLst>
          </p:cNvPr>
          <p:cNvSpPr>
            <a:spLocks noGrp="1"/>
          </p:cNvSpPr>
          <p:nvPr>
            <p:ph type="body" sz="quarter" idx="11"/>
          </p:nvPr>
        </p:nvSpPr>
        <p:spPr>
          <a:xfrm>
            <a:off x="5892800" y="359330"/>
            <a:ext cx="6011900" cy="3417987"/>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'Enter a color: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'brown'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'Especially brown dogs.'</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 disagree!'</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0C145356-92D8-B940-86CE-C22840325062}"/>
              </a:ext>
            </a:extLst>
          </p:cNvPr>
          <p:cNvSpPr>
            <a:spLocks noGrp="1"/>
          </p:cNvSpPr>
          <p:nvPr>
            <p:ph type="body" sz="quarter" idx="12"/>
          </p:nvPr>
        </p:nvSpPr>
        <p:spPr/>
        <p:txBody>
          <a:bodyPr/>
          <a:lstStyle/>
          <a:p>
            <a:r>
              <a:rPr lang="en-US" dirty="0"/>
              <a:t>&lt;animal10.py&gt;</a:t>
            </a:r>
          </a:p>
        </p:txBody>
      </p:sp>
    </p:spTree>
    <p:extLst>
      <p:ext uri="{BB962C8B-B14F-4D97-AF65-F5344CB8AC3E}">
        <p14:creationId xmlns:p14="http://schemas.microsoft.com/office/powerpoint/2010/main" val="839795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CTECH401_M1_04</a:t>
            </a:r>
          </a:p>
          <a:p>
            <a:r>
              <a:rPr lang="en-US" dirty="0">
                <a:solidFill>
                  <a:schemeClr val="bg1"/>
                </a:solidFill>
              </a:rPr>
              <a:t>Programs</a:t>
            </a:r>
          </a:p>
        </p:txBody>
      </p:sp>
    </p:spTree>
    <p:extLst>
      <p:ext uri="{BB962C8B-B14F-4D97-AF65-F5344CB8AC3E}">
        <p14:creationId xmlns:p14="http://schemas.microsoft.com/office/powerpoint/2010/main" val="1733068829"/>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6BAFDD-CC60-9C47-9E8D-42317830B5BC}"/>
              </a:ext>
            </a:extLst>
          </p:cNvPr>
          <p:cNvSpPr>
            <a:spLocks noGrp="1"/>
          </p:cNvSpPr>
          <p:nvPr>
            <p:ph type="body" sz="quarter" idx="10"/>
          </p:nvPr>
        </p:nvSpPr>
        <p:spPr/>
        <p:txBody>
          <a:bodyPr/>
          <a:lstStyle/>
          <a:p>
            <a:r>
              <a:rPr lang="en-US" dirty="0"/>
              <a:t>This version disagrees with you about animals: the else goes with the if animal == dog</a:t>
            </a:r>
          </a:p>
        </p:txBody>
      </p:sp>
    </p:spTree>
    <p:extLst>
      <p:ext uri="{BB962C8B-B14F-4D97-AF65-F5344CB8AC3E}">
        <p14:creationId xmlns:p14="http://schemas.microsoft.com/office/powerpoint/2010/main" val="39220049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510E40-D286-4748-A3AF-6AF560944AFE}"/>
              </a:ext>
            </a:extLst>
          </p:cNvPr>
          <p:cNvSpPr>
            <a:spLocks noGrp="1"/>
          </p:cNvSpPr>
          <p:nvPr>
            <p:ph type="body" sz="quarter" idx="11"/>
          </p:nvPr>
        </p:nvSpPr>
        <p:spPr>
          <a:xfrm>
            <a:off x="5892800" y="359330"/>
            <a:ext cx="6011900" cy="5079980"/>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'cat'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'Cats are nice.'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'mouse'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'Mice are oaky by me.'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'Not my favorite.'</a:t>
            </a:r>
            <a:r>
              <a:rPr lang="en-US" b="1" dirty="0">
                <a:solidFill>
                  <a:srgbClr val="000000"/>
                </a:solidFill>
                <a:latin typeface="Consolas" panose="020B0609020204030204" pitchFamily="49" charset="0"/>
              </a:rPr>
              <a:t>)</a:t>
            </a:r>
          </a:p>
          <a:p>
            <a:endParaRPr lang="en-US" b="1" dirty="0"/>
          </a:p>
        </p:txBody>
      </p:sp>
      <p:sp>
        <p:nvSpPr>
          <p:cNvPr id="3" name="Text Placeholder 2">
            <a:extLst>
              <a:ext uri="{FF2B5EF4-FFF2-40B4-BE49-F238E27FC236}">
                <a16:creationId xmlns:a16="http://schemas.microsoft.com/office/drawing/2014/main" id="{F8BEF25E-D709-4344-9158-BF4FCE7E88A1}"/>
              </a:ext>
            </a:extLst>
          </p:cNvPr>
          <p:cNvSpPr>
            <a:spLocks noGrp="1"/>
          </p:cNvSpPr>
          <p:nvPr>
            <p:ph type="body" sz="quarter" idx="12"/>
          </p:nvPr>
        </p:nvSpPr>
        <p:spPr/>
        <p:txBody>
          <a:bodyPr/>
          <a:lstStyle/>
          <a:p>
            <a:r>
              <a:rPr lang="en-US" dirty="0"/>
              <a:t>&lt;animal11.py&gt;</a:t>
            </a:r>
          </a:p>
        </p:txBody>
      </p:sp>
    </p:spTree>
    <p:extLst>
      <p:ext uri="{BB962C8B-B14F-4D97-AF65-F5344CB8AC3E}">
        <p14:creationId xmlns:p14="http://schemas.microsoft.com/office/powerpoint/2010/main" val="1531010041"/>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79EEE1-27B3-064F-8DE1-6BAB4EBBABE5}"/>
              </a:ext>
            </a:extLst>
          </p:cNvPr>
          <p:cNvSpPr>
            <a:spLocks noGrp="1"/>
          </p:cNvSpPr>
          <p:nvPr>
            <p:ph type="body" sz="quarter" idx="10"/>
          </p:nvPr>
        </p:nvSpPr>
        <p:spPr/>
        <p:txBody>
          <a:bodyPr/>
          <a:lstStyle/>
          <a:p>
            <a:r>
              <a:rPr lang="en-US" dirty="0"/>
              <a:t>Here's a version that puts nested ifs inside the body of the else</a:t>
            </a:r>
          </a:p>
          <a:p>
            <a:r>
              <a:rPr lang="en-US" dirty="0"/>
              <a:t>It has an answer ready for you for several different animals</a:t>
            </a:r>
          </a:p>
          <a:p>
            <a:r>
              <a:rPr lang="en-US" dirty="0"/>
              <a:t>This works.</a:t>
            </a:r>
          </a:p>
          <a:p>
            <a:r>
              <a:rPr lang="en-US" dirty="0"/>
              <a:t>But it's also getting unwieldy</a:t>
            </a:r>
          </a:p>
          <a:p>
            <a:r>
              <a:rPr lang="en-US" dirty="0"/>
              <a:t>What if you want to add giraffe, and gazelle, and panda, and penguin ... it'll get more and more indented and less and less readable</a:t>
            </a:r>
          </a:p>
        </p:txBody>
      </p:sp>
    </p:spTree>
    <p:extLst>
      <p:ext uri="{BB962C8B-B14F-4D97-AF65-F5344CB8AC3E}">
        <p14:creationId xmlns:p14="http://schemas.microsoft.com/office/powerpoint/2010/main" val="165520767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425502-DE44-FC4C-B85D-846318AD064E}"/>
              </a:ext>
            </a:extLst>
          </p:cNvPr>
          <p:cNvSpPr>
            <a:spLocks noGrp="1"/>
          </p:cNvSpPr>
          <p:nvPr>
            <p:ph type="body" sz="quarter" idx="11"/>
          </p:nvPr>
        </p:nvSpPr>
        <p:spPr>
          <a:xfrm>
            <a:off x="5892800" y="359330"/>
            <a:ext cx="6011900" cy="3833485"/>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a:p>
            <a:r>
              <a:rPr lang="en-US" b="1" dirty="0" err="1">
                <a:solidFill>
                  <a:srgbClr val="204A87"/>
                </a:solidFill>
                <a:latin typeface="Consolas" panose="020B0609020204030204" pitchFamily="49" charset="0"/>
              </a:rPr>
              <a:t>elif</a:t>
            </a:r>
            <a:r>
              <a:rPr lang="en-US" b="1" dirty="0">
                <a:solidFill>
                  <a:srgbClr val="204A87"/>
                </a:solidFill>
                <a:latin typeface="Consolas" panose="020B0609020204030204" pitchFamily="49" charset="0"/>
              </a:rPr>
              <a:t>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'cat'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'Cats are nice.'</a:t>
            </a:r>
            <a:r>
              <a:rPr lang="en-US" b="1" dirty="0">
                <a:solidFill>
                  <a:srgbClr val="000000"/>
                </a:solidFill>
                <a:latin typeface="Consolas" panose="020B0609020204030204" pitchFamily="49" charset="0"/>
              </a:rPr>
              <a:t>)</a:t>
            </a:r>
          </a:p>
          <a:p>
            <a:r>
              <a:rPr lang="en-US" b="1" dirty="0" err="1">
                <a:solidFill>
                  <a:srgbClr val="204A87"/>
                </a:solidFill>
                <a:latin typeface="Consolas" panose="020B0609020204030204" pitchFamily="49" charset="0"/>
              </a:rPr>
              <a:t>elif</a:t>
            </a:r>
            <a:r>
              <a:rPr lang="en-US" b="1" dirty="0">
                <a:solidFill>
                  <a:srgbClr val="204A87"/>
                </a:solidFill>
                <a:latin typeface="Consolas" panose="020B0609020204030204" pitchFamily="49" charset="0"/>
              </a:rPr>
              <a:t>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'mouse'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'Mice are oaky by me.'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'Not my favorite.'</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FC738EFC-BC8F-B945-A93F-420013247DDC}"/>
              </a:ext>
            </a:extLst>
          </p:cNvPr>
          <p:cNvSpPr>
            <a:spLocks noGrp="1"/>
          </p:cNvSpPr>
          <p:nvPr>
            <p:ph type="body" sz="quarter" idx="12"/>
          </p:nvPr>
        </p:nvSpPr>
        <p:spPr/>
        <p:txBody>
          <a:bodyPr/>
          <a:lstStyle/>
          <a:p>
            <a:r>
              <a:rPr lang="en-US"/>
              <a:t>&lt;animal12.py&gt;</a:t>
            </a:r>
          </a:p>
        </p:txBody>
      </p:sp>
    </p:spTree>
    <p:extLst>
      <p:ext uri="{BB962C8B-B14F-4D97-AF65-F5344CB8AC3E}">
        <p14:creationId xmlns:p14="http://schemas.microsoft.com/office/powerpoint/2010/main" val="116041266"/>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F28977-9CA1-6B46-BC6A-EE5156D4DB11}"/>
              </a:ext>
            </a:extLst>
          </p:cNvPr>
          <p:cNvSpPr>
            <a:spLocks noGrp="1"/>
          </p:cNvSpPr>
          <p:nvPr>
            <p:ph type="body" sz="quarter" idx="10"/>
          </p:nvPr>
        </p:nvSpPr>
        <p:spPr/>
        <p:txBody>
          <a:bodyPr>
            <a:normAutofit lnSpcReduction="10000"/>
          </a:bodyPr>
          <a:lstStyle/>
          <a:p>
            <a:r>
              <a:rPr lang="en-US" dirty="0"/>
              <a:t>Here's a better version</a:t>
            </a:r>
          </a:p>
          <a:p>
            <a:r>
              <a:rPr lang="en-US" dirty="0" err="1"/>
              <a:t>elif</a:t>
            </a:r>
            <a:r>
              <a:rPr lang="en-US" dirty="0"/>
              <a:t> is Python shorthand for else if</a:t>
            </a:r>
          </a:p>
          <a:p>
            <a:r>
              <a:rPr lang="en-US" dirty="0"/>
              <a:t>but it has the advantage that it's indented at the same level</a:t>
            </a:r>
          </a:p>
          <a:p>
            <a:r>
              <a:rPr lang="en-US" dirty="0"/>
              <a:t>if you're testing one thing against a bunch of different cases, or you have several ifs only one of which can be true, </a:t>
            </a:r>
            <a:r>
              <a:rPr lang="en-US" dirty="0" err="1"/>
              <a:t>elif</a:t>
            </a:r>
            <a:r>
              <a:rPr lang="en-US" dirty="0"/>
              <a:t> is your friend</a:t>
            </a:r>
          </a:p>
          <a:p>
            <a:r>
              <a:rPr lang="en-US" dirty="0"/>
              <a:t>Finally, remember, however, you put ifs, </a:t>
            </a:r>
            <a:r>
              <a:rPr lang="en-US" dirty="0" err="1"/>
              <a:t>elses</a:t>
            </a:r>
            <a:r>
              <a:rPr lang="en-US" dirty="0"/>
              <a:t>, and </a:t>
            </a:r>
            <a:r>
              <a:rPr lang="en-US" dirty="0" err="1"/>
              <a:t>elifs</a:t>
            </a:r>
            <a:r>
              <a:rPr lang="en-US" dirty="0"/>
              <a:t> together, there's a colon at the end of each of those lines.</a:t>
            </a:r>
          </a:p>
          <a:p>
            <a:pPr marL="0" indent="0">
              <a:buNone/>
            </a:pPr>
            <a:endParaRPr lang="en-US" dirty="0"/>
          </a:p>
        </p:txBody>
      </p:sp>
    </p:spTree>
    <p:extLst>
      <p:ext uri="{BB962C8B-B14F-4D97-AF65-F5344CB8AC3E}">
        <p14:creationId xmlns:p14="http://schemas.microsoft.com/office/powerpoint/2010/main" val="2022672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ACE16B-C91E-FA4E-AFF1-7801D164A0A7}"/>
              </a:ext>
            </a:extLst>
          </p:cNvPr>
          <p:cNvSpPr>
            <a:spLocks noGrp="1"/>
          </p:cNvSpPr>
          <p:nvPr>
            <p:ph type="body" sz="quarter" idx="10"/>
          </p:nvPr>
        </p:nvSpPr>
        <p:spPr/>
        <p:txBody>
          <a:bodyPr/>
          <a:lstStyle/>
          <a:p>
            <a:r>
              <a:rPr lang="en-US" dirty="0"/>
              <a:t>We've been giving commands to Python </a:t>
            </a:r>
            <a:r>
              <a:rPr lang="en-US" i="1" dirty="0"/>
              <a:t>interactively</a:t>
            </a:r>
            <a:r>
              <a:rPr lang="en-US" dirty="0"/>
              <a:t>, one at a time</a:t>
            </a:r>
          </a:p>
          <a:p>
            <a:r>
              <a:rPr lang="en-US" dirty="0"/>
              <a:t>But we can also put commands in a </a:t>
            </a:r>
            <a:r>
              <a:rPr lang="en-US" i="1" dirty="0"/>
              <a:t>program</a:t>
            </a:r>
            <a:r>
              <a:rPr lang="en-US" dirty="0"/>
              <a:t> and have Python execute them all together, one after the other, in order</a:t>
            </a:r>
          </a:p>
        </p:txBody>
      </p:sp>
    </p:spTree>
    <p:extLst>
      <p:ext uri="{BB962C8B-B14F-4D97-AF65-F5344CB8AC3E}">
        <p14:creationId xmlns:p14="http://schemas.microsoft.com/office/powerpoint/2010/main" val="3849113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E41C27-2405-0E4C-808E-6C6480456F78}"/>
              </a:ext>
            </a:extLst>
          </p:cNvPr>
          <p:cNvSpPr>
            <a:spLocks noGrp="1"/>
          </p:cNvSpPr>
          <p:nvPr>
            <p:ph type="body" sz="quarter" idx="11"/>
          </p:nvPr>
        </p:nvSpPr>
        <p:spPr>
          <a:xfrm>
            <a:off x="5892800" y="359330"/>
            <a:ext cx="6011900" cy="509498"/>
          </a:xfrm>
        </p:spPr>
        <p:txBody>
          <a:bodyPr/>
          <a:lstStyle/>
          <a:p>
            <a:r>
              <a:rPr lang="en-US" dirty="0"/>
              <a:t>print('Hello!')</a:t>
            </a:r>
          </a:p>
        </p:txBody>
      </p:sp>
      <p:sp>
        <p:nvSpPr>
          <p:cNvPr id="3" name="Text Placeholder 2">
            <a:extLst>
              <a:ext uri="{FF2B5EF4-FFF2-40B4-BE49-F238E27FC236}">
                <a16:creationId xmlns:a16="http://schemas.microsoft.com/office/drawing/2014/main" id="{64873E96-0667-F949-948D-7828FFEAA984}"/>
              </a:ext>
            </a:extLst>
          </p:cNvPr>
          <p:cNvSpPr>
            <a:spLocks noGrp="1"/>
          </p:cNvSpPr>
          <p:nvPr>
            <p:ph type="body" sz="quarter" idx="12"/>
          </p:nvPr>
        </p:nvSpPr>
        <p:spPr/>
        <p:txBody>
          <a:bodyPr/>
          <a:lstStyle/>
          <a:p>
            <a:r>
              <a:rPr lang="en-US" b="1" dirty="0" err="1"/>
              <a:t>hello.py</a:t>
            </a:r>
            <a:endParaRPr lang="en-US" b="1" dirty="0"/>
          </a:p>
        </p:txBody>
      </p:sp>
    </p:spTree>
    <p:extLst>
      <p:ext uri="{BB962C8B-B14F-4D97-AF65-F5344CB8AC3E}">
        <p14:creationId xmlns:p14="http://schemas.microsoft.com/office/powerpoint/2010/main" val="2222259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5A9253-534C-A548-B5A0-7DD76419AFD1}"/>
              </a:ext>
            </a:extLst>
          </p:cNvPr>
          <p:cNvSpPr>
            <a:spLocks noGrp="1"/>
          </p:cNvSpPr>
          <p:nvPr>
            <p:ph type="body" sz="quarter" idx="10"/>
          </p:nvPr>
        </p:nvSpPr>
        <p:spPr/>
        <p:txBody>
          <a:bodyPr>
            <a:normAutofit/>
          </a:bodyPr>
          <a:lstStyle/>
          <a:p>
            <a:r>
              <a:rPr lang="en-US" dirty="0"/>
              <a:t>First, I create a new </a:t>
            </a:r>
            <a:r>
              <a:rPr lang="en-US" i="1" dirty="0"/>
              <a:t>file</a:t>
            </a:r>
            <a:r>
              <a:rPr lang="en-US" dirty="0"/>
              <a:t> to hold the program</a:t>
            </a:r>
          </a:p>
          <a:p>
            <a:r>
              <a:rPr lang="en-US" dirty="0"/>
              <a:t>I'm calling it </a:t>
            </a:r>
            <a:r>
              <a:rPr lang="en-US" dirty="0" err="1"/>
              <a:t>hello.py</a:t>
            </a:r>
            <a:endParaRPr lang="en-US" dirty="0"/>
          </a:p>
          <a:p>
            <a:pPr lvl="1"/>
            <a:r>
              <a:rPr lang="en-US" dirty="0"/>
              <a:t>the ".</a:t>
            </a:r>
            <a:r>
              <a:rPr lang="en-US" dirty="0" err="1"/>
              <a:t>py</a:t>
            </a:r>
            <a:r>
              <a:rPr lang="en-US" dirty="0"/>
              <a:t>" — the </a:t>
            </a:r>
            <a:r>
              <a:rPr lang="en-US" i="1" dirty="0"/>
              <a:t>extension</a:t>
            </a:r>
            <a:r>
              <a:rPr lang="en-US" dirty="0"/>
              <a:t> —is just a convention, so that we remember that this file contains a Python program</a:t>
            </a:r>
          </a:p>
          <a:p>
            <a:pPr lvl="1"/>
            <a:r>
              <a:rPr lang="en-US" dirty="0"/>
              <a:t>Just like .</a:t>
            </a:r>
            <a:r>
              <a:rPr lang="en-US" dirty="0" err="1"/>
              <a:t>docx</a:t>
            </a:r>
            <a:r>
              <a:rPr lang="en-US" dirty="0"/>
              <a:t> means a Word document or .pdf means a PDF</a:t>
            </a:r>
          </a:p>
          <a:p>
            <a:r>
              <a:rPr lang="en-US" dirty="0"/>
              <a:t>Next, I need to </a:t>
            </a:r>
            <a:r>
              <a:rPr lang="en-US" i="1" dirty="0"/>
              <a:t>run</a:t>
            </a:r>
            <a:r>
              <a:rPr lang="en-US" dirty="0"/>
              <a:t> my program from the Python interpreter</a:t>
            </a:r>
          </a:p>
          <a:p>
            <a:r>
              <a:rPr lang="en-US" dirty="0"/>
              <a:t>I can do that with the </a:t>
            </a:r>
            <a:r>
              <a:rPr lang="en-US" i="1" dirty="0"/>
              <a:t>import</a:t>
            </a:r>
            <a:r>
              <a:rPr lang="en-US" dirty="0"/>
              <a:t> command</a:t>
            </a:r>
          </a:p>
        </p:txBody>
      </p:sp>
    </p:spTree>
    <p:extLst>
      <p:ext uri="{BB962C8B-B14F-4D97-AF65-F5344CB8AC3E}">
        <p14:creationId xmlns:p14="http://schemas.microsoft.com/office/powerpoint/2010/main" val="1431881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&gt;&gt;&gt; import hello</a:t>
            </a:r>
          </a:p>
        </p:txBody>
      </p:sp>
    </p:spTree>
    <p:extLst>
      <p:ext uri="{BB962C8B-B14F-4D97-AF65-F5344CB8AC3E}">
        <p14:creationId xmlns:p14="http://schemas.microsoft.com/office/powerpoint/2010/main" val="669643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5A9253-534C-A548-B5A0-7DD76419AFD1}"/>
              </a:ext>
            </a:extLst>
          </p:cNvPr>
          <p:cNvSpPr>
            <a:spLocks noGrp="1"/>
          </p:cNvSpPr>
          <p:nvPr>
            <p:ph type="body" sz="quarter" idx="10"/>
          </p:nvPr>
        </p:nvSpPr>
        <p:spPr/>
        <p:txBody>
          <a:bodyPr>
            <a:normAutofit/>
          </a:bodyPr>
          <a:lstStyle/>
          <a:p>
            <a:r>
              <a:rPr lang="en-US" dirty="0"/>
              <a:t>This is the </a:t>
            </a:r>
            <a:r>
              <a:rPr lang="en-US" b="1" dirty="0"/>
              <a:t>import</a:t>
            </a:r>
            <a:r>
              <a:rPr lang="en-US" dirty="0"/>
              <a:t> statement: it takes the contents of the .</a:t>
            </a:r>
            <a:r>
              <a:rPr lang="en-US" dirty="0" err="1"/>
              <a:t>py</a:t>
            </a:r>
            <a:r>
              <a:rPr lang="en-US" dirty="0"/>
              <a:t> file and runs them</a:t>
            </a:r>
          </a:p>
          <a:p>
            <a:r>
              <a:rPr lang="en-US" b="1" dirty="0"/>
              <a:t>NOTICE</a:t>
            </a:r>
            <a:r>
              <a:rPr lang="en-US" dirty="0"/>
              <a:t> that I left off the ".</a:t>
            </a:r>
            <a:r>
              <a:rPr lang="en-US" dirty="0" err="1"/>
              <a:t>py</a:t>
            </a:r>
            <a:r>
              <a:rPr lang="en-US" dirty="0"/>
              <a:t>" when I used import</a:t>
            </a:r>
          </a:p>
          <a:p>
            <a:r>
              <a:rPr lang="en-US" dirty="0"/>
              <a:t>The power of doing it this way is that we can write more complicated programs</a:t>
            </a:r>
          </a:p>
          <a:p>
            <a:endParaRPr lang="en-US" b="1" dirty="0"/>
          </a:p>
        </p:txBody>
      </p:sp>
    </p:spTree>
    <p:extLst>
      <p:ext uri="{BB962C8B-B14F-4D97-AF65-F5344CB8AC3E}">
        <p14:creationId xmlns:p14="http://schemas.microsoft.com/office/powerpoint/2010/main" val="1447352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E41C27-2405-0E4C-808E-6C6480456F78}"/>
              </a:ext>
            </a:extLst>
          </p:cNvPr>
          <p:cNvSpPr>
            <a:spLocks noGrp="1"/>
          </p:cNvSpPr>
          <p:nvPr>
            <p:ph type="body" sz="quarter" idx="11"/>
          </p:nvPr>
        </p:nvSpPr>
        <p:spPr>
          <a:xfrm>
            <a:off x="5892800" y="359330"/>
            <a:ext cx="6011900" cy="1755994"/>
          </a:xfrm>
        </p:spPr>
        <p:txBody>
          <a:bodyPr/>
          <a:lstStyle/>
          <a:p>
            <a:r>
              <a:rPr lang="en-US" dirty="0"/>
              <a:t>print('bread')</a:t>
            </a:r>
          </a:p>
          <a:p>
            <a:r>
              <a:rPr lang="en-US" dirty="0"/>
              <a:t>print('cheese')</a:t>
            </a:r>
          </a:p>
          <a:p>
            <a:r>
              <a:rPr lang="en-US" dirty="0"/>
              <a:t>print('ham')</a:t>
            </a:r>
          </a:p>
          <a:p>
            <a:r>
              <a:rPr lang="en-US" dirty="0"/>
              <a:t>print('bread')</a:t>
            </a:r>
          </a:p>
        </p:txBody>
      </p:sp>
      <p:sp>
        <p:nvSpPr>
          <p:cNvPr id="3" name="Text Placeholder 2">
            <a:extLst>
              <a:ext uri="{FF2B5EF4-FFF2-40B4-BE49-F238E27FC236}">
                <a16:creationId xmlns:a16="http://schemas.microsoft.com/office/drawing/2014/main" id="{64873E96-0667-F949-948D-7828FFEAA984}"/>
              </a:ext>
            </a:extLst>
          </p:cNvPr>
          <p:cNvSpPr>
            <a:spLocks noGrp="1"/>
          </p:cNvSpPr>
          <p:nvPr>
            <p:ph type="body" sz="quarter" idx="12"/>
          </p:nvPr>
        </p:nvSpPr>
        <p:spPr/>
        <p:txBody>
          <a:bodyPr/>
          <a:lstStyle/>
          <a:p>
            <a:r>
              <a:rPr lang="en-US" b="1" dirty="0" err="1"/>
              <a:t>sandwich.py</a:t>
            </a:r>
            <a:endParaRPr lang="en-US" b="1" dirty="0"/>
          </a:p>
        </p:txBody>
      </p:sp>
    </p:spTree>
    <p:extLst>
      <p:ext uri="{BB962C8B-B14F-4D97-AF65-F5344CB8AC3E}">
        <p14:creationId xmlns:p14="http://schemas.microsoft.com/office/powerpoint/2010/main" val="1277508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5A9253-534C-A548-B5A0-7DD76419AFD1}"/>
              </a:ext>
            </a:extLst>
          </p:cNvPr>
          <p:cNvSpPr>
            <a:spLocks noGrp="1"/>
          </p:cNvSpPr>
          <p:nvPr>
            <p:ph type="body" sz="quarter" idx="10"/>
          </p:nvPr>
        </p:nvSpPr>
        <p:spPr/>
        <p:txBody>
          <a:bodyPr>
            <a:normAutofit/>
          </a:bodyPr>
          <a:lstStyle/>
          <a:p>
            <a:r>
              <a:rPr lang="en-US" dirty="0"/>
              <a:t>Here's one that prints out a ham and cheese sandwich</a:t>
            </a:r>
          </a:p>
          <a:p>
            <a:endParaRPr lang="en-US" dirty="0"/>
          </a:p>
        </p:txBody>
      </p:sp>
    </p:spTree>
    <p:extLst>
      <p:ext uri="{BB962C8B-B14F-4D97-AF65-F5344CB8AC3E}">
        <p14:creationId xmlns:p14="http://schemas.microsoft.com/office/powerpoint/2010/main" val="231108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&gt;&gt;&gt; import sandwich</a:t>
            </a:r>
          </a:p>
        </p:txBody>
      </p:sp>
    </p:spTree>
    <p:extLst>
      <p:ext uri="{BB962C8B-B14F-4D97-AF65-F5344CB8AC3E}">
        <p14:creationId xmlns:p14="http://schemas.microsoft.com/office/powerpoint/2010/main" val="1218453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FC7BC4-5E4C-B54E-B747-4FB602D644FB}"/>
              </a:ext>
            </a:extLst>
          </p:cNvPr>
          <p:cNvSpPr>
            <a:spLocks noGrp="1"/>
          </p:cNvSpPr>
          <p:nvPr>
            <p:ph type="body" sz="quarter" idx="10"/>
          </p:nvPr>
        </p:nvSpPr>
        <p:spPr/>
        <p:txBody>
          <a:bodyPr/>
          <a:lstStyle/>
          <a:p>
            <a:r>
              <a:rPr lang="en-US" dirty="0"/>
              <a:t>t/k</a:t>
            </a:r>
          </a:p>
        </p:txBody>
      </p:sp>
    </p:spTree>
    <p:extLst>
      <p:ext uri="{BB962C8B-B14F-4D97-AF65-F5344CB8AC3E}">
        <p14:creationId xmlns:p14="http://schemas.microsoft.com/office/powerpoint/2010/main" val="2051084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EE9EDE-BDDA-B84A-88E0-FA102240D947}"/>
              </a:ext>
            </a:extLst>
          </p:cNvPr>
          <p:cNvSpPr>
            <a:spLocks noGrp="1"/>
          </p:cNvSpPr>
          <p:nvPr>
            <p:ph type="body" sz="quarter" idx="10"/>
          </p:nvPr>
        </p:nvSpPr>
        <p:spPr/>
        <p:txBody>
          <a:bodyPr>
            <a:normAutofit fontScale="92500" lnSpcReduction="10000"/>
          </a:bodyPr>
          <a:lstStyle/>
          <a:p>
            <a:r>
              <a:rPr lang="en-US" dirty="0"/>
              <a:t>Sometimes all you want to do is to run a program.</a:t>
            </a:r>
          </a:p>
          <a:p>
            <a:r>
              <a:rPr lang="en-US" dirty="0"/>
              <a:t>The python interpreter comes with a way to make this easy </a:t>
            </a:r>
          </a:p>
          <a:p>
            <a:r>
              <a:rPr lang="en-US" dirty="0"/>
              <a:t>Type </a:t>
            </a:r>
            <a:r>
              <a:rPr lang="en-US" b="1" dirty="0"/>
              <a:t>python</a:t>
            </a:r>
            <a:r>
              <a:rPr lang="en-US" dirty="0"/>
              <a:t> </a:t>
            </a:r>
            <a:r>
              <a:rPr lang="en-US" b="1" dirty="0" err="1"/>
              <a:t>sandwich.py</a:t>
            </a:r>
            <a:r>
              <a:rPr lang="en-US" b="1" dirty="0"/>
              <a:t> </a:t>
            </a:r>
            <a:r>
              <a:rPr lang="en-US" dirty="0"/>
              <a:t>at the command line prompt $</a:t>
            </a:r>
          </a:p>
          <a:p>
            <a:r>
              <a:rPr lang="en-US" dirty="0"/>
              <a:t>This tells the operating system "Have Python run the program with this file name"</a:t>
            </a:r>
          </a:p>
          <a:p>
            <a:r>
              <a:rPr lang="en-US" dirty="0"/>
              <a:t>This is basically like starting Python (</a:t>
            </a:r>
            <a:r>
              <a:rPr lang="en-US" b="1" dirty="0"/>
              <a:t>python</a:t>
            </a:r>
            <a:r>
              <a:rPr lang="en-US" dirty="0"/>
              <a:t>) and then running the program (</a:t>
            </a:r>
            <a:r>
              <a:rPr lang="en-US" b="1" dirty="0"/>
              <a:t>import sandwich</a:t>
            </a:r>
            <a:r>
              <a:rPr lang="en-US" dirty="0"/>
              <a:t>)</a:t>
            </a:r>
          </a:p>
        </p:txBody>
      </p:sp>
    </p:spTree>
    <p:extLst>
      <p:ext uri="{BB962C8B-B14F-4D97-AF65-F5344CB8AC3E}">
        <p14:creationId xmlns:p14="http://schemas.microsoft.com/office/powerpoint/2010/main" val="1544731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98B63C-2DF2-7848-AC04-2F95ADCBD109}"/>
              </a:ext>
            </a:extLst>
          </p:cNvPr>
          <p:cNvSpPr>
            <a:spLocks noGrp="1"/>
          </p:cNvSpPr>
          <p:nvPr>
            <p:ph sz="quarter" idx="10"/>
          </p:nvPr>
        </p:nvSpPr>
        <p:spPr/>
        <p:txBody>
          <a:bodyPr/>
          <a:lstStyle/>
          <a:p>
            <a:r>
              <a:rPr lang="en-US" dirty="0"/>
              <a:t>$ python </a:t>
            </a:r>
            <a:r>
              <a:rPr lang="en-US" dirty="0" err="1"/>
              <a:t>sandwich.py</a:t>
            </a:r>
            <a:endParaRPr lang="en-US" dirty="0"/>
          </a:p>
        </p:txBody>
      </p:sp>
    </p:spTree>
    <p:extLst>
      <p:ext uri="{BB962C8B-B14F-4D97-AF65-F5344CB8AC3E}">
        <p14:creationId xmlns:p14="http://schemas.microsoft.com/office/powerpoint/2010/main" val="366831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32C93B-1EA2-C943-BB87-9E8020C3611B}"/>
              </a:ext>
            </a:extLst>
          </p:cNvPr>
          <p:cNvSpPr>
            <a:spLocks noGrp="1"/>
          </p:cNvSpPr>
          <p:nvPr>
            <p:ph type="body" sz="quarter" idx="10"/>
          </p:nvPr>
        </p:nvSpPr>
        <p:spPr/>
        <p:txBody>
          <a:bodyPr/>
          <a:lstStyle/>
          <a:p>
            <a:r>
              <a:rPr lang="en-US" dirty="0"/>
              <a:t>Python is </a:t>
            </a:r>
            <a:r>
              <a:rPr lang="en-US" i="1" dirty="0"/>
              <a:t>very</a:t>
            </a:r>
            <a:r>
              <a:rPr lang="en-US" dirty="0"/>
              <a:t> persnickety about spaces and tabs at the start of a line. We'll talk more about this, but for now, don't put ANY spaces or tabs (called "whitespace") before typing anything into Python.</a:t>
            </a:r>
          </a:p>
        </p:txBody>
      </p:sp>
    </p:spTree>
    <p:extLst>
      <p:ext uri="{BB962C8B-B14F-4D97-AF65-F5344CB8AC3E}">
        <p14:creationId xmlns:p14="http://schemas.microsoft.com/office/powerpoint/2010/main" val="8158251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7113FA-734A-BE48-997F-EF521EC18AE1}"/>
              </a:ext>
            </a:extLst>
          </p:cNvPr>
          <p:cNvSpPr>
            <a:spLocks noGrp="1"/>
          </p:cNvSpPr>
          <p:nvPr>
            <p:ph type="body" sz="quarter" idx="11"/>
          </p:nvPr>
        </p:nvSpPr>
        <p:spPr>
          <a:xfrm>
            <a:off x="5892800" y="326199"/>
            <a:ext cx="6011900" cy="2171492"/>
          </a:xfrm>
        </p:spPr>
        <p:txBody>
          <a:bodyPr/>
          <a:lstStyle/>
          <a:p>
            <a:r>
              <a:rPr lang="en-US" i="1" dirty="0">
                <a:solidFill>
                  <a:srgbClr val="8F5902"/>
                </a:solidFill>
                <a:latin typeface="Consolas" panose="020B0609020204030204" pitchFamily="49" charset="0"/>
              </a:rPr>
              <a:t># Children's song mash-up</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(Mary had a little star</a:t>
            </a:r>
            <a:r>
              <a:rPr lang="en-US" b="1" dirty="0">
                <a:solidFill>
                  <a:srgbClr val="CE5C00"/>
                </a:solidFill>
                <a:latin typeface="Consolas" panose="020B0609020204030204" pitchFamily="49" charset="0"/>
              </a:rPr>
              <a:t>.</a:t>
            </a:r>
            <a:r>
              <a:rPr lang="en-US" b="1" dirty="0">
                <a:solidFill>
                  <a:srgbClr val="4E9A06"/>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(Little star, little star</a:t>
            </a:r>
            <a:r>
              <a:rPr lang="en-US" b="1" dirty="0">
                <a:solidFill>
                  <a:srgbClr val="CE5C00"/>
                </a:solidFill>
                <a:latin typeface="Consolas" panose="020B0609020204030204" pitchFamily="49" charset="0"/>
              </a:rPr>
              <a:t>.</a:t>
            </a:r>
            <a:r>
              <a:rPr lang="en-US" b="1" dirty="0">
                <a:solidFill>
                  <a:srgbClr val="4E9A06"/>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'Up above the world so high.'</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'Like a diamond in the sky'</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090F079B-6153-E043-8704-9BC6C2E354FD}"/>
              </a:ext>
            </a:extLst>
          </p:cNvPr>
          <p:cNvSpPr>
            <a:spLocks noGrp="1"/>
          </p:cNvSpPr>
          <p:nvPr>
            <p:ph type="body" sz="quarter" idx="12"/>
          </p:nvPr>
        </p:nvSpPr>
        <p:spPr/>
        <p:txBody>
          <a:bodyPr/>
          <a:lstStyle/>
          <a:p>
            <a:r>
              <a:rPr lang="en-US" dirty="0" err="1"/>
              <a:t>twinkle.py</a:t>
            </a:r>
            <a:endParaRPr lang="en-US" dirty="0"/>
          </a:p>
        </p:txBody>
      </p:sp>
    </p:spTree>
    <p:extLst>
      <p:ext uri="{BB962C8B-B14F-4D97-AF65-F5344CB8AC3E}">
        <p14:creationId xmlns:p14="http://schemas.microsoft.com/office/powerpoint/2010/main" val="21377561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962619-5915-A743-BD1C-B1FFCF944733}"/>
              </a:ext>
            </a:extLst>
          </p:cNvPr>
          <p:cNvSpPr>
            <a:spLocks noGrp="1"/>
          </p:cNvSpPr>
          <p:nvPr>
            <p:ph type="body" sz="quarter" idx="10"/>
          </p:nvPr>
        </p:nvSpPr>
        <p:spPr/>
        <p:txBody>
          <a:bodyPr/>
          <a:lstStyle/>
          <a:p>
            <a:r>
              <a:rPr lang="en-US" dirty="0"/>
              <a:t>Change the program, and you change what Python does.</a:t>
            </a:r>
          </a:p>
          <a:p>
            <a:endParaRPr lang="en-US" dirty="0"/>
          </a:p>
          <a:p>
            <a:r>
              <a:rPr lang="en-US" dirty="0"/>
              <a:t>You can put in lines that don't do anything. They're </a:t>
            </a:r>
            <a:r>
              <a:rPr lang="en-US" i="1" dirty="0"/>
              <a:t>comments </a:t>
            </a:r>
            <a:r>
              <a:rPr lang="en-US" dirty="0"/>
              <a:t>to yourself and other programmers who read your code.</a:t>
            </a:r>
          </a:p>
          <a:p>
            <a:endParaRPr lang="en-US" dirty="0"/>
          </a:p>
          <a:p>
            <a:r>
              <a:rPr lang="en-US" dirty="0"/>
              <a:t>Just start them with #. Python ignores anything after that. </a:t>
            </a:r>
          </a:p>
        </p:txBody>
      </p:sp>
    </p:spTree>
    <p:extLst>
      <p:ext uri="{BB962C8B-B14F-4D97-AF65-F5344CB8AC3E}">
        <p14:creationId xmlns:p14="http://schemas.microsoft.com/office/powerpoint/2010/main" val="30357816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98B63C-2DF2-7848-AC04-2F95ADCBD109}"/>
              </a:ext>
            </a:extLst>
          </p:cNvPr>
          <p:cNvSpPr>
            <a:spLocks noGrp="1"/>
          </p:cNvSpPr>
          <p:nvPr>
            <p:ph sz="quarter" idx="10"/>
          </p:nvPr>
        </p:nvSpPr>
        <p:spPr/>
        <p:txBody>
          <a:bodyPr/>
          <a:lstStyle/>
          <a:p>
            <a:r>
              <a:rPr lang="en-US" dirty="0"/>
              <a:t>$ python </a:t>
            </a:r>
            <a:r>
              <a:rPr lang="en-US" dirty="0" err="1"/>
              <a:t>twinkle.py</a:t>
            </a:r>
            <a:endParaRPr lang="en-US" dirty="0"/>
          </a:p>
        </p:txBody>
      </p:sp>
    </p:spTree>
    <p:extLst>
      <p:ext uri="{BB962C8B-B14F-4D97-AF65-F5344CB8AC3E}">
        <p14:creationId xmlns:p14="http://schemas.microsoft.com/office/powerpoint/2010/main" val="1373543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647069-E4C3-EC48-8887-BFCC262F0979}"/>
              </a:ext>
            </a:extLst>
          </p:cNvPr>
          <p:cNvSpPr>
            <a:spLocks noGrp="1"/>
          </p:cNvSpPr>
          <p:nvPr>
            <p:ph type="body" sz="quarter" idx="10"/>
          </p:nvPr>
        </p:nvSpPr>
        <p:spPr/>
        <p:txBody>
          <a:bodyPr/>
          <a:lstStyle/>
          <a:p>
            <a:r>
              <a:rPr lang="en-US" dirty="0"/>
              <a:t>Remember:</a:t>
            </a:r>
          </a:p>
          <a:p>
            <a:pPr lvl="1"/>
            <a:r>
              <a:rPr lang="en-US" dirty="0"/>
              <a:t>to run python interactively, one command at a time, just type </a:t>
            </a:r>
            <a:r>
              <a:rPr lang="en-US" b="1" dirty="0"/>
              <a:t>python</a:t>
            </a:r>
            <a:r>
              <a:rPr lang="en-US" dirty="0"/>
              <a:t> with nothing after it.</a:t>
            </a:r>
          </a:p>
          <a:p>
            <a:pPr lvl="1"/>
            <a:r>
              <a:rPr lang="en-US" dirty="0"/>
              <a:t>to have Python run a program, all at once, type </a:t>
            </a:r>
            <a:r>
              <a:rPr lang="en-US" b="1" dirty="0"/>
              <a:t>python</a:t>
            </a:r>
            <a:r>
              <a:rPr lang="en-US" dirty="0"/>
              <a:t> with the file the program is in after it.</a:t>
            </a:r>
          </a:p>
          <a:p>
            <a:pPr marL="0" indent="0">
              <a:buNone/>
            </a:pPr>
            <a:endParaRPr lang="en-US" dirty="0"/>
          </a:p>
        </p:txBody>
      </p:sp>
    </p:spTree>
    <p:extLst>
      <p:ext uri="{BB962C8B-B14F-4D97-AF65-F5344CB8AC3E}">
        <p14:creationId xmlns:p14="http://schemas.microsoft.com/office/powerpoint/2010/main" val="25813135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CTECH401_M1_05</a:t>
            </a:r>
          </a:p>
          <a:p>
            <a:r>
              <a:rPr lang="en-US" dirty="0">
                <a:solidFill>
                  <a:schemeClr val="bg1"/>
                </a:solidFill>
              </a:rPr>
              <a:t>Everything is bits: Numbers</a:t>
            </a:r>
          </a:p>
        </p:txBody>
      </p:sp>
    </p:spTree>
    <p:extLst>
      <p:ext uri="{BB962C8B-B14F-4D97-AF65-F5344CB8AC3E}">
        <p14:creationId xmlns:p14="http://schemas.microsoft.com/office/powerpoint/2010/main" val="39791526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495A17-86F4-DD4E-9C7B-94750ABD403D}"/>
              </a:ext>
            </a:extLst>
          </p:cNvPr>
          <p:cNvSpPr>
            <a:spLocks noGrp="1"/>
          </p:cNvSpPr>
          <p:nvPr>
            <p:ph type="body" sz="quarter" idx="10"/>
          </p:nvPr>
        </p:nvSpPr>
        <p:spPr/>
        <p:txBody>
          <a:bodyPr>
            <a:normAutofit/>
          </a:bodyPr>
          <a:lstStyle/>
          <a:p>
            <a:r>
              <a:rPr lang="en-US" dirty="0"/>
              <a:t>You may have heard that computers are all just 0s and 1s. It's true, kind of.</a:t>
            </a:r>
          </a:p>
          <a:p>
            <a:r>
              <a:rPr lang="en-US" dirty="0"/>
              <a:t>The basic unit of data in a computer is a </a:t>
            </a:r>
            <a:r>
              <a:rPr lang="en-US" i="1" dirty="0"/>
              <a:t>bit</a:t>
            </a:r>
            <a:r>
              <a:rPr lang="en-US" dirty="0"/>
              <a:t>: a single number that could be 0 or 1. Two values, one of two choices, </a:t>
            </a:r>
            <a:r>
              <a:rPr lang="en-US" i="1" dirty="0"/>
              <a:t>binary</a:t>
            </a:r>
            <a:endParaRPr lang="en-US" dirty="0"/>
          </a:p>
        </p:txBody>
      </p:sp>
    </p:spTree>
    <p:extLst>
      <p:ext uri="{BB962C8B-B14F-4D97-AF65-F5344CB8AC3E}">
        <p14:creationId xmlns:p14="http://schemas.microsoft.com/office/powerpoint/2010/main" val="31305797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73F6DD-D1FE-4F48-8A0D-DD774855A7C4}"/>
              </a:ext>
            </a:extLst>
          </p:cNvPr>
          <p:cNvSpPr>
            <a:spLocks noGrp="1"/>
          </p:cNvSpPr>
          <p:nvPr>
            <p:ph type="body" sz="quarter" idx="10"/>
          </p:nvPr>
        </p:nvSpPr>
        <p:spPr/>
        <p:txBody>
          <a:bodyPr/>
          <a:lstStyle/>
          <a:p>
            <a:r>
              <a:rPr lang="en-US" dirty="0"/>
              <a:t>There aren't actual zeroes and ones written down in tiny handwriting</a:t>
            </a:r>
          </a:p>
          <a:p>
            <a:r>
              <a:rPr lang="en-US" dirty="0"/>
              <a:t>Instead, different voltages </a:t>
            </a:r>
            <a:r>
              <a:rPr lang="en-US" i="1" dirty="0"/>
              <a:t>mean</a:t>
            </a:r>
            <a:r>
              <a:rPr lang="en-US" dirty="0"/>
              <a:t> 0 or 1. If there's this much electric charge stored in this tiny wire, that's a 0. If there's this other amount, that's a 1.</a:t>
            </a:r>
          </a:p>
          <a:p>
            <a:r>
              <a:rPr lang="en-US" dirty="0"/>
              <a:t>What matters is that the computer can </a:t>
            </a:r>
            <a:r>
              <a:rPr lang="en-US" i="1" dirty="0"/>
              <a:t>store</a:t>
            </a:r>
            <a:r>
              <a:rPr lang="en-US" dirty="0"/>
              <a:t> a 0 or 1 in the wire, and then come back later to </a:t>
            </a:r>
            <a:r>
              <a:rPr lang="en-US" i="1" dirty="0"/>
              <a:t>read</a:t>
            </a:r>
            <a:r>
              <a:rPr lang="en-US" dirty="0"/>
              <a:t> that value out of the wire</a:t>
            </a:r>
          </a:p>
        </p:txBody>
      </p:sp>
    </p:spTree>
    <p:extLst>
      <p:ext uri="{BB962C8B-B14F-4D97-AF65-F5344CB8AC3E}">
        <p14:creationId xmlns:p14="http://schemas.microsoft.com/office/powerpoint/2010/main" val="4236094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CTECH401_M1_01</a:t>
            </a:r>
          </a:p>
          <a:p>
            <a:r>
              <a:rPr lang="en-US" dirty="0">
                <a:solidFill>
                  <a:schemeClr val="bg1"/>
                </a:solidFill>
              </a:rPr>
              <a:t>Module Intro</a:t>
            </a:r>
          </a:p>
        </p:txBody>
      </p:sp>
    </p:spTree>
    <p:extLst>
      <p:ext uri="{BB962C8B-B14F-4D97-AF65-F5344CB8AC3E}">
        <p14:creationId xmlns:p14="http://schemas.microsoft.com/office/powerpoint/2010/main" val="36129046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6121780-34F3-9D4E-A140-47E042C1F682}"/>
              </a:ext>
            </a:extLst>
          </p:cNvPr>
          <p:cNvSpPr>
            <a:spLocks noGrp="1"/>
          </p:cNvSpPr>
          <p:nvPr>
            <p:ph type="body" sz="quarter" idx="10"/>
          </p:nvPr>
        </p:nvSpPr>
        <p:spPr/>
        <p:txBody>
          <a:bodyPr/>
          <a:lstStyle/>
          <a:p>
            <a:r>
              <a:rPr lang="en-US" dirty="0"/>
              <a:t>You can do this, too</a:t>
            </a:r>
          </a:p>
          <a:p>
            <a:r>
              <a:rPr lang="en-US" dirty="0"/>
              <a:t>Think of a 0 or 1 </a:t>
            </a:r>
          </a:p>
          <a:p>
            <a:r>
              <a:rPr lang="en-US" dirty="0"/>
              <a:t>Now hold up your left thumb for 1, or leave it curled for a 0</a:t>
            </a:r>
          </a:p>
          <a:p>
            <a:r>
              <a:rPr lang="en-US" dirty="0"/>
              <a:t>Congratulations. You're a simple binary computer. The simplest possible. You have one bit of memory.</a:t>
            </a:r>
          </a:p>
        </p:txBody>
      </p:sp>
    </p:spTree>
    <p:extLst>
      <p:ext uri="{BB962C8B-B14F-4D97-AF65-F5344CB8AC3E}">
        <p14:creationId xmlns:p14="http://schemas.microsoft.com/office/powerpoint/2010/main" val="36116603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49F685-4744-3C4D-A838-7C790E165D6A}"/>
              </a:ext>
            </a:extLst>
          </p:cNvPr>
          <p:cNvSpPr>
            <a:spLocks noGrp="1"/>
          </p:cNvSpPr>
          <p:nvPr>
            <p:ph type="body" sz="quarter" idx="10"/>
          </p:nvPr>
        </p:nvSpPr>
        <p:spPr/>
        <p:txBody>
          <a:bodyPr>
            <a:normAutofit lnSpcReduction="10000"/>
          </a:bodyPr>
          <a:lstStyle/>
          <a:p>
            <a:r>
              <a:rPr lang="en-US" dirty="0"/>
              <a:t>Let's upgrade you.</a:t>
            </a:r>
          </a:p>
          <a:p>
            <a:r>
              <a:rPr lang="en-US" dirty="0"/>
              <a:t>Pick 0 or 1 again.</a:t>
            </a:r>
          </a:p>
          <a:p>
            <a:r>
              <a:rPr lang="en-US" dirty="0"/>
              <a:t>Now raise your left forefinger if you picked 1, or leave it down if you picked 0. Remember to leave your thumb where it was.</a:t>
            </a:r>
          </a:p>
          <a:p>
            <a:r>
              <a:rPr lang="en-US" dirty="0"/>
              <a:t>Now you're a two-bit binary computer</a:t>
            </a:r>
          </a:p>
          <a:p>
            <a:r>
              <a:rPr lang="en-US" dirty="0"/>
              <a:t>You're storing one bit in your thumb, and one bit in your forefinger</a:t>
            </a:r>
          </a:p>
          <a:p>
            <a:r>
              <a:rPr lang="en-US" dirty="0"/>
              <a:t>Computers use wires instead of fingers, but same deal</a:t>
            </a:r>
          </a:p>
          <a:p>
            <a:endParaRPr lang="en-US" dirty="0"/>
          </a:p>
        </p:txBody>
      </p:sp>
    </p:spTree>
    <p:extLst>
      <p:ext uri="{BB962C8B-B14F-4D97-AF65-F5344CB8AC3E}">
        <p14:creationId xmlns:p14="http://schemas.microsoft.com/office/powerpoint/2010/main" val="22503421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3FC29B-386C-3A4E-BA3A-8ED8F777FD54}"/>
              </a:ext>
            </a:extLst>
          </p:cNvPr>
          <p:cNvSpPr>
            <a:spLocks noGrp="1"/>
          </p:cNvSpPr>
          <p:nvPr>
            <p:ph type="body" sz="quarter" idx="10"/>
          </p:nvPr>
        </p:nvSpPr>
        <p:spPr/>
        <p:txBody>
          <a:bodyPr>
            <a:normAutofit fontScale="92500" lnSpcReduction="10000"/>
          </a:bodyPr>
          <a:lstStyle/>
          <a:p>
            <a:r>
              <a:rPr lang="en-US" dirty="0"/>
              <a:t>Now, here's the amazing part. How many different values is your hand-computer able to store?</a:t>
            </a:r>
          </a:p>
          <a:p>
            <a:r>
              <a:rPr lang="en-US" dirty="0"/>
              <a:t>You could have 0 and 0: thumb down and forefinger down</a:t>
            </a:r>
          </a:p>
          <a:p>
            <a:r>
              <a:rPr lang="en-US" dirty="0"/>
              <a:t>1 and 0: thumb up, forefinger down</a:t>
            </a:r>
          </a:p>
          <a:p>
            <a:r>
              <a:rPr lang="en-US" dirty="0"/>
              <a:t>0 and 1: thumb down, forefinger up</a:t>
            </a:r>
          </a:p>
          <a:p>
            <a:r>
              <a:rPr lang="en-US" dirty="0"/>
              <a:t>1 and 1: thumb up, forefinger up</a:t>
            </a:r>
          </a:p>
          <a:p>
            <a:r>
              <a:rPr lang="en-US" dirty="0"/>
              <a:t>Four different values. Each finger – each additional bit – doubles the number of different values you can store</a:t>
            </a:r>
          </a:p>
        </p:txBody>
      </p:sp>
    </p:spTree>
    <p:extLst>
      <p:ext uri="{BB962C8B-B14F-4D97-AF65-F5344CB8AC3E}">
        <p14:creationId xmlns:p14="http://schemas.microsoft.com/office/powerpoint/2010/main" val="35528833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5275ED-7983-2F40-976A-B5B0F985A589}"/>
              </a:ext>
            </a:extLst>
          </p:cNvPr>
          <p:cNvSpPr>
            <a:spLocks noGrp="1"/>
          </p:cNvSpPr>
          <p:nvPr>
            <p:ph type="body" sz="quarter" idx="10"/>
          </p:nvPr>
        </p:nvSpPr>
        <p:spPr/>
        <p:txBody>
          <a:bodyPr/>
          <a:lstStyle/>
          <a:p>
            <a:r>
              <a:rPr lang="en-US" dirty="0"/>
              <a:t>Three fingers: double 4 = 8 different values</a:t>
            </a:r>
          </a:p>
          <a:p>
            <a:r>
              <a:rPr lang="en-US" dirty="0"/>
              <a:t>Four fingers: 16</a:t>
            </a:r>
          </a:p>
          <a:p>
            <a:r>
              <a:rPr lang="en-US" dirty="0"/>
              <a:t>five fingers: 32</a:t>
            </a:r>
          </a:p>
          <a:p>
            <a:r>
              <a:rPr lang="en-US" dirty="0"/>
              <a:t>use your right hand, too, that's 64, 128, 256, 512, 1024</a:t>
            </a:r>
          </a:p>
          <a:p>
            <a:r>
              <a:rPr lang="en-US" dirty="0"/>
              <a:t>With 10 bits, you can store 2^10 different values</a:t>
            </a:r>
          </a:p>
        </p:txBody>
      </p:sp>
    </p:spTree>
    <p:extLst>
      <p:ext uri="{BB962C8B-B14F-4D97-AF65-F5344CB8AC3E}">
        <p14:creationId xmlns:p14="http://schemas.microsoft.com/office/powerpoint/2010/main" val="35504725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1276C5-B517-2848-AB63-0F951004A264}"/>
              </a:ext>
            </a:extLst>
          </p:cNvPr>
          <p:cNvSpPr>
            <a:spLocks noGrp="1"/>
          </p:cNvSpPr>
          <p:nvPr>
            <p:ph type="body" sz="quarter" idx="10"/>
          </p:nvPr>
        </p:nvSpPr>
        <p:spPr/>
        <p:txBody>
          <a:bodyPr/>
          <a:lstStyle/>
          <a:p>
            <a:r>
              <a:rPr lang="en-US" dirty="0"/>
              <a:t>What would be a good thing to store using these bits?</a:t>
            </a:r>
          </a:p>
          <a:p>
            <a:r>
              <a:rPr lang="en-US" dirty="0"/>
              <a:t>Well, we could store numbers</a:t>
            </a:r>
          </a:p>
          <a:p>
            <a:r>
              <a:rPr lang="en-US" dirty="0"/>
              <a:t>We'll </a:t>
            </a:r>
            <a:r>
              <a:rPr lang="en-US" i="1" dirty="0"/>
              <a:t>encode</a:t>
            </a:r>
            <a:r>
              <a:rPr lang="en-US" dirty="0"/>
              <a:t> numbers by giving each number a different set of bits</a:t>
            </a:r>
          </a:p>
        </p:txBody>
      </p:sp>
    </p:spTree>
    <p:extLst>
      <p:ext uri="{BB962C8B-B14F-4D97-AF65-F5344CB8AC3E}">
        <p14:creationId xmlns:p14="http://schemas.microsoft.com/office/powerpoint/2010/main" val="27887632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06FE5C-E72C-1542-8D3C-B1AC3B61AB76}"/>
              </a:ext>
            </a:extLst>
          </p:cNvPr>
          <p:cNvSpPr>
            <a:spLocks noGrp="1"/>
          </p:cNvSpPr>
          <p:nvPr>
            <p:ph type="body" sz="quarter" idx="10"/>
          </p:nvPr>
        </p:nvSpPr>
        <p:spPr/>
        <p:txBody>
          <a:bodyPr>
            <a:normAutofit fontScale="70000" lnSpcReduction="20000"/>
          </a:bodyPr>
          <a:lstStyle/>
          <a:p>
            <a:r>
              <a:rPr lang="en-US" dirty="0"/>
              <a:t>0 is no fingers up </a:t>
            </a:r>
          </a:p>
          <a:p>
            <a:r>
              <a:rPr lang="en-US" dirty="0"/>
              <a:t>1 is thumb up. Your thumb is the 1s place</a:t>
            </a:r>
          </a:p>
          <a:p>
            <a:r>
              <a:rPr lang="en-US" dirty="0"/>
              <a:t>2 is forefinger up. Your forefinger is the 2s place.  1 in the 2s place (forefinger up) plus 0 in the 1s place (thumb down) is 2</a:t>
            </a:r>
          </a:p>
          <a:p>
            <a:r>
              <a:rPr lang="en-US" dirty="0"/>
              <a:t>3 is forefinger and thumb up. 1 in the 2s place plus 1 in the 1s place is 3.</a:t>
            </a:r>
          </a:p>
          <a:p>
            <a:r>
              <a:rPr lang="en-US" dirty="0"/>
              <a:t>4 is middle finger up, thumb and forefinger down. 1 in the 4s place, 0 in the 2s place, 0 in the 1s place 4 + 0 + 0 = 4</a:t>
            </a:r>
          </a:p>
          <a:p>
            <a:r>
              <a:rPr lang="en-US" dirty="0"/>
              <a:t>5 is 4 + 1, so raise that thumb. 1 in the 4s place, 0 in the 2s place, 1 in the 1s place</a:t>
            </a:r>
          </a:p>
          <a:p>
            <a:r>
              <a:rPr lang="en-US" dirty="0"/>
              <a:t>6 is 4+ 2: middle finger is 4 plus forefinger is 2</a:t>
            </a:r>
          </a:p>
          <a:p>
            <a:r>
              <a:rPr lang="en-US" dirty="0"/>
              <a:t>7 is 4 + 2 + 1: middle finger, forefinger, thumb</a:t>
            </a:r>
          </a:p>
          <a:p>
            <a:r>
              <a:rPr lang="en-US" dirty="0"/>
              <a:t>You see how this is going to go. Your ring finger bit is the 8s place. Your little finger is the 16sh. Your right thumb is the 32s, up through your right little finger is the 512s.</a:t>
            </a:r>
          </a:p>
        </p:txBody>
      </p:sp>
    </p:spTree>
    <p:extLst>
      <p:ext uri="{BB962C8B-B14F-4D97-AF65-F5344CB8AC3E}">
        <p14:creationId xmlns:p14="http://schemas.microsoft.com/office/powerpoint/2010/main" val="37286781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3B2A2C-CA4A-4B4E-A799-C3F504A491BF}"/>
              </a:ext>
            </a:extLst>
          </p:cNvPr>
          <p:cNvSpPr>
            <a:spLocks noGrp="1"/>
          </p:cNvSpPr>
          <p:nvPr>
            <p:ph type="body" sz="quarter" idx="10"/>
          </p:nvPr>
        </p:nvSpPr>
        <p:spPr/>
        <p:txBody>
          <a:bodyPr/>
          <a:lstStyle/>
          <a:p>
            <a:r>
              <a:rPr lang="en-US" dirty="0"/>
              <a:t>Congratulations, you're counting in binary, just like computers do</a:t>
            </a:r>
          </a:p>
          <a:p>
            <a:r>
              <a:rPr lang="en-US" dirty="0"/>
              <a:t>The actual encoding is more complicated than this for reasons, but this is the gist of it</a:t>
            </a:r>
          </a:p>
          <a:p>
            <a:r>
              <a:rPr lang="en-US" dirty="0"/>
              <a:t>Any whole number — any </a:t>
            </a:r>
            <a:r>
              <a:rPr lang="en-US" i="1" dirty="0"/>
              <a:t>integer</a:t>
            </a:r>
            <a:r>
              <a:rPr lang="en-US" dirty="0"/>
              <a:t> — you want can be turned into bits this way. Write it in binary. each binary digit is a bit. Store that bit in a wire somewhere. And you've got your number in the computer.</a:t>
            </a:r>
          </a:p>
        </p:txBody>
      </p:sp>
    </p:spTree>
    <p:extLst>
      <p:ext uri="{BB962C8B-B14F-4D97-AF65-F5344CB8AC3E}">
        <p14:creationId xmlns:p14="http://schemas.microsoft.com/office/powerpoint/2010/main" val="18870163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CTECH401_M1_06</a:t>
            </a:r>
          </a:p>
          <a:p>
            <a:r>
              <a:rPr lang="en-US" dirty="0">
                <a:solidFill>
                  <a:schemeClr val="bg1"/>
                </a:solidFill>
              </a:rPr>
              <a:t>Everything is bits: text</a:t>
            </a:r>
          </a:p>
        </p:txBody>
      </p:sp>
    </p:spTree>
    <p:extLst>
      <p:ext uri="{BB962C8B-B14F-4D97-AF65-F5344CB8AC3E}">
        <p14:creationId xmlns:p14="http://schemas.microsoft.com/office/powerpoint/2010/main" val="29300544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D7E172-6F32-CB45-A684-013D5798C052}"/>
              </a:ext>
            </a:extLst>
          </p:cNvPr>
          <p:cNvSpPr>
            <a:spLocks noGrp="1"/>
          </p:cNvSpPr>
          <p:nvPr>
            <p:ph type="body" sz="quarter" idx="10"/>
          </p:nvPr>
        </p:nvSpPr>
        <p:spPr/>
        <p:txBody>
          <a:bodyPr/>
          <a:lstStyle/>
          <a:p>
            <a:r>
              <a:rPr lang="en-US" dirty="0"/>
              <a:t>Okay, so computers can store numbers by writing them in binary and then storing each bit</a:t>
            </a:r>
          </a:p>
          <a:p>
            <a:r>
              <a:rPr lang="en-US" dirty="0"/>
              <a:t>What about everything else?</a:t>
            </a:r>
          </a:p>
          <a:p>
            <a:r>
              <a:rPr lang="en-US" dirty="0"/>
              <a:t>The trick is to turn something else into a number! Then turn that number into binary and store that binary number's bits</a:t>
            </a:r>
          </a:p>
        </p:txBody>
      </p:sp>
    </p:spTree>
    <p:extLst>
      <p:ext uri="{BB962C8B-B14F-4D97-AF65-F5344CB8AC3E}">
        <p14:creationId xmlns:p14="http://schemas.microsoft.com/office/powerpoint/2010/main" val="16722416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AD5CD3-FF56-1340-A300-A776A7AFA10B}"/>
              </a:ext>
            </a:extLst>
          </p:cNvPr>
          <p:cNvSpPr>
            <a:spLocks noGrp="1"/>
          </p:cNvSpPr>
          <p:nvPr>
            <p:ph type="body" sz="quarter" idx="10"/>
          </p:nvPr>
        </p:nvSpPr>
        <p:spPr/>
        <p:txBody>
          <a:bodyPr>
            <a:normAutofit fontScale="92500"/>
          </a:bodyPr>
          <a:lstStyle/>
          <a:p>
            <a:r>
              <a:rPr lang="en-US" dirty="0"/>
              <a:t>Let's start with single letters</a:t>
            </a:r>
          </a:p>
          <a:p>
            <a:r>
              <a:rPr lang="en-US" dirty="0"/>
              <a:t>Here's one I like. </a:t>
            </a:r>
            <a:r>
              <a:rPr lang="en-US" b="1" dirty="0"/>
              <a:t>J</a:t>
            </a:r>
          </a:p>
          <a:p>
            <a:r>
              <a:rPr lang="en-US" dirty="0"/>
              <a:t>The most common way to </a:t>
            </a:r>
            <a:r>
              <a:rPr lang="en-US" i="1" dirty="0"/>
              <a:t>represent</a:t>
            </a:r>
            <a:r>
              <a:rPr lang="en-US" dirty="0"/>
              <a:t> text in computers today is a standard called Unicode (more precisely, an encoding called UTF-8). the 8 is because it uses 8 bits (a </a:t>
            </a:r>
            <a:r>
              <a:rPr lang="en-US" i="1" dirty="0"/>
              <a:t>byte</a:t>
            </a:r>
            <a:r>
              <a:rPr lang="en-US" dirty="0"/>
              <a:t>)</a:t>
            </a:r>
            <a:r>
              <a:rPr lang="en-US" i="1" dirty="0"/>
              <a:t> </a:t>
            </a:r>
            <a:r>
              <a:rPr lang="en-US" dirty="0"/>
              <a:t>at a time.</a:t>
            </a:r>
          </a:p>
          <a:p>
            <a:r>
              <a:rPr lang="en-US" dirty="0"/>
              <a:t>In UTF-8, capital J is the number 74.</a:t>
            </a:r>
          </a:p>
          <a:p>
            <a:r>
              <a:rPr lang="en-US" dirty="0"/>
              <a:t>Write that out in binary in a block of 8 bits 01001010. That's 64 + 8 + 2 = 74.</a:t>
            </a:r>
          </a:p>
          <a:p>
            <a:r>
              <a:rPr lang="en-US" dirty="0"/>
              <a:t>J = 01001010</a:t>
            </a:r>
          </a:p>
        </p:txBody>
      </p:sp>
    </p:spTree>
    <p:extLst>
      <p:ext uri="{BB962C8B-B14F-4D97-AF65-F5344CB8AC3E}">
        <p14:creationId xmlns:p14="http://schemas.microsoft.com/office/powerpoint/2010/main" val="861910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D0017-3BFC-7B45-B0CE-1740B1F27848}"/>
              </a:ext>
            </a:extLst>
          </p:cNvPr>
          <p:cNvSpPr>
            <a:spLocks noGrp="1"/>
          </p:cNvSpPr>
          <p:nvPr>
            <p:ph type="body" sz="quarter" idx="10"/>
          </p:nvPr>
        </p:nvSpPr>
        <p:spPr/>
        <p:txBody>
          <a:bodyPr>
            <a:normAutofit fontScale="92500"/>
          </a:bodyPr>
          <a:lstStyle/>
          <a:p>
            <a:r>
              <a:rPr lang="en-US" dirty="0"/>
              <a:t>In this first module, we're going to get you started with Python</a:t>
            </a:r>
          </a:p>
          <a:p>
            <a:r>
              <a:rPr lang="en-US" dirty="0"/>
              <a:t>You'll write your first Python program</a:t>
            </a:r>
          </a:p>
          <a:p>
            <a:r>
              <a:rPr lang="en-US" dirty="0"/>
              <a:t>You'll work with some basic data: numbers and text</a:t>
            </a:r>
          </a:p>
          <a:p>
            <a:r>
              <a:rPr lang="en-US" dirty="0"/>
              <a:t>You'll put multiple commands together to write a program that does more than one thing</a:t>
            </a:r>
          </a:p>
          <a:p>
            <a:r>
              <a:rPr lang="en-US" dirty="0"/>
              <a:t>And you'll learn just enough how computers work under the hood to hopefully convince you that this is all real; there aren't magic elves inside</a:t>
            </a:r>
          </a:p>
        </p:txBody>
      </p:sp>
    </p:spTree>
    <p:extLst>
      <p:ext uri="{BB962C8B-B14F-4D97-AF65-F5344CB8AC3E}">
        <p14:creationId xmlns:p14="http://schemas.microsoft.com/office/powerpoint/2010/main" val="14855668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D66943-1799-6F40-AC8F-976D1FC05842}"/>
              </a:ext>
            </a:extLst>
          </p:cNvPr>
          <p:cNvSpPr>
            <a:spLocks noGrp="1"/>
          </p:cNvSpPr>
          <p:nvPr>
            <p:ph type="body" sz="quarter" idx="10"/>
          </p:nvPr>
        </p:nvSpPr>
        <p:spPr/>
        <p:txBody>
          <a:bodyPr/>
          <a:lstStyle/>
          <a:p>
            <a:r>
              <a:rPr lang="en-US" dirty="0"/>
              <a:t>Here's another letter I like. lower-case a</a:t>
            </a:r>
          </a:p>
          <a:p>
            <a:r>
              <a:rPr lang="en-US" dirty="0"/>
              <a:t>This is the Unicode character Latin Small Letter A. Number 97. The bits are 01100001. That's 64 + 32 + 1.</a:t>
            </a:r>
          </a:p>
          <a:p>
            <a:r>
              <a:rPr lang="en-US" dirty="0"/>
              <a:t>Latin Small Letter M is 109, 01101101. 64 + 32 + 8 + 4 + 1</a:t>
            </a:r>
          </a:p>
          <a:p>
            <a:r>
              <a:rPr lang="en-US" dirty="0"/>
              <a:t>Latin Small Letter E is 101, 01100101</a:t>
            </a:r>
          </a:p>
          <a:p>
            <a:r>
              <a:rPr lang="en-US" dirty="0"/>
              <a:t>Latin Small Letter S is 115, 01110011</a:t>
            </a:r>
          </a:p>
          <a:p>
            <a:endParaRPr lang="en-US" dirty="0"/>
          </a:p>
        </p:txBody>
      </p:sp>
    </p:spTree>
    <p:extLst>
      <p:ext uri="{BB962C8B-B14F-4D97-AF65-F5344CB8AC3E}">
        <p14:creationId xmlns:p14="http://schemas.microsoft.com/office/powerpoint/2010/main" val="1496692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E112CE-DB5F-4D46-A166-66AC68BAD83A}"/>
              </a:ext>
            </a:extLst>
          </p:cNvPr>
          <p:cNvSpPr>
            <a:spLocks noGrp="1"/>
          </p:cNvSpPr>
          <p:nvPr>
            <p:ph type="body" sz="quarter" idx="10"/>
          </p:nvPr>
        </p:nvSpPr>
        <p:spPr/>
        <p:txBody>
          <a:bodyPr>
            <a:normAutofit fontScale="92500" lnSpcReduction="20000"/>
          </a:bodyPr>
          <a:lstStyle/>
          <a:p>
            <a:r>
              <a:rPr lang="en-US" dirty="0"/>
              <a:t>So we have numbers and bits for each letter in my name. Can we turn my </a:t>
            </a:r>
            <a:r>
              <a:rPr lang="en-US" i="1" dirty="0"/>
              <a:t>whole name</a:t>
            </a:r>
            <a:r>
              <a:rPr lang="en-US" dirty="0"/>
              <a:t> into bits? </a:t>
            </a:r>
          </a:p>
          <a:p>
            <a:r>
              <a:rPr lang="en-US" dirty="0"/>
              <a:t>Sure can. Just write the bits for each letter in order!</a:t>
            </a:r>
          </a:p>
          <a:p>
            <a:r>
              <a:rPr lang="en-US" dirty="0"/>
              <a:t>J a m e s = 01001010 01100001 01101101 01100101 01110011</a:t>
            </a:r>
          </a:p>
          <a:p>
            <a:r>
              <a:rPr lang="en-US" dirty="0"/>
              <a:t>40 bits. As long as you know that they're Unicode UTF-8, you know how to turn them into J a m e s</a:t>
            </a:r>
          </a:p>
          <a:p>
            <a:r>
              <a:rPr lang="en-US" dirty="0"/>
              <a:t>When you load a webpage or an email with my name on it, your computer gets those 40 bits and turns them into the letters you see on your screen</a:t>
            </a:r>
          </a:p>
          <a:p>
            <a:endParaRPr lang="en-US" dirty="0"/>
          </a:p>
        </p:txBody>
      </p:sp>
    </p:spTree>
    <p:extLst>
      <p:ext uri="{BB962C8B-B14F-4D97-AF65-F5344CB8AC3E}">
        <p14:creationId xmlns:p14="http://schemas.microsoft.com/office/powerpoint/2010/main" val="11508886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8FCCE0-032B-6D46-885D-0301AF708327}"/>
              </a:ext>
            </a:extLst>
          </p:cNvPr>
          <p:cNvSpPr>
            <a:spLocks noGrp="1"/>
          </p:cNvSpPr>
          <p:nvPr>
            <p:ph type="body" sz="quarter" idx="10"/>
          </p:nvPr>
        </p:nvSpPr>
        <p:spPr/>
        <p:txBody>
          <a:bodyPr>
            <a:normAutofit fontScale="92500" lnSpcReduction="20000"/>
          </a:bodyPr>
          <a:lstStyle/>
          <a:p>
            <a:r>
              <a:rPr lang="en-US" dirty="0"/>
              <a:t>Unicode is much more than just the basic Latin alphabet.</a:t>
            </a:r>
          </a:p>
          <a:p>
            <a:r>
              <a:rPr lang="en-US" dirty="0"/>
              <a:t>It has spaces and punctuation: a semicolon is 59, or 00111011</a:t>
            </a:r>
          </a:p>
          <a:p>
            <a:r>
              <a:rPr lang="en-US" dirty="0"/>
              <a:t>It has accented characters: the Spanish </a:t>
            </a:r>
            <a:r>
              <a:rPr lang="en-US" dirty="0" err="1"/>
              <a:t>ñ</a:t>
            </a:r>
            <a:r>
              <a:rPr lang="en-US" dirty="0"/>
              <a:t> is Latin Small Letter N with Tilde, number 50097, bits 11000011 10110001</a:t>
            </a:r>
          </a:p>
          <a:p>
            <a:r>
              <a:rPr lang="en-US" dirty="0"/>
              <a:t>It has thousands and thousands of non-Latin characters: Hebrew Letter Gimel is 55186, bits 11010111 10010010</a:t>
            </a:r>
          </a:p>
          <a:p>
            <a:r>
              <a:rPr lang="en-US" dirty="0"/>
              <a:t>And it has emoji. The fire engine emoji 🚒 is 4,036,991,634, bits 11110000 10011111 10011010 10010010.</a:t>
            </a:r>
          </a:p>
        </p:txBody>
      </p:sp>
    </p:spTree>
    <p:extLst>
      <p:ext uri="{BB962C8B-B14F-4D97-AF65-F5344CB8AC3E}">
        <p14:creationId xmlns:p14="http://schemas.microsoft.com/office/powerpoint/2010/main" val="23405300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CCDD25-231A-584E-8648-820DC91DE47C}"/>
              </a:ext>
            </a:extLst>
          </p:cNvPr>
          <p:cNvSpPr>
            <a:spLocks noGrp="1"/>
          </p:cNvSpPr>
          <p:nvPr>
            <p:ph type="body" sz="quarter" idx="10"/>
          </p:nvPr>
        </p:nvSpPr>
        <p:spPr/>
        <p:txBody>
          <a:bodyPr/>
          <a:lstStyle/>
          <a:p>
            <a:r>
              <a:rPr lang="en-US" dirty="0"/>
              <a:t>But it all works the same way. A computer gets a long sequence of bits and gets told, "These are UTF-8 encoded text" can just convert each sequence of bits it encounters back into the corresponding character and string those characters together.</a:t>
            </a:r>
          </a:p>
          <a:p>
            <a:r>
              <a:rPr lang="en-US" dirty="0"/>
              <a:t>So just like we learned how to store and read bits, and store and read numbers, we can store and read text in a computer.</a:t>
            </a:r>
          </a:p>
        </p:txBody>
      </p:sp>
    </p:spTree>
    <p:extLst>
      <p:ext uri="{BB962C8B-B14F-4D97-AF65-F5344CB8AC3E}">
        <p14:creationId xmlns:p14="http://schemas.microsoft.com/office/powerpoint/2010/main" val="39446236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786404"/>
          </a:xfrm>
        </p:spPr>
        <p:txBody>
          <a:bodyPr/>
          <a:lstStyle/>
          <a:p>
            <a:r>
              <a:rPr lang="en-US" dirty="0">
                <a:solidFill>
                  <a:schemeClr val="bg1"/>
                </a:solidFill>
              </a:rPr>
              <a:t>1</a:t>
            </a:r>
          </a:p>
          <a:p>
            <a:r>
              <a:rPr lang="en-US" dirty="0">
                <a:solidFill>
                  <a:schemeClr val="bg1"/>
                </a:solidFill>
              </a:rPr>
              <a:t>CTECH401_M1_07</a:t>
            </a:r>
          </a:p>
          <a:p>
            <a:r>
              <a:rPr lang="en-US" dirty="0">
                <a:solidFill>
                  <a:schemeClr val="bg1"/>
                </a:solidFill>
              </a:rPr>
              <a:t>Everything is Bits: Images and Sounds</a:t>
            </a:r>
          </a:p>
        </p:txBody>
      </p:sp>
    </p:spTree>
    <p:extLst>
      <p:ext uri="{BB962C8B-B14F-4D97-AF65-F5344CB8AC3E}">
        <p14:creationId xmlns:p14="http://schemas.microsoft.com/office/powerpoint/2010/main" val="8327005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E233ED-3E5B-C941-A234-E7F22F44120D}"/>
              </a:ext>
            </a:extLst>
          </p:cNvPr>
          <p:cNvSpPr>
            <a:spLocks noGrp="1"/>
          </p:cNvSpPr>
          <p:nvPr>
            <p:ph type="body" sz="quarter" idx="10"/>
          </p:nvPr>
        </p:nvSpPr>
        <p:spPr/>
        <p:txBody>
          <a:bodyPr/>
          <a:lstStyle/>
          <a:p>
            <a:r>
              <a:rPr lang="en-US" dirty="0"/>
              <a:t>What about rich media: images, audio, and video?</a:t>
            </a:r>
          </a:p>
          <a:p>
            <a:r>
              <a:rPr lang="en-US" dirty="0"/>
              <a:t>As with numbers and text, the trick is to break everything down into small manageable chunks.</a:t>
            </a:r>
          </a:p>
          <a:p>
            <a:endParaRPr lang="en-US" b="1" dirty="0"/>
          </a:p>
        </p:txBody>
      </p:sp>
    </p:spTree>
    <p:extLst>
      <p:ext uri="{BB962C8B-B14F-4D97-AF65-F5344CB8AC3E}">
        <p14:creationId xmlns:p14="http://schemas.microsoft.com/office/powerpoint/2010/main" val="11631030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1A612D-B5D0-C941-95C1-8D1C205E79D1}"/>
              </a:ext>
            </a:extLst>
          </p:cNvPr>
          <p:cNvSpPr>
            <a:spLocks noGrp="1"/>
          </p:cNvSpPr>
          <p:nvPr>
            <p:ph type="body" sz="quarter" idx="10"/>
          </p:nvPr>
        </p:nvSpPr>
        <p:spPr/>
        <p:txBody>
          <a:bodyPr>
            <a:normAutofit/>
          </a:bodyPr>
          <a:lstStyle/>
          <a:p>
            <a:r>
              <a:rPr lang="en-US" dirty="0"/>
              <a:t>Literally! With images, we start by dividing up a picture into small squares, called </a:t>
            </a:r>
            <a:r>
              <a:rPr lang="en-US" i="1" dirty="0"/>
              <a:t>pixels</a:t>
            </a:r>
            <a:r>
              <a:rPr lang="en-US" dirty="0"/>
              <a:t>.</a:t>
            </a:r>
          </a:p>
          <a:p>
            <a:r>
              <a:rPr lang="en-US" b="1" dirty="0"/>
              <a:t>Show black and white image. Superimpose grid.</a:t>
            </a:r>
            <a:endParaRPr lang="en-US" dirty="0"/>
          </a:p>
          <a:p>
            <a:r>
              <a:rPr lang="en-US" dirty="0"/>
              <a:t>Inside each pixel, we look to see whether there is more white or more black. More white = make the pixel white. More black = make the pixel black.</a:t>
            </a:r>
          </a:p>
          <a:p>
            <a:r>
              <a:rPr lang="en-US" b="1" dirty="0"/>
              <a:t>Round off each pixel to white or black</a:t>
            </a:r>
          </a:p>
        </p:txBody>
      </p:sp>
    </p:spTree>
    <p:extLst>
      <p:ext uri="{BB962C8B-B14F-4D97-AF65-F5344CB8AC3E}">
        <p14:creationId xmlns:p14="http://schemas.microsoft.com/office/powerpoint/2010/main" val="23081995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C87176-1E8F-2A48-88DF-6E018B829061}"/>
              </a:ext>
            </a:extLst>
          </p:cNvPr>
          <p:cNvSpPr>
            <a:spLocks noGrp="1"/>
          </p:cNvSpPr>
          <p:nvPr>
            <p:ph type="body" sz="quarter" idx="10"/>
          </p:nvPr>
        </p:nvSpPr>
        <p:spPr/>
        <p:txBody>
          <a:bodyPr>
            <a:normAutofit fontScale="92500" lnSpcReduction="20000"/>
          </a:bodyPr>
          <a:lstStyle/>
          <a:p>
            <a:r>
              <a:rPr lang="en-US" dirty="0"/>
              <a:t>Now each pixel has one of two values: white or black. We know how to represent things that can be this or that: as bits! Make white = 1 and black = 0</a:t>
            </a:r>
          </a:p>
          <a:p>
            <a:r>
              <a:rPr lang="en-US" b="1" dirty="0"/>
              <a:t>Replace each pixel by 1 or 0 respectively</a:t>
            </a:r>
            <a:endParaRPr lang="en-US" dirty="0"/>
          </a:p>
          <a:p>
            <a:r>
              <a:rPr lang="en-US" dirty="0"/>
              <a:t>Now we read the 1s and 0s across each row, one row at a time</a:t>
            </a:r>
          </a:p>
          <a:p>
            <a:r>
              <a:rPr lang="en-US" b="1" dirty="0"/>
              <a:t>Show cursor moving across each row, and digits accumulating in a row beneath</a:t>
            </a:r>
            <a:endParaRPr lang="en-US" dirty="0"/>
          </a:p>
          <a:p>
            <a:r>
              <a:rPr lang="en-US" dirty="0"/>
              <a:t>There! We turned a picture into a long string of bits. To get the picture back, just read the bits and put 1s and 0s in each pixel as we come to them.</a:t>
            </a:r>
          </a:p>
        </p:txBody>
      </p:sp>
    </p:spTree>
    <p:extLst>
      <p:ext uri="{BB962C8B-B14F-4D97-AF65-F5344CB8AC3E}">
        <p14:creationId xmlns:p14="http://schemas.microsoft.com/office/powerpoint/2010/main" val="5249371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6D4C68-3ED1-3244-99A1-B284989E29E7}"/>
              </a:ext>
            </a:extLst>
          </p:cNvPr>
          <p:cNvSpPr>
            <a:spLocks noGrp="1"/>
          </p:cNvSpPr>
          <p:nvPr>
            <p:ph type="body" sz="quarter" idx="10"/>
          </p:nvPr>
        </p:nvSpPr>
        <p:spPr/>
        <p:txBody>
          <a:bodyPr>
            <a:normAutofit fontScale="92500" lnSpcReduction="10000"/>
          </a:bodyPr>
          <a:lstStyle/>
          <a:p>
            <a:r>
              <a:rPr lang="en-US" dirty="0"/>
              <a:t>Ah, you say, but real-life images aren't just black and white, they're in shades of gray.</a:t>
            </a:r>
          </a:p>
          <a:p>
            <a:pPr lvl="1"/>
            <a:r>
              <a:rPr lang="en-US" dirty="0"/>
              <a:t>No problem. Just use more bits per pixel: instead of having just "black" and "white," we can have 4, or 8, or 256 </a:t>
            </a:r>
            <a:r>
              <a:rPr lang="en-US" dirty="0" err="1"/>
              <a:t>diferent</a:t>
            </a:r>
            <a:r>
              <a:rPr lang="en-US" dirty="0"/>
              <a:t> values. It takes more bits, but we get a better quality image</a:t>
            </a:r>
          </a:p>
          <a:p>
            <a:pPr lvl="1"/>
            <a:r>
              <a:rPr lang="en-US" b="1" dirty="0"/>
              <a:t>Show scale</a:t>
            </a:r>
            <a:r>
              <a:rPr lang="en-US" b="1" i="1" dirty="0"/>
              <a:t>, </a:t>
            </a:r>
            <a:r>
              <a:rPr lang="en-US" b="1" dirty="0"/>
              <a:t>show reencoding of image</a:t>
            </a:r>
          </a:p>
          <a:p>
            <a:r>
              <a:rPr lang="en-US" dirty="0"/>
              <a:t>What about color? Just use three scales instead of one. Red, green, and blue, the primary colors for light.</a:t>
            </a:r>
          </a:p>
          <a:p>
            <a:pPr lvl="1"/>
            <a:r>
              <a:rPr lang="en-US" b="1" dirty="0"/>
              <a:t>Show RGB bar charts in one pixel, then converting to bits</a:t>
            </a:r>
          </a:p>
          <a:p>
            <a:pPr lvl="1"/>
            <a:r>
              <a:rPr lang="en-US" b="1" dirty="0"/>
              <a:t>Repeat at level of the whole image</a:t>
            </a:r>
          </a:p>
        </p:txBody>
      </p:sp>
    </p:spTree>
    <p:extLst>
      <p:ext uri="{BB962C8B-B14F-4D97-AF65-F5344CB8AC3E}">
        <p14:creationId xmlns:p14="http://schemas.microsoft.com/office/powerpoint/2010/main" val="27703245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46AA77-44B8-FC4E-8E91-C5E0FBEEF925}"/>
              </a:ext>
            </a:extLst>
          </p:cNvPr>
          <p:cNvSpPr>
            <a:spLocks noGrp="1"/>
          </p:cNvSpPr>
          <p:nvPr>
            <p:ph type="body" sz="quarter" idx="10"/>
          </p:nvPr>
        </p:nvSpPr>
        <p:spPr/>
        <p:txBody>
          <a:bodyPr/>
          <a:lstStyle/>
          <a:p>
            <a:r>
              <a:rPr lang="en-US" dirty="0"/>
              <a:t>And if the quality still isn't good enough, just make your pixels smaller and smaller</a:t>
            </a:r>
          </a:p>
          <a:p>
            <a:pPr lvl="1"/>
            <a:r>
              <a:rPr lang="en-US" b="1" dirty="0"/>
              <a:t>Repeat, quickly, with increasingly small grids</a:t>
            </a:r>
            <a:endParaRPr lang="en-US" dirty="0"/>
          </a:p>
          <a:p>
            <a:r>
              <a:rPr lang="en-US" dirty="0"/>
              <a:t>Any picture can be encoded as bits with more detail than the human eye can pick out. It may take a lot of bits, but computers and storage are getting bigger and cheaper all the time</a:t>
            </a:r>
          </a:p>
        </p:txBody>
      </p:sp>
    </p:spTree>
    <p:extLst>
      <p:ext uri="{BB962C8B-B14F-4D97-AF65-F5344CB8AC3E}">
        <p14:creationId xmlns:p14="http://schemas.microsoft.com/office/powerpoint/2010/main" val="2653567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CTECH401_M1_02</a:t>
            </a:r>
          </a:p>
          <a:p>
            <a:r>
              <a:rPr lang="en-US" dirty="0">
                <a:solidFill>
                  <a:schemeClr val="bg1"/>
                </a:solidFill>
              </a:rPr>
              <a:t>Hello, World!</a:t>
            </a:r>
          </a:p>
        </p:txBody>
      </p:sp>
    </p:spTree>
    <p:extLst>
      <p:ext uri="{BB962C8B-B14F-4D97-AF65-F5344CB8AC3E}">
        <p14:creationId xmlns:p14="http://schemas.microsoft.com/office/powerpoint/2010/main" val="37530085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AB65A1-5518-F147-8319-8CC9F3236BBC}"/>
              </a:ext>
            </a:extLst>
          </p:cNvPr>
          <p:cNvSpPr>
            <a:spLocks noGrp="1"/>
          </p:cNvSpPr>
          <p:nvPr>
            <p:ph type="body" sz="quarter" idx="10"/>
          </p:nvPr>
        </p:nvSpPr>
        <p:spPr/>
        <p:txBody>
          <a:bodyPr/>
          <a:lstStyle/>
          <a:p>
            <a:r>
              <a:rPr lang="en-US" dirty="0"/>
              <a:t>How about audio?</a:t>
            </a:r>
          </a:p>
          <a:p>
            <a:r>
              <a:rPr lang="en-US" dirty="0"/>
              <a:t>Well, sound waves are literally just </a:t>
            </a:r>
            <a:r>
              <a:rPr lang="en-US" i="1" dirty="0"/>
              <a:t>wave</a:t>
            </a:r>
            <a:r>
              <a:rPr lang="en-US" dirty="0"/>
              <a:t>s</a:t>
            </a:r>
            <a:r>
              <a:rPr lang="en-US" i="1" dirty="0"/>
              <a:t>: </a:t>
            </a:r>
            <a:r>
              <a:rPr lang="en-US" dirty="0"/>
              <a:t>the air vibrates back and forth</a:t>
            </a:r>
          </a:p>
          <a:p>
            <a:r>
              <a:rPr lang="en-US" dirty="0"/>
              <a:t>A microphone captures the level of those vibrations</a:t>
            </a:r>
          </a:p>
          <a:p>
            <a:pPr lvl="1"/>
            <a:r>
              <a:rPr lang="en-US" b="1" dirty="0"/>
              <a:t>Show waveform</a:t>
            </a:r>
            <a:endParaRPr lang="en-US" dirty="0"/>
          </a:p>
          <a:p>
            <a:r>
              <a:rPr lang="en-US" dirty="0"/>
              <a:t>We'll use the same trick we did with images: put a grid on it</a:t>
            </a:r>
          </a:p>
          <a:p>
            <a:pPr lvl="1"/>
            <a:r>
              <a:rPr lang="en-US" b="1" dirty="0"/>
              <a:t>Superimpose grid on waveform</a:t>
            </a:r>
          </a:p>
        </p:txBody>
      </p:sp>
    </p:spTree>
    <p:extLst>
      <p:ext uri="{BB962C8B-B14F-4D97-AF65-F5344CB8AC3E}">
        <p14:creationId xmlns:p14="http://schemas.microsoft.com/office/powerpoint/2010/main" val="365541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8F4976-5D78-F149-9B6C-1C3536943FB2}"/>
              </a:ext>
            </a:extLst>
          </p:cNvPr>
          <p:cNvSpPr>
            <a:spLocks noGrp="1"/>
          </p:cNvSpPr>
          <p:nvPr>
            <p:ph type="body" sz="quarter" idx="10"/>
          </p:nvPr>
        </p:nvSpPr>
        <p:spPr/>
        <p:txBody>
          <a:bodyPr>
            <a:normAutofit fontScale="77500" lnSpcReduction="20000"/>
          </a:bodyPr>
          <a:lstStyle/>
          <a:p>
            <a:r>
              <a:rPr lang="en-US" dirty="0"/>
              <a:t>This time, we'll look to see how high the wave was at each moment in time we're capturing.</a:t>
            </a:r>
          </a:p>
          <a:p>
            <a:r>
              <a:rPr lang="en-US" b="1" dirty="0"/>
              <a:t>Replace wave with </a:t>
            </a:r>
            <a:r>
              <a:rPr lang="en-US" b="1" i="1" dirty="0"/>
              <a:t>single</a:t>
            </a:r>
            <a:r>
              <a:rPr lang="en-US" i="1" dirty="0"/>
              <a:t> </a:t>
            </a:r>
            <a:r>
              <a:rPr lang="en-US" b="1" dirty="0"/>
              <a:t>black pixel</a:t>
            </a:r>
            <a:r>
              <a:rPr lang="en-US" dirty="0"/>
              <a:t> </a:t>
            </a:r>
            <a:r>
              <a:rPr lang="en-US" b="1" dirty="0"/>
              <a:t>for each time slice, picking vertically closest</a:t>
            </a:r>
          </a:p>
          <a:p>
            <a:r>
              <a:rPr lang="en-US" dirty="0"/>
              <a:t>At each moment, the sound wave had some specific pressure. That value is a number, turn the number into bits.</a:t>
            </a:r>
          </a:p>
          <a:p>
            <a:r>
              <a:rPr lang="en-US" b="1" dirty="0"/>
              <a:t>Show scale along left, put bits by each pixel</a:t>
            </a:r>
            <a:endParaRPr lang="en-US" dirty="0"/>
          </a:p>
          <a:p>
            <a:r>
              <a:rPr lang="en-US" dirty="0"/>
              <a:t>Then just write the bits from each time slice in order and there you go. Those bits represent the sound wave.</a:t>
            </a:r>
          </a:p>
          <a:p>
            <a:r>
              <a:rPr lang="en-US" dirty="0"/>
              <a:t>Read them back and you can reconstruct the wave: put that into a speaker and you can hear it</a:t>
            </a:r>
          </a:p>
          <a:p>
            <a:r>
              <a:rPr lang="en-US" b="1" dirty="0"/>
              <a:t>Make pixelized wave again, play sound as slider sweeps across it</a:t>
            </a:r>
          </a:p>
        </p:txBody>
      </p:sp>
    </p:spTree>
    <p:extLst>
      <p:ext uri="{BB962C8B-B14F-4D97-AF65-F5344CB8AC3E}">
        <p14:creationId xmlns:p14="http://schemas.microsoft.com/office/powerpoint/2010/main" val="703257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491751-857A-BD4C-9DB5-E8A1EEEB4B72}"/>
              </a:ext>
            </a:extLst>
          </p:cNvPr>
          <p:cNvSpPr>
            <a:spLocks noGrp="1"/>
          </p:cNvSpPr>
          <p:nvPr>
            <p:ph type="body" sz="quarter" idx="10"/>
          </p:nvPr>
        </p:nvSpPr>
        <p:spPr/>
        <p:txBody>
          <a:bodyPr>
            <a:normAutofit fontScale="77500" lnSpcReduction="20000"/>
          </a:bodyPr>
          <a:lstStyle/>
          <a:p>
            <a:r>
              <a:rPr lang="en-US" dirty="0"/>
              <a:t>If we have images and audio, video is easy.</a:t>
            </a:r>
          </a:p>
          <a:p>
            <a:r>
              <a:rPr lang="en-US" dirty="0"/>
              <a:t>Video is just a sequence of images at a known size. HDTV for example, is 1920 pixels across by 1080 pixels high typically at 60 of these frames per second. So you can just put the bits for each of those 60 images per second, in order, and that's your visual track.</a:t>
            </a:r>
          </a:p>
          <a:p>
            <a:r>
              <a:rPr lang="en-US" dirty="0"/>
              <a:t>Then send me the bits for the audio part along with the images, and my computer can play them simultaneously.</a:t>
            </a:r>
          </a:p>
          <a:p>
            <a:r>
              <a:rPr lang="en-US" dirty="0"/>
              <a:t>The </a:t>
            </a:r>
            <a:r>
              <a:rPr lang="en-US" i="1" dirty="0"/>
              <a:t>actual</a:t>
            </a:r>
            <a:r>
              <a:rPr lang="en-US" dirty="0"/>
              <a:t> HDTV standard is much much more complicated than this and better in many ways. But the basic idea is simple: break it down into images and audio, break the images down into pixels, break the audio down into time slices, encode the pixels and time slices, and boom.</a:t>
            </a:r>
          </a:p>
        </p:txBody>
      </p:sp>
    </p:spTree>
    <p:extLst>
      <p:ext uri="{BB962C8B-B14F-4D97-AF65-F5344CB8AC3E}">
        <p14:creationId xmlns:p14="http://schemas.microsoft.com/office/powerpoint/2010/main" val="36879663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D3882A-EB70-E942-84EC-88FF46A1AC7D}"/>
              </a:ext>
            </a:extLst>
          </p:cNvPr>
          <p:cNvSpPr>
            <a:spLocks noGrp="1"/>
          </p:cNvSpPr>
          <p:nvPr>
            <p:ph type="body" sz="quarter" idx="10"/>
          </p:nvPr>
        </p:nvSpPr>
        <p:spPr/>
        <p:txBody>
          <a:bodyPr>
            <a:normAutofit lnSpcReduction="10000"/>
          </a:bodyPr>
          <a:lstStyle/>
          <a:p>
            <a:r>
              <a:rPr lang="en-US" dirty="0"/>
              <a:t>There are lots of other things you can encode in computers – shapes for 3d-printed objects, driving directions, musical notes, etc. – but you can probably see how they all go.</a:t>
            </a:r>
          </a:p>
          <a:p>
            <a:r>
              <a:rPr lang="en-US" dirty="0"/>
              <a:t>First, find a way to describe the thing precisely, breaking it down into smaller and smaller subunits.</a:t>
            </a:r>
          </a:p>
          <a:p>
            <a:r>
              <a:rPr lang="en-US" dirty="0"/>
              <a:t>Then, when those subunits are simple enough, turn each of them into bits.</a:t>
            </a:r>
          </a:p>
          <a:p>
            <a:r>
              <a:rPr lang="en-US" dirty="0"/>
              <a:t>That's all there is to it.</a:t>
            </a:r>
          </a:p>
        </p:txBody>
      </p:sp>
    </p:spTree>
    <p:extLst>
      <p:ext uri="{BB962C8B-B14F-4D97-AF65-F5344CB8AC3E}">
        <p14:creationId xmlns:p14="http://schemas.microsoft.com/office/powerpoint/2010/main" val="26171868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CTECH401_M1_08</a:t>
            </a:r>
          </a:p>
          <a:p>
            <a:r>
              <a:rPr lang="en-US" dirty="0">
                <a:solidFill>
                  <a:schemeClr val="bg1"/>
                </a:solidFill>
              </a:rPr>
              <a:t>Everything is Bits: Programs</a:t>
            </a:r>
          </a:p>
        </p:txBody>
      </p:sp>
    </p:spTree>
    <p:extLst>
      <p:ext uri="{BB962C8B-B14F-4D97-AF65-F5344CB8AC3E}">
        <p14:creationId xmlns:p14="http://schemas.microsoft.com/office/powerpoint/2010/main" val="17055585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DAE85B-6571-8443-A79C-9FB01445A61E}"/>
              </a:ext>
            </a:extLst>
          </p:cNvPr>
          <p:cNvSpPr>
            <a:spLocks noGrp="1"/>
          </p:cNvSpPr>
          <p:nvPr>
            <p:ph type="body" sz="quarter" idx="10"/>
          </p:nvPr>
        </p:nvSpPr>
        <p:spPr/>
        <p:txBody>
          <a:bodyPr/>
          <a:lstStyle/>
          <a:p>
            <a:r>
              <a:rPr lang="en-US" dirty="0"/>
              <a:t>Let's look at our Hello World program again.</a:t>
            </a:r>
          </a:p>
        </p:txBody>
      </p:sp>
    </p:spTree>
    <p:extLst>
      <p:ext uri="{BB962C8B-B14F-4D97-AF65-F5344CB8AC3E}">
        <p14:creationId xmlns:p14="http://schemas.microsoft.com/office/powerpoint/2010/main" val="24475931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195EB5-957A-9248-9178-D5D0F50F5E35}"/>
              </a:ext>
            </a:extLst>
          </p:cNvPr>
          <p:cNvSpPr>
            <a:spLocks noGrp="1"/>
          </p:cNvSpPr>
          <p:nvPr>
            <p:ph type="body" sz="quarter" idx="11"/>
          </p:nvPr>
        </p:nvSpPr>
        <p:spPr>
          <a:xfrm>
            <a:off x="5892800" y="359330"/>
            <a:ext cx="6011900" cy="509498"/>
          </a:xfrm>
        </p:spPr>
        <p:txBody>
          <a:bodyPr/>
          <a:lstStyle/>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'Hello, world!'</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7C1D8837-2B38-E443-84CA-19FFA0E987A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3923171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DAE85B-6571-8443-A79C-9FB01445A61E}"/>
              </a:ext>
            </a:extLst>
          </p:cNvPr>
          <p:cNvSpPr>
            <a:spLocks noGrp="1"/>
          </p:cNvSpPr>
          <p:nvPr>
            <p:ph type="body" sz="quarter" idx="10"/>
          </p:nvPr>
        </p:nvSpPr>
        <p:spPr/>
        <p:txBody>
          <a:bodyPr/>
          <a:lstStyle/>
          <a:p>
            <a:r>
              <a:rPr lang="en-US" dirty="0"/>
              <a:t>Here it is as bits</a:t>
            </a:r>
          </a:p>
        </p:txBody>
      </p:sp>
    </p:spTree>
    <p:extLst>
      <p:ext uri="{BB962C8B-B14F-4D97-AF65-F5344CB8AC3E}">
        <p14:creationId xmlns:p14="http://schemas.microsoft.com/office/powerpoint/2010/main" val="38119047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B65403-3692-AB47-A613-48EDC038768B}"/>
              </a:ext>
            </a:extLst>
          </p:cNvPr>
          <p:cNvSpPr>
            <a:spLocks noGrp="1"/>
          </p:cNvSpPr>
          <p:nvPr>
            <p:ph type="body" sz="quarter" idx="11"/>
          </p:nvPr>
        </p:nvSpPr>
        <p:spPr>
          <a:xfrm>
            <a:off x="5892800" y="359330"/>
            <a:ext cx="6011900" cy="2171492"/>
          </a:xfrm>
        </p:spPr>
        <p:txBody>
          <a:bodyPr/>
          <a:lstStyle/>
          <a:p>
            <a:r>
              <a:rPr lang="en-US" b="1" dirty="0"/>
              <a:t>0111000001110010011010010110111001110100001010000010011101001000011001010110110001101100011011110010110000100000011101110110111101110010011011000110010000100001001001110010100100001010</a:t>
            </a:r>
          </a:p>
        </p:txBody>
      </p:sp>
      <p:sp>
        <p:nvSpPr>
          <p:cNvPr id="3" name="Text Placeholder 2">
            <a:extLst>
              <a:ext uri="{FF2B5EF4-FFF2-40B4-BE49-F238E27FC236}">
                <a16:creationId xmlns:a16="http://schemas.microsoft.com/office/drawing/2014/main" id="{0BFC861E-685C-3449-B352-B9C9D77E4CC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7527591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0A2C3C-20C1-1046-B3C7-8B8B890F9173}"/>
              </a:ext>
            </a:extLst>
          </p:cNvPr>
          <p:cNvSpPr>
            <a:spLocks noGrp="1"/>
          </p:cNvSpPr>
          <p:nvPr>
            <p:ph type="body" sz="quarter" idx="10"/>
          </p:nvPr>
        </p:nvSpPr>
        <p:spPr/>
        <p:txBody>
          <a:bodyPr>
            <a:normAutofit fontScale="92500" lnSpcReduction="10000"/>
          </a:bodyPr>
          <a:lstStyle/>
          <a:p>
            <a:r>
              <a:rPr lang="en-US" dirty="0"/>
              <a:t>So those bits are playing two roles.</a:t>
            </a:r>
          </a:p>
          <a:p>
            <a:r>
              <a:rPr lang="en-US" dirty="0"/>
              <a:t>First, they're </a:t>
            </a:r>
            <a:r>
              <a:rPr lang="en-US" i="1" dirty="0"/>
              <a:t>data</a:t>
            </a:r>
            <a:r>
              <a:rPr lang="en-US" dirty="0"/>
              <a:t>: we can put those bits in a computer. We can save them in a file. We can read them back and display them as text. </a:t>
            </a:r>
          </a:p>
          <a:p>
            <a:r>
              <a:rPr lang="en-US" dirty="0"/>
              <a:t>Second, they're a </a:t>
            </a:r>
            <a:r>
              <a:rPr lang="en-US" i="1" dirty="0"/>
              <a:t>program</a:t>
            </a:r>
            <a:r>
              <a:rPr lang="en-US" dirty="0"/>
              <a:t>: when I tell the computer to run that program, it computes for a bit and then prints some words to the screen.</a:t>
            </a:r>
          </a:p>
          <a:p>
            <a:r>
              <a:rPr lang="en-US" dirty="0"/>
              <a:t>Just like text is data that we interpret as text under the rules of Unicode, Python programs are data that we interpret as instructions to he computer under the rules of Python</a:t>
            </a:r>
          </a:p>
        </p:txBody>
      </p:sp>
    </p:spTree>
    <p:extLst>
      <p:ext uri="{BB962C8B-B14F-4D97-AF65-F5344CB8AC3E}">
        <p14:creationId xmlns:p14="http://schemas.microsoft.com/office/powerpoint/2010/main" val="3601324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5A9253-534C-A548-B5A0-7DD76419AFD1}"/>
              </a:ext>
            </a:extLst>
          </p:cNvPr>
          <p:cNvSpPr>
            <a:spLocks noGrp="1"/>
          </p:cNvSpPr>
          <p:nvPr>
            <p:ph type="body" sz="quarter" idx="10"/>
          </p:nvPr>
        </p:nvSpPr>
        <p:spPr/>
        <p:txBody>
          <a:bodyPr>
            <a:normAutofit lnSpcReduction="10000"/>
          </a:bodyPr>
          <a:lstStyle/>
          <a:p>
            <a:r>
              <a:rPr lang="en-US" dirty="0"/>
              <a:t>Every journey begins with a single step.</a:t>
            </a:r>
          </a:p>
          <a:p>
            <a:r>
              <a:rPr lang="en-US" dirty="0"/>
              <a:t>By tradition, when you learn a new programming language, that first step is to write a program that prints "Hello world"</a:t>
            </a:r>
          </a:p>
          <a:p>
            <a:r>
              <a:rPr lang="en-US" dirty="0"/>
              <a:t>Follow along at home: this is important!</a:t>
            </a:r>
          </a:p>
          <a:p>
            <a:r>
              <a:rPr lang="en-US" dirty="0"/>
              <a:t>Everything I do is for real; you can do it too, and should.</a:t>
            </a:r>
          </a:p>
          <a:p>
            <a:r>
              <a:rPr lang="en-US" dirty="0"/>
              <a:t>Start by running the Python </a:t>
            </a:r>
            <a:r>
              <a:rPr lang="en-US" i="1" dirty="0"/>
              <a:t>interpreter</a:t>
            </a:r>
            <a:r>
              <a:rPr lang="en-US" dirty="0"/>
              <a:t>: it reads Python programs and "executes" them: i.e., it does what they say to do</a:t>
            </a:r>
          </a:p>
          <a:p>
            <a:pPr marL="0" indent="0">
              <a:buNone/>
            </a:pPr>
            <a:endParaRPr lang="en-US" dirty="0"/>
          </a:p>
        </p:txBody>
      </p:sp>
    </p:spTree>
    <p:extLst>
      <p:ext uri="{BB962C8B-B14F-4D97-AF65-F5344CB8AC3E}">
        <p14:creationId xmlns:p14="http://schemas.microsoft.com/office/powerpoint/2010/main" val="39303401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CC215A-E933-5C46-9FE9-17462ECFCA4F}"/>
              </a:ext>
            </a:extLst>
          </p:cNvPr>
          <p:cNvSpPr>
            <a:spLocks noGrp="1"/>
          </p:cNvSpPr>
          <p:nvPr>
            <p:ph type="body" sz="quarter" idx="10"/>
          </p:nvPr>
        </p:nvSpPr>
        <p:spPr/>
        <p:txBody>
          <a:bodyPr>
            <a:normAutofit/>
          </a:bodyPr>
          <a:lstStyle/>
          <a:p>
            <a:r>
              <a:rPr lang="en-US" dirty="0"/>
              <a:t>So programs </a:t>
            </a:r>
            <a:r>
              <a:rPr lang="en-US" i="1" dirty="0"/>
              <a:t>are</a:t>
            </a:r>
            <a:r>
              <a:rPr lang="en-US" dirty="0"/>
              <a:t> bits. (Everything in a computer is bits.)</a:t>
            </a:r>
          </a:p>
          <a:p>
            <a:r>
              <a:rPr lang="en-US" dirty="0"/>
              <a:t>Programs also </a:t>
            </a:r>
            <a:r>
              <a:rPr lang="en-US" i="1" dirty="0"/>
              <a:t>change</a:t>
            </a:r>
            <a:r>
              <a:rPr lang="en-US" dirty="0"/>
              <a:t> bits. When we run the hello world program, the computer follows those instructions and moves bits around in various ways until certain pixels on the screen light up.</a:t>
            </a:r>
          </a:p>
          <a:p>
            <a:r>
              <a:rPr lang="en-US" dirty="0"/>
              <a:t>Everything that happens in a computer consists of changing certain bits according to instructions in certain other bits</a:t>
            </a:r>
          </a:p>
        </p:txBody>
      </p:sp>
    </p:spTree>
    <p:extLst>
      <p:ext uri="{BB962C8B-B14F-4D97-AF65-F5344CB8AC3E}">
        <p14:creationId xmlns:p14="http://schemas.microsoft.com/office/powerpoint/2010/main" val="28143861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C3B5F2-22DF-D04D-A424-F01B8D344F91}"/>
              </a:ext>
            </a:extLst>
          </p:cNvPr>
          <p:cNvSpPr>
            <a:spLocks noGrp="1"/>
          </p:cNvSpPr>
          <p:nvPr>
            <p:ph type="body" sz="quarter" idx="10"/>
          </p:nvPr>
        </p:nvSpPr>
        <p:spPr/>
        <p:txBody>
          <a:bodyPr/>
          <a:lstStyle/>
          <a:p>
            <a:r>
              <a:rPr lang="en-US" dirty="0"/>
              <a:t>Learning to program is learning how to make the bits that contain your instructions for what the other bits should do. That's what you're going to do.</a:t>
            </a:r>
          </a:p>
        </p:txBody>
      </p:sp>
    </p:spTree>
    <p:extLst>
      <p:ext uri="{BB962C8B-B14F-4D97-AF65-F5344CB8AC3E}">
        <p14:creationId xmlns:p14="http://schemas.microsoft.com/office/powerpoint/2010/main" val="19329975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CTECH401_M2_01</a:t>
            </a:r>
          </a:p>
          <a:p>
            <a:r>
              <a:rPr lang="en-US" dirty="0">
                <a:solidFill>
                  <a:schemeClr val="bg1"/>
                </a:solidFill>
              </a:rPr>
              <a:t>Module Intro</a:t>
            </a:r>
          </a:p>
        </p:txBody>
      </p:sp>
    </p:spTree>
    <p:extLst>
      <p:ext uri="{BB962C8B-B14F-4D97-AF65-F5344CB8AC3E}">
        <p14:creationId xmlns:p14="http://schemas.microsoft.com/office/powerpoint/2010/main" val="1008588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A78BDF-6A19-1F49-B54C-ED06406BDEE0}"/>
              </a:ext>
            </a:extLst>
          </p:cNvPr>
          <p:cNvSpPr>
            <a:spLocks noGrp="1"/>
          </p:cNvSpPr>
          <p:nvPr>
            <p:ph type="body" sz="quarter" idx="10"/>
          </p:nvPr>
        </p:nvSpPr>
        <p:spPr/>
        <p:txBody>
          <a:bodyPr/>
          <a:lstStyle/>
          <a:p>
            <a:r>
              <a:rPr lang="en-US" dirty="0"/>
              <a:t>t/k</a:t>
            </a:r>
          </a:p>
        </p:txBody>
      </p:sp>
    </p:spTree>
    <p:extLst>
      <p:ext uri="{BB962C8B-B14F-4D97-AF65-F5344CB8AC3E}">
        <p14:creationId xmlns:p14="http://schemas.microsoft.com/office/powerpoint/2010/main" val="34498491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CTECH401_M2_02</a:t>
            </a:r>
          </a:p>
          <a:p>
            <a:r>
              <a:rPr lang="en-US" dirty="0">
                <a:solidFill>
                  <a:schemeClr val="bg1"/>
                </a:solidFill>
              </a:rPr>
              <a:t>Arithmetic</a:t>
            </a:r>
          </a:p>
        </p:txBody>
      </p:sp>
    </p:spTree>
    <p:extLst>
      <p:ext uri="{BB962C8B-B14F-4D97-AF65-F5344CB8AC3E}">
        <p14:creationId xmlns:p14="http://schemas.microsoft.com/office/powerpoint/2010/main" val="9955061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680F2E-446A-0648-B95E-748E1B77F174}"/>
              </a:ext>
            </a:extLst>
          </p:cNvPr>
          <p:cNvSpPr>
            <a:spLocks noGrp="1"/>
          </p:cNvSpPr>
          <p:nvPr>
            <p:ph type="body" sz="quarter" idx="10"/>
          </p:nvPr>
        </p:nvSpPr>
        <p:spPr/>
        <p:txBody>
          <a:bodyPr/>
          <a:lstStyle/>
          <a:p>
            <a:r>
              <a:rPr lang="en-US" dirty="0"/>
              <a:t>At its simplest, Python is a calculator</a:t>
            </a:r>
          </a:p>
        </p:txBody>
      </p:sp>
    </p:spTree>
    <p:extLst>
      <p:ext uri="{BB962C8B-B14F-4D97-AF65-F5344CB8AC3E}">
        <p14:creationId xmlns:p14="http://schemas.microsoft.com/office/powerpoint/2010/main" val="33686143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8967D6-B64C-4349-BA2F-C0131EF81A5E}"/>
              </a:ext>
            </a:extLst>
          </p:cNvPr>
          <p:cNvSpPr>
            <a:spLocks noGrp="1"/>
          </p:cNvSpPr>
          <p:nvPr>
            <p:ph sz="quarter" idx="10"/>
          </p:nvPr>
        </p:nvSpPr>
        <p:spPr/>
        <p:txBody>
          <a:bodyPr/>
          <a:lstStyle/>
          <a:p>
            <a:r>
              <a:rPr lang="en-US" dirty="0"/>
              <a:t>2 + 2</a:t>
            </a:r>
          </a:p>
          <a:p>
            <a:endParaRPr lang="en-US" dirty="0"/>
          </a:p>
          <a:p>
            <a:r>
              <a:rPr lang="en-US" dirty="0"/>
              <a:t>2 + 5</a:t>
            </a:r>
          </a:p>
          <a:p>
            <a:endParaRPr lang="en-US" dirty="0"/>
          </a:p>
          <a:p>
            <a:r>
              <a:rPr lang="en-US" dirty="0"/>
              <a:t>2 * 4</a:t>
            </a:r>
          </a:p>
        </p:txBody>
      </p:sp>
    </p:spTree>
    <p:extLst>
      <p:ext uri="{BB962C8B-B14F-4D97-AF65-F5344CB8AC3E}">
        <p14:creationId xmlns:p14="http://schemas.microsoft.com/office/powerpoint/2010/main" val="37382940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92A811-116F-274F-A5F9-8B1AF8CDAC73}"/>
              </a:ext>
            </a:extLst>
          </p:cNvPr>
          <p:cNvSpPr>
            <a:spLocks noGrp="1"/>
          </p:cNvSpPr>
          <p:nvPr>
            <p:ph type="body" sz="quarter" idx="10"/>
          </p:nvPr>
        </p:nvSpPr>
        <p:spPr/>
        <p:txBody>
          <a:bodyPr>
            <a:normAutofit/>
          </a:bodyPr>
          <a:lstStyle/>
          <a:p>
            <a:r>
              <a:rPr lang="en-US" dirty="0"/>
              <a:t>These are </a:t>
            </a:r>
            <a:r>
              <a:rPr lang="en-US" i="1" dirty="0"/>
              <a:t>expressions</a:t>
            </a:r>
            <a:endParaRPr lang="en-US" dirty="0"/>
          </a:p>
          <a:p>
            <a:r>
              <a:rPr lang="en-US" dirty="0"/>
              <a:t>When Python sees an expression, like </a:t>
            </a:r>
            <a:r>
              <a:rPr lang="en-US" b="1" dirty="0"/>
              <a:t>2+2</a:t>
            </a:r>
            <a:r>
              <a:rPr lang="en-US" dirty="0"/>
              <a:t>, it simplifies it, and tells you the expression's </a:t>
            </a:r>
            <a:r>
              <a:rPr lang="en-US" i="1" dirty="0"/>
              <a:t>value</a:t>
            </a:r>
            <a:r>
              <a:rPr lang="en-US" dirty="0"/>
              <a:t>: </a:t>
            </a:r>
            <a:r>
              <a:rPr lang="en-US" b="1" dirty="0"/>
              <a:t>4</a:t>
            </a:r>
          </a:p>
          <a:p>
            <a:r>
              <a:rPr lang="en-US" dirty="0"/>
              <a:t>+ and * are </a:t>
            </a:r>
            <a:r>
              <a:rPr lang="en-US" i="1" dirty="0"/>
              <a:t>operators: </a:t>
            </a:r>
            <a:r>
              <a:rPr lang="en-US" dirty="0"/>
              <a:t>addition and multiplication, respectively. the + operator adds the values to its left and its right</a:t>
            </a:r>
            <a:endParaRPr lang="en-US" i="1" dirty="0"/>
          </a:p>
          <a:p>
            <a:r>
              <a:rPr lang="en-US" dirty="0"/>
              <a:t>What do you think the subtraction operator is? That's right, it's </a:t>
            </a:r>
            <a:r>
              <a:rPr lang="en-US" b="1" dirty="0"/>
              <a:t>-</a:t>
            </a:r>
            <a:endParaRPr lang="en-US" dirty="0"/>
          </a:p>
        </p:txBody>
      </p:sp>
    </p:spTree>
    <p:extLst>
      <p:ext uri="{BB962C8B-B14F-4D97-AF65-F5344CB8AC3E}">
        <p14:creationId xmlns:p14="http://schemas.microsoft.com/office/powerpoint/2010/main" val="17483440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8967D6-B64C-4349-BA2F-C0131EF81A5E}"/>
              </a:ext>
            </a:extLst>
          </p:cNvPr>
          <p:cNvSpPr>
            <a:spLocks noGrp="1"/>
          </p:cNvSpPr>
          <p:nvPr>
            <p:ph sz="quarter" idx="10"/>
          </p:nvPr>
        </p:nvSpPr>
        <p:spPr/>
        <p:txBody>
          <a:bodyPr/>
          <a:lstStyle/>
          <a:p>
            <a:r>
              <a:rPr lang="en-US" dirty="0"/>
              <a:t>8 – 3</a:t>
            </a:r>
          </a:p>
        </p:txBody>
      </p:sp>
      <p:sp>
        <p:nvSpPr>
          <p:cNvPr id="3" name="TextBox 2">
            <a:extLst>
              <a:ext uri="{FF2B5EF4-FFF2-40B4-BE49-F238E27FC236}">
                <a16:creationId xmlns:a16="http://schemas.microsoft.com/office/drawing/2014/main" id="{33112AD7-5603-C04C-ABC6-17F0268D8DE8}"/>
              </a:ext>
            </a:extLst>
          </p:cNvPr>
          <p:cNvSpPr txBox="1"/>
          <p:nvPr/>
        </p:nvSpPr>
        <p:spPr>
          <a:xfrm>
            <a:off x="1610436" y="390326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3840533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8967D6-B64C-4349-BA2F-C0131EF81A5E}"/>
              </a:ext>
            </a:extLst>
          </p:cNvPr>
          <p:cNvSpPr>
            <a:spLocks noGrp="1"/>
          </p:cNvSpPr>
          <p:nvPr>
            <p:ph sz="quarter" idx="10"/>
          </p:nvPr>
        </p:nvSpPr>
        <p:spPr/>
        <p:txBody>
          <a:bodyPr>
            <a:normAutofit/>
          </a:bodyPr>
          <a:lstStyle/>
          <a:p>
            <a:r>
              <a:rPr lang="en-US" i="1" dirty="0"/>
              <a:t>What will this do:</a:t>
            </a:r>
          </a:p>
          <a:p>
            <a:endParaRPr lang="en-US" dirty="0"/>
          </a:p>
          <a:p>
            <a:r>
              <a:rPr lang="en-US" dirty="0"/>
              <a:t>&gt;&gt;&gt; 1 + 3 + 5</a:t>
            </a:r>
          </a:p>
          <a:p>
            <a:endParaRPr lang="en-US" dirty="0"/>
          </a:p>
          <a:p>
            <a:r>
              <a:rPr lang="en-US" i="1" dirty="0"/>
              <a:t>That's 6. First, Python computes the value of the smaller expression 1 + 3, which is 4. It replaces that smaller expression with its value:</a:t>
            </a:r>
          </a:p>
          <a:p>
            <a:endParaRPr lang="en-US" i="1" dirty="0"/>
          </a:p>
          <a:p>
            <a:r>
              <a:rPr lang="en-US" b="1" i="1" dirty="0"/>
              <a:t>4</a:t>
            </a:r>
            <a:r>
              <a:rPr lang="en-US" i="1" dirty="0"/>
              <a:t> + 5</a:t>
            </a:r>
            <a:endParaRPr lang="en-US" b="1" i="1" dirty="0"/>
          </a:p>
          <a:p>
            <a:endParaRPr lang="en-US" i="1" dirty="0"/>
          </a:p>
          <a:p>
            <a:r>
              <a:rPr lang="en-US" i="1" dirty="0"/>
              <a:t>Now Python computes the value of the overall expression 4 + 5, which is 9</a:t>
            </a:r>
          </a:p>
        </p:txBody>
      </p:sp>
      <p:sp>
        <p:nvSpPr>
          <p:cNvPr id="3" name="TextBox 2">
            <a:extLst>
              <a:ext uri="{FF2B5EF4-FFF2-40B4-BE49-F238E27FC236}">
                <a16:creationId xmlns:a16="http://schemas.microsoft.com/office/drawing/2014/main" id="{33112AD7-5603-C04C-ABC6-17F0268D8DE8}"/>
              </a:ext>
            </a:extLst>
          </p:cNvPr>
          <p:cNvSpPr txBox="1"/>
          <p:nvPr/>
        </p:nvSpPr>
        <p:spPr>
          <a:xfrm>
            <a:off x="1610436" y="390326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052769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&gt;&gt;&gt;</a:t>
            </a:r>
          </a:p>
        </p:txBody>
      </p:sp>
    </p:spTree>
    <p:extLst>
      <p:ext uri="{BB962C8B-B14F-4D97-AF65-F5344CB8AC3E}">
        <p14:creationId xmlns:p14="http://schemas.microsoft.com/office/powerpoint/2010/main" val="203148391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608CAC-8B96-E842-9190-A581EA4A20A2}"/>
              </a:ext>
            </a:extLst>
          </p:cNvPr>
          <p:cNvSpPr>
            <a:spLocks noGrp="1"/>
          </p:cNvSpPr>
          <p:nvPr>
            <p:ph sz="quarter" idx="10"/>
          </p:nvPr>
        </p:nvSpPr>
        <p:spPr/>
        <p:txBody>
          <a:bodyPr>
            <a:normAutofit lnSpcReduction="10000"/>
          </a:bodyPr>
          <a:lstStyle/>
          <a:p>
            <a:r>
              <a:rPr lang="en-US" i="1" dirty="0"/>
              <a:t>What will this do?</a:t>
            </a:r>
          </a:p>
          <a:p>
            <a:endParaRPr lang="en-US" dirty="0"/>
          </a:p>
          <a:p>
            <a:r>
              <a:rPr lang="en-US" dirty="0"/>
              <a:t>1 + 2 * 3</a:t>
            </a:r>
          </a:p>
          <a:p>
            <a:endParaRPr lang="en-US" i="1" dirty="0"/>
          </a:p>
          <a:p>
            <a:r>
              <a:rPr lang="en-US" i="1" dirty="0"/>
              <a:t>Yes, 7. Python does the multiplication before the addition. 2*3=6, and then 1+6=7. We say that multiplication has higher </a:t>
            </a:r>
            <a:r>
              <a:rPr lang="en-US" b="1" i="1" dirty="0"/>
              <a:t>precedence</a:t>
            </a:r>
            <a:r>
              <a:rPr lang="en-US" i="1" dirty="0"/>
              <a:t>: it goes first. If you don't like this, use parentheses:</a:t>
            </a:r>
          </a:p>
          <a:p>
            <a:endParaRPr lang="en-US" i="1" dirty="0"/>
          </a:p>
          <a:p>
            <a:r>
              <a:rPr lang="en-US" dirty="0"/>
              <a:t>(1 + 2) * 3</a:t>
            </a:r>
          </a:p>
          <a:p>
            <a:r>
              <a:rPr lang="en-US" i="1" dirty="0"/>
              <a:t>That's 9. 1+2=3, and then 3*3 = 9. When in doubt, it's usually safe to add more parentheses to be clear.</a:t>
            </a:r>
          </a:p>
        </p:txBody>
      </p:sp>
    </p:spTree>
    <p:extLst>
      <p:ext uri="{BB962C8B-B14F-4D97-AF65-F5344CB8AC3E}">
        <p14:creationId xmlns:p14="http://schemas.microsoft.com/office/powerpoint/2010/main" val="36932531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CTECH401_M2_03</a:t>
            </a:r>
          </a:p>
          <a:p>
            <a:r>
              <a:rPr lang="en-US" dirty="0">
                <a:solidFill>
                  <a:schemeClr val="bg1"/>
                </a:solidFill>
              </a:rPr>
              <a:t>Data Types</a:t>
            </a:r>
          </a:p>
        </p:txBody>
      </p:sp>
    </p:spTree>
    <p:extLst>
      <p:ext uri="{BB962C8B-B14F-4D97-AF65-F5344CB8AC3E}">
        <p14:creationId xmlns:p14="http://schemas.microsoft.com/office/powerpoint/2010/main" val="24102910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981291-A857-8E47-8A64-4E5841C3E1AD}"/>
              </a:ext>
            </a:extLst>
          </p:cNvPr>
          <p:cNvSpPr>
            <a:spLocks noGrp="1"/>
          </p:cNvSpPr>
          <p:nvPr>
            <p:ph type="body" sz="quarter" idx="10"/>
          </p:nvPr>
        </p:nvSpPr>
        <p:spPr/>
        <p:txBody>
          <a:bodyPr/>
          <a:lstStyle/>
          <a:p>
            <a:r>
              <a:rPr lang="en-US" dirty="0"/>
              <a:t>Every value in Python has a </a:t>
            </a:r>
            <a:r>
              <a:rPr lang="en-US" i="1" dirty="0"/>
              <a:t>type</a:t>
            </a:r>
            <a:r>
              <a:rPr lang="en-US" dirty="0"/>
              <a:t>: what kind of data it is</a:t>
            </a:r>
          </a:p>
          <a:p>
            <a:r>
              <a:rPr lang="en-US" dirty="0"/>
              <a:t>We've met two:</a:t>
            </a:r>
          </a:p>
          <a:p>
            <a:r>
              <a:rPr lang="en-US" dirty="0"/>
              <a:t>In </a:t>
            </a:r>
            <a:r>
              <a:rPr lang="en-US" b="1" dirty="0"/>
              <a:t>print('Hello, world!'), 'hello world' </a:t>
            </a:r>
            <a:r>
              <a:rPr lang="en-US" dirty="0"/>
              <a:t>is a </a:t>
            </a:r>
            <a:r>
              <a:rPr lang="en-US" i="1" dirty="0"/>
              <a:t>string</a:t>
            </a:r>
            <a:r>
              <a:rPr lang="en-US" dirty="0"/>
              <a:t>.</a:t>
            </a:r>
          </a:p>
          <a:p>
            <a:r>
              <a:rPr lang="en-US" dirty="0"/>
              <a:t>In </a:t>
            </a:r>
            <a:r>
              <a:rPr lang="en-US" b="1" dirty="0"/>
              <a:t>2+3</a:t>
            </a:r>
            <a:r>
              <a:rPr lang="en-US" dirty="0"/>
              <a:t>, </a:t>
            </a:r>
            <a:r>
              <a:rPr lang="en-US" b="1" dirty="0"/>
              <a:t>2</a:t>
            </a:r>
            <a:r>
              <a:rPr lang="en-US" dirty="0"/>
              <a:t> is an </a:t>
            </a:r>
            <a:r>
              <a:rPr lang="en-US" i="1" dirty="0"/>
              <a:t>integer</a:t>
            </a:r>
            <a:endParaRPr lang="en-US" dirty="0"/>
          </a:p>
          <a:p>
            <a:endParaRPr lang="en-US" dirty="0"/>
          </a:p>
        </p:txBody>
      </p:sp>
    </p:spTree>
    <p:extLst>
      <p:ext uri="{BB962C8B-B14F-4D97-AF65-F5344CB8AC3E}">
        <p14:creationId xmlns:p14="http://schemas.microsoft.com/office/powerpoint/2010/main" val="206914647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1BFDC1-0EBA-C14E-8D88-731B91D44275}"/>
              </a:ext>
            </a:extLst>
          </p:cNvPr>
          <p:cNvSpPr>
            <a:spLocks noGrp="1"/>
          </p:cNvSpPr>
          <p:nvPr>
            <p:ph type="body" sz="quarter" idx="10"/>
          </p:nvPr>
        </p:nvSpPr>
        <p:spPr/>
        <p:txBody>
          <a:bodyPr/>
          <a:lstStyle/>
          <a:p>
            <a:r>
              <a:rPr lang="en-US" dirty="0"/>
              <a:t>Different types look different:</a:t>
            </a:r>
          </a:p>
          <a:p>
            <a:pPr lvl="1"/>
            <a:r>
              <a:rPr lang="en-US" b="1" dirty="0"/>
              <a:t>'Hello, world!'</a:t>
            </a:r>
            <a:r>
              <a:rPr lang="en-US" dirty="0"/>
              <a:t> has single quotation marks</a:t>
            </a:r>
          </a:p>
          <a:p>
            <a:pPr lvl="1"/>
            <a:r>
              <a:rPr lang="en-US" b="1" dirty="0"/>
              <a:t>2</a:t>
            </a:r>
            <a:r>
              <a:rPr lang="en-US" dirty="0"/>
              <a:t> doesn't</a:t>
            </a:r>
          </a:p>
          <a:p>
            <a:r>
              <a:rPr lang="en-US" dirty="0"/>
              <a:t>They behave differently:</a:t>
            </a:r>
          </a:p>
          <a:p>
            <a:pPr lvl="1"/>
            <a:r>
              <a:rPr lang="en-US" b="1" dirty="0"/>
              <a:t>2 + 3</a:t>
            </a:r>
            <a:r>
              <a:rPr lang="en-US" dirty="0"/>
              <a:t> makes sense</a:t>
            </a:r>
          </a:p>
          <a:p>
            <a:pPr lvl="1"/>
            <a:r>
              <a:rPr lang="en-US" b="1" dirty="0"/>
              <a:t>2 + 'Hello, world!' </a:t>
            </a:r>
            <a:r>
              <a:rPr lang="en-US" dirty="0"/>
              <a:t>doesn't</a:t>
            </a:r>
          </a:p>
          <a:p>
            <a:r>
              <a:rPr lang="en-US" dirty="0"/>
              <a:t>You can't use strings and integers interchangeably</a:t>
            </a:r>
          </a:p>
        </p:txBody>
      </p:sp>
    </p:spTree>
    <p:extLst>
      <p:ext uri="{BB962C8B-B14F-4D97-AF65-F5344CB8AC3E}">
        <p14:creationId xmlns:p14="http://schemas.microsoft.com/office/powerpoint/2010/main" val="388245636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F08020-F74A-7047-B874-6C3F0DF085EF}"/>
              </a:ext>
            </a:extLst>
          </p:cNvPr>
          <p:cNvSpPr>
            <a:spLocks noGrp="1"/>
          </p:cNvSpPr>
          <p:nvPr>
            <p:ph type="body" sz="quarter" idx="10"/>
          </p:nvPr>
        </p:nvSpPr>
        <p:spPr/>
        <p:txBody>
          <a:bodyPr/>
          <a:lstStyle/>
          <a:p>
            <a:r>
              <a:rPr lang="en-US" dirty="0"/>
              <a:t>Let's meet a new type: a </a:t>
            </a:r>
            <a:r>
              <a:rPr lang="en-US" i="1" dirty="0"/>
              <a:t>float</a:t>
            </a:r>
            <a:r>
              <a:rPr lang="en-US" dirty="0"/>
              <a:t> (for "floating-point number," i.e., a number with a decimal point)</a:t>
            </a:r>
          </a:p>
          <a:p>
            <a:r>
              <a:rPr lang="en-US" dirty="0"/>
              <a:t>3 is an integer</a:t>
            </a:r>
          </a:p>
          <a:p>
            <a:r>
              <a:rPr lang="en-US" dirty="0"/>
              <a:t>3.4 is a float</a:t>
            </a:r>
          </a:p>
          <a:p>
            <a:r>
              <a:rPr lang="en-US" dirty="0"/>
              <a:t>So are 0.0 and 7.20001</a:t>
            </a:r>
          </a:p>
          <a:p>
            <a:r>
              <a:rPr lang="en-US" dirty="0"/>
              <a:t>Useful because the world doesn't just have round numbers in it, e.g. temperature = 98.6</a:t>
            </a:r>
          </a:p>
        </p:txBody>
      </p:sp>
    </p:spTree>
    <p:extLst>
      <p:ext uri="{BB962C8B-B14F-4D97-AF65-F5344CB8AC3E}">
        <p14:creationId xmlns:p14="http://schemas.microsoft.com/office/powerpoint/2010/main" val="260678990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4F6DED-39AB-CF4E-A42C-ED900F7F3C60}"/>
              </a:ext>
            </a:extLst>
          </p:cNvPr>
          <p:cNvSpPr>
            <a:spLocks noGrp="1"/>
          </p:cNvSpPr>
          <p:nvPr>
            <p:ph sz="quarter" idx="10"/>
          </p:nvPr>
        </p:nvSpPr>
        <p:spPr>
          <a:xfrm>
            <a:off x="320690" y="377686"/>
            <a:ext cx="11804375" cy="6480314"/>
          </a:xfrm>
        </p:spPr>
        <p:txBody>
          <a:bodyPr/>
          <a:lstStyle/>
          <a:p>
            <a:r>
              <a:rPr lang="en-US" i="1" dirty="0"/>
              <a:t>Python will automatically convert when needed:</a:t>
            </a:r>
          </a:p>
          <a:p>
            <a:endParaRPr lang="en-US" dirty="0"/>
          </a:p>
          <a:p>
            <a:r>
              <a:rPr lang="en-US" dirty="0"/>
              <a:t>2/3</a:t>
            </a:r>
          </a:p>
          <a:p>
            <a:endParaRPr lang="en-US" dirty="0"/>
          </a:p>
          <a:p>
            <a:r>
              <a:rPr lang="en-US" i="1" dirty="0"/>
              <a:t>Be careful: floats can be inexact.</a:t>
            </a:r>
          </a:p>
          <a:p>
            <a:endParaRPr lang="en-US" dirty="0"/>
          </a:p>
          <a:p>
            <a:r>
              <a:rPr lang="en-US" dirty="0"/>
              <a:t>7/12</a:t>
            </a:r>
          </a:p>
          <a:p>
            <a:endParaRPr lang="en-US" dirty="0"/>
          </a:p>
          <a:p>
            <a:r>
              <a:rPr lang="en-US" dirty="0"/>
              <a:t>3/12 + 4/12</a:t>
            </a:r>
          </a:p>
        </p:txBody>
      </p:sp>
    </p:spTree>
    <p:extLst>
      <p:ext uri="{BB962C8B-B14F-4D97-AF65-F5344CB8AC3E}">
        <p14:creationId xmlns:p14="http://schemas.microsoft.com/office/powerpoint/2010/main" val="345997203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5FDDB8-6794-BB45-8B13-C71B32773343}"/>
              </a:ext>
            </a:extLst>
          </p:cNvPr>
          <p:cNvSpPr>
            <a:spLocks noGrp="1"/>
          </p:cNvSpPr>
          <p:nvPr>
            <p:ph type="body" sz="quarter" idx="10"/>
          </p:nvPr>
        </p:nvSpPr>
        <p:spPr/>
        <p:txBody>
          <a:bodyPr/>
          <a:lstStyle/>
          <a:p>
            <a:r>
              <a:rPr lang="en-US" dirty="0"/>
              <a:t>With integers and floats, you need to be precise about what you want</a:t>
            </a:r>
          </a:p>
          <a:p>
            <a:r>
              <a:rPr lang="en-US" dirty="0"/>
              <a:t>For example, there are three different ways to divide.</a:t>
            </a:r>
          </a:p>
        </p:txBody>
      </p:sp>
    </p:spTree>
    <p:extLst>
      <p:ext uri="{BB962C8B-B14F-4D97-AF65-F5344CB8AC3E}">
        <p14:creationId xmlns:p14="http://schemas.microsoft.com/office/powerpoint/2010/main" val="35169773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5971B0-E7A6-A748-9080-5D172C2241A4}"/>
              </a:ext>
            </a:extLst>
          </p:cNvPr>
          <p:cNvSpPr>
            <a:spLocks noGrp="1"/>
          </p:cNvSpPr>
          <p:nvPr>
            <p:ph sz="quarter" idx="10"/>
          </p:nvPr>
        </p:nvSpPr>
        <p:spPr>
          <a:xfrm>
            <a:off x="212034" y="238538"/>
            <a:ext cx="11804375" cy="6480314"/>
          </a:xfrm>
        </p:spPr>
        <p:txBody>
          <a:bodyPr>
            <a:normAutofit lnSpcReduction="10000"/>
          </a:bodyPr>
          <a:lstStyle/>
          <a:p>
            <a:r>
              <a:rPr lang="en-US" dirty="0"/>
              <a:t>/ is for </a:t>
            </a:r>
            <a:r>
              <a:rPr lang="en-US" i="1" dirty="0"/>
              <a:t>exact</a:t>
            </a:r>
            <a:r>
              <a:rPr lang="en-US" dirty="0"/>
              <a:t> division: its value is a float</a:t>
            </a:r>
          </a:p>
          <a:p>
            <a:endParaRPr lang="en-US" dirty="0"/>
          </a:p>
          <a:p>
            <a:r>
              <a:rPr lang="en-US" dirty="0"/>
              <a:t>11 / 4</a:t>
            </a:r>
          </a:p>
          <a:p>
            <a:endParaRPr lang="en-US" dirty="0"/>
          </a:p>
          <a:p>
            <a:r>
              <a:rPr lang="en-US" dirty="0"/>
              <a:t>// is for </a:t>
            </a:r>
            <a:r>
              <a:rPr lang="en-US" i="1" dirty="0"/>
              <a:t>integer</a:t>
            </a:r>
            <a:r>
              <a:rPr lang="en-US" dirty="0"/>
              <a:t> division: how many times does this go into that?</a:t>
            </a:r>
          </a:p>
          <a:p>
            <a:endParaRPr lang="en-US" dirty="0"/>
          </a:p>
          <a:p>
            <a:r>
              <a:rPr lang="en-US" dirty="0"/>
              <a:t>11 // 4</a:t>
            </a:r>
          </a:p>
          <a:p>
            <a:endParaRPr lang="en-US" dirty="0"/>
          </a:p>
          <a:p>
            <a:r>
              <a:rPr lang="en-US" dirty="0"/>
              <a:t>And % is the remainder: how much is left over? Also an integer</a:t>
            </a:r>
          </a:p>
          <a:p>
            <a:endParaRPr lang="en-US" dirty="0"/>
          </a:p>
          <a:p>
            <a:r>
              <a:rPr lang="en-US" dirty="0"/>
              <a:t>11 % 4</a:t>
            </a:r>
          </a:p>
        </p:txBody>
      </p:sp>
    </p:spTree>
    <p:extLst>
      <p:ext uri="{BB962C8B-B14F-4D97-AF65-F5344CB8AC3E}">
        <p14:creationId xmlns:p14="http://schemas.microsoft.com/office/powerpoint/2010/main" val="172673954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CTECH401_M2_04</a:t>
            </a:r>
          </a:p>
          <a:p>
            <a:r>
              <a:rPr lang="en-US" dirty="0">
                <a:solidFill>
                  <a:schemeClr val="bg1"/>
                </a:solidFill>
              </a:rPr>
              <a:t>Variables</a:t>
            </a:r>
          </a:p>
        </p:txBody>
      </p:sp>
    </p:spTree>
    <p:extLst>
      <p:ext uri="{BB962C8B-B14F-4D97-AF65-F5344CB8AC3E}">
        <p14:creationId xmlns:p14="http://schemas.microsoft.com/office/powerpoint/2010/main" val="28004664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9D243F-DE0C-8043-8B4F-FB04F607E645}"/>
              </a:ext>
            </a:extLst>
          </p:cNvPr>
          <p:cNvSpPr>
            <a:spLocks noGrp="1"/>
          </p:cNvSpPr>
          <p:nvPr>
            <p:ph type="body" sz="quarter" idx="10"/>
          </p:nvPr>
        </p:nvSpPr>
        <p:spPr/>
        <p:txBody>
          <a:bodyPr/>
          <a:lstStyle/>
          <a:p>
            <a:r>
              <a:rPr lang="en-US" dirty="0"/>
              <a:t>Now for the most important idea in programming: </a:t>
            </a:r>
            <a:r>
              <a:rPr lang="en-US" i="1" dirty="0"/>
              <a:t>variables</a:t>
            </a:r>
            <a:endParaRPr lang="en-US" dirty="0"/>
          </a:p>
          <a:p>
            <a:r>
              <a:rPr lang="en-US" dirty="0"/>
              <a:t>A variable is a box that can hold data</a:t>
            </a:r>
          </a:p>
        </p:txBody>
      </p:sp>
    </p:spTree>
    <p:extLst>
      <p:ext uri="{BB962C8B-B14F-4D97-AF65-F5344CB8AC3E}">
        <p14:creationId xmlns:p14="http://schemas.microsoft.com/office/powerpoint/2010/main" val="2890119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5A9253-534C-A548-B5A0-7DD76419AFD1}"/>
              </a:ext>
            </a:extLst>
          </p:cNvPr>
          <p:cNvSpPr>
            <a:spLocks noGrp="1"/>
          </p:cNvSpPr>
          <p:nvPr>
            <p:ph type="body" sz="quarter" idx="10"/>
          </p:nvPr>
        </p:nvSpPr>
        <p:spPr/>
        <p:txBody>
          <a:bodyPr/>
          <a:lstStyle/>
          <a:p>
            <a:r>
              <a:rPr lang="en-US" dirty="0"/>
              <a:t>That &gt;&gt;&gt; is the interpreter's </a:t>
            </a:r>
            <a:r>
              <a:rPr lang="en-US" i="1" dirty="0"/>
              <a:t>prompt</a:t>
            </a:r>
            <a:r>
              <a:rPr lang="en-US" dirty="0"/>
              <a:t>: like an improv actor waiting for a castmate to say something to react to, the interpreter is waiting for me to write something in Python</a:t>
            </a:r>
          </a:p>
          <a:p>
            <a:r>
              <a:rPr lang="en-US" dirty="0"/>
              <a:t>Now that I'm running the Python interpreter, I'm going to type in our first program</a:t>
            </a:r>
          </a:p>
          <a:p>
            <a:pPr marL="0" indent="0">
              <a:buNone/>
            </a:pPr>
            <a:endParaRPr lang="en-US" dirty="0"/>
          </a:p>
        </p:txBody>
      </p:sp>
    </p:spTree>
    <p:extLst>
      <p:ext uri="{BB962C8B-B14F-4D97-AF65-F5344CB8AC3E}">
        <p14:creationId xmlns:p14="http://schemas.microsoft.com/office/powerpoint/2010/main" val="176950844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C089FE-F5AE-C144-B7E4-ABA41CA88A57}"/>
              </a:ext>
            </a:extLst>
          </p:cNvPr>
          <p:cNvSpPr>
            <a:spLocks noGrp="1"/>
          </p:cNvSpPr>
          <p:nvPr>
            <p:ph sz="quarter" idx="10"/>
          </p:nvPr>
        </p:nvSpPr>
        <p:spPr/>
        <p:txBody>
          <a:bodyPr/>
          <a:lstStyle/>
          <a:p>
            <a:r>
              <a:rPr lang="en-US" dirty="0"/>
              <a:t>First we </a:t>
            </a:r>
            <a:r>
              <a:rPr lang="en-US" i="1" dirty="0"/>
              <a:t>assign</a:t>
            </a:r>
            <a:r>
              <a:rPr lang="en-US" dirty="0"/>
              <a:t> a value to a variable</a:t>
            </a:r>
          </a:p>
          <a:p>
            <a:endParaRPr lang="en-US" dirty="0"/>
          </a:p>
          <a:p>
            <a:r>
              <a:rPr lang="en-US" dirty="0"/>
              <a:t>&gt;&gt;&gt; x = 3</a:t>
            </a:r>
          </a:p>
          <a:p>
            <a:r>
              <a:rPr lang="en-US" dirty="0"/>
              <a:t>(This is called an </a:t>
            </a:r>
            <a:r>
              <a:rPr lang="en-US" i="1" dirty="0"/>
              <a:t>assignment</a:t>
            </a:r>
            <a:r>
              <a:rPr lang="en-US" dirty="0"/>
              <a:t> </a:t>
            </a:r>
            <a:r>
              <a:rPr lang="en-US" i="1" dirty="0"/>
              <a:t>statement</a:t>
            </a:r>
            <a:r>
              <a:rPr lang="en-US" dirty="0"/>
              <a:t>)</a:t>
            </a:r>
          </a:p>
          <a:p>
            <a:r>
              <a:rPr lang="en-US" dirty="0"/>
              <a:t>Then we can </a:t>
            </a:r>
            <a:r>
              <a:rPr lang="en-US" i="1" dirty="0"/>
              <a:t>use</a:t>
            </a:r>
            <a:r>
              <a:rPr lang="en-US" dirty="0"/>
              <a:t> the variable</a:t>
            </a:r>
          </a:p>
          <a:p>
            <a:endParaRPr lang="en-US" dirty="0"/>
          </a:p>
          <a:p>
            <a:r>
              <a:rPr lang="en-US" dirty="0"/>
              <a:t>&gt;&gt;&gt; x</a:t>
            </a:r>
          </a:p>
          <a:p>
            <a:endParaRPr lang="en-US" dirty="0"/>
          </a:p>
          <a:p>
            <a:r>
              <a:rPr lang="en-US" dirty="0"/>
              <a:t>See. Python remembers that x is 3. The value of a variable is the value that was assigned to it most recently. Look in the box and you find the last thing you put in it.</a:t>
            </a:r>
          </a:p>
        </p:txBody>
      </p:sp>
    </p:spTree>
    <p:extLst>
      <p:ext uri="{BB962C8B-B14F-4D97-AF65-F5344CB8AC3E}">
        <p14:creationId xmlns:p14="http://schemas.microsoft.com/office/powerpoint/2010/main" val="71884744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88C7A8C-ED14-8643-AAC4-EF33D7E54267}"/>
              </a:ext>
            </a:extLst>
          </p:cNvPr>
          <p:cNvSpPr>
            <a:spLocks noGrp="1"/>
          </p:cNvSpPr>
          <p:nvPr>
            <p:ph sz="quarter" idx="10"/>
          </p:nvPr>
        </p:nvSpPr>
        <p:spPr/>
        <p:txBody>
          <a:bodyPr>
            <a:normAutofit fontScale="85000" lnSpcReduction="20000"/>
          </a:bodyPr>
          <a:lstStyle/>
          <a:p>
            <a:r>
              <a:rPr lang="en-US" dirty="0"/>
              <a:t>&gt;&gt;&gt; x = 1</a:t>
            </a:r>
          </a:p>
          <a:p>
            <a:r>
              <a:rPr lang="en-US" dirty="0"/>
              <a:t>&gt;&gt;&gt; x = 2</a:t>
            </a:r>
          </a:p>
          <a:p>
            <a:r>
              <a:rPr lang="en-US" i="1" dirty="0"/>
              <a:t>What is x</a:t>
            </a:r>
            <a:r>
              <a:rPr lang="en-US" dirty="0"/>
              <a:t>? 2</a:t>
            </a:r>
          </a:p>
          <a:p>
            <a:r>
              <a:rPr lang="en-US" i="1" dirty="0"/>
              <a:t>What happened to 1? Python forgot it. Don't put something in a variable unless you don't mind losing its current value. A variable only holds one value.</a:t>
            </a:r>
          </a:p>
          <a:p>
            <a:endParaRPr lang="en-US" i="1" dirty="0"/>
          </a:p>
          <a:p>
            <a:r>
              <a:rPr lang="en-US" dirty="0"/>
              <a:t>&gt;&gt;&gt; x = 2</a:t>
            </a:r>
          </a:p>
          <a:p>
            <a:r>
              <a:rPr lang="en-US" dirty="0"/>
              <a:t>&gt;&gt;&gt; y = x + 2</a:t>
            </a:r>
          </a:p>
          <a:p>
            <a:r>
              <a:rPr lang="en-US" i="1" dirty="0"/>
              <a:t>What is x?</a:t>
            </a:r>
            <a:r>
              <a:rPr lang="en-US" dirty="0"/>
              <a:t> 2</a:t>
            </a:r>
          </a:p>
          <a:p>
            <a:r>
              <a:rPr lang="en-US" i="1" dirty="0"/>
              <a:t>What is y?</a:t>
            </a:r>
            <a:r>
              <a:rPr lang="en-US" dirty="0"/>
              <a:t> 4</a:t>
            </a:r>
          </a:p>
          <a:p>
            <a:endParaRPr lang="en-US" i="1" dirty="0"/>
          </a:p>
          <a:p>
            <a:r>
              <a:rPr lang="en-US" dirty="0"/>
              <a:t>x = 1</a:t>
            </a:r>
          </a:p>
          <a:p>
            <a:r>
              <a:rPr lang="en-US" dirty="0"/>
              <a:t>y = 2</a:t>
            </a:r>
          </a:p>
          <a:p>
            <a:r>
              <a:rPr lang="en-US" i="1" dirty="0"/>
              <a:t>What is x + y?</a:t>
            </a:r>
          </a:p>
          <a:p>
            <a:r>
              <a:rPr lang="en-US" dirty="0"/>
              <a:t>x + y</a:t>
            </a:r>
          </a:p>
        </p:txBody>
      </p:sp>
    </p:spTree>
    <p:extLst>
      <p:ext uri="{BB962C8B-B14F-4D97-AF65-F5344CB8AC3E}">
        <p14:creationId xmlns:p14="http://schemas.microsoft.com/office/powerpoint/2010/main" val="11992577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E0FA48-0D7A-7648-9FF5-4E29F94EB868}"/>
              </a:ext>
            </a:extLst>
          </p:cNvPr>
          <p:cNvSpPr>
            <a:spLocks noGrp="1"/>
          </p:cNvSpPr>
          <p:nvPr>
            <p:ph type="body" sz="quarter" idx="10"/>
          </p:nvPr>
        </p:nvSpPr>
        <p:spPr/>
        <p:txBody>
          <a:bodyPr/>
          <a:lstStyle/>
          <a:p>
            <a:r>
              <a:rPr lang="en-US" dirty="0"/>
              <a:t>More complicated example.</a:t>
            </a:r>
          </a:p>
          <a:p>
            <a:r>
              <a:rPr lang="en-US" dirty="0"/>
              <a:t>What are the variables after each line in this program?</a:t>
            </a:r>
          </a:p>
        </p:txBody>
      </p:sp>
    </p:spTree>
    <p:extLst>
      <p:ext uri="{BB962C8B-B14F-4D97-AF65-F5344CB8AC3E}">
        <p14:creationId xmlns:p14="http://schemas.microsoft.com/office/powerpoint/2010/main" val="6533594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E79222-9378-8546-A143-A7AFB823A0C3}"/>
              </a:ext>
            </a:extLst>
          </p:cNvPr>
          <p:cNvSpPr>
            <a:spLocks noGrp="1"/>
          </p:cNvSpPr>
          <p:nvPr>
            <p:ph type="body" sz="quarter" idx="11"/>
          </p:nvPr>
        </p:nvSpPr>
        <p:spPr>
          <a:xfrm>
            <a:off x="5892800" y="359330"/>
            <a:ext cx="6011900" cy="2171492"/>
          </a:xfrm>
        </p:spPr>
        <p:txBody>
          <a:bodyPr/>
          <a:lstStyle/>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000000"/>
                </a:solidFill>
                <a:latin typeface="Consolas" panose="020B0609020204030204" pitchFamily="49" charset="0"/>
              </a:rPr>
              <a:t>b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a:t>
            </a:r>
          </a:p>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b</a:t>
            </a:r>
          </a:p>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3</a:t>
            </a:r>
          </a:p>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a:t>
            </a:r>
          </a:p>
        </p:txBody>
      </p:sp>
      <p:sp>
        <p:nvSpPr>
          <p:cNvPr id="3" name="Text Placeholder 2">
            <a:extLst>
              <a:ext uri="{FF2B5EF4-FFF2-40B4-BE49-F238E27FC236}">
                <a16:creationId xmlns:a16="http://schemas.microsoft.com/office/drawing/2014/main" id="{829A63BD-C652-D447-9DB9-0EEA6B1B993F}"/>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7911652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C03C01-63DF-2D4F-AF11-33DBAFBAA695}"/>
              </a:ext>
            </a:extLst>
          </p:cNvPr>
          <p:cNvSpPr>
            <a:spLocks noGrp="1"/>
          </p:cNvSpPr>
          <p:nvPr>
            <p:ph type="body" sz="quarter" idx="10"/>
          </p:nvPr>
        </p:nvSpPr>
        <p:spPr/>
        <p:txBody>
          <a:bodyPr/>
          <a:lstStyle/>
          <a:p>
            <a:r>
              <a:rPr lang="en-US" dirty="0"/>
              <a:t>Variable names have to start with a letter or the underscore _, and then they can have letters, digits, and underscores.</a:t>
            </a:r>
          </a:p>
          <a:p>
            <a:pPr lvl="1"/>
            <a:r>
              <a:rPr lang="en-US" dirty="0"/>
              <a:t>OK: </a:t>
            </a:r>
            <a:r>
              <a:rPr lang="en-US" b="1" dirty="0"/>
              <a:t>months</a:t>
            </a:r>
            <a:r>
              <a:rPr lang="en-US" dirty="0"/>
              <a:t>, </a:t>
            </a:r>
            <a:r>
              <a:rPr lang="en-US" b="1" dirty="0"/>
              <a:t>my2data</a:t>
            </a:r>
            <a:r>
              <a:rPr lang="en-US" dirty="0"/>
              <a:t>, </a:t>
            </a:r>
            <a:r>
              <a:rPr lang="en-US" b="1" dirty="0" err="1"/>
              <a:t>BIG_variable</a:t>
            </a:r>
            <a:endParaRPr lang="en-US" b="1" dirty="0"/>
          </a:p>
          <a:p>
            <a:pPr lvl="1"/>
            <a:r>
              <a:rPr lang="en-US" dirty="0"/>
              <a:t>Not OK: </a:t>
            </a:r>
            <a:r>
              <a:rPr lang="en-US" b="1" dirty="0" err="1"/>
              <a:t>email@domain.com</a:t>
            </a:r>
            <a:r>
              <a:rPr lang="en-US" dirty="0"/>
              <a:t>, </a:t>
            </a:r>
            <a:r>
              <a:rPr lang="en-US" b="1" dirty="0"/>
              <a:t>10times</a:t>
            </a:r>
          </a:p>
          <a:p>
            <a:r>
              <a:rPr lang="en-US" dirty="0"/>
              <a:t>Variable names are case-sensitive: they depend on capitalization</a:t>
            </a:r>
          </a:p>
          <a:p>
            <a:pPr lvl="1"/>
            <a:r>
              <a:rPr lang="en-US" b="1" dirty="0" err="1"/>
              <a:t>JabberWock</a:t>
            </a:r>
            <a:r>
              <a:rPr lang="en-US" dirty="0"/>
              <a:t> and </a:t>
            </a:r>
            <a:r>
              <a:rPr lang="en-US" b="1" dirty="0" err="1"/>
              <a:t>jabberwock</a:t>
            </a:r>
            <a:r>
              <a:rPr lang="en-US" dirty="0"/>
              <a:t> are different variables</a:t>
            </a:r>
          </a:p>
        </p:txBody>
      </p:sp>
    </p:spTree>
    <p:extLst>
      <p:ext uri="{BB962C8B-B14F-4D97-AF65-F5344CB8AC3E}">
        <p14:creationId xmlns:p14="http://schemas.microsoft.com/office/powerpoint/2010/main" val="258727866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486F6B-E362-2947-AEA5-572FEE5A6CE5}"/>
              </a:ext>
            </a:extLst>
          </p:cNvPr>
          <p:cNvSpPr>
            <a:spLocks noGrp="1"/>
          </p:cNvSpPr>
          <p:nvPr>
            <p:ph type="body" sz="quarter" idx="11"/>
          </p:nvPr>
        </p:nvSpPr>
        <p:spPr>
          <a:xfrm>
            <a:off x="5892800" y="359330"/>
            <a:ext cx="6011900" cy="1340495"/>
          </a:xfrm>
        </p:spPr>
        <p:txBody>
          <a:bodyPr/>
          <a:lstStyle/>
          <a:p>
            <a:r>
              <a:rPr lang="en-US" dirty="0" err="1">
                <a:solidFill>
                  <a:srgbClr val="000000"/>
                </a:solidFill>
                <a:latin typeface="Consolas" panose="020B0609020204030204" pitchFamily="49" charset="0"/>
              </a:rPr>
              <a:t>JabberWock</a:t>
            </a:r>
            <a:r>
              <a:rPr lang="en-US"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10</a:t>
            </a:r>
          </a:p>
          <a:p>
            <a:r>
              <a:rPr lang="en-US" dirty="0" err="1">
                <a:solidFill>
                  <a:srgbClr val="000000"/>
                </a:solidFill>
                <a:latin typeface="Consolas" panose="020B0609020204030204" pitchFamily="49" charset="0"/>
              </a:rPr>
              <a:t>JabberWock</a:t>
            </a:r>
            <a:endParaRPr lang="en-US"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jabberwock</a:t>
            </a:r>
            <a:endParaRPr lang="en-US" dirty="0">
              <a:solidFill>
                <a:srgbClr val="000000"/>
              </a:solidFill>
              <a:latin typeface="Consolas" panose="020B0609020204030204" pitchFamily="49" charset="0"/>
            </a:endParaRPr>
          </a:p>
        </p:txBody>
      </p:sp>
      <p:sp>
        <p:nvSpPr>
          <p:cNvPr id="3" name="Text Placeholder 2">
            <a:extLst>
              <a:ext uri="{FF2B5EF4-FFF2-40B4-BE49-F238E27FC236}">
                <a16:creationId xmlns:a16="http://schemas.microsoft.com/office/drawing/2014/main" id="{9102FA1A-35B0-F948-BC7C-79D4069706B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34974748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CTECH401_M2_05</a:t>
            </a:r>
          </a:p>
          <a:p>
            <a:r>
              <a:rPr lang="en-US" dirty="0">
                <a:solidFill>
                  <a:schemeClr val="bg1"/>
                </a:solidFill>
              </a:rPr>
              <a:t>Output</a:t>
            </a:r>
          </a:p>
        </p:txBody>
      </p:sp>
    </p:spTree>
    <p:extLst>
      <p:ext uri="{BB962C8B-B14F-4D97-AF65-F5344CB8AC3E}">
        <p14:creationId xmlns:p14="http://schemas.microsoft.com/office/powerpoint/2010/main" val="36048788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391B63-CAA7-8B4E-A4F9-765F718EF5AE}"/>
              </a:ext>
            </a:extLst>
          </p:cNvPr>
          <p:cNvSpPr>
            <a:spLocks noGrp="1"/>
          </p:cNvSpPr>
          <p:nvPr>
            <p:ph type="body" sz="quarter" idx="10"/>
          </p:nvPr>
        </p:nvSpPr>
        <p:spPr/>
        <p:txBody>
          <a:bodyPr/>
          <a:lstStyle/>
          <a:p>
            <a:r>
              <a:rPr lang="en-US" dirty="0"/>
              <a:t>Getting data into and out of Python </a:t>
            </a:r>
          </a:p>
          <a:p>
            <a:r>
              <a:rPr lang="en-US" dirty="0"/>
              <a:t>What's wrong with just typing a variable?</a:t>
            </a:r>
          </a:p>
        </p:txBody>
      </p:sp>
    </p:spTree>
    <p:extLst>
      <p:ext uri="{BB962C8B-B14F-4D97-AF65-F5344CB8AC3E}">
        <p14:creationId xmlns:p14="http://schemas.microsoft.com/office/powerpoint/2010/main" val="331761353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695D88-7553-7649-98A2-F68638FAB1D6}"/>
              </a:ext>
            </a:extLst>
          </p:cNvPr>
          <p:cNvSpPr>
            <a:spLocks noGrp="1"/>
          </p:cNvSpPr>
          <p:nvPr>
            <p:ph type="body" sz="quarter" idx="11"/>
          </p:nvPr>
        </p:nvSpPr>
        <p:spPr/>
        <p:txBody>
          <a:bodyPr/>
          <a:lstStyle/>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10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5</a:t>
            </a:r>
          </a:p>
          <a:p>
            <a:r>
              <a:rPr lang="en-US" b="1" dirty="0">
                <a:solidFill>
                  <a:srgbClr val="000000"/>
                </a:solidFill>
                <a:latin typeface="Consolas" panose="020B0609020204030204" pitchFamily="49" charset="0"/>
              </a:rPr>
              <a:t>a</a:t>
            </a:r>
          </a:p>
        </p:txBody>
      </p:sp>
      <p:sp>
        <p:nvSpPr>
          <p:cNvPr id="3" name="Text Placeholder 2">
            <a:extLst>
              <a:ext uri="{FF2B5EF4-FFF2-40B4-BE49-F238E27FC236}">
                <a16:creationId xmlns:a16="http://schemas.microsoft.com/office/drawing/2014/main" id="{ED20C888-6D78-8743-AFF5-F3415059643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19435899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28D82C-B54A-4548-8711-8EFFF6A44323}"/>
              </a:ext>
            </a:extLst>
          </p:cNvPr>
          <p:cNvSpPr>
            <a:spLocks noGrp="1"/>
          </p:cNvSpPr>
          <p:nvPr>
            <p:ph sz="quarter" idx="10"/>
          </p:nvPr>
        </p:nvSpPr>
        <p:spPr/>
        <p:txBody>
          <a:bodyPr>
            <a:normAutofit fontScale="92500" lnSpcReduction="10000"/>
          </a:bodyPr>
          <a:lstStyle/>
          <a:p>
            <a:r>
              <a:rPr lang="en-US" dirty="0"/>
              <a:t>$ python </a:t>
            </a:r>
            <a:r>
              <a:rPr lang="en-US" dirty="0" err="1"/>
              <a:t>fifteen.py</a:t>
            </a:r>
            <a:endParaRPr lang="en-US" dirty="0"/>
          </a:p>
          <a:p>
            <a:endParaRPr lang="en-US" dirty="0"/>
          </a:p>
          <a:p>
            <a:r>
              <a:rPr lang="en-US" i="1" dirty="0"/>
              <a:t>Why didn't that do anything?</a:t>
            </a:r>
            <a:endParaRPr lang="en-US" dirty="0"/>
          </a:p>
          <a:p>
            <a:endParaRPr lang="en-US" i="1" dirty="0"/>
          </a:p>
          <a:p>
            <a:r>
              <a:rPr lang="en-US" dirty="0"/>
              <a:t>$ python</a:t>
            </a:r>
          </a:p>
          <a:p>
            <a:r>
              <a:rPr lang="en-US" dirty="0"/>
              <a:t>&gt;&gt;&gt; a = 10 + 5</a:t>
            </a:r>
          </a:p>
          <a:p>
            <a:r>
              <a:rPr lang="en-US" dirty="0"/>
              <a:t>&gt;&gt;&gt; a</a:t>
            </a:r>
          </a:p>
          <a:p>
            <a:endParaRPr lang="en-US" dirty="0"/>
          </a:p>
          <a:p>
            <a:r>
              <a:rPr lang="en-US" i="1" dirty="0"/>
              <a:t>In interactive mode, Python prints the value of each statement. That's what makes it </a:t>
            </a:r>
            <a:r>
              <a:rPr lang="en-US" b="1" i="1" dirty="0"/>
              <a:t>interactive</a:t>
            </a:r>
            <a:r>
              <a:rPr lang="en-US" i="1" dirty="0"/>
              <a:t> and why it's so useful to play around with. Not when you run it as a program. Fortunately, we already know how to print from a Python program. It was the very first thing we did!</a:t>
            </a:r>
          </a:p>
        </p:txBody>
      </p:sp>
    </p:spTree>
    <p:extLst>
      <p:ext uri="{BB962C8B-B14F-4D97-AF65-F5344CB8AC3E}">
        <p14:creationId xmlns:p14="http://schemas.microsoft.com/office/powerpoint/2010/main" val="2678867948"/>
      </p:ext>
    </p:extLst>
  </p:cSld>
  <p:clrMapOvr>
    <a:masterClrMapping/>
  </p:clrMapOvr>
</p:sld>
</file>

<file path=ppt/theme/theme1.xml><?xml version="1.0" encoding="utf-8"?>
<a:theme xmlns:a="http://schemas.openxmlformats.org/drawingml/2006/main" name="eCornell Technical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nical Talking Point Template" id="{B245D8E8-1965-D443-AD18-33467E8CF301}" vid="{D249C607-E79C-A645-A7B8-E5967ADB71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eCornell Technical Theme</Template>
  <TotalTime>595</TotalTime>
  <Words>8525</Words>
  <Application>Microsoft Macintosh PowerPoint</Application>
  <PresentationFormat>Widescreen</PresentationFormat>
  <Paragraphs>979</Paragraphs>
  <Slides>214</Slides>
  <Notes>53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214</vt:i4>
      </vt:variant>
    </vt:vector>
  </HeadingPairs>
  <TitlesOfParts>
    <vt:vector size="221" baseType="lpstr">
      <vt:lpstr>Arial</vt:lpstr>
      <vt:lpstr>Calibri</vt:lpstr>
      <vt:lpstr>CambriaMath</vt:lpstr>
      <vt:lpstr>Consolas</vt:lpstr>
      <vt:lpstr>Mangal</vt:lpstr>
      <vt:lpstr>Wingdings</vt:lpstr>
      <vt:lpstr>eCornell Technical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Leslie Del Angel</dc:creator>
  <cp:lastModifiedBy>Connor J. Pierce</cp:lastModifiedBy>
  <cp:revision>39</cp:revision>
  <dcterms:created xsi:type="dcterms:W3CDTF">2018-05-23T17:51:33Z</dcterms:created>
  <dcterms:modified xsi:type="dcterms:W3CDTF">2019-02-26T19:13:21Z</dcterms:modified>
</cp:coreProperties>
</file>