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 id="2147483676" r:id="rId2"/>
    <p:sldMasterId id="2147483692" r:id="rId3"/>
  </p:sldMasterIdLst>
  <p:notesMasterIdLst>
    <p:notesMasterId r:id="rId408"/>
  </p:notesMasterIdLst>
  <p:sldIdLst>
    <p:sldId id="663" r:id="rId4"/>
    <p:sldId id="348" r:id="rId5"/>
    <p:sldId id="418" r:id="rId6"/>
    <p:sldId id="662" r:id="rId7"/>
    <p:sldId id="350" r:id="rId8"/>
    <p:sldId id="360" r:id="rId9"/>
    <p:sldId id="362" r:id="rId10"/>
    <p:sldId id="361" r:id="rId11"/>
    <p:sldId id="699" r:id="rId12"/>
    <p:sldId id="419" r:id="rId13"/>
    <p:sldId id="363" r:id="rId14"/>
    <p:sldId id="420" r:id="rId15"/>
    <p:sldId id="258" r:id="rId16"/>
    <p:sldId id="364" r:id="rId17"/>
    <p:sldId id="365" r:id="rId18"/>
    <p:sldId id="421" r:id="rId19"/>
    <p:sldId id="368" r:id="rId20"/>
    <p:sldId id="369" r:id="rId21"/>
    <p:sldId id="423" r:id="rId22"/>
    <p:sldId id="370" r:id="rId23"/>
    <p:sldId id="371" r:id="rId24"/>
    <p:sldId id="664" r:id="rId25"/>
    <p:sldId id="372" r:id="rId26"/>
    <p:sldId id="373" r:id="rId27"/>
    <p:sldId id="376" r:id="rId28"/>
    <p:sldId id="424" r:id="rId29"/>
    <p:sldId id="425" r:id="rId30"/>
    <p:sldId id="374" r:id="rId31"/>
    <p:sldId id="697" r:id="rId32"/>
    <p:sldId id="426" r:id="rId33"/>
    <p:sldId id="428" r:id="rId34"/>
    <p:sldId id="353" r:id="rId35"/>
    <p:sldId id="665" r:id="rId36"/>
    <p:sldId id="378" r:id="rId37"/>
    <p:sldId id="379" r:id="rId38"/>
    <p:sldId id="429" r:id="rId39"/>
    <p:sldId id="380" r:id="rId40"/>
    <p:sldId id="698" r:id="rId41"/>
    <p:sldId id="381" r:id="rId42"/>
    <p:sldId id="382" r:id="rId43"/>
    <p:sldId id="383" r:id="rId44"/>
    <p:sldId id="431" r:id="rId45"/>
    <p:sldId id="666" r:id="rId46"/>
    <p:sldId id="355" r:id="rId47"/>
    <p:sldId id="385" r:id="rId48"/>
    <p:sldId id="432" r:id="rId49"/>
    <p:sldId id="387" r:id="rId50"/>
    <p:sldId id="388" r:id="rId51"/>
    <p:sldId id="389" r:id="rId52"/>
    <p:sldId id="433" r:id="rId53"/>
    <p:sldId id="667" r:id="rId54"/>
    <p:sldId id="391" r:id="rId55"/>
    <p:sldId id="392" r:id="rId56"/>
    <p:sldId id="434" r:id="rId57"/>
    <p:sldId id="393" r:id="rId58"/>
    <p:sldId id="394" r:id="rId59"/>
    <p:sldId id="435" r:id="rId60"/>
    <p:sldId id="395" r:id="rId61"/>
    <p:sldId id="396" r:id="rId62"/>
    <p:sldId id="397" r:id="rId63"/>
    <p:sldId id="436" r:id="rId64"/>
    <p:sldId id="398" r:id="rId65"/>
    <p:sldId id="384" r:id="rId66"/>
    <p:sldId id="668" r:id="rId67"/>
    <p:sldId id="399" r:id="rId68"/>
    <p:sldId id="400" r:id="rId69"/>
    <p:sldId id="438" r:id="rId70"/>
    <p:sldId id="401" r:id="rId71"/>
    <p:sldId id="448" r:id="rId72"/>
    <p:sldId id="440" r:id="rId73"/>
    <p:sldId id="442" r:id="rId74"/>
    <p:sldId id="441" r:id="rId75"/>
    <p:sldId id="443" r:id="rId76"/>
    <p:sldId id="444" r:id="rId77"/>
    <p:sldId id="445" r:id="rId78"/>
    <p:sldId id="446" r:id="rId79"/>
    <p:sldId id="447" r:id="rId80"/>
    <p:sldId id="449" r:id="rId81"/>
    <p:sldId id="450" r:id="rId82"/>
    <p:sldId id="439" r:id="rId83"/>
    <p:sldId id="669" r:id="rId84"/>
    <p:sldId id="359" r:id="rId85"/>
    <p:sldId id="700" r:id="rId86"/>
    <p:sldId id="702" r:id="rId87"/>
    <p:sldId id="704" r:id="rId88"/>
    <p:sldId id="705" r:id="rId89"/>
    <p:sldId id="453" r:id="rId90"/>
    <p:sldId id="403" r:id="rId91"/>
    <p:sldId id="455" r:id="rId92"/>
    <p:sldId id="452" r:id="rId93"/>
    <p:sldId id="454" r:id="rId94"/>
    <p:sldId id="457" r:id="rId95"/>
    <p:sldId id="404" r:id="rId96"/>
    <p:sldId id="456" r:id="rId97"/>
    <p:sldId id="405" r:id="rId98"/>
    <p:sldId id="458" r:id="rId99"/>
    <p:sldId id="706" r:id="rId100"/>
    <p:sldId id="670" r:id="rId101"/>
    <p:sldId id="461" r:id="rId102"/>
    <p:sldId id="351" r:id="rId103"/>
    <p:sldId id="462" r:id="rId104"/>
    <p:sldId id="464" r:id="rId105"/>
    <p:sldId id="463" r:id="rId106"/>
    <p:sldId id="465" r:id="rId107"/>
    <p:sldId id="671" r:id="rId108"/>
    <p:sldId id="467" r:id="rId109"/>
    <p:sldId id="468" r:id="rId110"/>
    <p:sldId id="357" r:id="rId111"/>
    <p:sldId id="672" r:id="rId112"/>
    <p:sldId id="367" r:id="rId113"/>
    <p:sldId id="469" r:id="rId114"/>
    <p:sldId id="470" r:id="rId115"/>
    <p:sldId id="471" r:id="rId116"/>
    <p:sldId id="472" r:id="rId117"/>
    <p:sldId id="473" r:id="rId118"/>
    <p:sldId id="673" r:id="rId119"/>
    <p:sldId id="475" r:id="rId120"/>
    <p:sldId id="476" r:id="rId121"/>
    <p:sldId id="477" r:id="rId122"/>
    <p:sldId id="478" r:id="rId123"/>
    <p:sldId id="479" r:id="rId124"/>
    <p:sldId id="480" r:id="rId125"/>
    <p:sldId id="481" r:id="rId126"/>
    <p:sldId id="482" r:id="rId127"/>
    <p:sldId id="674" r:id="rId128"/>
    <p:sldId id="484" r:id="rId129"/>
    <p:sldId id="375" r:id="rId130"/>
    <p:sldId id="485" r:id="rId131"/>
    <p:sldId id="486" r:id="rId132"/>
    <p:sldId id="487" r:id="rId133"/>
    <p:sldId id="272" r:id="rId134"/>
    <p:sldId id="273" r:id="rId135"/>
    <p:sldId id="333" r:id="rId136"/>
    <p:sldId id="675" r:id="rId137"/>
    <p:sldId id="407" r:id="rId138"/>
    <p:sldId id="408" r:id="rId139"/>
    <p:sldId id="409" r:id="rId140"/>
    <p:sldId id="410" r:id="rId141"/>
    <p:sldId id="412" r:id="rId142"/>
    <p:sldId id="413" r:id="rId143"/>
    <p:sldId id="411" r:id="rId144"/>
    <p:sldId id="414" r:id="rId145"/>
    <p:sldId id="488" r:id="rId146"/>
    <p:sldId id="489" r:id="rId147"/>
    <p:sldId id="415" r:id="rId148"/>
    <p:sldId id="417" r:id="rId149"/>
    <p:sldId id="416" r:id="rId150"/>
    <p:sldId id="490" r:id="rId151"/>
    <p:sldId id="676" r:id="rId152"/>
    <p:sldId id="334" r:id="rId153"/>
    <p:sldId id="491" r:id="rId154"/>
    <p:sldId id="492" r:id="rId155"/>
    <p:sldId id="710" r:id="rId156"/>
    <p:sldId id="709" r:id="rId157"/>
    <p:sldId id="493" r:id="rId158"/>
    <p:sldId id="335" r:id="rId159"/>
    <p:sldId id="336" r:id="rId160"/>
    <p:sldId id="337" r:id="rId161"/>
    <p:sldId id="338" r:id="rId162"/>
    <p:sldId id="339" r:id="rId163"/>
    <p:sldId id="340" r:id="rId164"/>
    <p:sldId id="341" r:id="rId165"/>
    <p:sldId id="677" r:id="rId166"/>
    <p:sldId id="342" r:id="rId167"/>
    <p:sldId id="345" r:id="rId168"/>
    <p:sldId id="494" r:id="rId169"/>
    <p:sldId id="495" r:id="rId170"/>
    <p:sldId id="496" r:id="rId171"/>
    <p:sldId id="497" r:id="rId172"/>
    <p:sldId id="498" r:id="rId173"/>
    <p:sldId id="499" r:id="rId174"/>
    <p:sldId id="500" r:id="rId175"/>
    <p:sldId id="678" r:id="rId176"/>
    <p:sldId id="502" r:id="rId177"/>
    <p:sldId id="503" r:id="rId178"/>
    <p:sldId id="504" r:id="rId179"/>
    <p:sldId id="505" r:id="rId180"/>
    <p:sldId id="506" r:id="rId181"/>
    <p:sldId id="507" r:id="rId182"/>
    <p:sldId id="711" r:id="rId183"/>
    <p:sldId id="508" r:id="rId184"/>
    <p:sldId id="509" r:id="rId185"/>
    <p:sldId id="510" r:id="rId186"/>
    <p:sldId id="679" r:id="rId187"/>
    <p:sldId id="278" r:id="rId188"/>
    <p:sldId id="275" r:id="rId189"/>
    <p:sldId id="276" r:id="rId190"/>
    <p:sldId id="279" r:id="rId191"/>
    <p:sldId id="280" r:id="rId192"/>
    <p:sldId id="282" r:id="rId193"/>
    <p:sldId id="283" r:id="rId194"/>
    <p:sldId id="512" r:id="rId195"/>
    <p:sldId id="284" r:id="rId196"/>
    <p:sldId id="680" r:id="rId197"/>
    <p:sldId id="286" r:id="rId198"/>
    <p:sldId id="288" r:id="rId199"/>
    <p:sldId id="289" r:id="rId200"/>
    <p:sldId id="287" r:id="rId201"/>
    <p:sldId id="513" r:id="rId202"/>
    <p:sldId id="514" r:id="rId203"/>
    <p:sldId id="290" r:id="rId204"/>
    <p:sldId id="712" r:id="rId205"/>
    <p:sldId id="291" r:id="rId206"/>
    <p:sldId id="292" r:id="rId207"/>
    <p:sldId id="293" r:id="rId208"/>
    <p:sldId id="294" r:id="rId209"/>
    <p:sldId id="295" r:id="rId210"/>
    <p:sldId id="713" r:id="rId211"/>
    <p:sldId id="715" r:id="rId212"/>
    <p:sldId id="515" r:id="rId213"/>
    <p:sldId id="681" r:id="rId214"/>
    <p:sldId id="298" r:id="rId215"/>
    <p:sldId id="299" r:id="rId216"/>
    <p:sldId id="300" r:id="rId217"/>
    <p:sldId id="301" r:id="rId218"/>
    <p:sldId id="302" r:id="rId219"/>
    <p:sldId id="303" r:id="rId220"/>
    <p:sldId id="304" r:id="rId221"/>
    <p:sldId id="305" r:id="rId222"/>
    <p:sldId id="682" r:id="rId223"/>
    <p:sldId id="307" r:id="rId224"/>
    <p:sldId id="308" r:id="rId225"/>
    <p:sldId id="309" r:id="rId226"/>
    <p:sldId id="310" r:id="rId227"/>
    <p:sldId id="331" r:id="rId228"/>
    <p:sldId id="311" r:id="rId229"/>
    <p:sldId id="683" r:id="rId230"/>
    <p:sldId id="323" r:id="rId231"/>
    <p:sldId id="324" r:id="rId232"/>
    <p:sldId id="325" r:id="rId233"/>
    <p:sldId id="516" r:id="rId234"/>
    <p:sldId id="517" r:id="rId235"/>
    <p:sldId id="716" r:id="rId236"/>
    <p:sldId id="684" r:id="rId237"/>
    <p:sldId id="313" r:id="rId238"/>
    <p:sldId id="316" r:id="rId239"/>
    <p:sldId id="314" r:id="rId240"/>
    <p:sldId id="315" r:id="rId241"/>
    <p:sldId id="319" r:id="rId242"/>
    <p:sldId id="317" r:id="rId243"/>
    <p:sldId id="518" r:id="rId244"/>
    <p:sldId id="328" r:id="rId245"/>
    <p:sldId id="329" r:id="rId246"/>
    <p:sldId id="717" r:id="rId247"/>
    <p:sldId id="718" r:id="rId248"/>
    <p:sldId id="332" r:id="rId249"/>
    <p:sldId id="520" r:id="rId250"/>
    <p:sldId id="521" r:id="rId251"/>
    <p:sldId id="685" r:id="rId252"/>
    <p:sldId id="523" r:id="rId253"/>
    <p:sldId id="524" r:id="rId254"/>
    <p:sldId id="277" r:id="rId255"/>
    <p:sldId id="525" r:id="rId256"/>
    <p:sldId id="526" r:id="rId257"/>
    <p:sldId id="281" r:id="rId258"/>
    <p:sldId id="527" r:id="rId259"/>
    <p:sldId id="528" r:id="rId260"/>
    <p:sldId id="719" r:id="rId261"/>
    <p:sldId id="529" r:id="rId262"/>
    <p:sldId id="530" r:id="rId263"/>
    <p:sldId id="720" r:id="rId264"/>
    <p:sldId id="531" r:id="rId265"/>
    <p:sldId id="532" r:id="rId266"/>
    <p:sldId id="721" r:id="rId267"/>
    <p:sldId id="686" r:id="rId268"/>
    <p:sldId id="535" r:id="rId269"/>
    <p:sldId id="536" r:id="rId270"/>
    <p:sldId id="722" r:id="rId271"/>
    <p:sldId id="537" r:id="rId272"/>
    <p:sldId id="538" r:id="rId273"/>
    <p:sldId id="539" r:id="rId274"/>
    <p:sldId id="540" r:id="rId275"/>
    <p:sldId id="541" r:id="rId276"/>
    <p:sldId id="723" r:id="rId277"/>
    <p:sldId id="687" r:id="rId278"/>
    <p:sldId id="543" r:id="rId279"/>
    <p:sldId id="544" r:id="rId280"/>
    <p:sldId id="545" r:id="rId281"/>
    <p:sldId id="546" r:id="rId282"/>
    <p:sldId id="547" r:id="rId283"/>
    <p:sldId id="548" r:id="rId284"/>
    <p:sldId id="549" r:id="rId285"/>
    <p:sldId id="550" r:id="rId286"/>
    <p:sldId id="551" r:id="rId287"/>
    <p:sldId id="552" r:id="rId288"/>
    <p:sldId id="553" r:id="rId289"/>
    <p:sldId id="554" r:id="rId290"/>
    <p:sldId id="555" r:id="rId291"/>
    <p:sldId id="688" r:id="rId292"/>
    <p:sldId id="557" r:id="rId293"/>
    <p:sldId id="558" r:id="rId294"/>
    <p:sldId id="559" r:id="rId295"/>
    <p:sldId id="560" r:id="rId296"/>
    <p:sldId id="346" r:id="rId297"/>
    <p:sldId id="561" r:id="rId298"/>
    <p:sldId id="562" r:id="rId299"/>
    <p:sldId id="563" r:id="rId300"/>
    <p:sldId id="724" r:id="rId301"/>
    <p:sldId id="564" r:id="rId302"/>
    <p:sldId id="565" r:id="rId303"/>
    <p:sldId id="566" r:id="rId304"/>
    <p:sldId id="567" r:id="rId305"/>
    <p:sldId id="568" r:id="rId306"/>
    <p:sldId id="569" r:id="rId307"/>
    <p:sldId id="570" r:id="rId308"/>
    <p:sldId id="571" r:id="rId309"/>
    <p:sldId id="572" r:id="rId310"/>
    <p:sldId id="573" r:id="rId311"/>
    <p:sldId id="574" r:id="rId312"/>
    <p:sldId id="725" r:id="rId313"/>
    <p:sldId id="575" r:id="rId314"/>
    <p:sldId id="689" r:id="rId315"/>
    <p:sldId id="318" r:id="rId316"/>
    <p:sldId id="343" r:id="rId317"/>
    <p:sldId id="577" r:id="rId318"/>
    <p:sldId id="578" r:id="rId319"/>
    <p:sldId id="579" r:id="rId320"/>
    <p:sldId id="580" r:id="rId321"/>
    <p:sldId id="320" r:id="rId322"/>
    <p:sldId id="581" r:id="rId323"/>
    <p:sldId id="321" r:id="rId324"/>
    <p:sldId id="582" r:id="rId325"/>
    <p:sldId id="690" r:id="rId326"/>
    <p:sldId id="584" r:id="rId327"/>
    <p:sldId id="585" r:id="rId328"/>
    <p:sldId id="586" r:id="rId329"/>
    <p:sldId id="587" r:id="rId330"/>
    <p:sldId id="588" r:id="rId331"/>
    <p:sldId id="590" r:id="rId332"/>
    <p:sldId id="591" r:id="rId333"/>
    <p:sldId id="592" r:id="rId334"/>
    <p:sldId id="593" r:id="rId335"/>
    <p:sldId id="594" r:id="rId336"/>
    <p:sldId id="595" r:id="rId337"/>
    <p:sldId id="596" r:id="rId338"/>
    <p:sldId id="691" r:id="rId339"/>
    <p:sldId id="598" r:id="rId340"/>
    <p:sldId id="599" r:id="rId341"/>
    <p:sldId id="600" r:id="rId342"/>
    <p:sldId id="601" r:id="rId343"/>
    <p:sldId id="602" r:id="rId344"/>
    <p:sldId id="692" r:id="rId345"/>
    <p:sldId id="604" r:id="rId346"/>
    <p:sldId id="605" r:id="rId347"/>
    <p:sldId id="606" r:id="rId348"/>
    <p:sldId id="607" r:id="rId349"/>
    <p:sldId id="608" r:id="rId350"/>
    <p:sldId id="609" r:id="rId351"/>
    <p:sldId id="610" r:id="rId352"/>
    <p:sldId id="611" r:id="rId353"/>
    <p:sldId id="612" r:id="rId354"/>
    <p:sldId id="613" r:id="rId355"/>
    <p:sldId id="614" r:id="rId356"/>
    <p:sldId id="615" r:id="rId357"/>
    <p:sldId id="616" r:id="rId358"/>
    <p:sldId id="618" r:id="rId359"/>
    <p:sldId id="693" r:id="rId360"/>
    <p:sldId id="620" r:id="rId361"/>
    <p:sldId id="621" r:id="rId362"/>
    <p:sldId id="622" r:id="rId363"/>
    <p:sldId id="623" r:id="rId364"/>
    <p:sldId id="624" r:id="rId365"/>
    <p:sldId id="625" r:id="rId366"/>
    <p:sldId id="626" r:id="rId367"/>
    <p:sldId id="627" r:id="rId368"/>
    <p:sldId id="628" r:id="rId369"/>
    <p:sldId id="629" r:id="rId370"/>
    <p:sldId id="630" r:id="rId371"/>
    <p:sldId id="694" r:id="rId372"/>
    <p:sldId id="632" r:id="rId373"/>
    <p:sldId id="633" r:id="rId374"/>
    <p:sldId id="634" r:id="rId375"/>
    <p:sldId id="726" r:id="rId376"/>
    <p:sldId id="635" r:id="rId377"/>
    <p:sldId id="636" r:id="rId378"/>
    <p:sldId id="637" r:id="rId379"/>
    <p:sldId id="695" r:id="rId380"/>
    <p:sldId id="639" r:id="rId381"/>
    <p:sldId id="640" r:id="rId382"/>
    <p:sldId id="728" r:id="rId383"/>
    <p:sldId id="729" r:id="rId384"/>
    <p:sldId id="641" r:id="rId385"/>
    <p:sldId id="730" r:id="rId386"/>
    <p:sldId id="644" r:id="rId387"/>
    <p:sldId id="696" r:id="rId388"/>
    <p:sldId id="646" r:id="rId389"/>
    <p:sldId id="647" r:id="rId390"/>
    <p:sldId id="648" r:id="rId391"/>
    <p:sldId id="326" r:id="rId392"/>
    <p:sldId id="734" r:id="rId393"/>
    <p:sldId id="649" r:id="rId394"/>
    <p:sldId id="650" r:id="rId395"/>
    <p:sldId id="651" r:id="rId396"/>
    <p:sldId id="652" r:id="rId397"/>
    <p:sldId id="653" r:id="rId398"/>
    <p:sldId id="654" r:id="rId399"/>
    <p:sldId id="655" r:id="rId400"/>
    <p:sldId id="732" r:id="rId401"/>
    <p:sldId id="733" r:id="rId402"/>
    <p:sldId id="657" r:id="rId403"/>
    <p:sldId id="658" r:id="rId404"/>
    <p:sldId id="659" r:id="rId405"/>
    <p:sldId id="660" r:id="rId406"/>
    <p:sldId id="661" r:id="rId40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nor J. Pierce" initials="CJP" lastIdx="2" clrIdx="0">
    <p:extLst>
      <p:ext uri="{19B8F6BF-5375-455C-9EA6-DF929625EA0E}">
        <p15:presenceInfo xmlns:p15="http://schemas.microsoft.com/office/powerpoint/2012/main" userId="S::cjp244@cornell.edu::f7cecee9-88c8-4eae-bded-52ae2b130f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92"/>
    <p:restoredTop sz="74653"/>
  </p:normalViewPr>
  <p:slideViewPr>
    <p:cSldViewPr snapToGrid="0" snapToObjects="1">
      <p:cViewPr varScale="1">
        <p:scale>
          <a:sx n="96" d="100"/>
          <a:sy n="96" d="100"/>
        </p:scale>
        <p:origin x="1432" y="168"/>
      </p:cViewPr>
      <p:guideLst/>
    </p:cSldViewPr>
  </p:slideViewPr>
  <p:notesTextViewPr>
    <p:cViewPr>
      <p:scale>
        <a:sx n="1" d="1"/>
        <a:sy n="1" d="1"/>
      </p:scale>
      <p:origin x="0" y="0"/>
    </p:cViewPr>
  </p:notesTextViewPr>
  <p:notesViewPr>
    <p:cSldViewPr snapToGrid="0" snapToObjects="1">
      <p:cViewPr varScale="1">
        <p:scale>
          <a:sx n="75" d="100"/>
          <a:sy n="75" d="100"/>
        </p:scale>
        <p:origin x="1864" y="16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99" Type="http://schemas.openxmlformats.org/officeDocument/2006/relationships/slide" Target="slides/slide296.xml"/><Relationship Id="rId21" Type="http://schemas.openxmlformats.org/officeDocument/2006/relationships/slide" Target="slides/slide18.xml"/><Relationship Id="rId63" Type="http://schemas.openxmlformats.org/officeDocument/2006/relationships/slide" Target="slides/slide60.xml"/><Relationship Id="rId159" Type="http://schemas.openxmlformats.org/officeDocument/2006/relationships/slide" Target="slides/slide156.xml"/><Relationship Id="rId324" Type="http://schemas.openxmlformats.org/officeDocument/2006/relationships/slide" Target="slides/slide321.xml"/><Relationship Id="rId366" Type="http://schemas.openxmlformats.org/officeDocument/2006/relationships/slide" Target="slides/slide363.xml"/><Relationship Id="rId170" Type="http://schemas.openxmlformats.org/officeDocument/2006/relationships/slide" Target="slides/slide167.xml"/><Relationship Id="rId226" Type="http://schemas.openxmlformats.org/officeDocument/2006/relationships/slide" Target="slides/slide223.xml"/><Relationship Id="rId268" Type="http://schemas.openxmlformats.org/officeDocument/2006/relationships/slide" Target="slides/slide265.xml"/><Relationship Id="rId32" Type="http://schemas.openxmlformats.org/officeDocument/2006/relationships/slide" Target="slides/slide29.xml"/><Relationship Id="rId74" Type="http://schemas.openxmlformats.org/officeDocument/2006/relationships/slide" Target="slides/slide71.xml"/><Relationship Id="rId128" Type="http://schemas.openxmlformats.org/officeDocument/2006/relationships/slide" Target="slides/slide125.xml"/><Relationship Id="rId335" Type="http://schemas.openxmlformats.org/officeDocument/2006/relationships/slide" Target="slides/slide332.xml"/><Relationship Id="rId377" Type="http://schemas.openxmlformats.org/officeDocument/2006/relationships/slide" Target="slides/slide374.xml"/><Relationship Id="rId5" Type="http://schemas.openxmlformats.org/officeDocument/2006/relationships/slide" Target="slides/slide2.xml"/><Relationship Id="rId181" Type="http://schemas.openxmlformats.org/officeDocument/2006/relationships/slide" Target="slides/slide178.xml"/><Relationship Id="rId237" Type="http://schemas.openxmlformats.org/officeDocument/2006/relationships/slide" Target="slides/slide234.xml"/><Relationship Id="rId402" Type="http://schemas.openxmlformats.org/officeDocument/2006/relationships/slide" Target="slides/slide399.xml"/><Relationship Id="rId279" Type="http://schemas.openxmlformats.org/officeDocument/2006/relationships/slide" Target="slides/slide276.xml"/><Relationship Id="rId43" Type="http://schemas.openxmlformats.org/officeDocument/2006/relationships/slide" Target="slides/slide40.xml"/><Relationship Id="rId139" Type="http://schemas.openxmlformats.org/officeDocument/2006/relationships/slide" Target="slides/slide136.xml"/><Relationship Id="rId290" Type="http://schemas.openxmlformats.org/officeDocument/2006/relationships/slide" Target="slides/slide287.xml"/><Relationship Id="rId304" Type="http://schemas.openxmlformats.org/officeDocument/2006/relationships/slide" Target="slides/slide301.xml"/><Relationship Id="rId346" Type="http://schemas.openxmlformats.org/officeDocument/2006/relationships/slide" Target="slides/slide343.xml"/><Relationship Id="rId388" Type="http://schemas.openxmlformats.org/officeDocument/2006/relationships/slide" Target="slides/slide385.xml"/><Relationship Id="rId85" Type="http://schemas.openxmlformats.org/officeDocument/2006/relationships/slide" Target="slides/slide82.xml"/><Relationship Id="rId150" Type="http://schemas.openxmlformats.org/officeDocument/2006/relationships/slide" Target="slides/slide147.xml"/><Relationship Id="rId192" Type="http://schemas.openxmlformats.org/officeDocument/2006/relationships/slide" Target="slides/slide189.xml"/><Relationship Id="rId206" Type="http://schemas.openxmlformats.org/officeDocument/2006/relationships/slide" Target="slides/slide203.xml"/><Relationship Id="rId413" Type="http://schemas.openxmlformats.org/officeDocument/2006/relationships/tableStyles" Target="tableStyles.xml"/><Relationship Id="rId248" Type="http://schemas.openxmlformats.org/officeDocument/2006/relationships/slide" Target="slides/slide245.xml"/><Relationship Id="rId12" Type="http://schemas.openxmlformats.org/officeDocument/2006/relationships/slide" Target="slides/slide9.xml"/><Relationship Id="rId108" Type="http://schemas.openxmlformats.org/officeDocument/2006/relationships/slide" Target="slides/slide105.xml"/><Relationship Id="rId315" Type="http://schemas.openxmlformats.org/officeDocument/2006/relationships/slide" Target="slides/slide312.xml"/><Relationship Id="rId357" Type="http://schemas.openxmlformats.org/officeDocument/2006/relationships/slide" Target="slides/slide354.xml"/><Relationship Id="rId54" Type="http://schemas.openxmlformats.org/officeDocument/2006/relationships/slide" Target="slides/slide51.xml"/><Relationship Id="rId96" Type="http://schemas.openxmlformats.org/officeDocument/2006/relationships/slide" Target="slides/slide93.xml"/><Relationship Id="rId161" Type="http://schemas.openxmlformats.org/officeDocument/2006/relationships/slide" Target="slides/slide158.xml"/><Relationship Id="rId217" Type="http://schemas.openxmlformats.org/officeDocument/2006/relationships/slide" Target="slides/slide214.xml"/><Relationship Id="rId399" Type="http://schemas.openxmlformats.org/officeDocument/2006/relationships/slide" Target="slides/slide396.xml"/><Relationship Id="rId259" Type="http://schemas.openxmlformats.org/officeDocument/2006/relationships/slide" Target="slides/slide256.xml"/><Relationship Id="rId23" Type="http://schemas.openxmlformats.org/officeDocument/2006/relationships/slide" Target="slides/slide20.xml"/><Relationship Id="rId119" Type="http://schemas.openxmlformats.org/officeDocument/2006/relationships/slide" Target="slides/slide116.xml"/><Relationship Id="rId270" Type="http://schemas.openxmlformats.org/officeDocument/2006/relationships/slide" Target="slides/slide267.xml"/><Relationship Id="rId326" Type="http://schemas.openxmlformats.org/officeDocument/2006/relationships/slide" Target="slides/slide323.xml"/><Relationship Id="rId65" Type="http://schemas.openxmlformats.org/officeDocument/2006/relationships/slide" Target="slides/slide62.xml"/><Relationship Id="rId130" Type="http://schemas.openxmlformats.org/officeDocument/2006/relationships/slide" Target="slides/slide127.xml"/><Relationship Id="rId368" Type="http://schemas.openxmlformats.org/officeDocument/2006/relationships/slide" Target="slides/slide365.xml"/><Relationship Id="rId172" Type="http://schemas.openxmlformats.org/officeDocument/2006/relationships/slide" Target="slides/slide169.xml"/><Relationship Id="rId228" Type="http://schemas.openxmlformats.org/officeDocument/2006/relationships/slide" Target="slides/slide225.xml"/><Relationship Id="rId281" Type="http://schemas.openxmlformats.org/officeDocument/2006/relationships/slide" Target="slides/slide278.xml"/><Relationship Id="rId337" Type="http://schemas.openxmlformats.org/officeDocument/2006/relationships/slide" Target="slides/slide334.xml"/><Relationship Id="rId34" Type="http://schemas.openxmlformats.org/officeDocument/2006/relationships/slide" Target="slides/slide31.xml"/><Relationship Id="rId76" Type="http://schemas.openxmlformats.org/officeDocument/2006/relationships/slide" Target="slides/slide73.xml"/><Relationship Id="rId141" Type="http://schemas.openxmlformats.org/officeDocument/2006/relationships/slide" Target="slides/slide138.xml"/><Relationship Id="rId379" Type="http://schemas.openxmlformats.org/officeDocument/2006/relationships/slide" Target="slides/slide376.xml"/><Relationship Id="rId7" Type="http://schemas.openxmlformats.org/officeDocument/2006/relationships/slide" Target="slides/slide4.xml"/><Relationship Id="rId183" Type="http://schemas.openxmlformats.org/officeDocument/2006/relationships/slide" Target="slides/slide180.xml"/><Relationship Id="rId239" Type="http://schemas.openxmlformats.org/officeDocument/2006/relationships/slide" Target="slides/slide236.xml"/><Relationship Id="rId390" Type="http://schemas.openxmlformats.org/officeDocument/2006/relationships/slide" Target="slides/slide387.xml"/><Relationship Id="rId404" Type="http://schemas.openxmlformats.org/officeDocument/2006/relationships/slide" Target="slides/slide401.xml"/><Relationship Id="rId250" Type="http://schemas.openxmlformats.org/officeDocument/2006/relationships/slide" Target="slides/slide247.xml"/><Relationship Id="rId292" Type="http://schemas.openxmlformats.org/officeDocument/2006/relationships/slide" Target="slides/slide289.xml"/><Relationship Id="rId306" Type="http://schemas.openxmlformats.org/officeDocument/2006/relationships/slide" Target="slides/slide303.xml"/><Relationship Id="rId45" Type="http://schemas.openxmlformats.org/officeDocument/2006/relationships/slide" Target="slides/slide42.xml"/><Relationship Id="rId87" Type="http://schemas.openxmlformats.org/officeDocument/2006/relationships/slide" Target="slides/slide84.xml"/><Relationship Id="rId110" Type="http://schemas.openxmlformats.org/officeDocument/2006/relationships/slide" Target="slides/slide107.xml"/><Relationship Id="rId348" Type="http://schemas.openxmlformats.org/officeDocument/2006/relationships/slide" Target="slides/slide345.xml"/><Relationship Id="rId152" Type="http://schemas.openxmlformats.org/officeDocument/2006/relationships/slide" Target="slides/slide149.xml"/><Relationship Id="rId194" Type="http://schemas.openxmlformats.org/officeDocument/2006/relationships/slide" Target="slides/slide191.xml"/><Relationship Id="rId208" Type="http://schemas.openxmlformats.org/officeDocument/2006/relationships/slide" Target="slides/slide205.xml"/><Relationship Id="rId261" Type="http://schemas.openxmlformats.org/officeDocument/2006/relationships/slide" Target="slides/slide258.xml"/><Relationship Id="rId14" Type="http://schemas.openxmlformats.org/officeDocument/2006/relationships/slide" Target="slides/slide11.xml"/><Relationship Id="rId56" Type="http://schemas.openxmlformats.org/officeDocument/2006/relationships/slide" Target="slides/slide53.xml"/><Relationship Id="rId317" Type="http://schemas.openxmlformats.org/officeDocument/2006/relationships/slide" Target="slides/slide314.xml"/><Relationship Id="rId359" Type="http://schemas.openxmlformats.org/officeDocument/2006/relationships/slide" Target="slides/slide356.xml"/><Relationship Id="rId98" Type="http://schemas.openxmlformats.org/officeDocument/2006/relationships/slide" Target="slides/slide95.xml"/><Relationship Id="rId121" Type="http://schemas.openxmlformats.org/officeDocument/2006/relationships/slide" Target="slides/slide118.xml"/><Relationship Id="rId163" Type="http://schemas.openxmlformats.org/officeDocument/2006/relationships/slide" Target="slides/slide160.xml"/><Relationship Id="rId219" Type="http://schemas.openxmlformats.org/officeDocument/2006/relationships/slide" Target="slides/slide216.xml"/><Relationship Id="rId370" Type="http://schemas.openxmlformats.org/officeDocument/2006/relationships/slide" Target="slides/slide367.xml"/><Relationship Id="rId230" Type="http://schemas.openxmlformats.org/officeDocument/2006/relationships/slide" Target="slides/slide227.xml"/><Relationship Id="rId25" Type="http://schemas.openxmlformats.org/officeDocument/2006/relationships/slide" Target="slides/slide22.xml"/><Relationship Id="rId67" Type="http://schemas.openxmlformats.org/officeDocument/2006/relationships/slide" Target="slides/slide64.xml"/><Relationship Id="rId272" Type="http://schemas.openxmlformats.org/officeDocument/2006/relationships/slide" Target="slides/slide269.xml"/><Relationship Id="rId328" Type="http://schemas.openxmlformats.org/officeDocument/2006/relationships/slide" Target="slides/slide325.xml"/><Relationship Id="rId132" Type="http://schemas.openxmlformats.org/officeDocument/2006/relationships/slide" Target="slides/slide129.xml"/><Relationship Id="rId174" Type="http://schemas.openxmlformats.org/officeDocument/2006/relationships/slide" Target="slides/slide171.xml"/><Relationship Id="rId381" Type="http://schemas.openxmlformats.org/officeDocument/2006/relationships/slide" Target="slides/slide378.xml"/><Relationship Id="rId241" Type="http://schemas.openxmlformats.org/officeDocument/2006/relationships/slide" Target="slides/slide238.xml"/><Relationship Id="rId36" Type="http://schemas.openxmlformats.org/officeDocument/2006/relationships/slide" Target="slides/slide33.xml"/><Relationship Id="rId283" Type="http://schemas.openxmlformats.org/officeDocument/2006/relationships/slide" Target="slides/slide280.xml"/><Relationship Id="rId339" Type="http://schemas.openxmlformats.org/officeDocument/2006/relationships/slide" Target="slides/slide336.xml"/><Relationship Id="rId78" Type="http://schemas.openxmlformats.org/officeDocument/2006/relationships/slide" Target="slides/slide75.xml"/><Relationship Id="rId101" Type="http://schemas.openxmlformats.org/officeDocument/2006/relationships/slide" Target="slides/slide98.xml"/><Relationship Id="rId143" Type="http://schemas.openxmlformats.org/officeDocument/2006/relationships/slide" Target="slides/slide140.xml"/><Relationship Id="rId185" Type="http://schemas.openxmlformats.org/officeDocument/2006/relationships/slide" Target="slides/slide182.xml"/><Relationship Id="rId350" Type="http://schemas.openxmlformats.org/officeDocument/2006/relationships/slide" Target="slides/slide347.xml"/><Relationship Id="rId406" Type="http://schemas.openxmlformats.org/officeDocument/2006/relationships/slide" Target="slides/slide403.xml"/><Relationship Id="rId9" Type="http://schemas.openxmlformats.org/officeDocument/2006/relationships/slide" Target="slides/slide6.xml"/><Relationship Id="rId210" Type="http://schemas.openxmlformats.org/officeDocument/2006/relationships/slide" Target="slides/slide207.xml"/><Relationship Id="rId392" Type="http://schemas.openxmlformats.org/officeDocument/2006/relationships/slide" Target="slides/slide389.xml"/><Relationship Id="rId252" Type="http://schemas.openxmlformats.org/officeDocument/2006/relationships/slide" Target="slides/slide249.xml"/><Relationship Id="rId294" Type="http://schemas.openxmlformats.org/officeDocument/2006/relationships/slide" Target="slides/slide291.xml"/><Relationship Id="rId308" Type="http://schemas.openxmlformats.org/officeDocument/2006/relationships/slide" Target="slides/slide305.xml"/><Relationship Id="rId47" Type="http://schemas.openxmlformats.org/officeDocument/2006/relationships/slide" Target="slides/slide44.xml"/><Relationship Id="rId89" Type="http://schemas.openxmlformats.org/officeDocument/2006/relationships/slide" Target="slides/slide86.xml"/><Relationship Id="rId112" Type="http://schemas.openxmlformats.org/officeDocument/2006/relationships/slide" Target="slides/slide109.xml"/><Relationship Id="rId154" Type="http://schemas.openxmlformats.org/officeDocument/2006/relationships/slide" Target="slides/slide151.xml"/><Relationship Id="rId361" Type="http://schemas.openxmlformats.org/officeDocument/2006/relationships/slide" Target="slides/slide358.xml"/><Relationship Id="rId196" Type="http://schemas.openxmlformats.org/officeDocument/2006/relationships/slide" Target="slides/slide193.xml"/><Relationship Id="rId16" Type="http://schemas.openxmlformats.org/officeDocument/2006/relationships/slide" Target="slides/slide13.xml"/><Relationship Id="rId221" Type="http://schemas.openxmlformats.org/officeDocument/2006/relationships/slide" Target="slides/slide218.xml"/><Relationship Id="rId263" Type="http://schemas.openxmlformats.org/officeDocument/2006/relationships/slide" Target="slides/slide260.xml"/><Relationship Id="rId319" Type="http://schemas.openxmlformats.org/officeDocument/2006/relationships/slide" Target="slides/slide316.xml"/><Relationship Id="rId58" Type="http://schemas.openxmlformats.org/officeDocument/2006/relationships/slide" Target="slides/slide55.xml"/><Relationship Id="rId123" Type="http://schemas.openxmlformats.org/officeDocument/2006/relationships/slide" Target="slides/slide120.xml"/><Relationship Id="rId330" Type="http://schemas.openxmlformats.org/officeDocument/2006/relationships/slide" Target="slides/slide327.xml"/><Relationship Id="rId165" Type="http://schemas.openxmlformats.org/officeDocument/2006/relationships/slide" Target="slides/slide162.xml"/><Relationship Id="rId372" Type="http://schemas.openxmlformats.org/officeDocument/2006/relationships/slide" Target="slides/slide369.xml"/><Relationship Id="rId232" Type="http://schemas.openxmlformats.org/officeDocument/2006/relationships/slide" Target="slides/slide229.xml"/><Relationship Id="rId274" Type="http://schemas.openxmlformats.org/officeDocument/2006/relationships/slide" Target="slides/slide271.xml"/><Relationship Id="rId27" Type="http://schemas.openxmlformats.org/officeDocument/2006/relationships/slide" Target="slides/slide24.xml"/><Relationship Id="rId69" Type="http://schemas.openxmlformats.org/officeDocument/2006/relationships/slide" Target="slides/slide66.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slide" Target="slides/slide194.xml"/><Relationship Id="rId341" Type="http://schemas.openxmlformats.org/officeDocument/2006/relationships/slide" Target="slides/slide338.xml"/><Relationship Id="rId362" Type="http://schemas.openxmlformats.org/officeDocument/2006/relationships/slide" Target="slides/slide359.xml"/><Relationship Id="rId383" Type="http://schemas.openxmlformats.org/officeDocument/2006/relationships/slide" Target="slides/slide380.xml"/><Relationship Id="rId201" Type="http://schemas.openxmlformats.org/officeDocument/2006/relationships/slide" Target="slides/slide198.xml"/><Relationship Id="rId222" Type="http://schemas.openxmlformats.org/officeDocument/2006/relationships/slide" Target="slides/slide219.xml"/><Relationship Id="rId243" Type="http://schemas.openxmlformats.org/officeDocument/2006/relationships/slide" Target="slides/slide240.xml"/><Relationship Id="rId264" Type="http://schemas.openxmlformats.org/officeDocument/2006/relationships/slide" Target="slides/slide261.xml"/><Relationship Id="rId285" Type="http://schemas.openxmlformats.org/officeDocument/2006/relationships/slide" Target="slides/slide282.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310" Type="http://schemas.openxmlformats.org/officeDocument/2006/relationships/slide" Target="slides/slide307.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slide" Target="slides/slide184.xml"/><Relationship Id="rId331" Type="http://schemas.openxmlformats.org/officeDocument/2006/relationships/slide" Target="slides/slide328.xml"/><Relationship Id="rId352" Type="http://schemas.openxmlformats.org/officeDocument/2006/relationships/slide" Target="slides/slide349.xml"/><Relationship Id="rId373" Type="http://schemas.openxmlformats.org/officeDocument/2006/relationships/slide" Target="slides/slide370.xml"/><Relationship Id="rId394" Type="http://schemas.openxmlformats.org/officeDocument/2006/relationships/slide" Target="slides/slide391.xml"/><Relationship Id="rId408" Type="http://schemas.openxmlformats.org/officeDocument/2006/relationships/notesMaster" Target="notesMasters/notesMaster1.xml"/><Relationship Id="rId1" Type="http://schemas.openxmlformats.org/officeDocument/2006/relationships/slideMaster" Target="slideMasters/slideMaster1.xml"/><Relationship Id="rId212" Type="http://schemas.openxmlformats.org/officeDocument/2006/relationships/slide" Target="slides/slide209.xml"/><Relationship Id="rId233" Type="http://schemas.openxmlformats.org/officeDocument/2006/relationships/slide" Target="slides/slide230.xml"/><Relationship Id="rId254" Type="http://schemas.openxmlformats.org/officeDocument/2006/relationships/slide" Target="slides/slide25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275" Type="http://schemas.openxmlformats.org/officeDocument/2006/relationships/slide" Target="slides/slide272.xml"/><Relationship Id="rId296" Type="http://schemas.openxmlformats.org/officeDocument/2006/relationships/slide" Target="slides/slide293.xml"/><Relationship Id="rId300" Type="http://schemas.openxmlformats.org/officeDocument/2006/relationships/slide" Target="slides/slide297.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slide" Target="slides/slide195.xml"/><Relationship Id="rId321" Type="http://schemas.openxmlformats.org/officeDocument/2006/relationships/slide" Target="slides/slide318.xml"/><Relationship Id="rId342" Type="http://schemas.openxmlformats.org/officeDocument/2006/relationships/slide" Target="slides/slide339.xml"/><Relationship Id="rId363" Type="http://schemas.openxmlformats.org/officeDocument/2006/relationships/slide" Target="slides/slide360.xml"/><Relationship Id="rId384" Type="http://schemas.openxmlformats.org/officeDocument/2006/relationships/slide" Target="slides/slide381.xml"/><Relationship Id="rId202" Type="http://schemas.openxmlformats.org/officeDocument/2006/relationships/slide" Target="slides/slide199.xml"/><Relationship Id="rId223" Type="http://schemas.openxmlformats.org/officeDocument/2006/relationships/slide" Target="slides/slide220.xml"/><Relationship Id="rId244" Type="http://schemas.openxmlformats.org/officeDocument/2006/relationships/slide" Target="slides/slide241.xml"/><Relationship Id="rId18" Type="http://schemas.openxmlformats.org/officeDocument/2006/relationships/slide" Target="slides/slide15.xml"/><Relationship Id="rId39" Type="http://schemas.openxmlformats.org/officeDocument/2006/relationships/slide" Target="slides/slide36.xml"/><Relationship Id="rId265" Type="http://schemas.openxmlformats.org/officeDocument/2006/relationships/slide" Target="slides/slide262.xml"/><Relationship Id="rId286" Type="http://schemas.openxmlformats.org/officeDocument/2006/relationships/slide" Target="slides/slide283.xml"/><Relationship Id="rId50" Type="http://schemas.openxmlformats.org/officeDocument/2006/relationships/slide" Target="slides/slide47.xml"/><Relationship Id="rId104" Type="http://schemas.openxmlformats.org/officeDocument/2006/relationships/slide" Target="slides/slide101.xml"/><Relationship Id="rId125" Type="http://schemas.openxmlformats.org/officeDocument/2006/relationships/slide" Target="slides/slide122.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311" Type="http://schemas.openxmlformats.org/officeDocument/2006/relationships/slide" Target="slides/slide308.xml"/><Relationship Id="rId332" Type="http://schemas.openxmlformats.org/officeDocument/2006/relationships/slide" Target="slides/slide329.xml"/><Relationship Id="rId353" Type="http://schemas.openxmlformats.org/officeDocument/2006/relationships/slide" Target="slides/slide350.xml"/><Relationship Id="rId374" Type="http://schemas.openxmlformats.org/officeDocument/2006/relationships/slide" Target="slides/slide371.xml"/><Relationship Id="rId395" Type="http://schemas.openxmlformats.org/officeDocument/2006/relationships/slide" Target="slides/slide392.xml"/><Relationship Id="rId409" Type="http://schemas.openxmlformats.org/officeDocument/2006/relationships/commentAuthors" Target="commentAuthors.xml"/><Relationship Id="rId71" Type="http://schemas.openxmlformats.org/officeDocument/2006/relationships/slide" Target="slides/slide68.xml"/><Relationship Id="rId92" Type="http://schemas.openxmlformats.org/officeDocument/2006/relationships/slide" Target="slides/slide89.xml"/><Relationship Id="rId213" Type="http://schemas.openxmlformats.org/officeDocument/2006/relationships/slide" Target="slides/slide210.xml"/><Relationship Id="rId234" Type="http://schemas.openxmlformats.org/officeDocument/2006/relationships/slide" Target="slides/slide231.xml"/><Relationship Id="rId2" Type="http://schemas.openxmlformats.org/officeDocument/2006/relationships/slideMaster" Target="slideMasters/slideMaster2.xml"/><Relationship Id="rId29" Type="http://schemas.openxmlformats.org/officeDocument/2006/relationships/slide" Target="slides/slide26.xml"/><Relationship Id="rId255" Type="http://schemas.openxmlformats.org/officeDocument/2006/relationships/slide" Target="slides/slide252.xml"/><Relationship Id="rId276" Type="http://schemas.openxmlformats.org/officeDocument/2006/relationships/slide" Target="slides/slide273.xml"/><Relationship Id="rId297" Type="http://schemas.openxmlformats.org/officeDocument/2006/relationships/slide" Target="slides/slide294.xml"/><Relationship Id="rId40" Type="http://schemas.openxmlformats.org/officeDocument/2006/relationships/slide" Target="slides/slide37.xml"/><Relationship Id="rId115" Type="http://schemas.openxmlformats.org/officeDocument/2006/relationships/slide" Target="slides/slide112.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301" Type="http://schemas.openxmlformats.org/officeDocument/2006/relationships/slide" Target="slides/slide298.xml"/><Relationship Id="rId322" Type="http://schemas.openxmlformats.org/officeDocument/2006/relationships/slide" Target="slides/slide319.xml"/><Relationship Id="rId343" Type="http://schemas.openxmlformats.org/officeDocument/2006/relationships/slide" Target="slides/slide340.xml"/><Relationship Id="rId364" Type="http://schemas.openxmlformats.org/officeDocument/2006/relationships/slide" Target="slides/slide361.xml"/><Relationship Id="rId61" Type="http://schemas.openxmlformats.org/officeDocument/2006/relationships/slide" Target="slides/slide58.xml"/><Relationship Id="rId82" Type="http://schemas.openxmlformats.org/officeDocument/2006/relationships/slide" Target="slides/slide79.xml"/><Relationship Id="rId199" Type="http://schemas.openxmlformats.org/officeDocument/2006/relationships/slide" Target="slides/slide196.xml"/><Relationship Id="rId203" Type="http://schemas.openxmlformats.org/officeDocument/2006/relationships/slide" Target="slides/slide200.xml"/><Relationship Id="rId385" Type="http://schemas.openxmlformats.org/officeDocument/2006/relationships/slide" Target="slides/slide382.xml"/><Relationship Id="rId19" Type="http://schemas.openxmlformats.org/officeDocument/2006/relationships/slide" Target="slides/slide16.xml"/><Relationship Id="rId224" Type="http://schemas.openxmlformats.org/officeDocument/2006/relationships/slide" Target="slides/slide221.xml"/><Relationship Id="rId245" Type="http://schemas.openxmlformats.org/officeDocument/2006/relationships/slide" Target="slides/slide242.xml"/><Relationship Id="rId266" Type="http://schemas.openxmlformats.org/officeDocument/2006/relationships/slide" Target="slides/slide263.xml"/><Relationship Id="rId287" Type="http://schemas.openxmlformats.org/officeDocument/2006/relationships/slide" Target="slides/slide284.xml"/><Relationship Id="rId410" Type="http://schemas.openxmlformats.org/officeDocument/2006/relationships/presProps" Target="presProps.xml"/><Relationship Id="rId30" Type="http://schemas.openxmlformats.org/officeDocument/2006/relationships/slide" Target="slides/slide2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312" Type="http://schemas.openxmlformats.org/officeDocument/2006/relationships/slide" Target="slides/slide309.xml"/><Relationship Id="rId333" Type="http://schemas.openxmlformats.org/officeDocument/2006/relationships/slide" Target="slides/slide330.xml"/><Relationship Id="rId354" Type="http://schemas.openxmlformats.org/officeDocument/2006/relationships/slide" Target="slides/slide351.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189" Type="http://schemas.openxmlformats.org/officeDocument/2006/relationships/slide" Target="slides/slide186.xml"/><Relationship Id="rId375" Type="http://schemas.openxmlformats.org/officeDocument/2006/relationships/slide" Target="slides/slide372.xml"/><Relationship Id="rId396" Type="http://schemas.openxmlformats.org/officeDocument/2006/relationships/slide" Target="slides/slide393.xml"/><Relationship Id="rId3" Type="http://schemas.openxmlformats.org/officeDocument/2006/relationships/slideMaster" Target="slideMasters/slideMaster3.xml"/><Relationship Id="rId214" Type="http://schemas.openxmlformats.org/officeDocument/2006/relationships/slide" Target="slides/slide211.xml"/><Relationship Id="rId235" Type="http://schemas.openxmlformats.org/officeDocument/2006/relationships/slide" Target="slides/slide232.xml"/><Relationship Id="rId256" Type="http://schemas.openxmlformats.org/officeDocument/2006/relationships/slide" Target="slides/slide253.xml"/><Relationship Id="rId277" Type="http://schemas.openxmlformats.org/officeDocument/2006/relationships/slide" Target="slides/slide274.xml"/><Relationship Id="rId298" Type="http://schemas.openxmlformats.org/officeDocument/2006/relationships/slide" Target="slides/slide295.xml"/><Relationship Id="rId400" Type="http://schemas.openxmlformats.org/officeDocument/2006/relationships/slide" Target="slides/slide397.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302" Type="http://schemas.openxmlformats.org/officeDocument/2006/relationships/slide" Target="slides/slide299.xml"/><Relationship Id="rId323" Type="http://schemas.openxmlformats.org/officeDocument/2006/relationships/slide" Target="slides/slide320.xml"/><Relationship Id="rId344" Type="http://schemas.openxmlformats.org/officeDocument/2006/relationships/slide" Target="slides/slide34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179" Type="http://schemas.openxmlformats.org/officeDocument/2006/relationships/slide" Target="slides/slide176.xml"/><Relationship Id="rId365" Type="http://schemas.openxmlformats.org/officeDocument/2006/relationships/slide" Target="slides/slide362.xml"/><Relationship Id="rId386" Type="http://schemas.openxmlformats.org/officeDocument/2006/relationships/slide" Target="slides/slide383.xml"/><Relationship Id="rId190" Type="http://schemas.openxmlformats.org/officeDocument/2006/relationships/slide" Target="slides/slide187.xml"/><Relationship Id="rId204" Type="http://schemas.openxmlformats.org/officeDocument/2006/relationships/slide" Target="slides/slide201.xml"/><Relationship Id="rId225" Type="http://schemas.openxmlformats.org/officeDocument/2006/relationships/slide" Target="slides/slide222.xml"/><Relationship Id="rId246" Type="http://schemas.openxmlformats.org/officeDocument/2006/relationships/slide" Target="slides/slide243.xml"/><Relationship Id="rId267" Type="http://schemas.openxmlformats.org/officeDocument/2006/relationships/slide" Target="slides/slide264.xml"/><Relationship Id="rId288" Type="http://schemas.openxmlformats.org/officeDocument/2006/relationships/slide" Target="slides/slide285.xml"/><Relationship Id="rId411" Type="http://schemas.openxmlformats.org/officeDocument/2006/relationships/viewProps" Target="viewProps.xml"/><Relationship Id="rId106" Type="http://schemas.openxmlformats.org/officeDocument/2006/relationships/slide" Target="slides/slide103.xml"/><Relationship Id="rId127" Type="http://schemas.openxmlformats.org/officeDocument/2006/relationships/slide" Target="slides/slide124.xml"/><Relationship Id="rId313" Type="http://schemas.openxmlformats.org/officeDocument/2006/relationships/slide" Target="slides/slide310.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94" Type="http://schemas.openxmlformats.org/officeDocument/2006/relationships/slide" Target="slides/slide91.xml"/><Relationship Id="rId148" Type="http://schemas.openxmlformats.org/officeDocument/2006/relationships/slide" Target="slides/slide145.xml"/><Relationship Id="rId169" Type="http://schemas.openxmlformats.org/officeDocument/2006/relationships/slide" Target="slides/slide166.xml"/><Relationship Id="rId334" Type="http://schemas.openxmlformats.org/officeDocument/2006/relationships/slide" Target="slides/slide331.xml"/><Relationship Id="rId355" Type="http://schemas.openxmlformats.org/officeDocument/2006/relationships/slide" Target="slides/slide352.xml"/><Relationship Id="rId376" Type="http://schemas.openxmlformats.org/officeDocument/2006/relationships/slide" Target="slides/slide373.xml"/><Relationship Id="rId397" Type="http://schemas.openxmlformats.org/officeDocument/2006/relationships/slide" Target="slides/slide394.xml"/><Relationship Id="rId4" Type="http://schemas.openxmlformats.org/officeDocument/2006/relationships/slide" Target="slides/slide1.xml"/><Relationship Id="rId180" Type="http://schemas.openxmlformats.org/officeDocument/2006/relationships/slide" Target="slides/slide177.xml"/><Relationship Id="rId215" Type="http://schemas.openxmlformats.org/officeDocument/2006/relationships/slide" Target="slides/slide212.xml"/><Relationship Id="rId236" Type="http://schemas.openxmlformats.org/officeDocument/2006/relationships/slide" Target="slides/slide233.xml"/><Relationship Id="rId257" Type="http://schemas.openxmlformats.org/officeDocument/2006/relationships/slide" Target="slides/slide254.xml"/><Relationship Id="rId278" Type="http://schemas.openxmlformats.org/officeDocument/2006/relationships/slide" Target="slides/slide275.xml"/><Relationship Id="rId401" Type="http://schemas.openxmlformats.org/officeDocument/2006/relationships/slide" Target="slides/slide398.xml"/><Relationship Id="rId303" Type="http://schemas.openxmlformats.org/officeDocument/2006/relationships/slide" Target="slides/slide300.xml"/><Relationship Id="rId42" Type="http://schemas.openxmlformats.org/officeDocument/2006/relationships/slide" Target="slides/slide39.xml"/><Relationship Id="rId84" Type="http://schemas.openxmlformats.org/officeDocument/2006/relationships/slide" Target="slides/slide81.xml"/><Relationship Id="rId138" Type="http://schemas.openxmlformats.org/officeDocument/2006/relationships/slide" Target="slides/slide135.xml"/><Relationship Id="rId345" Type="http://schemas.openxmlformats.org/officeDocument/2006/relationships/slide" Target="slides/slide342.xml"/><Relationship Id="rId387" Type="http://schemas.openxmlformats.org/officeDocument/2006/relationships/slide" Target="slides/slide384.xml"/><Relationship Id="rId191" Type="http://schemas.openxmlformats.org/officeDocument/2006/relationships/slide" Target="slides/slide188.xml"/><Relationship Id="rId205" Type="http://schemas.openxmlformats.org/officeDocument/2006/relationships/slide" Target="slides/slide202.xml"/><Relationship Id="rId247" Type="http://schemas.openxmlformats.org/officeDocument/2006/relationships/slide" Target="slides/slide244.xml"/><Relationship Id="rId412" Type="http://schemas.openxmlformats.org/officeDocument/2006/relationships/theme" Target="theme/theme1.xml"/><Relationship Id="rId107" Type="http://schemas.openxmlformats.org/officeDocument/2006/relationships/slide" Target="slides/slide104.xml"/><Relationship Id="rId289" Type="http://schemas.openxmlformats.org/officeDocument/2006/relationships/slide" Target="slides/slide286.xml"/><Relationship Id="rId11" Type="http://schemas.openxmlformats.org/officeDocument/2006/relationships/slide" Target="slides/slide8.xml"/><Relationship Id="rId53" Type="http://schemas.openxmlformats.org/officeDocument/2006/relationships/slide" Target="slides/slide50.xml"/><Relationship Id="rId149" Type="http://schemas.openxmlformats.org/officeDocument/2006/relationships/slide" Target="slides/slide146.xml"/><Relationship Id="rId314" Type="http://schemas.openxmlformats.org/officeDocument/2006/relationships/slide" Target="slides/slide311.xml"/><Relationship Id="rId356" Type="http://schemas.openxmlformats.org/officeDocument/2006/relationships/slide" Target="slides/slide353.xml"/><Relationship Id="rId398" Type="http://schemas.openxmlformats.org/officeDocument/2006/relationships/slide" Target="slides/slide395.xml"/><Relationship Id="rId95" Type="http://schemas.openxmlformats.org/officeDocument/2006/relationships/slide" Target="slides/slide92.xml"/><Relationship Id="rId160" Type="http://schemas.openxmlformats.org/officeDocument/2006/relationships/slide" Target="slides/slide157.xml"/><Relationship Id="rId216" Type="http://schemas.openxmlformats.org/officeDocument/2006/relationships/slide" Target="slides/slide213.xml"/><Relationship Id="rId258" Type="http://schemas.openxmlformats.org/officeDocument/2006/relationships/slide" Target="slides/slide255.xml"/><Relationship Id="rId22" Type="http://schemas.openxmlformats.org/officeDocument/2006/relationships/slide" Target="slides/slide19.xml"/><Relationship Id="rId64" Type="http://schemas.openxmlformats.org/officeDocument/2006/relationships/slide" Target="slides/slide61.xml"/><Relationship Id="rId118" Type="http://schemas.openxmlformats.org/officeDocument/2006/relationships/slide" Target="slides/slide115.xml"/><Relationship Id="rId325" Type="http://schemas.openxmlformats.org/officeDocument/2006/relationships/slide" Target="slides/slide322.xml"/><Relationship Id="rId367" Type="http://schemas.openxmlformats.org/officeDocument/2006/relationships/slide" Target="slides/slide364.xml"/><Relationship Id="rId171" Type="http://schemas.openxmlformats.org/officeDocument/2006/relationships/slide" Target="slides/slide168.xml"/><Relationship Id="rId227" Type="http://schemas.openxmlformats.org/officeDocument/2006/relationships/slide" Target="slides/slide224.xml"/><Relationship Id="rId269" Type="http://schemas.openxmlformats.org/officeDocument/2006/relationships/slide" Target="slides/slide266.xml"/><Relationship Id="rId33" Type="http://schemas.openxmlformats.org/officeDocument/2006/relationships/slide" Target="slides/slide30.xml"/><Relationship Id="rId129" Type="http://schemas.openxmlformats.org/officeDocument/2006/relationships/slide" Target="slides/slide126.xml"/><Relationship Id="rId280" Type="http://schemas.openxmlformats.org/officeDocument/2006/relationships/slide" Target="slides/slide277.xml"/><Relationship Id="rId336" Type="http://schemas.openxmlformats.org/officeDocument/2006/relationships/slide" Target="slides/slide333.xml"/><Relationship Id="rId75" Type="http://schemas.openxmlformats.org/officeDocument/2006/relationships/slide" Target="slides/slide72.xml"/><Relationship Id="rId140" Type="http://schemas.openxmlformats.org/officeDocument/2006/relationships/slide" Target="slides/slide137.xml"/><Relationship Id="rId182" Type="http://schemas.openxmlformats.org/officeDocument/2006/relationships/slide" Target="slides/slide179.xml"/><Relationship Id="rId378" Type="http://schemas.openxmlformats.org/officeDocument/2006/relationships/slide" Target="slides/slide375.xml"/><Relationship Id="rId403" Type="http://schemas.openxmlformats.org/officeDocument/2006/relationships/slide" Target="slides/slide400.xml"/><Relationship Id="rId6" Type="http://schemas.openxmlformats.org/officeDocument/2006/relationships/slide" Target="slides/slide3.xml"/><Relationship Id="rId238" Type="http://schemas.openxmlformats.org/officeDocument/2006/relationships/slide" Target="slides/slide235.xml"/><Relationship Id="rId291" Type="http://schemas.openxmlformats.org/officeDocument/2006/relationships/slide" Target="slides/slide288.xml"/><Relationship Id="rId305" Type="http://schemas.openxmlformats.org/officeDocument/2006/relationships/slide" Target="slides/slide302.xml"/><Relationship Id="rId347" Type="http://schemas.openxmlformats.org/officeDocument/2006/relationships/slide" Target="slides/slide344.xml"/><Relationship Id="rId44" Type="http://schemas.openxmlformats.org/officeDocument/2006/relationships/slide" Target="slides/slide41.xml"/><Relationship Id="rId86" Type="http://schemas.openxmlformats.org/officeDocument/2006/relationships/slide" Target="slides/slide83.xml"/><Relationship Id="rId151" Type="http://schemas.openxmlformats.org/officeDocument/2006/relationships/slide" Target="slides/slide148.xml"/><Relationship Id="rId389" Type="http://schemas.openxmlformats.org/officeDocument/2006/relationships/slide" Target="slides/slide386.xml"/><Relationship Id="rId193" Type="http://schemas.openxmlformats.org/officeDocument/2006/relationships/slide" Target="slides/slide190.xml"/><Relationship Id="rId207" Type="http://schemas.openxmlformats.org/officeDocument/2006/relationships/slide" Target="slides/slide204.xml"/><Relationship Id="rId249" Type="http://schemas.openxmlformats.org/officeDocument/2006/relationships/slide" Target="slides/slide246.xml"/><Relationship Id="rId13" Type="http://schemas.openxmlformats.org/officeDocument/2006/relationships/slide" Target="slides/slide10.xml"/><Relationship Id="rId109" Type="http://schemas.openxmlformats.org/officeDocument/2006/relationships/slide" Target="slides/slide106.xml"/><Relationship Id="rId260" Type="http://schemas.openxmlformats.org/officeDocument/2006/relationships/slide" Target="slides/slide257.xml"/><Relationship Id="rId316" Type="http://schemas.openxmlformats.org/officeDocument/2006/relationships/slide" Target="slides/slide313.xml"/><Relationship Id="rId55" Type="http://schemas.openxmlformats.org/officeDocument/2006/relationships/slide" Target="slides/slide52.xml"/><Relationship Id="rId97" Type="http://schemas.openxmlformats.org/officeDocument/2006/relationships/slide" Target="slides/slide94.xml"/><Relationship Id="rId120" Type="http://schemas.openxmlformats.org/officeDocument/2006/relationships/slide" Target="slides/slide117.xml"/><Relationship Id="rId358" Type="http://schemas.openxmlformats.org/officeDocument/2006/relationships/slide" Target="slides/slide355.xml"/><Relationship Id="rId162" Type="http://schemas.openxmlformats.org/officeDocument/2006/relationships/slide" Target="slides/slide159.xml"/><Relationship Id="rId218" Type="http://schemas.openxmlformats.org/officeDocument/2006/relationships/slide" Target="slides/slide215.xml"/><Relationship Id="rId271" Type="http://schemas.openxmlformats.org/officeDocument/2006/relationships/slide" Target="slides/slide268.xml"/><Relationship Id="rId24" Type="http://schemas.openxmlformats.org/officeDocument/2006/relationships/slide" Target="slides/slide21.xml"/><Relationship Id="rId66" Type="http://schemas.openxmlformats.org/officeDocument/2006/relationships/slide" Target="slides/slide63.xml"/><Relationship Id="rId131" Type="http://schemas.openxmlformats.org/officeDocument/2006/relationships/slide" Target="slides/slide128.xml"/><Relationship Id="rId327" Type="http://schemas.openxmlformats.org/officeDocument/2006/relationships/slide" Target="slides/slide324.xml"/><Relationship Id="rId369" Type="http://schemas.openxmlformats.org/officeDocument/2006/relationships/slide" Target="slides/slide366.xml"/><Relationship Id="rId173" Type="http://schemas.openxmlformats.org/officeDocument/2006/relationships/slide" Target="slides/slide170.xml"/><Relationship Id="rId229" Type="http://schemas.openxmlformats.org/officeDocument/2006/relationships/slide" Target="slides/slide226.xml"/><Relationship Id="rId380" Type="http://schemas.openxmlformats.org/officeDocument/2006/relationships/slide" Target="slides/slide377.xml"/><Relationship Id="rId240" Type="http://schemas.openxmlformats.org/officeDocument/2006/relationships/slide" Target="slides/slide237.xml"/><Relationship Id="rId35" Type="http://schemas.openxmlformats.org/officeDocument/2006/relationships/slide" Target="slides/slide32.xml"/><Relationship Id="rId77" Type="http://schemas.openxmlformats.org/officeDocument/2006/relationships/slide" Target="slides/slide74.xml"/><Relationship Id="rId100" Type="http://schemas.openxmlformats.org/officeDocument/2006/relationships/slide" Target="slides/slide97.xml"/><Relationship Id="rId282" Type="http://schemas.openxmlformats.org/officeDocument/2006/relationships/slide" Target="slides/slide279.xml"/><Relationship Id="rId338" Type="http://schemas.openxmlformats.org/officeDocument/2006/relationships/slide" Target="slides/slide335.xml"/><Relationship Id="rId8" Type="http://schemas.openxmlformats.org/officeDocument/2006/relationships/slide" Target="slides/slide5.xml"/><Relationship Id="rId142" Type="http://schemas.openxmlformats.org/officeDocument/2006/relationships/slide" Target="slides/slide139.xml"/><Relationship Id="rId184" Type="http://schemas.openxmlformats.org/officeDocument/2006/relationships/slide" Target="slides/slide181.xml"/><Relationship Id="rId391" Type="http://schemas.openxmlformats.org/officeDocument/2006/relationships/slide" Target="slides/slide388.xml"/><Relationship Id="rId405" Type="http://schemas.openxmlformats.org/officeDocument/2006/relationships/slide" Target="slides/slide402.xml"/><Relationship Id="rId251" Type="http://schemas.openxmlformats.org/officeDocument/2006/relationships/slide" Target="slides/slide248.xml"/><Relationship Id="rId46" Type="http://schemas.openxmlformats.org/officeDocument/2006/relationships/slide" Target="slides/slide43.xml"/><Relationship Id="rId293" Type="http://schemas.openxmlformats.org/officeDocument/2006/relationships/slide" Target="slides/slide290.xml"/><Relationship Id="rId307" Type="http://schemas.openxmlformats.org/officeDocument/2006/relationships/slide" Target="slides/slide304.xml"/><Relationship Id="rId349" Type="http://schemas.openxmlformats.org/officeDocument/2006/relationships/slide" Target="slides/slide346.xml"/><Relationship Id="rId88" Type="http://schemas.openxmlformats.org/officeDocument/2006/relationships/slide" Target="slides/slide85.xml"/><Relationship Id="rId111" Type="http://schemas.openxmlformats.org/officeDocument/2006/relationships/slide" Target="slides/slide108.xml"/><Relationship Id="rId153" Type="http://schemas.openxmlformats.org/officeDocument/2006/relationships/slide" Target="slides/slide150.xml"/><Relationship Id="rId195" Type="http://schemas.openxmlformats.org/officeDocument/2006/relationships/slide" Target="slides/slide192.xml"/><Relationship Id="rId209" Type="http://schemas.openxmlformats.org/officeDocument/2006/relationships/slide" Target="slides/slide206.xml"/><Relationship Id="rId360" Type="http://schemas.openxmlformats.org/officeDocument/2006/relationships/slide" Target="slides/slide357.xml"/><Relationship Id="rId220" Type="http://schemas.openxmlformats.org/officeDocument/2006/relationships/slide" Target="slides/slide217.xml"/><Relationship Id="rId15" Type="http://schemas.openxmlformats.org/officeDocument/2006/relationships/slide" Target="slides/slide12.xml"/><Relationship Id="rId57" Type="http://schemas.openxmlformats.org/officeDocument/2006/relationships/slide" Target="slides/slide54.xml"/><Relationship Id="rId262" Type="http://schemas.openxmlformats.org/officeDocument/2006/relationships/slide" Target="slides/slide259.xml"/><Relationship Id="rId318" Type="http://schemas.openxmlformats.org/officeDocument/2006/relationships/slide" Target="slides/slide315.xml"/><Relationship Id="rId99" Type="http://schemas.openxmlformats.org/officeDocument/2006/relationships/slide" Target="slides/slide96.xml"/><Relationship Id="rId122" Type="http://schemas.openxmlformats.org/officeDocument/2006/relationships/slide" Target="slides/slide119.xml"/><Relationship Id="rId164" Type="http://schemas.openxmlformats.org/officeDocument/2006/relationships/slide" Target="slides/slide161.xml"/><Relationship Id="rId371" Type="http://schemas.openxmlformats.org/officeDocument/2006/relationships/slide" Target="slides/slide368.xml"/><Relationship Id="rId26" Type="http://schemas.openxmlformats.org/officeDocument/2006/relationships/slide" Target="slides/slide23.xml"/><Relationship Id="rId231" Type="http://schemas.openxmlformats.org/officeDocument/2006/relationships/slide" Target="slides/slide228.xml"/><Relationship Id="rId273" Type="http://schemas.openxmlformats.org/officeDocument/2006/relationships/slide" Target="slides/slide270.xml"/><Relationship Id="rId329" Type="http://schemas.openxmlformats.org/officeDocument/2006/relationships/slide" Target="slides/slide326.xml"/><Relationship Id="rId68" Type="http://schemas.openxmlformats.org/officeDocument/2006/relationships/slide" Target="slides/slide65.xml"/><Relationship Id="rId133" Type="http://schemas.openxmlformats.org/officeDocument/2006/relationships/slide" Target="slides/slide130.xml"/><Relationship Id="rId175" Type="http://schemas.openxmlformats.org/officeDocument/2006/relationships/slide" Target="slides/slide172.xml"/><Relationship Id="rId340" Type="http://schemas.openxmlformats.org/officeDocument/2006/relationships/slide" Target="slides/slide337.xml"/><Relationship Id="rId200" Type="http://schemas.openxmlformats.org/officeDocument/2006/relationships/slide" Target="slides/slide197.xml"/><Relationship Id="rId382" Type="http://schemas.openxmlformats.org/officeDocument/2006/relationships/slide" Target="slides/slide379.xml"/><Relationship Id="rId242" Type="http://schemas.openxmlformats.org/officeDocument/2006/relationships/slide" Target="slides/slide239.xml"/><Relationship Id="rId284" Type="http://schemas.openxmlformats.org/officeDocument/2006/relationships/slide" Target="slides/slide281.xml"/><Relationship Id="rId37" Type="http://schemas.openxmlformats.org/officeDocument/2006/relationships/slide" Target="slides/slide34.xml"/><Relationship Id="rId79" Type="http://schemas.openxmlformats.org/officeDocument/2006/relationships/slide" Target="slides/slide76.xml"/><Relationship Id="rId102" Type="http://schemas.openxmlformats.org/officeDocument/2006/relationships/slide" Target="slides/slide99.xml"/><Relationship Id="rId144" Type="http://schemas.openxmlformats.org/officeDocument/2006/relationships/slide" Target="slides/slide141.xml"/><Relationship Id="rId90" Type="http://schemas.openxmlformats.org/officeDocument/2006/relationships/slide" Target="slides/slide87.xml"/><Relationship Id="rId186" Type="http://schemas.openxmlformats.org/officeDocument/2006/relationships/slide" Target="slides/slide183.xml"/><Relationship Id="rId351" Type="http://schemas.openxmlformats.org/officeDocument/2006/relationships/slide" Target="slides/slide348.xml"/><Relationship Id="rId393" Type="http://schemas.openxmlformats.org/officeDocument/2006/relationships/slide" Target="slides/slide390.xml"/><Relationship Id="rId407" Type="http://schemas.openxmlformats.org/officeDocument/2006/relationships/slide" Target="slides/slide404.xml"/><Relationship Id="rId211" Type="http://schemas.openxmlformats.org/officeDocument/2006/relationships/slide" Target="slides/slide208.xml"/><Relationship Id="rId253" Type="http://schemas.openxmlformats.org/officeDocument/2006/relationships/slide" Target="slides/slide250.xml"/><Relationship Id="rId295" Type="http://schemas.openxmlformats.org/officeDocument/2006/relationships/slide" Target="slides/slide292.xml"/><Relationship Id="rId309" Type="http://schemas.openxmlformats.org/officeDocument/2006/relationships/slide" Target="slides/slide306.xml"/><Relationship Id="rId48" Type="http://schemas.openxmlformats.org/officeDocument/2006/relationships/slide" Target="slides/slide45.xml"/><Relationship Id="rId113" Type="http://schemas.openxmlformats.org/officeDocument/2006/relationships/slide" Target="slides/slide110.xml"/><Relationship Id="rId320" Type="http://schemas.openxmlformats.org/officeDocument/2006/relationships/slide" Target="slides/slide3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2C97B-B09E-D942-974B-1111B7D334D5}" type="datetimeFigureOut">
              <a:rPr lang="en-US" smtClean="0"/>
              <a:t>5/21/19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CDB68-1272-A943-A030-2A6C870EF9B6}" type="slidenum">
              <a:rPr lang="en-US" smtClean="0"/>
              <a:t>‹#›</a:t>
            </a:fld>
            <a:endParaRPr lang="en-US"/>
          </a:p>
        </p:txBody>
      </p:sp>
    </p:spTree>
    <p:extLst>
      <p:ext uri="{BB962C8B-B14F-4D97-AF65-F5344CB8AC3E}">
        <p14:creationId xmlns:p14="http://schemas.microsoft.com/office/powerpoint/2010/main" val="427871603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84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17</a:t>
            </a:fld>
            <a:endParaRPr lang="en-US"/>
          </a:p>
        </p:txBody>
      </p:sp>
    </p:spTree>
    <p:extLst>
      <p:ext uri="{BB962C8B-B14F-4D97-AF65-F5344CB8AC3E}">
        <p14:creationId xmlns:p14="http://schemas.microsoft.com/office/powerpoint/2010/main" val="5022228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XXX representing?</a:t>
            </a:r>
          </a:p>
        </p:txBody>
      </p:sp>
      <p:sp>
        <p:nvSpPr>
          <p:cNvPr id="4" name="Slide Number Placeholder 3"/>
          <p:cNvSpPr>
            <a:spLocks noGrp="1"/>
          </p:cNvSpPr>
          <p:nvPr>
            <p:ph type="sldNum" sz="quarter" idx="10"/>
          </p:nvPr>
        </p:nvSpPr>
        <p:spPr/>
        <p:txBody>
          <a:bodyPr/>
          <a:lstStyle/>
          <a:p>
            <a:fld id="{0C2CDB68-1272-A943-A030-2A6C870EF9B6}" type="slidenum">
              <a:rPr lang="en-US" smtClean="0"/>
              <a:t>373</a:t>
            </a:fld>
            <a:endParaRPr lang="en-US"/>
          </a:p>
        </p:txBody>
      </p:sp>
    </p:spTree>
    <p:extLst>
      <p:ext uri="{BB962C8B-B14F-4D97-AF65-F5344CB8AC3E}">
        <p14:creationId xmlns:p14="http://schemas.microsoft.com/office/powerpoint/2010/main" val="129543682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375</a:t>
            </a:fld>
            <a:endParaRPr lang="en-US"/>
          </a:p>
        </p:txBody>
      </p:sp>
    </p:spTree>
    <p:extLst>
      <p:ext uri="{BB962C8B-B14F-4D97-AF65-F5344CB8AC3E}">
        <p14:creationId xmlns:p14="http://schemas.microsoft.com/office/powerpoint/2010/main" val="353112422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Do you think we are leading students astray by promoting </a:t>
            </a:r>
            <a:r>
              <a:rPr lang="en-US" dirty="0" err="1"/>
              <a:t>basicdb</a:t>
            </a:r>
            <a:r>
              <a:rPr lang="en-US" dirty="0"/>
              <a:t>, since programmers will not be using such a </a:t>
            </a:r>
            <a:r>
              <a:rPr lang="en-US" dirty="0" err="1"/>
              <a:t>db</a:t>
            </a:r>
            <a:r>
              <a:rPr lang="en-US" dirty="0"/>
              <a:t> they’ve created on their own?</a:t>
            </a:r>
          </a:p>
          <a:p>
            <a:endParaRPr lang="en-US" dirty="0"/>
          </a:p>
          <a:p>
            <a:r>
              <a:rPr lang="en-US" dirty="0"/>
              <a:t>JG: Thanks, I've made this clearer</a:t>
            </a:r>
          </a:p>
        </p:txBody>
      </p:sp>
      <p:sp>
        <p:nvSpPr>
          <p:cNvPr id="4" name="Slide Number Placeholder 3"/>
          <p:cNvSpPr>
            <a:spLocks noGrp="1"/>
          </p:cNvSpPr>
          <p:nvPr>
            <p:ph type="sldNum" sz="quarter" idx="10"/>
          </p:nvPr>
        </p:nvSpPr>
        <p:spPr/>
        <p:txBody>
          <a:bodyPr/>
          <a:lstStyle/>
          <a:p>
            <a:fld id="{0C2CDB68-1272-A943-A030-2A6C870EF9B6}" type="slidenum">
              <a:rPr lang="en-US" smtClean="0"/>
              <a:t>376</a:t>
            </a:fld>
            <a:endParaRPr lang="en-US"/>
          </a:p>
        </p:txBody>
      </p:sp>
    </p:spTree>
    <p:extLst>
      <p:ext uri="{BB962C8B-B14F-4D97-AF65-F5344CB8AC3E}">
        <p14:creationId xmlns:p14="http://schemas.microsoft.com/office/powerpoint/2010/main" val="14126593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1480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Define ORM</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378</a:t>
            </a:fld>
            <a:endParaRPr lang="en-US"/>
          </a:p>
        </p:txBody>
      </p:sp>
    </p:spTree>
    <p:extLst>
      <p:ext uri="{BB962C8B-B14F-4D97-AF65-F5344CB8AC3E}">
        <p14:creationId xmlns:p14="http://schemas.microsoft.com/office/powerpoint/2010/main" val="399175809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CP: This video seems like it may run long. May want to consider either creating a 2</a:t>
            </a:r>
            <a:r>
              <a:rPr lang="en-US" baseline="30000" dirty="0"/>
              <a:t>nd</a:t>
            </a:r>
            <a:r>
              <a:rPr lang="en-US" dirty="0"/>
              <a:t> video, or reducing the description of the examples, and just briefly mentioning the varying types.</a:t>
            </a:r>
            <a:endParaRPr dirty="0"/>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0767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387</a:t>
            </a:fld>
            <a:endParaRPr lang="en-US"/>
          </a:p>
        </p:txBody>
      </p:sp>
    </p:spTree>
    <p:extLst>
      <p:ext uri="{BB962C8B-B14F-4D97-AF65-F5344CB8AC3E}">
        <p14:creationId xmlns:p14="http://schemas.microsoft.com/office/powerpoint/2010/main" val="218142484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388</a:t>
            </a:fld>
            <a:endParaRPr lang="en-US"/>
          </a:p>
        </p:txBody>
      </p:sp>
    </p:spTree>
    <p:extLst>
      <p:ext uri="{BB962C8B-B14F-4D97-AF65-F5344CB8AC3E}">
        <p14:creationId xmlns:p14="http://schemas.microsoft.com/office/powerpoint/2010/main" val="283025942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389</a:t>
            </a:fld>
            <a:endParaRPr lang="en-US"/>
          </a:p>
        </p:txBody>
      </p:sp>
    </p:spTree>
    <p:extLst>
      <p:ext uri="{BB962C8B-B14F-4D97-AF65-F5344CB8AC3E}">
        <p14:creationId xmlns:p14="http://schemas.microsoft.com/office/powerpoint/2010/main" val="226580034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CP: This video seems like it may run long. May want to consider either creating a 2</a:t>
            </a:r>
            <a:r>
              <a:rPr lang="en-US" baseline="30000" dirty="0"/>
              <a:t>nd</a:t>
            </a:r>
            <a:r>
              <a:rPr lang="en-US" dirty="0"/>
              <a:t> video, or reducing the description of the examples, and just briefly mentioning the varying types.</a:t>
            </a:r>
            <a:endParaRPr dirty="0"/>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3631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Clarify 1</a:t>
            </a:r>
            <a:r>
              <a:rPr lang="en-US" baseline="30000" dirty="0"/>
              <a:t>st</a:t>
            </a:r>
            <a:r>
              <a:rPr lang="en-US" dirty="0"/>
              <a:t> bullet – is this because its argument[1] , and they start at [0]?</a:t>
            </a:r>
          </a:p>
          <a:p>
            <a:endParaRPr lang="en-US" dirty="0"/>
          </a:p>
          <a:p>
            <a:r>
              <a:rPr lang="en-US" dirty="0"/>
              <a:t>GI: The first argument is the program name, the next two are the the numbers - 3 total. Maybe elaborate. ”We have to include the program name in the count of the number of arguments”</a:t>
            </a:r>
          </a:p>
          <a:p>
            <a:endParaRPr lang="en-US" dirty="0"/>
          </a:p>
          <a:p>
            <a:r>
              <a:rPr lang="en-US" dirty="0"/>
              <a:t>JG: resolved now?</a:t>
            </a:r>
          </a:p>
        </p:txBody>
      </p:sp>
      <p:sp>
        <p:nvSpPr>
          <p:cNvPr id="4" name="Slide Number Placeholder 3"/>
          <p:cNvSpPr>
            <a:spLocks noGrp="1"/>
          </p:cNvSpPr>
          <p:nvPr>
            <p:ph type="sldNum" sz="quarter" idx="10"/>
          </p:nvPr>
        </p:nvSpPr>
        <p:spPr/>
        <p:txBody>
          <a:bodyPr/>
          <a:lstStyle/>
          <a:p>
            <a:fld id="{0C2CDB68-1272-A943-A030-2A6C870EF9B6}" type="slidenum">
              <a:rPr lang="en-US" smtClean="0"/>
              <a:t>20</a:t>
            </a:fld>
            <a:endParaRPr lang="en-US"/>
          </a:p>
        </p:txBody>
      </p:sp>
    </p:spTree>
    <p:extLst>
      <p:ext uri="{BB962C8B-B14F-4D97-AF65-F5344CB8AC3E}">
        <p14:creationId xmlns:p14="http://schemas.microsoft.com/office/powerpoint/2010/main" val="327106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8394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27</a:t>
            </a:fld>
            <a:endParaRPr lang="en-US"/>
          </a:p>
        </p:txBody>
      </p:sp>
    </p:spTree>
    <p:extLst>
      <p:ext uri="{BB962C8B-B14F-4D97-AF65-F5344CB8AC3E}">
        <p14:creationId xmlns:p14="http://schemas.microsoft.com/office/powerpoint/2010/main" val="95485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29</a:t>
            </a:fld>
            <a:endParaRPr lang="en-US"/>
          </a:p>
        </p:txBody>
      </p:sp>
    </p:spTree>
    <p:extLst>
      <p:ext uri="{BB962C8B-B14F-4D97-AF65-F5344CB8AC3E}">
        <p14:creationId xmlns:p14="http://schemas.microsoft.com/office/powerpoint/2010/main" val="747752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 Perhaps explain we are saving this file handle to variable ‘f’</a:t>
            </a:r>
          </a:p>
          <a:p>
            <a:r>
              <a:rPr lang="en-US" dirty="0"/>
              <a:t>In a few videos down, we use ‘f_in’ and ’</a:t>
            </a:r>
            <a:r>
              <a:rPr lang="en-US" dirty="0" err="1"/>
              <a:t>f_out</a:t>
            </a:r>
            <a:r>
              <a:rPr lang="en-US" dirty="0"/>
              <a:t>’. This may confuse students if they assume ‘f’ is some sort of keyword or native python var.</a:t>
            </a:r>
          </a:p>
          <a:p>
            <a:r>
              <a:rPr lang="en-US" dirty="0"/>
              <a:t>CP: Agree, this would be helpful</a:t>
            </a:r>
          </a:p>
          <a:p>
            <a:endParaRPr lang="en-US" dirty="0"/>
          </a:p>
          <a:p>
            <a:r>
              <a:rPr lang="en-US" dirty="0"/>
              <a:t>JG: addressed on next slide</a:t>
            </a:r>
          </a:p>
        </p:txBody>
      </p:sp>
      <p:sp>
        <p:nvSpPr>
          <p:cNvPr id="4" name="Slide Number Placeholder 3"/>
          <p:cNvSpPr>
            <a:spLocks noGrp="1"/>
          </p:cNvSpPr>
          <p:nvPr>
            <p:ph type="sldNum" sz="quarter" idx="10"/>
          </p:nvPr>
        </p:nvSpPr>
        <p:spPr/>
        <p:txBody>
          <a:bodyPr/>
          <a:lstStyle/>
          <a:p>
            <a:fld id="{0C2CDB68-1272-A943-A030-2A6C870EF9B6}" type="slidenum">
              <a:rPr lang="en-US" smtClean="0"/>
              <a:t>30</a:t>
            </a:fld>
            <a:endParaRPr lang="en-US"/>
          </a:p>
        </p:txBody>
      </p:sp>
    </p:spTree>
    <p:extLst>
      <p:ext uri="{BB962C8B-B14F-4D97-AF65-F5344CB8AC3E}">
        <p14:creationId xmlns:p14="http://schemas.microsoft.com/office/powerpoint/2010/main" val="1755051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I think the last line is a little confusing. Maybe clarify to mean it reads the file over again every time the program is run?</a:t>
            </a:r>
          </a:p>
          <a:p>
            <a:endParaRPr lang="en-US" dirty="0"/>
          </a:p>
          <a:p>
            <a:r>
              <a:rPr lang="en-US" dirty="0"/>
              <a:t>JG: addressed</a:t>
            </a:r>
          </a:p>
        </p:txBody>
      </p:sp>
      <p:sp>
        <p:nvSpPr>
          <p:cNvPr id="4" name="Slide Number Placeholder 3"/>
          <p:cNvSpPr>
            <a:spLocks noGrp="1"/>
          </p:cNvSpPr>
          <p:nvPr>
            <p:ph type="sldNum" sz="quarter" idx="10"/>
          </p:nvPr>
        </p:nvSpPr>
        <p:spPr/>
        <p:txBody>
          <a:bodyPr/>
          <a:lstStyle/>
          <a:p>
            <a:fld id="{0C2CDB68-1272-A943-A030-2A6C870EF9B6}" type="slidenum">
              <a:rPr lang="en-US" smtClean="0"/>
              <a:t>32</a:t>
            </a:fld>
            <a:endParaRPr lang="en-US"/>
          </a:p>
        </p:txBody>
      </p:sp>
    </p:spTree>
    <p:extLst>
      <p:ext uri="{BB962C8B-B14F-4D97-AF65-F5344CB8AC3E}">
        <p14:creationId xmlns:p14="http://schemas.microsoft.com/office/powerpoint/2010/main" val="148171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422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35</a:t>
            </a:fld>
            <a:endParaRPr lang="en-US"/>
          </a:p>
        </p:txBody>
      </p:sp>
    </p:spTree>
    <p:extLst>
      <p:ext uri="{BB962C8B-B14F-4D97-AF65-F5344CB8AC3E}">
        <p14:creationId xmlns:p14="http://schemas.microsoft.com/office/powerpoint/2010/main" val="2214063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echo4.py?</a:t>
            </a:r>
          </a:p>
        </p:txBody>
      </p:sp>
      <p:sp>
        <p:nvSpPr>
          <p:cNvPr id="4" name="Slide Number Placeholder 3"/>
          <p:cNvSpPr>
            <a:spLocks noGrp="1"/>
          </p:cNvSpPr>
          <p:nvPr>
            <p:ph type="sldNum" sz="quarter" idx="10"/>
          </p:nvPr>
        </p:nvSpPr>
        <p:spPr/>
        <p:txBody>
          <a:bodyPr/>
          <a:lstStyle/>
          <a:p>
            <a:fld id="{0C2CDB68-1272-A943-A030-2A6C870EF9B6}" type="slidenum">
              <a:rPr lang="en-US" smtClean="0"/>
              <a:t>38</a:t>
            </a:fld>
            <a:endParaRPr lang="en-US"/>
          </a:p>
        </p:txBody>
      </p:sp>
    </p:spTree>
    <p:extLst>
      <p:ext uri="{BB962C8B-B14F-4D97-AF65-F5344CB8AC3E}">
        <p14:creationId xmlns:p14="http://schemas.microsoft.com/office/powerpoint/2010/main" val="908418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75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elaborate bullet number 2- Inside the indented block inside the “with”; you cant use it outside.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41</a:t>
            </a:fld>
            <a:endParaRPr lang="en-US"/>
          </a:p>
        </p:txBody>
      </p:sp>
    </p:spTree>
    <p:extLst>
      <p:ext uri="{BB962C8B-B14F-4D97-AF65-F5344CB8AC3E}">
        <p14:creationId xmlns:p14="http://schemas.microsoft.com/office/powerpoint/2010/main" val="1603412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860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Maybe emphasize that all of its contents make up ONE string (in case students may be confused and think files contain multiple strings)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44</a:t>
            </a:fld>
            <a:endParaRPr lang="en-US"/>
          </a:p>
        </p:txBody>
      </p:sp>
    </p:spTree>
    <p:extLst>
      <p:ext uri="{BB962C8B-B14F-4D97-AF65-F5344CB8AC3E}">
        <p14:creationId xmlns:p14="http://schemas.microsoft.com/office/powerpoint/2010/main" val="4080774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This line is confusing:  “</a:t>
            </a:r>
            <a:r>
              <a:rPr lang="en-US" sz="900" dirty="0"/>
              <a:t>For example, When you're typing a file, But that doesn't work in a Python program.”</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Maybe state that this doesn’t work the same way when writing a string in a Python program</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46</a:t>
            </a:fld>
            <a:endParaRPr lang="en-US"/>
          </a:p>
        </p:txBody>
      </p:sp>
    </p:spTree>
    <p:extLst>
      <p:ext uri="{BB962C8B-B14F-4D97-AF65-F5344CB8AC3E}">
        <p14:creationId xmlns:p14="http://schemas.microsoft.com/office/powerpoint/2010/main" val="3645897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summarize by re-stating that our file program works differently than what we have just seen. There are no explicit “\n” characters in our text file</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50</a:t>
            </a:fld>
            <a:endParaRPr lang="en-US"/>
          </a:p>
        </p:txBody>
      </p:sp>
    </p:spTree>
    <p:extLst>
      <p:ext uri="{BB962C8B-B14F-4D97-AF65-F5344CB8AC3E}">
        <p14:creationId xmlns:p14="http://schemas.microsoft.com/office/powerpoint/2010/main" val="1188663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136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002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Specify we are using the file handle </a:t>
            </a:r>
            <a:r>
              <a:rPr lang="en-US" dirty="0" err="1"/>
              <a:t>var</a:t>
            </a:r>
            <a:r>
              <a:rPr lang="en-US" dirty="0"/>
              <a:t> rather than a file name inside the print statement</a:t>
            </a:r>
          </a:p>
          <a:p>
            <a:endParaRPr lang="en-US" dirty="0"/>
          </a:p>
          <a:p>
            <a:r>
              <a:rPr lang="en-US" dirty="0"/>
              <a:t>JG: Done,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67</a:t>
            </a:fld>
            <a:endParaRPr lang="en-US"/>
          </a:p>
        </p:txBody>
      </p:sp>
    </p:spTree>
    <p:extLst>
      <p:ext uri="{BB962C8B-B14F-4D97-AF65-F5344CB8AC3E}">
        <p14:creationId xmlns:p14="http://schemas.microsoft.com/office/powerpoint/2010/main" val="2901877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specify that we are chose the </a:t>
            </a:r>
            <a:r>
              <a:rPr lang="en-US" dirty="0" err="1"/>
              <a:t>var</a:t>
            </a:r>
            <a:r>
              <a:rPr lang="en-US" dirty="0"/>
              <a:t> names  ’f_in’ and ‘</a:t>
            </a:r>
            <a:r>
              <a:rPr lang="en-US" dirty="0" err="1"/>
              <a:t>f_out</a:t>
            </a:r>
            <a:r>
              <a:rPr lang="en-US" dirty="0"/>
              <a:t>’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68</a:t>
            </a:fld>
            <a:endParaRPr lang="en-US"/>
          </a:p>
        </p:txBody>
      </p:sp>
    </p:spTree>
    <p:extLst>
      <p:ext uri="{BB962C8B-B14F-4D97-AF65-F5344CB8AC3E}">
        <p14:creationId xmlns:p14="http://schemas.microsoft.com/office/powerpoint/2010/main" val="626024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again, mention that f is the file handler, since we will see a diff </a:t>
            </a:r>
            <a:r>
              <a:rPr lang="en-US" dirty="0" err="1"/>
              <a:t>var</a:t>
            </a:r>
            <a:r>
              <a:rPr lang="en-US" dirty="0"/>
              <a:t> in the sample code</a:t>
            </a:r>
          </a:p>
          <a:p>
            <a:endParaRPr lang="en-US" dirty="0"/>
          </a:p>
          <a:p>
            <a:r>
              <a:rPr lang="en-US" dirty="0"/>
              <a:t>JG: Done,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76</a:t>
            </a:fld>
            <a:endParaRPr lang="en-US"/>
          </a:p>
        </p:txBody>
      </p:sp>
    </p:spTree>
    <p:extLst>
      <p:ext uri="{BB962C8B-B14F-4D97-AF65-F5344CB8AC3E}">
        <p14:creationId xmlns:p14="http://schemas.microsoft.com/office/powerpoint/2010/main" val="146123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6</a:t>
            </a:fld>
            <a:endParaRPr lang="en-US"/>
          </a:p>
        </p:txBody>
      </p:sp>
    </p:spTree>
    <p:extLst>
      <p:ext uri="{BB962C8B-B14F-4D97-AF65-F5344CB8AC3E}">
        <p14:creationId xmlns:p14="http://schemas.microsoft.com/office/powerpoint/2010/main" val="37311645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4304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Should we show the code that accomplishes filling in the lines as a refresher? Or do you think it’s overkill to do this?</a:t>
            </a:r>
            <a:br>
              <a:rPr lang="en-US" dirty="0"/>
            </a:br>
            <a:r>
              <a:rPr lang="en-US" dirty="0"/>
              <a:t>CP: I think it would be useful to show. I believe demonstration is implied from the grey slide. James confirm?</a:t>
            </a:r>
          </a:p>
          <a:p>
            <a:endParaRPr lang="en-US" dirty="0"/>
          </a:p>
          <a:p>
            <a:r>
              <a:rPr lang="en-US" dirty="0"/>
              <a:t>JG: Added to earlier slides.</a:t>
            </a:r>
          </a:p>
        </p:txBody>
      </p:sp>
      <p:sp>
        <p:nvSpPr>
          <p:cNvPr id="4" name="Slide Number Placeholder 3"/>
          <p:cNvSpPr>
            <a:spLocks noGrp="1"/>
          </p:cNvSpPr>
          <p:nvPr>
            <p:ph type="sldNum" sz="quarter" idx="10"/>
          </p:nvPr>
        </p:nvSpPr>
        <p:spPr/>
        <p:txBody>
          <a:bodyPr/>
          <a:lstStyle/>
          <a:p>
            <a:fld id="{0C2CDB68-1272-A943-A030-2A6C870EF9B6}" type="slidenum">
              <a:rPr lang="en-US" smtClean="0"/>
              <a:t>95</a:t>
            </a:fld>
            <a:endParaRPr lang="en-US"/>
          </a:p>
        </p:txBody>
      </p:sp>
    </p:spTree>
    <p:extLst>
      <p:ext uri="{BB962C8B-B14F-4D97-AF65-F5344CB8AC3E}">
        <p14:creationId xmlns:p14="http://schemas.microsoft.com/office/powerpoint/2010/main" val="8117619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96</a:t>
            </a:fld>
            <a:endParaRPr lang="en-US"/>
          </a:p>
        </p:txBody>
      </p:sp>
    </p:spTree>
    <p:extLst>
      <p:ext uri="{BB962C8B-B14F-4D97-AF65-F5344CB8AC3E}">
        <p14:creationId xmlns:p14="http://schemas.microsoft.com/office/powerpoint/2010/main" val="552695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97</a:t>
            </a:fld>
            <a:endParaRPr lang="en-US"/>
          </a:p>
        </p:txBody>
      </p:sp>
    </p:spTree>
    <p:extLst>
      <p:ext uri="{BB962C8B-B14F-4D97-AF65-F5344CB8AC3E}">
        <p14:creationId xmlns:p14="http://schemas.microsoft.com/office/powerpoint/2010/main" val="3710200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75861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Briefly clarify or point to what indices means in this context (i.e. “It’s the [0] and [1] here following rooms.”)</a:t>
            </a:r>
          </a:p>
          <a:p>
            <a:endParaRPr lang="en-US" dirty="0"/>
          </a:p>
          <a:p>
            <a:r>
              <a:rPr lang="en-US" dirty="0"/>
              <a:t>CP: I’m unsure of the difference between elements and indices. Are they related? Possibly explain our terminology here for more context. Perhaps it will be naturally clarified as you demo in the next slide.</a:t>
            </a:r>
          </a:p>
          <a:p>
            <a:endParaRPr lang="en-US" dirty="0"/>
          </a:p>
          <a:p>
            <a:r>
              <a:rPr lang="en-US" dirty="0"/>
              <a:t>JG: IN the list l = [</a:t>
            </a:r>
            <a:r>
              <a:rPr lang="en-US" dirty="0" err="1"/>
              <a:t>a,b,c</a:t>
            </a:r>
            <a:r>
              <a:rPr lang="en-US" dirty="0"/>
              <a:t>] the </a:t>
            </a:r>
            <a:r>
              <a:rPr lang="en-US" i="1" dirty="0"/>
              <a:t>elements</a:t>
            </a:r>
            <a:r>
              <a:rPr lang="en-US" i="0" dirty="0"/>
              <a:t> are a, b, and c. The </a:t>
            </a:r>
            <a:r>
              <a:rPr lang="en-US" i="1" dirty="0"/>
              <a:t>element</a:t>
            </a:r>
            <a:r>
              <a:rPr lang="en-US" i="0" dirty="0"/>
              <a:t> with </a:t>
            </a:r>
            <a:r>
              <a:rPr lang="en-US" i="1" dirty="0"/>
              <a:t>index</a:t>
            </a:r>
            <a:r>
              <a:rPr lang="en-US" i="0" dirty="0"/>
              <a:t> 0 is a, the </a:t>
            </a:r>
            <a:r>
              <a:rPr lang="en-US" i="1" dirty="0"/>
              <a:t>element</a:t>
            </a:r>
            <a:r>
              <a:rPr lang="en-US" i="0" dirty="0"/>
              <a:t> with </a:t>
            </a:r>
            <a:r>
              <a:rPr lang="en-US" i="1" dirty="0"/>
              <a:t>index</a:t>
            </a:r>
            <a:r>
              <a:rPr lang="en-US" i="0" dirty="0"/>
              <a:t> 1 is b, etc.</a:t>
            </a:r>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101</a:t>
            </a:fld>
            <a:endParaRPr lang="en-US"/>
          </a:p>
        </p:txBody>
      </p:sp>
    </p:spTree>
    <p:extLst>
      <p:ext uri="{BB962C8B-B14F-4D97-AF65-F5344CB8AC3E}">
        <p14:creationId xmlns:p14="http://schemas.microsoft.com/office/powerpoint/2010/main" val="4203541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In animation, emphasize blue highlighted as the 4 elements</a:t>
            </a:r>
          </a:p>
          <a:p>
            <a:r>
              <a:rPr lang="en-US" dirty="0"/>
              <a:t>CP: Emphasize the [0][0] as indices</a:t>
            </a:r>
          </a:p>
          <a:p>
            <a:endParaRPr lang="en-US" dirty="0"/>
          </a:p>
          <a:p>
            <a:r>
              <a:rPr lang="en-US" dirty="0"/>
              <a:t>CP: Is rooms[1] considered a different list? That is the nested list? Needs to be explicit when filming/demoing.</a:t>
            </a:r>
            <a:br>
              <a:rPr lang="en-US" dirty="0"/>
            </a:br>
            <a:endParaRPr lang="en-US" dirty="0"/>
          </a:p>
          <a:p>
            <a:r>
              <a:rPr lang="en-US" dirty="0"/>
              <a:t>GI: Perhaps when introducing rooms[0], say something along the lines of – 131 is element 0 of rooms[0], therefore we access it using rooms[0][0]</a:t>
            </a:r>
          </a:p>
          <a:p>
            <a:endParaRPr lang="en-US" dirty="0"/>
          </a:p>
          <a:p>
            <a:r>
              <a:rPr lang="en-US" dirty="0"/>
              <a:t>JG: OK</a:t>
            </a:r>
          </a:p>
        </p:txBody>
      </p:sp>
      <p:sp>
        <p:nvSpPr>
          <p:cNvPr id="4" name="Slide Number Placeholder 3"/>
          <p:cNvSpPr>
            <a:spLocks noGrp="1"/>
          </p:cNvSpPr>
          <p:nvPr>
            <p:ph type="sldNum" sz="quarter" idx="10"/>
          </p:nvPr>
        </p:nvSpPr>
        <p:spPr/>
        <p:txBody>
          <a:bodyPr/>
          <a:lstStyle/>
          <a:p>
            <a:fld id="{0C2CDB68-1272-A943-A030-2A6C870EF9B6}" type="slidenum">
              <a:rPr lang="en-US" smtClean="0"/>
              <a:t>103</a:t>
            </a:fld>
            <a:endParaRPr lang="en-US"/>
          </a:p>
        </p:txBody>
      </p:sp>
    </p:spTree>
    <p:extLst>
      <p:ext uri="{BB962C8B-B14F-4D97-AF65-F5344CB8AC3E}">
        <p14:creationId xmlns:p14="http://schemas.microsoft.com/office/powerpoint/2010/main" val="10252276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I find this video and content related to nested lists difficult to visualize. Perhaps you can show me a brief demo ahead of the shoot so I can see if it makes more sense. Is there any reference graphics that visually depict working with nested lists, that we could use to animate in this video</a:t>
            </a:r>
          </a:p>
        </p:txBody>
      </p:sp>
      <p:sp>
        <p:nvSpPr>
          <p:cNvPr id="4" name="Slide Number Placeholder 3"/>
          <p:cNvSpPr>
            <a:spLocks noGrp="1"/>
          </p:cNvSpPr>
          <p:nvPr>
            <p:ph type="sldNum" sz="quarter" idx="10"/>
          </p:nvPr>
        </p:nvSpPr>
        <p:spPr/>
        <p:txBody>
          <a:bodyPr/>
          <a:lstStyle/>
          <a:p>
            <a:fld id="{0C2CDB68-1272-A943-A030-2A6C870EF9B6}" type="slidenum">
              <a:rPr lang="en-US" smtClean="0"/>
              <a:t>104</a:t>
            </a:fld>
            <a:endParaRPr lang="en-US"/>
          </a:p>
        </p:txBody>
      </p:sp>
    </p:spTree>
    <p:extLst>
      <p:ext uri="{BB962C8B-B14F-4D97-AF65-F5344CB8AC3E}">
        <p14:creationId xmlns:p14="http://schemas.microsoft.com/office/powerpoint/2010/main" val="16573339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302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107</a:t>
            </a:fld>
            <a:endParaRPr lang="en-US"/>
          </a:p>
        </p:txBody>
      </p:sp>
    </p:spTree>
    <p:extLst>
      <p:ext uri="{BB962C8B-B14F-4D97-AF65-F5344CB8AC3E}">
        <p14:creationId xmlns:p14="http://schemas.microsoft.com/office/powerpoint/2010/main" val="103601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7</a:t>
            </a:fld>
            <a:endParaRPr lang="en-US"/>
          </a:p>
        </p:txBody>
      </p:sp>
    </p:spTree>
    <p:extLst>
      <p:ext uri="{BB962C8B-B14F-4D97-AF65-F5344CB8AC3E}">
        <p14:creationId xmlns:p14="http://schemas.microsoft.com/office/powerpoint/2010/main" val="3904567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This output doesn’t match up with the code in the previous slide. The outer loop does not contain a print() statement, </a:t>
            </a:r>
          </a:p>
          <a:p>
            <a:endParaRPr lang="en-US" dirty="0"/>
          </a:p>
          <a:p>
            <a:r>
              <a:rPr lang="en-US" dirty="0"/>
              <a:t>JG: This isn't output. This is me narrating something that will need be animated</a:t>
            </a:r>
          </a:p>
        </p:txBody>
      </p:sp>
      <p:sp>
        <p:nvSpPr>
          <p:cNvPr id="4" name="Slide Number Placeholder 3"/>
          <p:cNvSpPr>
            <a:spLocks noGrp="1"/>
          </p:cNvSpPr>
          <p:nvPr>
            <p:ph type="sldNum" sz="quarter" idx="10"/>
          </p:nvPr>
        </p:nvSpPr>
        <p:spPr/>
        <p:txBody>
          <a:bodyPr/>
          <a:lstStyle/>
          <a:p>
            <a:fld id="{0C2CDB68-1272-A943-A030-2A6C870EF9B6}" type="slidenum">
              <a:rPr lang="en-US" smtClean="0"/>
              <a:t>108</a:t>
            </a:fld>
            <a:endParaRPr lang="en-US"/>
          </a:p>
        </p:txBody>
      </p:sp>
    </p:spTree>
    <p:extLst>
      <p:ext uri="{BB962C8B-B14F-4D97-AF65-F5344CB8AC3E}">
        <p14:creationId xmlns:p14="http://schemas.microsoft.com/office/powerpoint/2010/main" val="2795263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011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110</a:t>
            </a:fld>
            <a:endParaRPr lang="en-US"/>
          </a:p>
        </p:txBody>
      </p:sp>
    </p:spTree>
    <p:extLst>
      <p:ext uri="{BB962C8B-B14F-4D97-AF65-F5344CB8AC3E}">
        <p14:creationId xmlns:p14="http://schemas.microsoft.com/office/powerpoint/2010/main" val="485284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k in d – should be k in b?</a:t>
            </a:r>
          </a:p>
          <a:p>
            <a:endParaRPr lang="en-US" dirty="0"/>
          </a:p>
          <a:p>
            <a:r>
              <a:rPr lang="en-US" dirty="0"/>
              <a:t>GI: d corresponds to the dictionary. James, maybe say key in dictionary to explain</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CP: Noting that in the following slide this line of code specifically says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k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b:” </a:t>
            </a:r>
            <a:r>
              <a:rPr lang="en-US" b="0" dirty="0">
                <a:solidFill>
                  <a:srgbClr val="000000"/>
                </a:solidFill>
                <a:latin typeface="Consolas" panose="020B0609020204030204" pitchFamily="49" charset="0"/>
              </a:rPr>
              <a:t>possibly typo if we meant dictionary?</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b="0" dirty="0">
              <a:solidFill>
                <a:srgbClr val="000000"/>
              </a:solidFill>
              <a:latin typeface="Consolas" panose="020B0609020204030204" pitchFamily="49"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Consolas" panose="020B0609020204030204" pitchFamily="49" charset="0"/>
              </a:rPr>
              <a:t>JG: OK</a:t>
            </a:r>
          </a:p>
        </p:txBody>
      </p:sp>
      <p:sp>
        <p:nvSpPr>
          <p:cNvPr id="4" name="Slide Number Placeholder 3"/>
          <p:cNvSpPr>
            <a:spLocks noGrp="1"/>
          </p:cNvSpPr>
          <p:nvPr>
            <p:ph type="sldNum" sz="quarter" idx="10"/>
          </p:nvPr>
        </p:nvSpPr>
        <p:spPr/>
        <p:txBody>
          <a:bodyPr/>
          <a:lstStyle/>
          <a:p>
            <a:fld id="{0C2CDB68-1272-A943-A030-2A6C870EF9B6}" type="slidenum">
              <a:rPr lang="en-US" smtClean="0"/>
              <a:t>113</a:t>
            </a:fld>
            <a:endParaRPr lang="en-US"/>
          </a:p>
        </p:txBody>
      </p:sp>
    </p:spTree>
    <p:extLst>
      <p:ext uri="{BB962C8B-B14F-4D97-AF65-F5344CB8AC3E}">
        <p14:creationId xmlns:p14="http://schemas.microsoft.com/office/powerpoint/2010/main" val="34465146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7021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Maybe briefly summarize what join accomplishes as a refresher. There is a lot going on in these slides, students may get confused by the simpler details (such as join())</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122</a:t>
            </a:fld>
            <a:endParaRPr lang="en-US"/>
          </a:p>
        </p:txBody>
      </p:sp>
    </p:spTree>
    <p:extLst>
      <p:ext uri="{BB962C8B-B14F-4D97-AF65-F5344CB8AC3E}">
        <p14:creationId xmlns:p14="http://schemas.microsoft.com/office/powerpoint/2010/main" val="38851575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As we are walking through the code, I would tell students that menu[restaurant] returns the list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123</a:t>
            </a:fld>
            <a:endParaRPr lang="en-US"/>
          </a:p>
        </p:txBody>
      </p:sp>
    </p:spTree>
    <p:extLst>
      <p:ext uri="{BB962C8B-B14F-4D97-AF65-F5344CB8AC3E}">
        <p14:creationId xmlns:p14="http://schemas.microsoft.com/office/powerpoint/2010/main" val="4510001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9805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131</a:t>
            </a:fld>
            <a:endParaRPr lang="en-US"/>
          </a:p>
        </p:txBody>
      </p:sp>
    </p:spTree>
    <p:extLst>
      <p:ext uri="{BB962C8B-B14F-4D97-AF65-F5344CB8AC3E}">
        <p14:creationId xmlns:p14="http://schemas.microsoft.com/office/powerpoint/2010/main" val="9747438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622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8</a:t>
            </a:fld>
            <a:endParaRPr lang="en-US"/>
          </a:p>
        </p:txBody>
      </p:sp>
    </p:spTree>
    <p:extLst>
      <p:ext uri="{BB962C8B-B14F-4D97-AF65-F5344CB8AC3E}">
        <p14:creationId xmlns:p14="http://schemas.microsoft.com/office/powerpoint/2010/main" val="7671790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explain this in a little more detail. </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144</a:t>
            </a:fld>
            <a:endParaRPr lang="en-US"/>
          </a:p>
        </p:txBody>
      </p:sp>
    </p:spTree>
    <p:extLst>
      <p:ext uri="{BB962C8B-B14F-4D97-AF65-F5344CB8AC3E}">
        <p14:creationId xmlns:p14="http://schemas.microsoft.com/office/powerpoint/2010/main" val="15055087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0506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Last bullet is a little confusing. Explain we can take the code out of JSON and add it to the python program and it would function the same way</a:t>
            </a:r>
          </a:p>
          <a:p>
            <a:endParaRPr lang="en-US" dirty="0"/>
          </a:p>
          <a:p>
            <a:r>
              <a:rPr lang="en-US" dirty="0"/>
              <a:t>JG: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157</a:t>
            </a:fld>
            <a:endParaRPr lang="en-US"/>
          </a:p>
        </p:txBody>
      </p:sp>
    </p:spTree>
    <p:extLst>
      <p:ext uri="{BB962C8B-B14F-4D97-AF65-F5344CB8AC3E}">
        <p14:creationId xmlns:p14="http://schemas.microsoft.com/office/powerpoint/2010/main" val="23574757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Don’t all contents of a JSON file have to be contained in one dictionary or list? Perhaps this should be stated early on- cant have multiple floating list for example</a:t>
            </a:r>
          </a:p>
          <a:p>
            <a:endParaRPr lang="en-US" dirty="0"/>
          </a:p>
          <a:p>
            <a:r>
              <a:rPr lang="en-US" dirty="0"/>
              <a:t>JG: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161</a:t>
            </a:fld>
            <a:endParaRPr lang="en-US"/>
          </a:p>
        </p:txBody>
      </p:sp>
    </p:spTree>
    <p:extLst>
      <p:ext uri="{BB962C8B-B14F-4D97-AF65-F5344CB8AC3E}">
        <p14:creationId xmlns:p14="http://schemas.microsoft.com/office/powerpoint/2010/main" val="41645383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6093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Second bullet may be confusing for students, especially after we just discussed .json </a:t>
            </a:r>
            <a:r>
              <a:rPr lang="en-US" dirty="0" err="1"/>
              <a:t>ext</a:t>
            </a: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JG: Thanks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164</a:t>
            </a:fld>
            <a:endParaRPr lang="en-US"/>
          </a:p>
        </p:txBody>
      </p:sp>
    </p:spTree>
    <p:extLst>
      <p:ext uri="{BB962C8B-B14F-4D97-AF65-F5344CB8AC3E}">
        <p14:creationId xmlns:p14="http://schemas.microsoft.com/office/powerpoint/2010/main" val="15758399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12441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176</a:t>
            </a:fld>
            <a:endParaRPr lang="en-US"/>
          </a:p>
        </p:txBody>
      </p:sp>
    </p:spTree>
    <p:extLst>
      <p:ext uri="{BB962C8B-B14F-4D97-AF65-F5344CB8AC3E}">
        <p14:creationId xmlns:p14="http://schemas.microsoft.com/office/powerpoint/2010/main" val="22074401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The issue here is similar to what I brought up in slide 158. Students may be confused by JSON being in a string. Why would JSON be contained in a string?</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179</a:t>
            </a:fld>
            <a:endParaRPr lang="en-US"/>
          </a:p>
        </p:txBody>
      </p:sp>
    </p:spTree>
    <p:extLst>
      <p:ext uri="{BB962C8B-B14F-4D97-AF65-F5344CB8AC3E}">
        <p14:creationId xmlns:p14="http://schemas.microsoft.com/office/powerpoint/2010/main" val="25536265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The issue here is similar to what I brought up in slide 158. Students may be confused by JSON being in a string. Why would JSON be contained in a string?</a:t>
            </a:r>
          </a:p>
          <a:p>
            <a:endParaRPr lang="en-US" dirty="0"/>
          </a:p>
          <a:p>
            <a:r>
              <a:rPr lang="en-US" dirty="0"/>
              <a:t>JG: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180</a:t>
            </a:fld>
            <a:endParaRPr lang="en-US"/>
          </a:p>
        </p:txBody>
      </p:sp>
    </p:spTree>
    <p:extLst>
      <p:ext uri="{BB962C8B-B14F-4D97-AF65-F5344CB8AC3E}">
        <p14:creationId xmlns:p14="http://schemas.microsoft.com/office/powerpoint/2010/main" val="103929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So this program (echo1.py) has another program (</a:t>
            </a:r>
            <a:r>
              <a:rPr lang="en-US" dirty="0" err="1"/>
              <a:t>argv</a:t>
            </a:r>
            <a:r>
              <a:rPr lang="en-US" dirty="0"/>
              <a:t>[0]) embedded within it? May be worth mentioning modules can import their own related programs</a:t>
            </a:r>
          </a:p>
          <a:p>
            <a:endParaRPr lang="en-US" dirty="0"/>
          </a:p>
          <a:p>
            <a:r>
              <a:rPr lang="en-US" dirty="0"/>
              <a:t>GI: In response to Connor’s comment above, note the following:</a:t>
            </a:r>
          </a:p>
          <a:p>
            <a:r>
              <a:rPr lang="en-US" dirty="0"/>
              <a:t>GI: didn’t we discuss modules in CTECH402?</a:t>
            </a:r>
            <a:br>
              <a:rPr lang="en-US" dirty="0"/>
            </a:br>
            <a:r>
              <a:rPr lang="en-US" dirty="0"/>
              <a:t>GI: Maybe we can clarify and state that the first element in the </a:t>
            </a:r>
            <a:r>
              <a:rPr lang="en-US" dirty="0" err="1"/>
              <a:t>argv</a:t>
            </a:r>
            <a:r>
              <a:rPr lang="en-US" dirty="0"/>
              <a:t> list (</a:t>
            </a:r>
            <a:r>
              <a:rPr lang="en-US" dirty="0" err="1"/>
              <a:t>argv</a:t>
            </a:r>
            <a:r>
              <a:rPr lang="en-US" dirty="0"/>
              <a:t>[0]) contains the name of the program we are running on the command line, and the rest of the elements are the arguments that appear on the command line.</a:t>
            </a:r>
          </a:p>
          <a:p>
            <a:r>
              <a:rPr lang="en-US" dirty="0"/>
              <a:t>CP: Understood, agreed.</a:t>
            </a:r>
          </a:p>
          <a:p>
            <a:br>
              <a:rPr lang="en-US" dirty="0"/>
            </a:br>
            <a:r>
              <a:rPr lang="en-US" dirty="0"/>
              <a:t>CP: Consider adding a (3</a:t>
            </a:r>
            <a:r>
              <a:rPr lang="en-US" baseline="30000" dirty="0"/>
              <a:t>rd</a:t>
            </a:r>
            <a:r>
              <a:rPr lang="en-US" dirty="0"/>
              <a:t>) bullet to briefly describe what an argument is in this context, even just as a refresher. More nuanced definition can be made for the glossary</a:t>
            </a:r>
          </a:p>
          <a:p>
            <a:endParaRPr lang="en-US" dirty="0"/>
          </a:p>
          <a:p>
            <a:r>
              <a:rPr lang="en-US" dirty="0"/>
              <a:t>JG: This should be resolved now</a:t>
            </a:r>
          </a:p>
        </p:txBody>
      </p:sp>
      <p:sp>
        <p:nvSpPr>
          <p:cNvPr id="4" name="Slide Number Placeholder 3"/>
          <p:cNvSpPr>
            <a:spLocks noGrp="1"/>
          </p:cNvSpPr>
          <p:nvPr>
            <p:ph type="sldNum" sz="quarter" idx="10"/>
          </p:nvPr>
        </p:nvSpPr>
        <p:spPr/>
        <p:txBody>
          <a:bodyPr/>
          <a:lstStyle/>
          <a:p>
            <a:fld id="{0C2CDB68-1272-A943-A030-2A6C870EF9B6}" type="slidenum">
              <a:rPr lang="en-US" smtClean="0"/>
              <a:t>9</a:t>
            </a:fld>
            <a:endParaRPr lang="en-US"/>
          </a:p>
        </p:txBody>
      </p:sp>
    </p:spTree>
    <p:extLst>
      <p:ext uri="{BB962C8B-B14F-4D97-AF65-F5344CB8AC3E}">
        <p14:creationId xmlns:p14="http://schemas.microsoft.com/office/powerpoint/2010/main" val="26446544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181</a:t>
            </a:fld>
            <a:endParaRPr lang="en-US"/>
          </a:p>
        </p:txBody>
      </p:sp>
    </p:spTree>
    <p:extLst>
      <p:ext uri="{BB962C8B-B14F-4D97-AF65-F5344CB8AC3E}">
        <p14:creationId xmlns:p14="http://schemas.microsoft.com/office/powerpoint/2010/main" val="25005973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4406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12294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This may be silly, but do you think some students out there will assume they have to add brackets inside these files?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201</a:t>
            </a:fld>
            <a:endParaRPr lang="en-US"/>
          </a:p>
        </p:txBody>
      </p:sp>
    </p:spTree>
    <p:extLst>
      <p:ext uri="{BB962C8B-B14F-4D97-AF65-F5344CB8AC3E}">
        <p14:creationId xmlns:p14="http://schemas.microsoft.com/office/powerpoint/2010/main" val="789614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This may be silly, but do you think some students out there will assume they have to add brackets inside these files?</a:t>
            </a:r>
          </a:p>
          <a:p>
            <a:endParaRPr lang="en-US" dirty="0"/>
          </a:p>
          <a:p>
            <a:r>
              <a:rPr lang="en-US" dirty="0"/>
              <a:t>JG: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202</a:t>
            </a:fld>
            <a:endParaRPr lang="en-US"/>
          </a:p>
        </p:txBody>
      </p:sp>
    </p:spTree>
    <p:extLst>
      <p:ext uri="{BB962C8B-B14F-4D97-AF65-F5344CB8AC3E}">
        <p14:creationId xmlns:p14="http://schemas.microsoft.com/office/powerpoint/2010/main" val="20072587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Can we tell student what that row[3] corresponds to a column, and perhaps show the csv file with that particular column highlighted?</a:t>
            </a:r>
          </a:p>
          <a:p>
            <a:endParaRPr lang="en-US" dirty="0"/>
          </a:p>
          <a:p>
            <a:r>
              <a:rPr lang="en-US" dirty="0"/>
              <a:t>JG: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207</a:t>
            </a:fld>
            <a:endParaRPr lang="en-US"/>
          </a:p>
        </p:txBody>
      </p:sp>
    </p:spTree>
    <p:extLst>
      <p:ext uri="{BB962C8B-B14F-4D97-AF65-F5344CB8AC3E}">
        <p14:creationId xmlns:p14="http://schemas.microsoft.com/office/powerpoint/2010/main" val="16318893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3549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Do you plan to still present this from terminal? It will help to have a reference to animate from.</a:t>
            </a:r>
          </a:p>
          <a:p>
            <a:endParaRPr lang="en-US" dirty="0"/>
          </a:p>
          <a:p>
            <a:r>
              <a:rPr lang="en-US" dirty="0"/>
              <a:t>JG: I don't, because this is too tricky to type on the fly. The # lines show what the output is. </a:t>
            </a:r>
          </a:p>
          <a:p>
            <a:endParaRPr lang="en-US" dirty="0"/>
          </a:p>
          <a:p>
            <a:r>
              <a:rPr lang="en-US" dirty="0"/>
              <a:t>(1) Show the two lists top and bottom,</a:t>
            </a:r>
          </a:p>
          <a:p>
            <a:r>
              <a:rPr lang="en-US" dirty="0"/>
              <a:t>(2) Fade out the brackets, commas, and quotation marks</a:t>
            </a:r>
          </a:p>
          <a:p>
            <a:r>
              <a:rPr lang="en-US" dirty="0"/>
              <a:t>(3) Fade in commas between each pair</a:t>
            </a:r>
          </a:p>
          <a:p>
            <a:r>
              <a:rPr lang="en-US" dirty="0"/>
              <a:t>(4) Put quotation marks on around each string</a:t>
            </a:r>
          </a:p>
          <a:p>
            <a:r>
              <a:rPr lang="en-US" dirty="0"/>
              <a:t>(5) The two strings are now identical</a:t>
            </a:r>
          </a:p>
          <a:p>
            <a:r>
              <a:rPr lang="en-US" dirty="0"/>
              <a:t>(6) Fade out the commas and quotation marks</a:t>
            </a:r>
          </a:p>
          <a:p>
            <a:r>
              <a:rPr lang="en-US" dirty="0"/>
              <a:t>(7) Fade in quotation marks, commas, and brackets around the new list of strings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215</a:t>
            </a:fld>
            <a:endParaRPr lang="en-US"/>
          </a:p>
        </p:txBody>
      </p:sp>
    </p:spTree>
    <p:extLst>
      <p:ext uri="{BB962C8B-B14F-4D97-AF65-F5344CB8AC3E}">
        <p14:creationId xmlns:p14="http://schemas.microsoft.com/office/powerpoint/2010/main" val="40123062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39354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223</a:t>
            </a:fld>
            <a:endParaRPr lang="en-US"/>
          </a:p>
        </p:txBody>
      </p:sp>
    </p:spTree>
    <p:extLst>
      <p:ext uri="{BB962C8B-B14F-4D97-AF65-F5344CB8AC3E}">
        <p14:creationId xmlns:p14="http://schemas.microsoft.com/office/powerpoint/2010/main" val="180394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highlight</a:t>
            </a:r>
          </a:p>
        </p:txBody>
      </p:sp>
      <p:sp>
        <p:nvSpPr>
          <p:cNvPr id="4" name="Slide Number Placeholder 3"/>
          <p:cNvSpPr>
            <a:spLocks noGrp="1"/>
          </p:cNvSpPr>
          <p:nvPr>
            <p:ph type="sldNum" sz="quarter" idx="10"/>
          </p:nvPr>
        </p:nvSpPr>
        <p:spPr/>
        <p:txBody>
          <a:bodyPr/>
          <a:lstStyle/>
          <a:p>
            <a:fld id="{0C2CDB68-1272-A943-A030-2A6C870EF9B6}" type="slidenum">
              <a:rPr lang="en-US" smtClean="0"/>
              <a:t>10</a:t>
            </a:fld>
            <a:endParaRPr lang="en-US"/>
          </a:p>
        </p:txBody>
      </p:sp>
    </p:spTree>
    <p:extLst>
      <p:ext uri="{BB962C8B-B14F-4D97-AF65-F5344CB8AC3E}">
        <p14:creationId xmlns:p14="http://schemas.microsoft.com/office/powerpoint/2010/main" val="37721656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56970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maybe walk through the code and explain we save the data to a list of lists first, then write it all out in one chunk</a:t>
            </a:r>
          </a:p>
          <a:p>
            <a:endParaRPr lang="en-US" dirty="0"/>
          </a:p>
          <a:p>
            <a:r>
              <a:rPr lang="en-US" dirty="0"/>
              <a:t>JG: Thanks</a:t>
            </a:r>
          </a:p>
        </p:txBody>
      </p:sp>
      <p:sp>
        <p:nvSpPr>
          <p:cNvPr id="4" name="Slide Number Placeholder 3"/>
          <p:cNvSpPr>
            <a:spLocks noGrp="1"/>
          </p:cNvSpPr>
          <p:nvPr>
            <p:ph type="sldNum" sz="quarter" idx="10"/>
          </p:nvPr>
        </p:nvSpPr>
        <p:spPr/>
        <p:txBody>
          <a:bodyPr/>
          <a:lstStyle/>
          <a:p>
            <a:fld id="{0C2CDB68-1272-A943-A030-2A6C870EF9B6}" type="slidenum">
              <a:rPr lang="en-US" smtClean="0"/>
              <a:t>232</a:t>
            </a:fld>
            <a:endParaRPr lang="en-US"/>
          </a:p>
        </p:txBody>
      </p:sp>
    </p:spTree>
    <p:extLst>
      <p:ext uri="{BB962C8B-B14F-4D97-AF65-F5344CB8AC3E}">
        <p14:creationId xmlns:p14="http://schemas.microsoft.com/office/powerpoint/2010/main" val="30842597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3890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Could you provide a rough sketch for what you are visualizing for this?</a:t>
            </a:r>
          </a:p>
          <a:p>
            <a:endParaRPr lang="en-US" dirty="0"/>
          </a:p>
          <a:p>
            <a:r>
              <a:rPr lang="en-US" dirty="0"/>
              <a:t>Show a tabular view of the data, with each column vertically aligned.</a:t>
            </a:r>
          </a:p>
          <a:p>
            <a:endParaRPr lang="en-US" dirty="0"/>
          </a:p>
          <a:p>
            <a:r>
              <a:rPr lang="en-US" dirty="0"/>
              <a:t>Highlight the elements in column 3 — always a state </a:t>
            </a:r>
            <a:r>
              <a:rPr lang="en-US" dirty="0" err="1"/>
              <a:t>abbr</a:t>
            </a:r>
            <a:endParaRPr lang="en-US" dirty="0"/>
          </a:p>
          <a:p>
            <a:r>
              <a:rPr lang="en-US" dirty="0"/>
              <a:t>Highlight the elements in column 0 — always a </a:t>
            </a:r>
            <a:r>
              <a:rPr lang="en-US" dirty="0" err="1"/>
              <a:t>zipcode</a:t>
            </a:r>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235</a:t>
            </a:fld>
            <a:endParaRPr lang="en-US"/>
          </a:p>
        </p:txBody>
      </p:sp>
    </p:spTree>
    <p:extLst>
      <p:ext uri="{BB962C8B-B14F-4D97-AF65-F5344CB8AC3E}">
        <p14:creationId xmlns:p14="http://schemas.microsoft.com/office/powerpoint/2010/main" val="12742985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237</a:t>
            </a:fld>
            <a:endParaRPr lang="en-US"/>
          </a:p>
        </p:txBody>
      </p:sp>
    </p:spTree>
    <p:extLst>
      <p:ext uri="{BB962C8B-B14F-4D97-AF65-F5344CB8AC3E}">
        <p14:creationId xmlns:p14="http://schemas.microsoft.com/office/powerpoint/2010/main" val="10885644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238</a:t>
            </a:fld>
            <a:endParaRPr lang="en-US"/>
          </a:p>
        </p:txBody>
      </p:sp>
    </p:spTree>
    <p:extLst>
      <p:ext uri="{BB962C8B-B14F-4D97-AF65-F5344CB8AC3E}">
        <p14:creationId xmlns:p14="http://schemas.microsoft.com/office/powerpoint/2010/main" val="21898160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247</a:t>
            </a:fld>
            <a:endParaRPr lang="en-US"/>
          </a:p>
        </p:txBody>
      </p:sp>
    </p:spTree>
    <p:extLst>
      <p:ext uri="{BB962C8B-B14F-4D97-AF65-F5344CB8AC3E}">
        <p14:creationId xmlns:p14="http://schemas.microsoft.com/office/powerpoint/2010/main" val="344683415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2767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9916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267</a:t>
            </a:fld>
            <a:endParaRPr lang="en-US"/>
          </a:p>
        </p:txBody>
      </p:sp>
    </p:spTree>
    <p:extLst>
      <p:ext uri="{BB962C8B-B14F-4D97-AF65-F5344CB8AC3E}">
        <p14:creationId xmlns:p14="http://schemas.microsoft.com/office/powerpoint/2010/main" val="1614909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A bit confusing for first video – I feel like the magic is happening in the </a:t>
            </a:r>
            <a:r>
              <a:rPr lang="en-US" dirty="0" err="1"/>
              <a:t>argv</a:t>
            </a:r>
            <a:r>
              <a:rPr lang="en-US" dirty="0"/>
              <a:t> program but I didn’t get a chance to see what is within that program. Is it valuable to depict what is in the </a:t>
            </a:r>
            <a:r>
              <a:rPr lang="en-US" dirty="0" err="1"/>
              <a:t>argv</a:t>
            </a:r>
            <a:r>
              <a:rPr lang="en-US" dirty="0"/>
              <a:t> program like we would with echo1.py when discussing it?</a:t>
            </a:r>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Connor, </a:t>
            </a:r>
            <a:r>
              <a:rPr lang="en-US" dirty="0" err="1"/>
              <a:t>argv</a:t>
            </a:r>
            <a:r>
              <a:rPr lang="en-US" dirty="0"/>
              <a:t> is not a program; it is a list containing command line arguments.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In this example, the </a:t>
            </a:r>
            <a:r>
              <a:rPr lang="en-US" dirty="0" err="1"/>
              <a:t>argv</a:t>
            </a:r>
            <a:r>
              <a:rPr lang="en-US" dirty="0"/>
              <a:t> list looks like this: [</a:t>
            </a:r>
            <a:r>
              <a:rPr lang="en-US" sz="900" kern="1200" dirty="0">
                <a:solidFill>
                  <a:schemeClr val="tx1"/>
                </a:solidFill>
                <a:effectLst/>
                <a:latin typeface="+mn-lt"/>
                <a:ea typeface="+mn-ea"/>
                <a:cs typeface="+mn-cs"/>
              </a:rPr>
              <a:t>echo2.py', 'this', 'is', '</a:t>
            </a:r>
            <a:r>
              <a:rPr lang="en-US" sz="900" kern="1200" dirty="0" err="1">
                <a:solidFill>
                  <a:schemeClr val="tx1"/>
                </a:solidFill>
                <a:effectLst/>
                <a:latin typeface="+mn-lt"/>
                <a:ea typeface="+mn-ea"/>
                <a:cs typeface="+mn-cs"/>
              </a:rPr>
              <a:t>argv</a:t>
            </a:r>
            <a:r>
              <a:rPr lang="en-US" sz="900" kern="1200" dirty="0">
                <a:solidFill>
                  <a:schemeClr val="tx1"/>
                </a:solidFill>
                <a:effectLst/>
                <a:latin typeface="+mn-lt"/>
                <a:ea typeface="+mn-ea"/>
                <a:cs typeface="+mn-cs"/>
              </a:rPr>
              <a:t>']</a:t>
            </a:r>
          </a:p>
          <a:p>
            <a:r>
              <a:rPr lang="en-US" dirty="0" err="1"/>
              <a:t>argv</a:t>
            </a:r>
            <a:r>
              <a:rPr lang="en-US" dirty="0"/>
              <a:t>[0] = echo2.py</a:t>
            </a:r>
          </a:p>
          <a:p>
            <a:r>
              <a:rPr lang="en-US" dirty="0" err="1"/>
              <a:t>argv</a:t>
            </a:r>
            <a:r>
              <a:rPr lang="en-US" dirty="0"/>
              <a:t>[1] = this</a:t>
            </a:r>
          </a:p>
          <a:p>
            <a:r>
              <a:rPr lang="en-US" dirty="0" err="1"/>
              <a:t>argv</a:t>
            </a:r>
            <a:r>
              <a:rPr lang="en-US" dirty="0"/>
              <a:t>[2] = is</a:t>
            </a:r>
          </a:p>
          <a:p>
            <a:r>
              <a:rPr lang="en-US" dirty="0" err="1"/>
              <a:t>argv</a:t>
            </a:r>
            <a:r>
              <a:rPr lang="en-US" dirty="0"/>
              <a:t>[3] = </a:t>
            </a:r>
            <a:r>
              <a:rPr lang="en-US" dirty="0" err="1"/>
              <a:t>argv</a:t>
            </a:r>
            <a:endParaRPr lang="en-US" dirty="0"/>
          </a:p>
          <a:p>
            <a:endParaRPr lang="en-US" dirty="0"/>
          </a:p>
          <a:p>
            <a:r>
              <a:rPr lang="en-US" dirty="0"/>
              <a:t>James, maybe when we run this code we can spell it out for students and say that </a:t>
            </a:r>
            <a:r>
              <a:rPr lang="en-US" dirty="0" err="1"/>
              <a:t>argv</a:t>
            </a:r>
            <a:r>
              <a:rPr lang="en-US" dirty="0"/>
              <a:t>[0] , or the first element, is the name of the program echo2.py</a:t>
            </a:r>
          </a:p>
          <a:p>
            <a:r>
              <a:rPr lang="en-US" dirty="0"/>
              <a:t>CP: Agree</a:t>
            </a:r>
          </a:p>
          <a:p>
            <a:endParaRPr lang="en-US" dirty="0"/>
          </a:p>
          <a:p>
            <a:r>
              <a:rPr lang="en-US" dirty="0"/>
              <a:t>JG: This is obvious when you run the code. This program literally prints out: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t>
            </a:r>
            <a:r>
              <a:rPr lang="en-US" sz="900" kern="1200" dirty="0" err="1">
                <a:solidFill>
                  <a:schemeClr val="tx1"/>
                </a:solidFill>
                <a:effectLst/>
                <a:latin typeface="+mn-lt"/>
                <a:ea typeface="+mn-ea"/>
                <a:cs typeface="+mn-cs"/>
              </a:rPr>
              <a:t>argv</a:t>
            </a:r>
            <a:r>
              <a:rPr lang="en-US" sz="900" kern="1200" dirty="0">
                <a:solidFill>
                  <a:schemeClr val="tx1"/>
                </a:solidFill>
                <a:effectLst/>
                <a:latin typeface="+mn-lt"/>
                <a:ea typeface="+mn-ea"/>
                <a:cs typeface="+mn-cs"/>
              </a:rPr>
              <a:t> is :['echo2.py', 'this', 'is', '</a:t>
            </a:r>
            <a:r>
              <a:rPr lang="en-US" sz="900" kern="1200" dirty="0" err="1">
                <a:solidFill>
                  <a:schemeClr val="tx1"/>
                </a:solidFill>
                <a:effectLst/>
                <a:latin typeface="+mn-lt"/>
                <a:ea typeface="+mn-ea"/>
                <a:cs typeface="+mn-cs"/>
              </a:rPr>
              <a:t>argv</a:t>
            </a:r>
            <a:r>
              <a:rPr lang="en-US" sz="900"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 am not telling the students something new that's not visualized. I am explaining exactly what they are seeing.</a:t>
            </a:r>
          </a:p>
        </p:txBody>
      </p:sp>
      <p:sp>
        <p:nvSpPr>
          <p:cNvPr id="4" name="Slide Number Placeholder 3"/>
          <p:cNvSpPr>
            <a:spLocks noGrp="1"/>
          </p:cNvSpPr>
          <p:nvPr>
            <p:ph type="sldNum" sz="quarter" idx="10"/>
          </p:nvPr>
        </p:nvSpPr>
        <p:spPr/>
        <p:txBody>
          <a:bodyPr/>
          <a:lstStyle/>
          <a:p>
            <a:fld id="{0C2CDB68-1272-A943-A030-2A6C870EF9B6}" type="slidenum">
              <a:rPr lang="en-US" smtClean="0"/>
              <a:t>12</a:t>
            </a:fld>
            <a:endParaRPr lang="en-US"/>
          </a:p>
        </p:txBody>
      </p:sp>
    </p:spTree>
    <p:extLst>
      <p:ext uri="{BB962C8B-B14F-4D97-AF65-F5344CB8AC3E}">
        <p14:creationId xmlns:p14="http://schemas.microsoft.com/office/powerpoint/2010/main" val="40691759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We are still returning ‘count’ here</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269</a:t>
            </a:fld>
            <a:endParaRPr lang="en-US"/>
          </a:p>
        </p:txBody>
      </p:sp>
    </p:spTree>
    <p:extLst>
      <p:ext uri="{BB962C8B-B14F-4D97-AF65-F5344CB8AC3E}">
        <p14:creationId xmlns:p14="http://schemas.microsoft.com/office/powerpoint/2010/main" val="11096255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2CDB68-1272-A943-A030-2A6C870EF9B6}" type="slidenum">
              <a:rPr lang="en-US" smtClean="0"/>
              <a:t>273</a:t>
            </a:fld>
            <a:endParaRPr lang="en-US"/>
          </a:p>
        </p:txBody>
      </p:sp>
    </p:spTree>
    <p:extLst>
      <p:ext uri="{BB962C8B-B14F-4D97-AF65-F5344CB8AC3E}">
        <p14:creationId xmlns:p14="http://schemas.microsoft.com/office/powerpoint/2010/main" val="6414692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66842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Can you include a very brief line defining queries in this context (serves future glossary definition)</a:t>
            </a:r>
          </a:p>
        </p:txBody>
      </p:sp>
      <p:sp>
        <p:nvSpPr>
          <p:cNvPr id="4" name="Slide Number Placeholder 3"/>
          <p:cNvSpPr>
            <a:spLocks noGrp="1"/>
          </p:cNvSpPr>
          <p:nvPr>
            <p:ph type="sldNum" sz="quarter" idx="10"/>
          </p:nvPr>
        </p:nvSpPr>
        <p:spPr/>
        <p:txBody>
          <a:bodyPr/>
          <a:lstStyle/>
          <a:p>
            <a:fld id="{0C2CDB68-1272-A943-A030-2A6C870EF9B6}" type="slidenum">
              <a:rPr lang="en-US" smtClean="0"/>
              <a:t>276</a:t>
            </a:fld>
            <a:endParaRPr lang="en-US"/>
          </a:p>
        </p:txBody>
      </p:sp>
    </p:spTree>
    <p:extLst>
      <p:ext uri="{BB962C8B-B14F-4D97-AF65-F5344CB8AC3E}">
        <p14:creationId xmlns:p14="http://schemas.microsoft.com/office/powerpoint/2010/main" val="216066062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282</a:t>
            </a:fld>
            <a:endParaRPr lang="en-US"/>
          </a:p>
        </p:txBody>
      </p:sp>
    </p:spTree>
    <p:extLst>
      <p:ext uri="{BB962C8B-B14F-4D97-AF65-F5344CB8AC3E}">
        <p14:creationId xmlns:p14="http://schemas.microsoft.com/office/powerpoint/2010/main" val="191228873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22944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perhaps explain what a relational </a:t>
            </a:r>
            <a:r>
              <a:rPr lang="en-US" dirty="0" err="1"/>
              <a:t>db</a:t>
            </a:r>
            <a:r>
              <a:rPr lang="en-US" dirty="0"/>
              <a:t> is</a:t>
            </a:r>
          </a:p>
          <a:p>
            <a:endParaRPr lang="en-US" dirty="0"/>
          </a:p>
        </p:txBody>
      </p:sp>
      <p:sp>
        <p:nvSpPr>
          <p:cNvPr id="4" name="Slide Number Placeholder 3"/>
          <p:cNvSpPr>
            <a:spLocks noGrp="1"/>
          </p:cNvSpPr>
          <p:nvPr>
            <p:ph type="sldNum" sz="quarter" idx="10"/>
          </p:nvPr>
        </p:nvSpPr>
        <p:spPr/>
        <p:txBody>
          <a:bodyPr/>
          <a:lstStyle/>
          <a:p>
            <a:fld id="{0C2CDB68-1272-A943-A030-2A6C870EF9B6}" type="slidenum">
              <a:rPr lang="en-US" smtClean="0"/>
              <a:t>290</a:t>
            </a:fld>
            <a:endParaRPr lang="en-US"/>
          </a:p>
        </p:txBody>
      </p:sp>
    </p:spTree>
    <p:extLst>
      <p:ext uri="{BB962C8B-B14F-4D97-AF65-F5344CB8AC3E}">
        <p14:creationId xmlns:p14="http://schemas.microsoft.com/office/powerpoint/2010/main" val="25201392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292</a:t>
            </a:fld>
            <a:endParaRPr lang="en-US"/>
          </a:p>
        </p:txBody>
      </p:sp>
    </p:spTree>
    <p:extLst>
      <p:ext uri="{BB962C8B-B14F-4D97-AF65-F5344CB8AC3E}">
        <p14:creationId xmlns:p14="http://schemas.microsoft.com/office/powerpoint/2010/main" val="23072848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May need further demonstration, or a rough drawing to visualize the animation. I’m having trouble picturing it.</a:t>
            </a:r>
          </a:p>
          <a:p>
            <a:endParaRPr lang="en-US" dirty="0"/>
          </a:p>
          <a:p>
            <a:r>
              <a:rPr lang="en-US" dirty="0"/>
              <a:t>JG: I'll draw this out for you in person. It's easy to diagram but hard to put in words.</a:t>
            </a:r>
          </a:p>
        </p:txBody>
      </p:sp>
      <p:sp>
        <p:nvSpPr>
          <p:cNvPr id="4" name="Slide Number Placeholder 3"/>
          <p:cNvSpPr>
            <a:spLocks noGrp="1"/>
          </p:cNvSpPr>
          <p:nvPr>
            <p:ph type="sldNum" sz="quarter" idx="10"/>
          </p:nvPr>
        </p:nvSpPr>
        <p:spPr/>
        <p:txBody>
          <a:bodyPr/>
          <a:lstStyle/>
          <a:p>
            <a:fld id="{0C2CDB68-1272-A943-A030-2A6C870EF9B6}" type="slidenum">
              <a:rPr lang="en-US" smtClean="0"/>
              <a:t>308</a:t>
            </a:fld>
            <a:endParaRPr lang="en-US"/>
          </a:p>
        </p:txBody>
      </p:sp>
    </p:spTree>
    <p:extLst>
      <p:ext uri="{BB962C8B-B14F-4D97-AF65-F5344CB8AC3E}">
        <p14:creationId xmlns:p14="http://schemas.microsoft.com/office/powerpoint/2010/main" val="10193837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13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88785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8086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GI: are we going to discuss SQL here for comparison sake?</a:t>
            </a:r>
          </a:p>
          <a:p>
            <a:endParaRPr lang="en-US" dirty="0"/>
          </a:p>
          <a:p>
            <a:r>
              <a:rPr lang="en-US" dirty="0"/>
              <a:t>JG: No. Next module.</a:t>
            </a:r>
          </a:p>
        </p:txBody>
      </p:sp>
      <p:sp>
        <p:nvSpPr>
          <p:cNvPr id="4" name="Slide Number Placeholder 3"/>
          <p:cNvSpPr>
            <a:spLocks noGrp="1"/>
          </p:cNvSpPr>
          <p:nvPr>
            <p:ph type="sldNum" sz="quarter" idx="10"/>
          </p:nvPr>
        </p:nvSpPr>
        <p:spPr/>
        <p:txBody>
          <a:bodyPr/>
          <a:lstStyle/>
          <a:p>
            <a:fld id="{0C2CDB68-1272-A943-A030-2A6C870EF9B6}" type="slidenum">
              <a:rPr lang="en-US" smtClean="0"/>
              <a:t>325</a:t>
            </a:fld>
            <a:endParaRPr lang="en-US"/>
          </a:p>
        </p:txBody>
      </p:sp>
    </p:spTree>
    <p:extLst>
      <p:ext uri="{BB962C8B-B14F-4D97-AF65-F5344CB8AC3E}">
        <p14:creationId xmlns:p14="http://schemas.microsoft.com/office/powerpoint/2010/main" val="20538689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2CDB68-1272-A943-A030-2A6C870EF9B6}" type="slidenum">
              <a:rPr lang="en-US" smtClean="0"/>
              <a:t>330</a:t>
            </a:fld>
            <a:endParaRPr lang="en-US"/>
          </a:p>
        </p:txBody>
      </p:sp>
    </p:spTree>
    <p:extLst>
      <p:ext uri="{BB962C8B-B14F-4D97-AF65-F5344CB8AC3E}">
        <p14:creationId xmlns:p14="http://schemas.microsoft.com/office/powerpoint/2010/main" val="126779302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334</a:t>
            </a:fld>
            <a:endParaRPr lang="en-US"/>
          </a:p>
        </p:txBody>
      </p:sp>
    </p:spTree>
    <p:extLst>
      <p:ext uri="{BB962C8B-B14F-4D97-AF65-F5344CB8AC3E}">
        <p14:creationId xmlns:p14="http://schemas.microsoft.com/office/powerpoint/2010/main" val="184142275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55371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JG: Anything I show on my computer will be too specific to my environment. We'll pick out a random chunk of the file and have you format it the way you show other files</a:t>
            </a:r>
          </a:p>
        </p:txBody>
      </p:sp>
      <p:sp>
        <p:nvSpPr>
          <p:cNvPr id="4" name="Slide Number Placeholder 3"/>
          <p:cNvSpPr>
            <a:spLocks noGrp="1"/>
          </p:cNvSpPr>
          <p:nvPr>
            <p:ph type="sldNum" sz="quarter" idx="10"/>
          </p:nvPr>
        </p:nvSpPr>
        <p:spPr/>
        <p:txBody>
          <a:bodyPr/>
          <a:lstStyle/>
          <a:p>
            <a:fld id="{0C2CDB68-1272-A943-A030-2A6C870EF9B6}" type="slidenum">
              <a:rPr lang="en-US" smtClean="0"/>
              <a:t>340</a:t>
            </a:fld>
            <a:endParaRPr lang="en-US"/>
          </a:p>
        </p:txBody>
      </p:sp>
    </p:spTree>
    <p:extLst>
      <p:ext uri="{BB962C8B-B14F-4D97-AF65-F5344CB8AC3E}">
        <p14:creationId xmlns:p14="http://schemas.microsoft.com/office/powerpoint/2010/main" val="41764657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91638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4793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2CDB68-1272-A943-A030-2A6C870EF9B6}" type="slidenum">
              <a:rPr lang="en-US" smtClean="0"/>
              <a:t>368</a:t>
            </a:fld>
            <a:endParaRPr lang="en-US"/>
          </a:p>
        </p:txBody>
      </p:sp>
    </p:spTree>
    <p:extLst>
      <p:ext uri="{BB962C8B-B14F-4D97-AF65-F5344CB8AC3E}">
        <p14:creationId xmlns:p14="http://schemas.microsoft.com/office/powerpoint/2010/main" val="390029502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281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189" marR="0" lvl="0" indent="-431789"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378" marR="0" lvl="1" indent="-40639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5137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lstStyle>
            <a:lvl1pPr marL="457189" marR="0" lvl="0" indent="-228594" algn="l" rtl="0">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marL="914378" marR="0" lvl="1" indent="-228594"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566" marR="0" lvl="2" indent="-228594"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754" marR="0" lvl="3"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5943" marR="0" lvl="4"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132" marR="0" lvl="5"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320" marR="0" lvl="6"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509" marR="0" lvl="7"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697" marR="0" lvl="8" indent="-228594"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6650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subTitle" idx="1"/>
          </p:nvPr>
        </p:nvSpPr>
        <p:spPr>
          <a:xfrm>
            <a:off x="1371600" y="2914650"/>
            <a:ext cx="6400800" cy="1314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marL="457189"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378"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566"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754"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5943"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132"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32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509"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48561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B0FC43-C1BB-574A-88D6-15A7D77CDD01}"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1615361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B0FC43-C1BB-574A-88D6-15A7D77CDD01}"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3131323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B0FC43-C1BB-574A-88D6-15A7D77CDD01}"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2429426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B0FC43-C1BB-574A-88D6-15A7D77CDD01}"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1078226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B0FC43-C1BB-574A-88D6-15A7D77CDD01}" type="datetimeFigureOut">
              <a:rPr lang="en-US" smtClean="0"/>
              <a:t>5/21/19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2295933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B0FC43-C1BB-574A-88D6-15A7D77CDD01}" type="datetimeFigureOut">
              <a:rPr lang="en-US" smtClean="0"/>
              <a:t>5/21/19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4069581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B0FC43-C1BB-574A-88D6-15A7D77CDD01}" type="datetimeFigureOut">
              <a:rPr lang="en-US" smtClean="0"/>
              <a:t>5/21/19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3499447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B0FC43-C1BB-574A-88D6-15A7D77CDD01}"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262893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5463750" y="1371628"/>
            <a:ext cx="4388700"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91425" rIns="91425" bIns="91425" anchor="t" anchorCtr="0"/>
          <a:lstStyle>
            <a:lvl1pPr marL="457189" marR="0" lvl="0" indent="-431789"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378" marR="0" lvl="1" indent="-40639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95477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B0FC43-C1BB-574A-88D6-15A7D77CDD01}"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2152019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B0FC43-C1BB-574A-88D6-15A7D77CDD01}"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1660421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B0FC43-C1BB-574A-88D6-15A7D77CDD01}"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09FB4-C84B-AC41-A25C-F25E83FC2E5B}" type="slidenum">
              <a:rPr lang="en-US" smtClean="0"/>
              <a:t>‹#›</a:t>
            </a:fld>
            <a:endParaRPr lang="en-US"/>
          </a:p>
        </p:txBody>
      </p:sp>
    </p:spTree>
    <p:extLst>
      <p:ext uri="{BB962C8B-B14F-4D97-AF65-F5344CB8AC3E}">
        <p14:creationId xmlns:p14="http://schemas.microsoft.com/office/powerpoint/2010/main" val="1348295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49398" y="134592"/>
            <a:ext cx="8840546" cy="485236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51316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159026" y="178903"/>
            <a:ext cx="8853281" cy="4860236"/>
          </a:xfrm>
        </p:spPr>
        <p:txBody>
          <a:bodyPr/>
          <a:lstStyle>
            <a:lvl1pPr marL="0" indent="0">
              <a:buNone/>
              <a:defRPr sz="24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478962"/>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19600" y="269498"/>
            <a:ext cx="4508925" cy="728405"/>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35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711843" y="269497"/>
            <a:ext cx="8216683" cy="416781"/>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35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13015103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696516" y="857250"/>
            <a:ext cx="1812298" cy="1787092"/>
          </a:xfrm>
          <a:prstGeom prst="rect">
            <a:avLst/>
          </a:prstGeom>
          <a:noFill/>
        </p:spPr>
        <p:txBody>
          <a:bodyPr wrap="square" rtlCol="0">
            <a:spAutoFit/>
          </a:bodyPr>
          <a:lstStyle/>
          <a:p>
            <a:pPr marL="0" indent="0" algn="r">
              <a:spcBef>
                <a:spcPts val="560"/>
              </a:spcBef>
              <a:buClr>
                <a:srgbClr val="800000"/>
              </a:buClr>
              <a:buSzPts val="2800"/>
              <a:buNone/>
            </a:pPr>
            <a:r>
              <a:rPr lang="en" sz="3000" b="1" dirty="0">
                <a:solidFill>
                  <a:schemeClr val="bg1"/>
                </a:solidFill>
                <a:latin typeface="Calibri"/>
                <a:ea typeface="Calibri"/>
                <a:cs typeface="Calibri"/>
                <a:sym typeface="Calibri"/>
              </a:rPr>
              <a:t>Module #</a:t>
            </a:r>
          </a:p>
          <a:p>
            <a:pPr marL="0" indent="0" algn="r">
              <a:spcBef>
                <a:spcPts val="560"/>
              </a:spcBef>
              <a:buClr>
                <a:srgbClr val="800000"/>
              </a:buClr>
              <a:buSzPts val="2800"/>
              <a:buNone/>
            </a:pPr>
            <a:r>
              <a:rPr lang="en" sz="3000" b="1" dirty="0">
                <a:solidFill>
                  <a:schemeClr val="bg1"/>
                </a:solidFill>
                <a:latin typeface="Calibri"/>
                <a:ea typeface="Calibri"/>
                <a:cs typeface="Calibri"/>
                <a:sym typeface="Calibri"/>
              </a:rPr>
              <a:t>Video #</a:t>
            </a:r>
          </a:p>
          <a:p>
            <a:pPr marL="0" indent="0" algn="r">
              <a:spcBef>
                <a:spcPts val="560"/>
              </a:spcBef>
              <a:buClr>
                <a:srgbClr val="800000"/>
              </a:buClr>
              <a:buSzPts val="2800"/>
              <a:buNone/>
            </a:pPr>
            <a:r>
              <a:rPr lang="en" sz="3000" b="1" dirty="0">
                <a:solidFill>
                  <a:schemeClr val="bg1"/>
                </a:solidFill>
                <a:latin typeface="Calibri"/>
                <a:ea typeface="Calibri"/>
                <a:cs typeface="Calibri"/>
                <a:sym typeface="Calibri"/>
              </a:rPr>
              <a:t>Title: </a:t>
            </a:r>
          </a:p>
          <a:p>
            <a:endParaRPr lang="en-US" sz="1013" dirty="0">
              <a:solidFill>
                <a:schemeClr val="bg1"/>
              </a:solidFill>
            </a:endParaRPr>
          </a:p>
        </p:txBody>
      </p:sp>
      <p:sp>
        <p:nvSpPr>
          <p:cNvPr id="6" name="Text Placeholder 5"/>
          <p:cNvSpPr>
            <a:spLocks noGrp="1"/>
          </p:cNvSpPr>
          <p:nvPr>
            <p:ph type="body" sz="quarter" idx="10"/>
          </p:nvPr>
        </p:nvSpPr>
        <p:spPr>
          <a:xfrm>
            <a:off x="2508647" y="857250"/>
            <a:ext cx="5694759" cy="1045414"/>
          </a:xfrm>
        </p:spPr>
        <p:txBody>
          <a:bodyPr>
            <a:spAutoFit/>
          </a:bodyPr>
          <a:lstStyle>
            <a:lvl1pPr marL="0" indent="0">
              <a:buNone/>
              <a:defRPr/>
            </a:lvl1pPr>
          </a:lstStyle>
          <a:p>
            <a:pPr marL="171450" marR="0" lvl="0" indent="-308610" algn="l" defTabSz="685800" rtl="0" eaLnBrk="1" fontAlgn="auto" latinLnBrk="0" hangingPunct="1">
              <a:lnSpc>
                <a:spcPct val="90000"/>
              </a:lnSpc>
              <a:spcBef>
                <a:spcPts val="750"/>
              </a:spcBef>
              <a:spcAft>
                <a:spcPts val="0"/>
              </a:spcAft>
              <a:buClrTx/>
              <a:buSzTx/>
              <a:tabLst/>
              <a:defRPr/>
            </a:pPr>
            <a:r>
              <a:rPr lang="en-US"/>
              <a:t>Edit Master text styles</a:t>
            </a:r>
          </a:p>
          <a:p>
            <a:pPr marL="171450" marR="0" lvl="1" indent="-308610" algn="l" defTabSz="685800" rtl="0" eaLnBrk="1" fontAlgn="auto" latinLnBrk="0" hangingPunct="1">
              <a:lnSpc>
                <a:spcPct val="90000"/>
              </a:lnSpc>
              <a:spcBef>
                <a:spcPts val="750"/>
              </a:spcBef>
              <a:spcAft>
                <a:spcPts val="0"/>
              </a:spcAft>
              <a:buClrTx/>
              <a:buSzTx/>
              <a:tabLst/>
              <a:defRPr/>
            </a:pPr>
            <a:r>
              <a:rPr lang="en-US"/>
              <a:t>Second level</a:t>
            </a:r>
          </a:p>
          <a:p>
            <a:pPr marL="171450" marR="0" lvl="2" indent="-308610" algn="l" defTabSz="685800" rtl="0" eaLnBrk="1" fontAlgn="auto" latinLnBrk="0" hangingPunct="1">
              <a:lnSpc>
                <a:spcPct val="90000"/>
              </a:lnSpc>
              <a:spcBef>
                <a:spcPts val="750"/>
              </a:spcBef>
              <a:spcAft>
                <a:spcPts val="0"/>
              </a:spcAft>
              <a:buClrTx/>
              <a:buSzTx/>
              <a:tabLst/>
              <a:defRPr/>
            </a:pPr>
            <a:r>
              <a:rPr lang="en-US"/>
              <a:t>Third level</a:t>
            </a:r>
          </a:p>
        </p:txBody>
      </p:sp>
    </p:spTree>
    <p:extLst>
      <p:ext uri="{BB962C8B-B14F-4D97-AF65-F5344CB8AC3E}">
        <p14:creationId xmlns:p14="http://schemas.microsoft.com/office/powerpoint/2010/main" val="11804267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789274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5463750" y="1371628"/>
            <a:ext cx="4388700"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132310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5241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91425" rIns="91425" bIns="91425" anchor="t" anchorCtr="0"/>
          <a:lstStyle>
            <a:lvl1pPr marL="457189" marR="0" lvl="0" indent="-431789"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378" marR="0" lvl="1" indent="-40639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155307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5" name="Google Shape;35;p5"/>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14142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27652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99864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0889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3"/>
          </p:nvPr>
        </p:nvSpPr>
        <p:spPr>
          <a:xfrm>
            <a:off x="4645025" y="1151335"/>
            <a:ext cx="4041900" cy="4797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26217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body" idx="1"/>
          </p:nvPr>
        </p:nvSpPr>
        <p:spPr>
          <a:xfrm>
            <a:off x="457200" y="1200150"/>
            <a:ext cx="40386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2"/>
          </p:nvPr>
        </p:nvSpPr>
        <p:spPr>
          <a:xfrm>
            <a:off x="4648200" y="1200150"/>
            <a:ext cx="40386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117512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382063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subTitle" idx="1"/>
          </p:nvPr>
        </p:nvSpPr>
        <p:spPr>
          <a:xfrm>
            <a:off x="1371600" y="2914650"/>
            <a:ext cx="6400800" cy="1314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1172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5" name="Google Shape;35;p5"/>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marL="457189"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378"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566"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754"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5943"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132"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32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509"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189" marR="0" lvl="0" indent="-228594"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378" marR="0" lvl="1" indent="-228594"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566" marR="0" lvl="2" indent="-228594"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754" marR="0" lvl="3"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5943" marR="0" lvl="4"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132" marR="0" lvl="5"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320" marR="0" lvl="6"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509" marR="0" lvl="7"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697" marR="0" lvl="8"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9920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lstStyle>
            <a:lvl1pPr marL="457189" marR="0" lvl="0" indent="-431789"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378" marR="0" lvl="1" indent="-40639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566" marR="0" lvl="2"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754" marR="0" lvl="3"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5943" marR="0" lvl="4"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189" marR="0" lvl="0" indent="-228594"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378" marR="0" lvl="1" indent="-228594"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566" marR="0" lvl="2" indent="-228594"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754" marR="0" lvl="3"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5943" marR="0" lvl="4"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132" marR="0" lvl="5"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320" marR="0" lvl="6"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509" marR="0" lvl="7"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697" marR="0" lvl="8" indent="-228594"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2756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749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871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lstStyle>
            <a:lvl1pPr marL="457189" marR="0" lvl="0" indent="-228594"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378" marR="0" lvl="1" indent="-228594"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566" marR="0" lvl="2" indent="-228594"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754" marR="0" lvl="3"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5943" marR="0" lvl="4"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132" marR="0" lvl="5"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320" marR="0" lvl="6"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509" marR="0" lvl="7"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697" marR="0" lvl="8"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lstStyle>
            <a:lvl1pPr marL="457189" marR="0" lvl="0" indent="-38099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378" marR="0" lvl="1"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566" marR="0" lvl="2"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754" marR="0" lvl="3"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5943" marR="0" lvl="4"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132" marR="0" lvl="5"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320" marR="0" lvl="6"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509" marR="0" lvl="7"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697" marR="0" lvl="8"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3"/>
          </p:nvPr>
        </p:nvSpPr>
        <p:spPr>
          <a:xfrm>
            <a:off x="4645025" y="1151335"/>
            <a:ext cx="4041900" cy="479700"/>
          </a:xfrm>
          <a:prstGeom prst="rect">
            <a:avLst/>
          </a:prstGeom>
          <a:noFill/>
          <a:ln>
            <a:noFill/>
          </a:ln>
        </p:spPr>
        <p:txBody>
          <a:bodyPr spcFirstLastPara="1" wrap="square" lIns="91425" tIns="91425" rIns="91425" bIns="91425" anchor="b" anchorCtr="0"/>
          <a:lstStyle>
            <a:lvl1pPr marL="457189" marR="0" lvl="0" indent="-228594"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378" marR="0" lvl="1" indent="-228594"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566" marR="0" lvl="2" indent="-228594"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754" marR="0" lvl="3"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5943" marR="0" lvl="4"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132" marR="0" lvl="5"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320" marR="0" lvl="6"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509" marR="0" lvl="7"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697" marR="0" lvl="8" indent="-228594"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lstStyle>
            <a:lvl1pPr marL="457189" marR="0" lvl="0" indent="-38099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378" marR="0" lvl="1"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566" marR="0" lvl="2"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754" marR="0" lvl="3"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5943" marR="0" lvl="4"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132" marR="0" lvl="5"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320" marR="0" lvl="6"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509" marR="0" lvl="7"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697" marR="0" lvl="8" indent="-330192"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3536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189"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378"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566"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754"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body" idx="1"/>
          </p:nvPr>
        </p:nvSpPr>
        <p:spPr>
          <a:xfrm>
            <a:off x="457200" y="1200150"/>
            <a:ext cx="4038600" cy="3394500"/>
          </a:xfrm>
          <a:prstGeom prst="rect">
            <a:avLst/>
          </a:prstGeom>
          <a:noFill/>
          <a:ln>
            <a:noFill/>
          </a:ln>
        </p:spPr>
        <p:txBody>
          <a:bodyPr spcFirstLastPara="1" wrap="square" lIns="91425" tIns="91425" rIns="91425" bIns="91425" anchor="t" anchorCtr="0"/>
          <a:lstStyle>
            <a:lvl1pPr marL="457189" marR="0" lvl="0" indent="-40639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378" marR="0" lvl="1"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566" marR="0" lvl="2"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754" marR="0" lvl="3"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5943" marR="0" lvl="4"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132" marR="0" lvl="5"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2"/>
          </p:nvPr>
        </p:nvSpPr>
        <p:spPr>
          <a:xfrm>
            <a:off x="4648200" y="1200150"/>
            <a:ext cx="4038600" cy="3394500"/>
          </a:xfrm>
          <a:prstGeom prst="rect">
            <a:avLst/>
          </a:prstGeom>
          <a:noFill/>
          <a:ln>
            <a:noFill/>
          </a:ln>
        </p:spPr>
        <p:txBody>
          <a:bodyPr spcFirstLastPara="1" wrap="square" lIns="91425" tIns="91425" rIns="91425" bIns="91425" anchor="t" anchorCtr="0"/>
          <a:lstStyle>
            <a:lvl1pPr marL="457189" marR="0" lvl="0" indent="-40639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378" marR="0" lvl="1" indent="-38099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566" marR="0" lvl="2" indent="-355591"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754" marR="0" lvl="3"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5943" marR="0" lvl="4"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132" marR="0" lvl="5"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2"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38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189"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378"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566"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754"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5943"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32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1886"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64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331945833"/>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AB0FC43-C1BB-574A-88D6-15A7D77CDD01}" type="datetimeFigureOut">
              <a:rPr lang="en-US" smtClean="0"/>
              <a:t>5/21/19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2A09FB4-C84B-AC41-A25C-F25E83FC2E5B}" type="slidenum">
              <a:rPr lang="en-US" smtClean="0"/>
              <a:t>‹#›</a:t>
            </a:fld>
            <a:endParaRPr lang="en-US"/>
          </a:p>
        </p:txBody>
      </p:sp>
    </p:spTree>
    <p:extLst>
      <p:ext uri="{BB962C8B-B14F-4D97-AF65-F5344CB8AC3E}">
        <p14:creationId xmlns:p14="http://schemas.microsoft.com/office/powerpoint/2010/main" val="362273336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777196326"/>
      </p:ext>
    </p:extLst>
  </p:cSld>
  <p:clrMap bg1="lt1" tx1="dk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185.xml.rels><?xml version="1.0" encoding="UTF-8" standalone="yes"?>
<Relationships xmlns="http://schemas.openxmlformats.org/package/2006/relationships"><Relationship Id="rId2" Type="http://schemas.openxmlformats.org/officeDocument/2006/relationships/hyperlink" Target="http://download.geonames.org/export/dump/" TargetMode="External"/><Relationship Id="rId1" Type="http://schemas.openxmlformats.org/officeDocument/2006/relationships/slideLayout" Target="../slideLayouts/slideLayout23.xml"/></Relationships>
</file>

<file path=ppt/slides/_rels/slide1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5.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5.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5.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7.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5.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5.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4.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3.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3.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7.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3.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3.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3.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2.xml.rels><?xml version="1.0" encoding="UTF-8" standalone="yes"?>
<Relationships xmlns="http://schemas.openxmlformats.org/package/2006/relationships"><Relationship Id="rId2" Type="http://schemas.openxmlformats.org/officeDocument/2006/relationships/hyperlink" Target="https://try.redis.io/" TargetMode="External"/><Relationship Id="rId1" Type="http://schemas.openxmlformats.org/officeDocument/2006/relationships/slideLayout" Target="../slideLayouts/slideLayout23.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indent="0">
              <a:spcBef>
                <a:spcPts val="0"/>
              </a:spcBef>
              <a:buNone/>
            </a:pPr>
            <a:endParaRPr sz="2800" dirty="0">
              <a:solidFill>
                <a:srgbClr val="800000"/>
              </a:solidFill>
            </a:endParaRPr>
          </a:p>
          <a:p>
            <a:pPr marL="0" indent="0">
              <a:spcBef>
                <a:spcPts val="560"/>
              </a:spcBef>
              <a:buNone/>
            </a:pPr>
            <a:endParaRPr sz="2800" dirty="0">
              <a:solidFill>
                <a:srgbClr val="FFFFFF"/>
              </a:solidFill>
            </a:endParaRPr>
          </a:p>
          <a:p>
            <a:pPr marL="0" indent="0">
              <a:spcBef>
                <a:spcPts val="560"/>
              </a:spcBef>
              <a:buClr>
                <a:srgbClr val="800000"/>
              </a:buClr>
              <a:buNone/>
            </a:pPr>
            <a:r>
              <a:rPr lang="en-US" sz="2800" dirty="0">
                <a:solidFill>
                  <a:srgbClr val="FFFFFF"/>
                </a:solidFill>
              </a:rPr>
              <a:t>		</a:t>
            </a:r>
            <a:r>
              <a:rPr lang="en-US" sz="2800" b="1"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25400" indent="0">
              <a:buNone/>
            </a:pPr>
            <a:r>
              <a:rPr lang="en-US" sz="2800" b="1" dirty="0">
                <a:solidFill>
                  <a:srgbClr val="FFFFFF"/>
                </a:solidFill>
                <a:latin typeface="Open Sans"/>
                <a:ea typeface="Open Sans"/>
                <a:cs typeface="Open Sans"/>
                <a:sym typeface="Open Sans"/>
              </a:rPr>
              <a:t>		VIDEO #: </a:t>
            </a:r>
          </a:p>
          <a:p>
            <a:pPr marL="25400" indent="0">
              <a:buNone/>
            </a:pPr>
            <a:r>
              <a:rPr lang="en-US" sz="2800" b="1" dirty="0">
                <a:solidFill>
                  <a:srgbClr val="FFFFFF"/>
                </a:solidFill>
                <a:latin typeface="Open Sans"/>
                <a:ea typeface="Open Sans"/>
                <a:cs typeface="Open Sans"/>
                <a:sym typeface="Open Sans"/>
              </a:rPr>
              <a:t>		filename: </a:t>
            </a:r>
          </a:p>
          <a:p>
            <a:pPr marL="0" indent="0">
              <a:spcBef>
                <a:spcPts val="560"/>
              </a:spcBef>
              <a:buClr>
                <a:srgbClr val="800000"/>
              </a:buClr>
              <a:buNone/>
            </a:pPr>
            <a:r>
              <a:rPr lang="en-US" sz="2800" b="1" dirty="0">
                <a:solidFill>
                  <a:srgbClr val="FFFFFF"/>
                </a:solidFill>
                <a:latin typeface="Open Sans"/>
                <a:ea typeface="Open Sans"/>
                <a:cs typeface="Open Sans"/>
                <a:sym typeface="Open Sans"/>
              </a:rPr>
              <a:t>		Title: “</a:t>
            </a:r>
            <a:r>
              <a:rPr lang="en-US" sz="3000" b="1" dirty="0">
                <a:solidFill>
                  <a:schemeClr val="bg1"/>
                </a:solidFill>
              </a:rPr>
              <a:t>Module Intro</a:t>
            </a:r>
            <a:r>
              <a:rPr lang="en-US" sz="2800" b="1" dirty="0">
                <a:solidFill>
                  <a:srgbClr val="FFFFFF"/>
                </a:solidFill>
                <a:latin typeface="Open Sans"/>
                <a:ea typeface="Open Sans"/>
                <a:cs typeface="Open Sans"/>
                <a:sym typeface="Open Sans"/>
              </a:rPr>
              <a:t>”</a:t>
            </a:r>
            <a:endParaRPr b="1"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411920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B15998-CDAE-5345-9CCC-5D3AD24E6CE2}"/>
              </a:ext>
            </a:extLst>
          </p:cNvPr>
          <p:cNvSpPr>
            <a:spLocks noGrp="1"/>
          </p:cNvSpPr>
          <p:nvPr>
            <p:ph type="body" sz="quarter" idx="10"/>
          </p:nvPr>
        </p:nvSpPr>
        <p:spPr>
          <a:xfrm>
            <a:off x="275772" y="339387"/>
            <a:ext cx="8287658" cy="4413468"/>
          </a:xfrm>
        </p:spPr>
        <p:txBody>
          <a:bodyPr>
            <a:normAutofit/>
          </a:bodyPr>
          <a:lstStyle/>
          <a:p>
            <a:r>
              <a:rPr lang="en-US" sz="3200" dirty="0"/>
              <a:t>How does Python know what the different arguments are?</a:t>
            </a:r>
          </a:p>
          <a:p>
            <a:r>
              <a:rPr lang="en-US" sz="3200" dirty="0"/>
              <a:t>You entered a </a:t>
            </a:r>
            <a:r>
              <a:rPr lang="en-US" sz="3200" i="1" dirty="0"/>
              <a:t>string</a:t>
            </a:r>
            <a:r>
              <a:rPr lang="en-US" sz="3200" dirty="0"/>
              <a:t> on the command line, with characters and spaces.</a:t>
            </a:r>
          </a:p>
          <a:p>
            <a:r>
              <a:rPr lang="en-US" sz="3200" dirty="0"/>
              <a:t>Python takes that string and uses split() to divide it at the spaces into a list</a:t>
            </a:r>
          </a:p>
          <a:p>
            <a:r>
              <a:rPr lang="en-US" sz="3200" dirty="0"/>
              <a:t>That list becomes </a:t>
            </a:r>
            <a:r>
              <a:rPr lang="en-US" sz="3200" dirty="0" err="1"/>
              <a:t>argv</a:t>
            </a:r>
            <a:endParaRPr lang="en-US" sz="3200" dirty="0"/>
          </a:p>
          <a:p>
            <a:r>
              <a:rPr lang="en-US" sz="3200" dirty="0"/>
              <a:t>Here: let's demonstrate</a:t>
            </a:r>
          </a:p>
        </p:txBody>
      </p:sp>
    </p:spTree>
    <p:extLst>
      <p:ext uri="{BB962C8B-B14F-4D97-AF65-F5344CB8AC3E}">
        <p14:creationId xmlns:p14="http://schemas.microsoft.com/office/powerpoint/2010/main" val="39743610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5A9296-E777-BD4B-9A89-68D89C5D5B33}"/>
              </a:ext>
            </a:extLst>
          </p:cNvPr>
          <p:cNvSpPr>
            <a:spLocks noGrp="1"/>
          </p:cNvSpPr>
          <p:nvPr>
            <p:ph type="body" sz="quarter" idx="10"/>
          </p:nvPr>
        </p:nvSpPr>
        <p:spPr>
          <a:xfrm>
            <a:off x="149398" y="518984"/>
            <a:ext cx="8840546" cy="4467975"/>
          </a:xfrm>
        </p:spPr>
        <p:txBody>
          <a:bodyPr/>
          <a:lstStyle/>
          <a:p>
            <a:r>
              <a:rPr lang="en-US" sz="3200" dirty="0"/>
              <a:t>Lists can contain other lists as elements</a:t>
            </a:r>
          </a:p>
          <a:p>
            <a:r>
              <a:rPr lang="en-US" sz="3200" dirty="0"/>
              <a:t>Remember how almost any type can be an element of a list? </a:t>
            </a:r>
          </a:p>
          <a:p>
            <a:r>
              <a:rPr lang="en-US" sz="3200" dirty="0"/>
              <a:t>And remember how 'list' is a type?</a:t>
            </a:r>
          </a:p>
          <a:p>
            <a:r>
              <a:rPr lang="en-US" sz="3200" dirty="0"/>
              <a:t>So a list can be an element of a bigger list</a:t>
            </a:r>
          </a:p>
          <a:p>
            <a:pPr marL="0" indent="0">
              <a:buNone/>
            </a:pPr>
            <a:endParaRPr lang="en-US" dirty="0"/>
          </a:p>
        </p:txBody>
      </p:sp>
    </p:spTree>
    <p:extLst>
      <p:ext uri="{BB962C8B-B14F-4D97-AF65-F5344CB8AC3E}">
        <p14:creationId xmlns:p14="http://schemas.microsoft.com/office/powerpoint/2010/main" val="4758866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B51EAF-1746-994F-BDB4-E66260DB8416}"/>
              </a:ext>
            </a:extLst>
          </p:cNvPr>
          <p:cNvSpPr>
            <a:spLocks noGrp="1"/>
          </p:cNvSpPr>
          <p:nvPr>
            <p:ph sz="quarter" idx="10"/>
          </p:nvPr>
        </p:nvSpPr>
        <p:spPr/>
        <p:txBody>
          <a:bodyPr>
            <a:normAutofit fontScale="92500"/>
          </a:bodyPr>
          <a:lstStyle/>
          <a:p>
            <a:r>
              <a:rPr lang="en-US" b="1" dirty="0">
                <a:highlight>
                  <a:srgbClr val="FFFF00"/>
                </a:highlight>
              </a:rPr>
              <a:t>Animation! </a:t>
            </a:r>
            <a:r>
              <a:rPr lang="en-US" b="1" dirty="0"/>
              <a:t>Highlight the relevant portions of the list as the indices are applied</a:t>
            </a:r>
            <a:endParaRPr lang="en-US" dirty="0"/>
          </a:p>
          <a:p>
            <a:endParaRPr lang="en-US" b="1" dirty="0"/>
          </a:p>
          <a:p>
            <a:r>
              <a:rPr lang="en-US" b="1" dirty="0"/>
              <a:t>&gt;&gt;&gt; </a:t>
            </a:r>
            <a:r>
              <a:rPr lang="en-US" dirty="0"/>
              <a:t>rooms </a:t>
            </a:r>
            <a:r>
              <a:rPr lang="en-US" b="1" dirty="0"/>
              <a:t>=</a:t>
            </a:r>
            <a:r>
              <a:rPr lang="en-US" dirty="0"/>
              <a:t> </a:t>
            </a:r>
            <a:r>
              <a:rPr lang="en-US" b="1" dirty="0"/>
              <a:t>[['</a:t>
            </a:r>
            <a:r>
              <a:rPr lang="en-US" dirty="0"/>
              <a:t>131'</a:t>
            </a:r>
            <a:r>
              <a:rPr lang="en-US" b="1" dirty="0"/>
              <a:t>, '</a:t>
            </a:r>
            <a:r>
              <a:rPr lang="en-US" dirty="0"/>
              <a:t>141'</a:t>
            </a:r>
            <a:r>
              <a:rPr lang="en-US" b="1" dirty="0"/>
              <a:t>,</a:t>
            </a:r>
            <a:r>
              <a:rPr lang="en-US" dirty="0"/>
              <a:t> '151'</a:t>
            </a:r>
            <a:r>
              <a:rPr lang="en-US" b="1" dirty="0"/>
              <a:t>,</a:t>
            </a:r>
            <a:r>
              <a:rPr lang="en-US" dirty="0"/>
              <a:t> '161'</a:t>
            </a:r>
            <a:r>
              <a:rPr lang="en-US" b="1" dirty="0"/>
              <a:t>],</a:t>
            </a:r>
            <a:r>
              <a:rPr lang="en-US" dirty="0"/>
              <a:t> </a:t>
            </a:r>
            <a:r>
              <a:rPr lang="en-US" b="1" dirty="0"/>
              <a:t>[</a:t>
            </a:r>
            <a:r>
              <a:rPr lang="en-US" dirty="0"/>
              <a:t>'231'</a:t>
            </a:r>
            <a:r>
              <a:rPr lang="en-US" b="1" dirty="0"/>
              <a:t>,</a:t>
            </a:r>
            <a:r>
              <a:rPr lang="en-US" dirty="0"/>
              <a:t> '261'</a:t>
            </a:r>
            <a:r>
              <a:rPr lang="en-US" b="1" dirty="0"/>
              <a:t>,</a:t>
            </a:r>
            <a:r>
              <a:rPr lang="en-US" dirty="0"/>
              <a:t> '265'</a:t>
            </a:r>
            <a:r>
              <a:rPr lang="en-US" b="1" dirty="0"/>
              <a:t>]]</a:t>
            </a:r>
            <a:endParaRPr lang="en-US" dirty="0"/>
          </a:p>
          <a:p>
            <a:endParaRPr lang="en-US" b="1" dirty="0"/>
          </a:p>
          <a:p>
            <a:r>
              <a:rPr lang="en-US" b="1" dirty="0"/>
              <a:t>This is a list with two elements, both lists. We can refer to those elements by their indices to get the two lists. The element at index 0 is the list 131, 141, 151, 161. The element at index 1 is the list 231, 261, 265</a:t>
            </a:r>
          </a:p>
          <a:p>
            <a:r>
              <a:rPr lang="en-US" b="1" dirty="0"/>
              <a:t> </a:t>
            </a:r>
          </a:p>
          <a:p>
            <a:r>
              <a:rPr lang="en-US" b="1" dirty="0"/>
              <a:t>&gt;&gt;&gt; </a:t>
            </a:r>
            <a:r>
              <a:rPr lang="en-US" dirty="0"/>
              <a:t>rooms[0]      # -&gt; ['131', '141', '151', '161']</a:t>
            </a:r>
          </a:p>
          <a:p>
            <a:r>
              <a:rPr lang="en-US" b="1" dirty="0"/>
              <a:t>&gt;&gt;&gt; </a:t>
            </a:r>
            <a:r>
              <a:rPr lang="en-US" dirty="0"/>
              <a:t>rooms[1]      # -&gt; ['231', '261', '265']</a:t>
            </a:r>
          </a:p>
          <a:p>
            <a:endParaRPr lang="en-US" dirty="0"/>
          </a:p>
          <a:p>
            <a:endParaRPr lang="en-US" dirty="0"/>
          </a:p>
        </p:txBody>
      </p:sp>
    </p:spTree>
    <p:extLst>
      <p:ext uri="{BB962C8B-B14F-4D97-AF65-F5344CB8AC3E}">
        <p14:creationId xmlns:p14="http://schemas.microsoft.com/office/powerpoint/2010/main" val="9509737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69A148-EC65-B544-8E41-CA3D91A0D579}"/>
              </a:ext>
            </a:extLst>
          </p:cNvPr>
          <p:cNvSpPr>
            <a:spLocks noGrp="1"/>
          </p:cNvSpPr>
          <p:nvPr>
            <p:ph sz="quarter" idx="10"/>
          </p:nvPr>
        </p:nvSpPr>
        <p:spPr/>
        <p:txBody>
          <a:bodyPr/>
          <a:lstStyle/>
          <a:p>
            <a:r>
              <a:rPr lang="en-US" dirty="0"/>
              <a:t>We can also use indices to </a:t>
            </a:r>
            <a:r>
              <a:rPr lang="en-US" i="1" dirty="0"/>
              <a:t>update</a:t>
            </a:r>
            <a:r>
              <a:rPr lang="en-US" dirty="0"/>
              <a:t> nested lists</a:t>
            </a:r>
          </a:p>
          <a:p>
            <a:endParaRPr lang="en-US" dirty="0"/>
          </a:p>
          <a:p>
            <a:r>
              <a:rPr lang="en-US" dirty="0"/>
              <a:t>&gt;&gt;&gt; rooms[0][0] = '132'</a:t>
            </a:r>
          </a:p>
          <a:p>
            <a:r>
              <a:rPr lang="en-US" dirty="0"/>
              <a:t>&gt;&gt;&gt; rooms</a:t>
            </a:r>
          </a:p>
          <a:p>
            <a:endParaRPr lang="en-US" dirty="0"/>
          </a:p>
          <a:p>
            <a:r>
              <a:rPr lang="en-US" dirty="0"/>
              <a:t>That was an update to an element in one of the inner lists. We could also update an element of the outer list — replacing one of the inner lists with something else</a:t>
            </a:r>
          </a:p>
          <a:p>
            <a:endParaRPr lang="en-US" dirty="0"/>
          </a:p>
          <a:p>
            <a:r>
              <a:rPr lang="en-US" dirty="0"/>
              <a:t>&gt;&gt;&gt; rooms[1] = ['279', '281']</a:t>
            </a:r>
          </a:p>
          <a:p>
            <a:r>
              <a:rPr lang="en-US" dirty="0"/>
              <a:t>&gt;&gt;&gt; rooms</a:t>
            </a:r>
          </a:p>
        </p:txBody>
      </p:sp>
    </p:spTree>
    <p:extLst>
      <p:ext uri="{BB962C8B-B14F-4D97-AF65-F5344CB8AC3E}">
        <p14:creationId xmlns:p14="http://schemas.microsoft.com/office/powerpoint/2010/main" val="6690475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7DCEA4-3716-5946-A248-87C2B1119014}"/>
              </a:ext>
            </a:extLst>
          </p:cNvPr>
          <p:cNvSpPr>
            <a:spLocks noGrp="1"/>
          </p:cNvSpPr>
          <p:nvPr>
            <p:ph sz="quarter" idx="10"/>
          </p:nvPr>
        </p:nvSpPr>
        <p:spPr/>
        <p:txBody>
          <a:bodyPr>
            <a:normAutofit lnSpcReduction="10000"/>
          </a:bodyPr>
          <a:lstStyle/>
          <a:p>
            <a:r>
              <a:rPr lang="en-US" dirty="0"/>
              <a:t>We can use </a:t>
            </a:r>
            <a:r>
              <a:rPr lang="en-US" i="1" dirty="0"/>
              <a:t>multiple</a:t>
            </a:r>
            <a:r>
              <a:rPr lang="en-US" dirty="0"/>
              <a:t> indices to look at the elements of these two </a:t>
            </a:r>
            <a:r>
              <a:rPr lang="en-US" dirty="0" err="1"/>
              <a:t>sublists</a:t>
            </a:r>
            <a:r>
              <a:rPr lang="en-US" dirty="0"/>
              <a:t>. </a:t>
            </a:r>
          </a:p>
          <a:p>
            <a:endParaRPr lang="en-US" dirty="0"/>
          </a:p>
          <a:p>
            <a:r>
              <a:rPr lang="en-US" dirty="0"/>
              <a:t>rooms[0] is </a:t>
            </a:r>
            <a:r>
              <a:rPr lang="en-US" dirty="0">
                <a:highlight>
                  <a:srgbClr val="00FFFF"/>
                </a:highlight>
              </a:rPr>
              <a:t>['131', '141', '151', '161']</a:t>
            </a:r>
            <a:r>
              <a:rPr lang="en-US" dirty="0"/>
              <a:t> That's a list with 4 elements. To get at one of those elements, we add an index. 131 is element 0 of rooms[0], so we can access it with rooms[0][0]</a:t>
            </a:r>
          </a:p>
          <a:p>
            <a:r>
              <a:rPr lang="en-US" dirty="0"/>
              <a:t>&gt;&gt;&gt; rooms[0]</a:t>
            </a:r>
          </a:p>
          <a:p>
            <a:r>
              <a:rPr lang="en-US" dirty="0"/>
              <a:t>&gt;&gt;&gt; rooms[0][0]   # -&gt; '131'</a:t>
            </a:r>
          </a:p>
          <a:p>
            <a:r>
              <a:rPr lang="en-US" dirty="0"/>
              <a:t>&gt;&gt;&gt; rooms[0][1]   # -&gt; '141'</a:t>
            </a:r>
          </a:p>
          <a:p>
            <a:r>
              <a:rPr lang="en-US" dirty="0"/>
              <a:t>&gt;&gt;&gt; rooms[1]     </a:t>
            </a:r>
          </a:p>
          <a:p>
            <a:r>
              <a:rPr lang="en-US" dirty="0"/>
              <a:t>&gt;&gt;&gt; rooms[1][0]   # -&gt; '231'</a:t>
            </a:r>
          </a:p>
          <a:p>
            <a:r>
              <a:rPr lang="en-US" dirty="0"/>
              <a:t>&gt;&gt;&gt; rooms[1][2]   # -&gt; '265'</a:t>
            </a:r>
          </a:p>
        </p:txBody>
      </p:sp>
    </p:spTree>
    <p:extLst>
      <p:ext uri="{BB962C8B-B14F-4D97-AF65-F5344CB8AC3E}">
        <p14:creationId xmlns:p14="http://schemas.microsoft.com/office/powerpoint/2010/main" val="11946558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A4B74C-E315-9040-99CE-347E3EE1B95A}"/>
              </a:ext>
            </a:extLst>
          </p:cNvPr>
          <p:cNvSpPr>
            <a:spLocks noGrp="1"/>
          </p:cNvSpPr>
          <p:nvPr>
            <p:ph sz="quarter" idx="10"/>
          </p:nvPr>
        </p:nvSpPr>
        <p:spPr/>
        <p:txBody>
          <a:bodyPr>
            <a:normAutofit fontScale="85000" lnSpcReduction="20000"/>
          </a:bodyPr>
          <a:lstStyle/>
          <a:p>
            <a:r>
              <a:rPr lang="en-US" dirty="0"/>
              <a:t>If you want to call list methods on a nested list, just pay attention to what level you're working at.</a:t>
            </a:r>
          </a:p>
          <a:p>
            <a:endParaRPr lang="en-US" dirty="0"/>
          </a:p>
          <a:p>
            <a:r>
              <a:rPr lang="en-US" dirty="0"/>
              <a:t>&gt;&gt;&gt; </a:t>
            </a:r>
            <a:r>
              <a:rPr lang="en-US" dirty="0" err="1"/>
              <a:t>rooms.reverse</a:t>
            </a:r>
            <a:r>
              <a:rPr lang="en-US" dirty="0"/>
              <a:t>()</a:t>
            </a:r>
          </a:p>
          <a:p>
            <a:r>
              <a:rPr lang="en-US" dirty="0"/>
              <a:t>&gt;&gt;&gt; rooms</a:t>
            </a:r>
          </a:p>
          <a:p>
            <a:r>
              <a:rPr lang="en-US" dirty="0"/>
              <a:t>&gt;&gt;&gt; rooms[0]</a:t>
            </a:r>
          </a:p>
          <a:p>
            <a:endParaRPr lang="en-US" dirty="0"/>
          </a:p>
          <a:p>
            <a:r>
              <a:rPr lang="en-US" dirty="0"/>
              <a:t>That reversed the </a:t>
            </a:r>
            <a:r>
              <a:rPr lang="en-US" i="1" dirty="0"/>
              <a:t>outer</a:t>
            </a:r>
            <a:r>
              <a:rPr lang="en-US" dirty="0"/>
              <a:t> list by reversing the order of its elements. Each inner list is in the same order it was.</a:t>
            </a:r>
          </a:p>
          <a:p>
            <a:endParaRPr lang="en-US" dirty="0"/>
          </a:p>
          <a:p>
            <a:r>
              <a:rPr lang="en-US" dirty="0"/>
              <a:t>&gt;&gt;&gt; rooms[1].reverse()</a:t>
            </a:r>
          </a:p>
          <a:p>
            <a:r>
              <a:rPr lang="en-US" dirty="0"/>
              <a:t>&gt;&gt;&gt; rooms[1]</a:t>
            </a:r>
          </a:p>
          <a:p>
            <a:r>
              <a:rPr lang="en-US" dirty="0"/>
              <a:t>&gt;&gt;&gt; rooms</a:t>
            </a:r>
          </a:p>
          <a:p>
            <a:endParaRPr lang="en-US" dirty="0"/>
          </a:p>
          <a:p>
            <a:r>
              <a:rPr lang="en-US" dirty="0"/>
              <a:t>That reversed one of the </a:t>
            </a:r>
            <a:r>
              <a:rPr lang="en-US" i="1" dirty="0"/>
              <a:t>inner</a:t>
            </a:r>
            <a:r>
              <a:rPr lang="en-US" dirty="0"/>
              <a:t> lists. The </a:t>
            </a:r>
            <a:r>
              <a:rPr lang="en-US" i="1" dirty="0"/>
              <a:t>outer</a:t>
            </a:r>
            <a:r>
              <a:rPr lang="en-US" dirty="0"/>
              <a:t> list is unchanged.</a:t>
            </a:r>
          </a:p>
          <a:p>
            <a:endParaRPr lang="en-US" dirty="0"/>
          </a:p>
        </p:txBody>
      </p:sp>
    </p:spTree>
    <p:extLst>
      <p:ext uri="{BB962C8B-B14F-4D97-AF65-F5344CB8AC3E}">
        <p14:creationId xmlns:p14="http://schemas.microsoft.com/office/powerpoint/2010/main" val="28307311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CTECH403_M2_02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a:t>
            </a:r>
            <a:r>
              <a:rPr lang="en-US" sz="2400" b="1" i="0" u="none" dirty="0">
                <a:solidFill>
                  <a:srgbClr val="FFFFFF"/>
                </a:solidFill>
                <a:latin typeface="Open Sans"/>
                <a:ea typeface="Open Sans"/>
                <a:cs typeface="Open Sans"/>
                <a:sym typeface="Open Sans"/>
              </a:rPr>
              <a:t>“Nested Loops and Nested Lists”</a:t>
            </a:r>
            <a:endParaRPr sz="2400"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3264952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53DBF7-7A18-EF48-962E-DBA5EDFC0600}"/>
              </a:ext>
            </a:extLst>
          </p:cNvPr>
          <p:cNvSpPr>
            <a:spLocks noGrp="1"/>
          </p:cNvSpPr>
          <p:nvPr>
            <p:ph type="body" sz="quarter" idx="10"/>
          </p:nvPr>
        </p:nvSpPr>
        <p:spPr>
          <a:xfrm>
            <a:off x="149398" y="370703"/>
            <a:ext cx="8840546" cy="4616256"/>
          </a:xfrm>
        </p:spPr>
        <p:txBody>
          <a:bodyPr>
            <a:normAutofit/>
          </a:bodyPr>
          <a:lstStyle/>
          <a:p>
            <a:r>
              <a:rPr lang="en-US" sz="3200" dirty="0"/>
              <a:t>The natural way to work with each element of a list is a for loop. </a:t>
            </a:r>
          </a:p>
          <a:p>
            <a:r>
              <a:rPr lang="en-US" sz="3200" dirty="0"/>
              <a:t>The natural way to work with each element of nested lists is nested for loops.</a:t>
            </a:r>
          </a:p>
        </p:txBody>
      </p:sp>
    </p:spTree>
    <p:extLst>
      <p:ext uri="{BB962C8B-B14F-4D97-AF65-F5344CB8AC3E}">
        <p14:creationId xmlns:p14="http://schemas.microsoft.com/office/powerpoint/2010/main" val="4343662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A08416-B745-504F-B2ED-778316EB7736}"/>
              </a:ext>
            </a:extLst>
          </p:cNvPr>
          <p:cNvSpPr>
            <a:spLocks noGrp="1"/>
          </p:cNvSpPr>
          <p:nvPr>
            <p:ph type="body" sz="quarter" idx="12"/>
          </p:nvPr>
        </p:nvSpPr>
        <p:spPr>
          <a:xfrm>
            <a:off x="711843" y="776124"/>
            <a:ext cx="8216683" cy="1351652"/>
          </a:xfrm>
        </p:spPr>
        <p:txBody>
          <a:bodyPr/>
          <a:lstStyle/>
          <a:p>
            <a:r>
              <a:rPr lang="en-US" dirty="0">
                <a:solidFill>
                  <a:srgbClr val="000000"/>
                </a:solidFill>
                <a:latin typeface="Consolas" panose="020B0609020204030204" pitchFamily="49" charset="0"/>
              </a:rPr>
              <a:t>classrooms = [['132', '141', '151', '161'], ['231', '261', '265']]</a:t>
            </a:r>
          </a:p>
          <a:p>
            <a:r>
              <a:rPr lang="en-US" dirty="0">
                <a:solidFill>
                  <a:srgbClr val="000000"/>
                </a:solidFill>
                <a:latin typeface="Consolas" panose="020B0609020204030204" pitchFamily="49" charset="0"/>
              </a:rPr>
              <a:t>for floor in classrooms:</a:t>
            </a:r>
          </a:p>
          <a:p>
            <a:r>
              <a:rPr lang="en-US" dirty="0">
                <a:solidFill>
                  <a:srgbClr val="000000"/>
                </a:solidFill>
                <a:latin typeface="Consolas" panose="020B0609020204030204" pitchFamily="49" charset="0"/>
              </a:rPr>
              <a:t>    for room in floor:</a:t>
            </a:r>
          </a:p>
          <a:p>
            <a:r>
              <a:rPr lang="en-US" dirty="0">
                <a:solidFill>
                  <a:srgbClr val="000000"/>
                </a:solidFill>
                <a:latin typeface="Consolas" panose="020B0609020204030204" pitchFamily="49" charset="0"/>
              </a:rPr>
              <a:t>        print (room + ' is a classroom')</a:t>
            </a:r>
          </a:p>
        </p:txBody>
      </p:sp>
      <p:sp>
        <p:nvSpPr>
          <p:cNvPr id="5" name="TextBox 4">
            <a:extLst>
              <a:ext uri="{FF2B5EF4-FFF2-40B4-BE49-F238E27FC236}">
                <a16:creationId xmlns:a16="http://schemas.microsoft.com/office/drawing/2014/main" id="{8734A611-12EF-B34F-9F6B-7437FDED8AEE}"/>
              </a:ext>
            </a:extLst>
          </p:cNvPr>
          <p:cNvSpPr txBox="1"/>
          <p:nvPr/>
        </p:nvSpPr>
        <p:spPr>
          <a:xfrm>
            <a:off x="711843" y="314459"/>
            <a:ext cx="1661032" cy="461665"/>
          </a:xfrm>
          <a:prstGeom prst="rect">
            <a:avLst/>
          </a:prstGeom>
          <a:noFill/>
        </p:spPr>
        <p:txBody>
          <a:bodyPr wrap="none" rtlCol="0">
            <a:spAutoFit/>
          </a:bodyPr>
          <a:lstStyle/>
          <a:p>
            <a:r>
              <a:rPr lang="en-US" sz="2400" dirty="0"/>
              <a:t>&lt;</a:t>
            </a:r>
            <a:r>
              <a:rPr lang="en-US" sz="2400" dirty="0" err="1"/>
              <a:t>rooms.py</a:t>
            </a:r>
            <a:r>
              <a:rPr lang="en-US" sz="2400" dirty="0"/>
              <a:t>&gt;</a:t>
            </a:r>
          </a:p>
        </p:txBody>
      </p:sp>
    </p:spTree>
    <p:extLst>
      <p:ext uri="{BB962C8B-B14F-4D97-AF65-F5344CB8AC3E}">
        <p14:creationId xmlns:p14="http://schemas.microsoft.com/office/powerpoint/2010/main" val="21579593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1E1995-249A-B54B-B045-E36493CA71DC}"/>
              </a:ext>
            </a:extLst>
          </p:cNvPr>
          <p:cNvSpPr>
            <a:spLocks noGrp="1"/>
          </p:cNvSpPr>
          <p:nvPr>
            <p:ph sz="quarter" idx="10"/>
          </p:nvPr>
        </p:nvSpPr>
        <p:spPr/>
        <p:txBody>
          <a:bodyPr>
            <a:normAutofit fontScale="92500" lnSpcReduction="20000"/>
          </a:bodyPr>
          <a:lstStyle/>
          <a:p>
            <a:r>
              <a:rPr lang="en-US" dirty="0"/>
              <a:t>$ python </a:t>
            </a:r>
            <a:r>
              <a:rPr lang="en-US" dirty="0" err="1"/>
              <a:t>rooms.py</a:t>
            </a:r>
            <a:endParaRPr lang="en-US" dirty="0"/>
          </a:p>
          <a:p>
            <a:endParaRPr lang="en-US" dirty="0"/>
          </a:p>
          <a:p>
            <a:r>
              <a:rPr lang="en-US" dirty="0"/>
              <a:t>Notice that this prints out the rooms in order by floor.</a:t>
            </a:r>
          </a:p>
          <a:p>
            <a:r>
              <a:rPr lang="en-US" b="1" dirty="0"/>
              <a:t>ANIMATION</a:t>
            </a:r>
          </a:p>
          <a:p>
            <a:r>
              <a:rPr lang="en-US" dirty="0"/>
              <a:t>Let's walk through it step by step.</a:t>
            </a:r>
          </a:p>
          <a:p>
            <a:r>
              <a:rPr lang="en-US" dirty="0"/>
              <a:t>Outer loop: floor is ['132', '141', '151', '161']</a:t>
            </a:r>
          </a:p>
          <a:p>
            <a:r>
              <a:rPr lang="en-US" dirty="0"/>
              <a:t>Inner loop: room is '132', print</a:t>
            </a:r>
          </a:p>
          <a:p>
            <a:r>
              <a:rPr lang="en-US" dirty="0"/>
              <a:t>Inner loop: room is '141', print</a:t>
            </a:r>
          </a:p>
          <a:p>
            <a:r>
              <a:rPr lang="en-US" dirty="0"/>
              <a:t>...</a:t>
            </a:r>
          </a:p>
          <a:p>
            <a:r>
              <a:rPr lang="en-US" dirty="0"/>
              <a:t>room is '161', print, done</a:t>
            </a:r>
          </a:p>
          <a:p>
            <a:r>
              <a:rPr lang="en-US" dirty="0"/>
              <a:t>Outer loop: floor is ['231', '261', '265']]</a:t>
            </a:r>
          </a:p>
          <a:p>
            <a:r>
              <a:rPr lang="en-US" dirty="0"/>
              <a:t>Inner loop: room is '231', print</a:t>
            </a:r>
          </a:p>
          <a:p>
            <a:r>
              <a:rPr lang="en-US" dirty="0"/>
              <a:t>Inner loop: room is '261', print</a:t>
            </a:r>
          </a:p>
          <a:p>
            <a:r>
              <a:rPr lang="en-US" dirty="0"/>
              <a:t>...</a:t>
            </a:r>
          </a:p>
        </p:txBody>
      </p:sp>
    </p:spTree>
    <p:extLst>
      <p:ext uri="{BB962C8B-B14F-4D97-AF65-F5344CB8AC3E}">
        <p14:creationId xmlns:p14="http://schemas.microsoft.com/office/powerpoint/2010/main" val="349482118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CTECH403_M2_03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“Lists of Dictionaries”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10938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0DE20-69D1-D74C-9889-BDA0E7E73E05}"/>
              </a:ext>
            </a:extLst>
          </p:cNvPr>
          <p:cNvSpPr>
            <a:spLocks noGrp="1"/>
          </p:cNvSpPr>
          <p:nvPr>
            <p:ph type="body" sz="quarter" idx="11"/>
          </p:nvPr>
        </p:nvSpPr>
        <p:spPr>
          <a:xfrm>
            <a:off x="4419600" y="661384"/>
            <a:ext cx="4508925" cy="1040028"/>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argv</a:t>
            </a:r>
            <a:r>
              <a:rPr lang="en-US" b="1" dirty="0">
                <a:solidFill>
                  <a:srgbClr val="4E9A06"/>
                </a:solidFill>
                <a:latin typeface="Consolas" panose="020B0609020204030204" pitchFamily="49" charset="0"/>
              </a:rPr>
              <a:t>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9B1FE6AA-D28B-B74D-9427-70B625349516}"/>
              </a:ext>
            </a:extLst>
          </p:cNvPr>
          <p:cNvSpPr txBox="1"/>
          <p:nvPr/>
        </p:nvSpPr>
        <p:spPr>
          <a:xfrm>
            <a:off x="4419600" y="199719"/>
            <a:ext cx="1632306" cy="461665"/>
          </a:xfrm>
          <a:prstGeom prst="rect">
            <a:avLst/>
          </a:prstGeom>
          <a:noFill/>
        </p:spPr>
        <p:txBody>
          <a:bodyPr wrap="none" rtlCol="0">
            <a:spAutoFit/>
          </a:bodyPr>
          <a:lstStyle/>
          <a:p>
            <a:r>
              <a:rPr lang="en-US" sz="2400" dirty="0"/>
              <a:t>&lt;echo2.py&gt;</a:t>
            </a:r>
          </a:p>
        </p:txBody>
      </p:sp>
    </p:spTree>
    <p:extLst>
      <p:ext uri="{BB962C8B-B14F-4D97-AF65-F5344CB8AC3E}">
        <p14:creationId xmlns:p14="http://schemas.microsoft.com/office/powerpoint/2010/main" val="15877564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07F45-24E9-1C48-B4EB-0311E4AAA061}"/>
              </a:ext>
            </a:extLst>
          </p:cNvPr>
          <p:cNvSpPr>
            <a:spLocks noGrp="1"/>
          </p:cNvSpPr>
          <p:nvPr>
            <p:ph type="body" sz="quarter" idx="10"/>
          </p:nvPr>
        </p:nvSpPr>
        <p:spPr>
          <a:xfrm>
            <a:off x="149398" y="432486"/>
            <a:ext cx="8840546" cy="4554473"/>
          </a:xfrm>
        </p:spPr>
        <p:txBody>
          <a:bodyPr>
            <a:normAutofit/>
          </a:bodyPr>
          <a:lstStyle/>
          <a:p>
            <a:r>
              <a:rPr lang="en-US" sz="3200" dirty="0"/>
              <a:t> 'dictionary' is a type, too. </a:t>
            </a:r>
          </a:p>
          <a:p>
            <a:r>
              <a:rPr lang="en-US" sz="3200" dirty="0"/>
              <a:t>So if we can put </a:t>
            </a:r>
            <a:r>
              <a:rPr lang="en-US" sz="3200" i="1" dirty="0"/>
              <a:t>lists</a:t>
            </a:r>
            <a:r>
              <a:rPr lang="en-US" sz="3200" dirty="0"/>
              <a:t> in lists, we can also put </a:t>
            </a:r>
            <a:r>
              <a:rPr lang="en-US" sz="3200" i="1" dirty="0"/>
              <a:t>dictionaries</a:t>
            </a:r>
            <a:r>
              <a:rPr lang="en-US" sz="3200" dirty="0"/>
              <a:t> in lists.</a:t>
            </a:r>
          </a:p>
          <a:p>
            <a:r>
              <a:rPr lang="en-US" sz="3200" dirty="0"/>
              <a:t>Here's an example: a list where each element is a dictionary with some information about a book</a:t>
            </a:r>
          </a:p>
        </p:txBody>
      </p:sp>
    </p:spTree>
    <p:extLst>
      <p:ext uri="{BB962C8B-B14F-4D97-AF65-F5344CB8AC3E}">
        <p14:creationId xmlns:p14="http://schemas.microsoft.com/office/powerpoint/2010/main" val="35737205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5DD507-744E-5648-A32C-6CAB7B23CF0E}"/>
              </a:ext>
            </a:extLst>
          </p:cNvPr>
          <p:cNvSpPr>
            <a:spLocks noGrp="1"/>
          </p:cNvSpPr>
          <p:nvPr>
            <p:ph type="body" sz="quarter" idx="12"/>
          </p:nvPr>
        </p:nvSpPr>
        <p:spPr>
          <a:xfrm>
            <a:off x="711843" y="477888"/>
            <a:ext cx="8216683" cy="1974900"/>
          </a:xfrm>
        </p:spPr>
        <p:txBody>
          <a:bodyPr/>
          <a:lstStyle/>
          <a:p>
            <a:r>
              <a:rPr lang="en-US" b="1" dirty="0">
                <a:solidFill>
                  <a:srgbClr val="000000"/>
                </a:solidFill>
                <a:latin typeface="Consolas" panose="020B0609020204030204" pitchFamily="49" charset="0"/>
              </a:rPr>
              <a:t>books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'978-0312429096'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'Richard Powers'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'Gain'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'978-0061624261'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'Douglas Coupland'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Microserfs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'978-0312429980'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'Hilary Mantel'</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'Wolf Hall'</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848892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00D5D4-EC46-0947-B666-F62B00365D85}"/>
              </a:ext>
            </a:extLst>
          </p:cNvPr>
          <p:cNvSpPr>
            <a:spLocks noGrp="1"/>
          </p:cNvSpPr>
          <p:nvPr>
            <p:ph sz="quarter" idx="10"/>
          </p:nvPr>
        </p:nvSpPr>
        <p:spPr/>
        <p:txBody>
          <a:bodyPr/>
          <a:lstStyle/>
          <a:p>
            <a:r>
              <a:rPr lang="en-US" dirty="0"/>
              <a:t>&gt;&gt;&gt; books[0]</a:t>
            </a:r>
          </a:p>
          <a:p>
            <a:r>
              <a:rPr lang="en-US" dirty="0"/>
              <a:t>&gt;&gt;&gt; books[1]</a:t>
            </a:r>
          </a:p>
          <a:p>
            <a:endParaRPr lang="en-US" dirty="0"/>
          </a:p>
          <a:p>
            <a:r>
              <a:rPr lang="en-US" dirty="0"/>
              <a:t>Each </a:t>
            </a:r>
            <a:r>
              <a:rPr lang="en-US" i="1" dirty="0"/>
              <a:t>element</a:t>
            </a:r>
            <a:r>
              <a:rPr lang="en-US" dirty="0"/>
              <a:t> of the list is a dictionary.</a:t>
            </a:r>
          </a:p>
          <a:p>
            <a:endParaRPr lang="en-US" dirty="0"/>
          </a:p>
          <a:p>
            <a:r>
              <a:rPr lang="en-US" dirty="0"/>
              <a:t>We can index into a dictionary by keys to look up specific elements</a:t>
            </a:r>
          </a:p>
          <a:p>
            <a:endParaRPr lang="en-US" dirty="0"/>
          </a:p>
          <a:p>
            <a:r>
              <a:rPr lang="en-US" dirty="0"/>
              <a:t>&gt;&gt;&gt; books[0]['title']</a:t>
            </a:r>
          </a:p>
          <a:p>
            <a:r>
              <a:rPr lang="en-US" dirty="0"/>
              <a:t>&gt;&gt;&gt; books[0]['author']</a:t>
            </a:r>
          </a:p>
          <a:p>
            <a:r>
              <a:rPr lang="en-US" dirty="0"/>
              <a:t>&gt;&gt;&gt; books[1]['author']</a:t>
            </a:r>
          </a:p>
        </p:txBody>
      </p:sp>
    </p:spTree>
    <p:extLst>
      <p:ext uri="{BB962C8B-B14F-4D97-AF65-F5344CB8AC3E}">
        <p14:creationId xmlns:p14="http://schemas.microsoft.com/office/powerpoint/2010/main" val="21341584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102A32-D09B-5741-9CB1-1674D507FCC4}"/>
              </a:ext>
            </a:extLst>
          </p:cNvPr>
          <p:cNvSpPr>
            <a:spLocks noGrp="1"/>
          </p:cNvSpPr>
          <p:nvPr>
            <p:ph type="body" sz="quarter" idx="10"/>
          </p:nvPr>
        </p:nvSpPr>
        <p:spPr>
          <a:xfrm>
            <a:off x="149398" y="432486"/>
            <a:ext cx="8840546" cy="4554473"/>
          </a:xfrm>
        </p:spPr>
        <p:txBody>
          <a:bodyPr>
            <a:normAutofit/>
          </a:bodyPr>
          <a:lstStyle/>
          <a:p>
            <a:r>
              <a:rPr lang="en-US" sz="3200" dirty="0"/>
              <a:t>We can write some code to do interesting things here. For example, let's just print out all of the data in the library.</a:t>
            </a:r>
          </a:p>
          <a:p>
            <a:r>
              <a:rPr lang="en-US" sz="3200" dirty="0"/>
              <a:t>So we'll nest for loops. Instead of looping through the inner list, we loop through the </a:t>
            </a:r>
            <a:r>
              <a:rPr lang="en-US" sz="3200" i="1" dirty="0"/>
              <a:t>keys</a:t>
            </a:r>
            <a:r>
              <a:rPr lang="en-US" sz="3200" dirty="0"/>
              <a:t> in the inner dictionary.</a:t>
            </a:r>
          </a:p>
          <a:p>
            <a:r>
              <a:rPr lang="en-US" sz="3200" dirty="0"/>
              <a:t>We do that with the </a:t>
            </a:r>
            <a:r>
              <a:rPr lang="en-US" sz="3200" i="1" dirty="0"/>
              <a:t>for key in dictionary</a:t>
            </a:r>
            <a:r>
              <a:rPr lang="en-US" sz="3200" dirty="0"/>
              <a:t> syntax</a:t>
            </a:r>
          </a:p>
        </p:txBody>
      </p:sp>
    </p:spTree>
    <p:extLst>
      <p:ext uri="{BB962C8B-B14F-4D97-AF65-F5344CB8AC3E}">
        <p14:creationId xmlns:p14="http://schemas.microsoft.com/office/powerpoint/2010/main" val="230923291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28774E-2D6D-AB40-B543-AAD01E5DF907}"/>
              </a:ext>
            </a:extLst>
          </p:cNvPr>
          <p:cNvSpPr>
            <a:spLocks noGrp="1"/>
          </p:cNvSpPr>
          <p:nvPr>
            <p:ph type="body" sz="quarter" idx="12"/>
          </p:nvPr>
        </p:nvSpPr>
        <p:spPr>
          <a:xfrm>
            <a:off x="711843" y="696285"/>
            <a:ext cx="8216683" cy="3533018"/>
          </a:xfrm>
        </p:spPr>
        <p:txBody>
          <a:bodyPr/>
          <a:lstStyle/>
          <a:p>
            <a:r>
              <a:rPr lang="en-US" b="1" dirty="0">
                <a:solidFill>
                  <a:srgbClr val="000000"/>
                </a:solidFill>
                <a:latin typeface="Consolas" panose="020B0609020204030204" pitchFamily="49" charset="0"/>
              </a:rPr>
              <a:t>books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'978-0312429096'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'Richard Powers'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'Gain'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'978-0061624261'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'Douglas Coupland'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Microserfs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isbn</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'978-0312429980'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'author'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'Hilary Mantel'</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'title'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'Wolf Hall'</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b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books: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 BOOK:'</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k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k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b[k])</a:t>
            </a:r>
          </a:p>
        </p:txBody>
      </p:sp>
      <p:sp>
        <p:nvSpPr>
          <p:cNvPr id="4" name="TextBox 3">
            <a:extLst>
              <a:ext uri="{FF2B5EF4-FFF2-40B4-BE49-F238E27FC236}">
                <a16:creationId xmlns:a16="http://schemas.microsoft.com/office/drawing/2014/main" id="{A006AFAF-AC03-2F48-8AF1-7B0280C89914}"/>
              </a:ext>
            </a:extLst>
          </p:cNvPr>
          <p:cNvSpPr txBox="1"/>
          <p:nvPr/>
        </p:nvSpPr>
        <p:spPr>
          <a:xfrm>
            <a:off x="711843" y="234620"/>
            <a:ext cx="1611788" cy="461665"/>
          </a:xfrm>
          <a:prstGeom prst="rect">
            <a:avLst/>
          </a:prstGeom>
          <a:noFill/>
        </p:spPr>
        <p:txBody>
          <a:bodyPr wrap="none" rtlCol="0">
            <a:spAutoFit/>
          </a:bodyPr>
          <a:lstStyle/>
          <a:p>
            <a:r>
              <a:rPr lang="en-US" sz="2400" dirty="0"/>
              <a:t>&lt;</a:t>
            </a:r>
            <a:r>
              <a:rPr lang="en-US" sz="2400" dirty="0" err="1"/>
              <a:t>books.py</a:t>
            </a:r>
            <a:r>
              <a:rPr lang="en-US" sz="2400" dirty="0"/>
              <a:t>&gt;</a:t>
            </a:r>
          </a:p>
        </p:txBody>
      </p:sp>
    </p:spTree>
    <p:extLst>
      <p:ext uri="{BB962C8B-B14F-4D97-AF65-F5344CB8AC3E}">
        <p14:creationId xmlns:p14="http://schemas.microsoft.com/office/powerpoint/2010/main" val="25523066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D8102D-6C08-6247-B482-E9EE7B507E9B}"/>
              </a:ext>
            </a:extLst>
          </p:cNvPr>
          <p:cNvSpPr>
            <a:spLocks noGrp="1"/>
          </p:cNvSpPr>
          <p:nvPr>
            <p:ph type="body" sz="quarter" idx="10"/>
          </p:nvPr>
        </p:nvSpPr>
        <p:spPr/>
        <p:txBody>
          <a:bodyPr>
            <a:noAutofit/>
          </a:bodyPr>
          <a:lstStyle/>
          <a:p>
            <a:r>
              <a:rPr lang="en-US" sz="2400" dirty="0"/>
              <a:t>I added a line in the outer loop to say "A BOOK" so that you can see when we're in each loop.</a:t>
            </a:r>
          </a:p>
          <a:p>
            <a:r>
              <a:rPr lang="en-US" sz="2400" dirty="0"/>
              <a:t>Let's step through this: (</a:t>
            </a:r>
            <a:r>
              <a:rPr lang="en-US" sz="2400" b="1" dirty="0">
                <a:highlight>
                  <a:srgbClr val="FFFF00"/>
                </a:highlight>
              </a:rPr>
              <a:t>ANIMATE)</a:t>
            </a:r>
            <a:endParaRPr lang="en-US" sz="2400" dirty="0">
              <a:highlight>
                <a:srgbClr val="FFFF00"/>
              </a:highlight>
            </a:endParaRPr>
          </a:p>
          <a:p>
            <a:r>
              <a:rPr lang="en-US" sz="2400" dirty="0"/>
              <a:t>OUTER LOOP: b is the dictionary { '</a:t>
            </a:r>
            <a:r>
              <a:rPr lang="en-US" sz="2400" dirty="0" err="1"/>
              <a:t>isbn</a:t>
            </a:r>
            <a:r>
              <a:rPr lang="en-US" sz="2400" dirty="0"/>
              <a:t>':  '978-0312429096', 'author': 'Richard Powers', 'title': 'Gain'}, print A BOOK,</a:t>
            </a:r>
          </a:p>
          <a:p>
            <a:r>
              <a:rPr lang="en-US" sz="2400" dirty="0"/>
              <a:t>INNER LOOP: k is '</a:t>
            </a:r>
            <a:r>
              <a:rPr lang="en-US" sz="2400" dirty="0" err="1"/>
              <a:t>isbn</a:t>
            </a:r>
            <a:r>
              <a:rPr lang="en-US" sz="2400" dirty="0"/>
              <a:t>', print isbn:978...</a:t>
            </a:r>
          </a:p>
          <a:p>
            <a:r>
              <a:rPr lang="en-US" sz="2400" dirty="0"/>
              <a:t>INNER LOOP: k is 'author', print </a:t>
            </a:r>
            <a:r>
              <a:rPr lang="en-US" sz="2400" dirty="0" err="1"/>
              <a:t>author:Richard</a:t>
            </a:r>
            <a:r>
              <a:rPr lang="en-US" sz="2400" dirty="0"/>
              <a:t> Powers</a:t>
            </a:r>
          </a:p>
          <a:p>
            <a:r>
              <a:rPr lang="en-US" sz="2400" dirty="0"/>
              <a:t>INNER LOOP: k is 'title' print </a:t>
            </a:r>
            <a:r>
              <a:rPr lang="en-US" sz="2400" dirty="0" err="1"/>
              <a:t>title:Gain</a:t>
            </a:r>
            <a:endParaRPr lang="en-US" sz="2400" dirty="0"/>
          </a:p>
          <a:p>
            <a:r>
              <a:rPr lang="en-US" sz="2400" dirty="0"/>
              <a:t>OUTER LOOP: b is the dictionary { '</a:t>
            </a:r>
            <a:r>
              <a:rPr lang="en-US" sz="2400" dirty="0" err="1"/>
              <a:t>isbn</a:t>
            </a:r>
            <a:r>
              <a:rPr lang="en-US" sz="2400" dirty="0"/>
              <a:t>': '978-0061624261', 'author': 'Douglas Coupland',             'title': '</a:t>
            </a:r>
            <a:r>
              <a:rPr lang="en-US" sz="2400" dirty="0" err="1"/>
              <a:t>Microserfs</a:t>
            </a:r>
            <a:r>
              <a:rPr lang="en-US" sz="2400" dirty="0"/>
              <a:t>'},</a:t>
            </a:r>
          </a:p>
          <a:p>
            <a:r>
              <a:rPr lang="en-US" sz="2400" dirty="0"/>
              <a:t>And so on</a:t>
            </a:r>
          </a:p>
        </p:txBody>
      </p:sp>
    </p:spTree>
    <p:extLst>
      <p:ext uri="{BB962C8B-B14F-4D97-AF65-F5344CB8AC3E}">
        <p14:creationId xmlns:p14="http://schemas.microsoft.com/office/powerpoint/2010/main" val="38643977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CTECH403_M2_04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“Dictionaries of Lists”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7085942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01589E-D0DB-0147-8EFC-F7AD1B46EDCF}"/>
              </a:ext>
            </a:extLst>
          </p:cNvPr>
          <p:cNvSpPr>
            <a:spLocks noGrp="1"/>
          </p:cNvSpPr>
          <p:nvPr>
            <p:ph type="body" sz="quarter" idx="10"/>
          </p:nvPr>
        </p:nvSpPr>
        <p:spPr>
          <a:xfrm>
            <a:off x="149398" y="407773"/>
            <a:ext cx="8840546" cy="4579186"/>
          </a:xfrm>
        </p:spPr>
        <p:txBody>
          <a:bodyPr/>
          <a:lstStyle/>
          <a:p>
            <a:r>
              <a:rPr lang="en-US" sz="3200" dirty="0"/>
              <a:t>We can also go the other way and make a dictionary of lists</a:t>
            </a:r>
          </a:p>
          <a:p>
            <a:r>
              <a:rPr lang="en-US" sz="3200" dirty="0"/>
              <a:t>That is, a dictionary whose values are lists.</a:t>
            </a:r>
          </a:p>
          <a:p>
            <a:pPr lvl="1"/>
            <a:r>
              <a:rPr lang="en-US" sz="3200" dirty="0"/>
              <a:t>(It doesn't work to use lists as keys)</a:t>
            </a:r>
          </a:p>
          <a:p>
            <a:endParaRPr lang="en-US" dirty="0"/>
          </a:p>
        </p:txBody>
      </p:sp>
    </p:spTree>
    <p:extLst>
      <p:ext uri="{BB962C8B-B14F-4D97-AF65-F5344CB8AC3E}">
        <p14:creationId xmlns:p14="http://schemas.microsoft.com/office/powerpoint/2010/main" val="11518276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E8A02B-93F1-0B47-BE0B-F686D4A514C8}"/>
              </a:ext>
            </a:extLst>
          </p:cNvPr>
          <p:cNvSpPr>
            <a:spLocks noGrp="1"/>
          </p:cNvSpPr>
          <p:nvPr>
            <p:ph type="body" sz="quarter" idx="12"/>
          </p:nvPr>
        </p:nvSpPr>
        <p:spPr>
          <a:xfrm>
            <a:off x="711843" y="686279"/>
            <a:ext cx="8216683" cy="1040028"/>
          </a:xfrm>
        </p:spPr>
        <p:txBody>
          <a:bodyPr/>
          <a:lstStyle/>
          <a:p>
            <a:r>
              <a:rPr lang="en-US" dirty="0">
                <a:solidFill>
                  <a:srgbClr val="000000"/>
                </a:solidFill>
                <a:latin typeface="Consolas" panose="020B0609020204030204" pitchFamily="49" charset="0"/>
              </a:rPr>
              <a:t>menus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Burgertopia</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'burgers'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'fries'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'shakes'</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a:solidFill>
                  <a:srgbClr val="4E9A06"/>
                </a:solidFill>
                <a:latin typeface="Consolas" panose="020B0609020204030204" pitchFamily="49" charset="0"/>
              </a:rPr>
              <a:t>'Pizza Thyme'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'pizza'</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'pasta'</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a:solidFill>
                  <a:srgbClr val="4E9A06"/>
                </a:solidFill>
                <a:latin typeface="Consolas" panose="020B0609020204030204" pitchFamily="49" charset="0"/>
              </a:rPr>
              <a:t>'Taco Thursday'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'tacos'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tortas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103126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0F2E05-940E-1E4A-9E9B-AF5C1FEFC356}"/>
              </a:ext>
            </a:extLst>
          </p:cNvPr>
          <p:cNvSpPr>
            <a:spLocks noGrp="1"/>
          </p:cNvSpPr>
          <p:nvPr>
            <p:ph sz="quarter" idx="10"/>
          </p:nvPr>
        </p:nvSpPr>
        <p:spPr/>
        <p:txBody>
          <a:bodyPr/>
          <a:lstStyle/>
          <a:p>
            <a:r>
              <a:rPr lang="en-US" dirty="0"/>
              <a:t>Here's a simple example. This is a dictionary that tells you what foods different restaurants serve. Each key is a string (the restaurant name); each associated value is a list of strings (the types of food served).</a:t>
            </a:r>
          </a:p>
          <a:p>
            <a:endParaRPr lang="en-US" dirty="0"/>
          </a:p>
          <a:p>
            <a:r>
              <a:rPr lang="en-US" dirty="0"/>
              <a:t>Of course, indexing with keys works to look up a list of dishes</a:t>
            </a:r>
          </a:p>
          <a:p>
            <a:endParaRPr lang="en-US" dirty="0"/>
          </a:p>
          <a:p>
            <a:r>
              <a:rPr lang="en-US" dirty="0"/>
              <a:t>&gt;&gt;&gt; menus['</a:t>
            </a:r>
            <a:r>
              <a:rPr lang="en-US" dirty="0" err="1"/>
              <a:t>Burgertopia</a:t>
            </a:r>
            <a:r>
              <a:rPr lang="en-US" dirty="0"/>
              <a:t>']</a:t>
            </a:r>
          </a:p>
        </p:txBody>
      </p:sp>
    </p:spTree>
    <p:extLst>
      <p:ext uri="{BB962C8B-B14F-4D97-AF65-F5344CB8AC3E}">
        <p14:creationId xmlns:p14="http://schemas.microsoft.com/office/powerpoint/2010/main" val="267736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CC919-8E6B-E041-BF05-BD4958BEAE1F}"/>
              </a:ext>
            </a:extLst>
          </p:cNvPr>
          <p:cNvSpPr>
            <a:spLocks noGrp="1"/>
          </p:cNvSpPr>
          <p:nvPr>
            <p:ph sz="quarter" idx="10"/>
          </p:nvPr>
        </p:nvSpPr>
        <p:spPr/>
        <p:txBody>
          <a:bodyPr/>
          <a:lstStyle/>
          <a:p>
            <a:r>
              <a:rPr lang="en-US" dirty="0"/>
              <a:t>$ python echo2.py this is </a:t>
            </a:r>
            <a:r>
              <a:rPr lang="en-US" dirty="0" err="1"/>
              <a:t>argv</a:t>
            </a:r>
            <a:endParaRPr lang="en-US" dirty="0"/>
          </a:p>
          <a:p>
            <a:endParaRPr lang="en-US" dirty="0"/>
          </a:p>
          <a:p>
            <a:r>
              <a:rPr lang="en-US" dirty="0"/>
              <a:t>This program is the same; it shows you the whole list, including the program name and any additional arguments</a:t>
            </a:r>
          </a:p>
        </p:txBody>
      </p:sp>
    </p:spTree>
    <p:extLst>
      <p:ext uri="{BB962C8B-B14F-4D97-AF65-F5344CB8AC3E}">
        <p14:creationId xmlns:p14="http://schemas.microsoft.com/office/powerpoint/2010/main" val="21342458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28E57-0022-0E4A-BFEC-92348EC2D570}"/>
              </a:ext>
            </a:extLst>
          </p:cNvPr>
          <p:cNvSpPr>
            <a:spLocks noGrp="1"/>
          </p:cNvSpPr>
          <p:nvPr>
            <p:ph sz="quarter" idx="10"/>
          </p:nvPr>
        </p:nvSpPr>
        <p:spPr/>
        <p:txBody>
          <a:bodyPr>
            <a:normAutofit lnSpcReduction="10000"/>
          </a:bodyPr>
          <a:lstStyle/>
          <a:p>
            <a:r>
              <a:rPr lang="en-US" dirty="0"/>
              <a:t>Once you have a list, you can index again to get an element: a dish</a:t>
            </a:r>
          </a:p>
          <a:p>
            <a:endParaRPr lang="en-US" dirty="0"/>
          </a:p>
          <a:p>
            <a:r>
              <a:rPr lang="en-US" dirty="0"/>
              <a:t>&gt;&gt;&gt; menus['</a:t>
            </a:r>
            <a:r>
              <a:rPr lang="en-US" dirty="0" err="1"/>
              <a:t>Burgertopia</a:t>
            </a:r>
            <a:r>
              <a:rPr lang="en-US" dirty="0"/>
              <a:t>'][0]</a:t>
            </a:r>
          </a:p>
          <a:p>
            <a:r>
              <a:rPr lang="en-US" dirty="0"/>
              <a:t>&gt;&gt;&gt; menus['</a:t>
            </a:r>
            <a:r>
              <a:rPr lang="en-US" dirty="0" err="1"/>
              <a:t>Burgertopia</a:t>
            </a:r>
            <a:r>
              <a:rPr lang="en-US" dirty="0"/>
              <a:t>'][1]</a:t>
            </a:r>
          </a:p>
          <a:p>
            <a:r>
              <a:rPr lang="en-US" dirty="0"/>
              <a:t>&gt;&gt;&gt; menus['Pizza Thyme'][0]</a:t>
            </a:r>
          </a:p>
          <a:p>
            <a:endParaRPr lang="en-US" dirty="0"/>
          </a:p>
          <a:p>
            <a:r>
              <a:rPr lang="en-US" dirty="0"/>
              <a:t>You can't flip the order:</a:t>
            </a:r>
          </a:p>
          <a:p>
            <a:endParaRPr lang="en-US" dirty="0"/>
          </a:p>
          <a:p>
            <a:r>
              <a:rPr lang="en-US" dirty="0"/>
              <a:t>&gt;&gt;&gt; menus[1]['</a:t>
            </a:r>
            <a:r>
              <a:rPr lang="en-US" dirty="0" err="1"/>
              <a:t>Burgertopia</a:t>
            </a:r>
            <a:r>
              <a:rPr lang="en-US" dirty="0"/>
              <a:t>']</a:t>
            </a:r>
          </a:p>
          <a:p>
            <a:endParaRPr lang="en-US" dirty="0"/>
          </a:p>
          <a:p>
            <a:r>
              <a:rPr lang="en-US" dirty="0"/>
              <a:t>1 isn't a restaurant name</a:t>
            </a:r>
          </a:p>
        </p:txBody>
      </p:sp>
    </p:spTree>
    <p:extLst>
      <p:ext uri="{BB962C8B-B14F-4D97-AF65-F5344CB8AC3E}">
        <p14:creationId xmlns:p14="http://schemas.microsoft.com/office/powerpoint/2010/main" val="36356597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28E57-0022-0E4A-BFEC-92348EC2D570}"/>
              </a:ext>
            </a:extLst>
          </p:cNvPr>
          <p:cNvSpPr>
            <a:spLocks noGrp="1"/>
          </p:cNvSpPr>
          <p:nvPr>
            <p:ph sz="quarter" idx="10"/>
          </p:nvPr>
        </p:nvSpPr>
        <p:spPr/>
        <p:txBody>
          <a:bodyPr>
            <a:normAutofit/>
          </a:bodyPr>
          <a:lstStyle/>
          <a:p>
            <a:r>
              <a:rPr lang="en-US" dirty="0"/>
              <a:t>Suppose that </a:t>
            </a:r>
            <a:r>
              <a:rPr lang="en-US" dirty="0" err="1"/>
              <a:t>Burgertopia</a:t>
            </a:r>
            <a:r>
              <a:rPr lang="en-US" dirty="0"/>
              <a:t> starts selling salad. How would you add that to the menu? How about:</a:t>
            </a:r>
          </a:p>
          <a:p>
            <a:endParaRPr lang="en-US" dirty="0"/>
          </a:p>
          <a:p>
            <a:r>
              <a:rPr lang="en-US" dirty="0"/>
              <a:t>&gt;&gt;&gt; menus['</a:t>
            </a:r>
            <a:r>
              <a:rPr lang="en-US" dirty="0" err="1"/>
              <a:t>Burgertopia</a:t>
            </a:r>
            <a:r>
              <a:rPr lang="en-US" dirty="0"/>
              <a:t>'].append('salad')</a:t>
            </a:r>
          </a:p>
          <a:p>
            <a:r>
              <a:rPr lang="en-US" dirty="0"/>
              <a:t>&gt;&gt;&gt; menus['</a:t>
            </a:r>
            <a:r>
              <a:rPr lang="en-US" dirty="0" err="1"/>
              <a:t>Burgertopia</a:t>
            </a:r>
            <a:r>
              <a:rPr lang="en-US" dirty="0"/>
              <a:t>']</a:t>
            </a:r>
          </a:p>
          <a:p>
            <a:r>
              <a:rPr lang="en-US" dirty="0"/>
              <a:t>&gt;&gt;&gt; menus</a:t>
            </a:r>
          </a:p>
        </p:txBody>
      </p:sp>
    </p:spTree>
    <p:extLst>
      <p:ext uri="{BB962C8B-B14F-4D97-AF65-F5344CB8AC3E}">
        <p14:creationId xmlns:p14="http://schemas.microsoft.com/office/powerpoint/2010/main" val="21099875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892BF1-2CE6-F440-9996-73EA466F2F0D}"/>
              </a:ext>
            </a:extLst>
          </p:cNvPr>
          <p:cNvSpPr>
            <a:spLocks noGrp="1"/>
          </p:cNvSpPr>
          <p:nvPr>
            <p:ph type="body" sz="quarter" idx="10"/>
          </p:nvPr>
        </p:nvSpPr>
        <p:spPr>
          <a:xfrm>
            <a:off x="149398" y="457200"/>
            <a:ext cx="8840546" cy="4529759"/>
          </a:xfrm>
        </p:spPr>
        <p:txBody>
          <a:bodyPr>
            <a:normAutofit/>
          </a:bodyPr>
          <a:lstStyle/>
          <a:p>
            <a:r>
              <a:rPr lang="en-US" sz="3200" dirty="0"/>
              <a:t>You probably won't be surprised that a totally natural thing to do is to loop through the pairs in the dictionary and then work with the list in each value.</a:t>
            </a:r>
          </a:p>
          <a:p>
            <a:r>
              <a:rPr lang="en-US" sz="3200" dirty="0"/>
              <a:t>Here's a program that prints out what the restaurants serve</a:t>
            </a:r>
          </a:p>
        </p:txBody>
      </p:sp>
    </p:spTree>
    <p:extLst>
      <p:ext uri="{BB962C8B-B14F-4D97-AF65-F5344CB8AC3E}">
        <p14:creationId xmlns:p14="http://schemas.microsoft.com/office/powerpoint/2010/main" val="127474257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A93191-0A42-1147-BE1F-F2CC6A07F03F}"/>
              </a:ext>
            </a:extLst>
          </p:cNvPr>
          <p:cNvSpPr>
            <a:spLocks noGrp="1"/>
          </p:cNvSpPr>
          <p:nvPr>
            <p:ph type="body" sz="quarter" idx="12"/>
          </p:nvPr>
        </p:nvSpPr>
        <p:spPr>
          <a:xfrm>
            <a:off x="711843" y="1118765"/>
            <a:ext cx="8216683" cy="2286523"/>
          </a:xfrm>
        </p:spPr>
        <p:txBody>
          <a:bodyPr/>
          <a:lstStyle/>
          <a:p>
            <a:r>
              <a:rPr lang="en-US" b="1" dirty="0">
                <a:solidFill>
                  <a:srgbClr val="000000"/>
                </a:solidFill>
                <a:latin typeface="Consolas" panose="020B0609020204030204" pitchFamily="49" charset="0"/>
              </a:rPr>
              <a:t>menus = {'</a:t>
            </a:r>
            <a:r>
              <a:rPr lang="en-US" b="1" dirty="0" err="1">
                <a:solidFill>
                  <a:srgbClr val="000000"/>
                </a:solidFill>
                <a:latin typeface="Consolas" panose="020B0609020204030204" pitchFamily="49" charset="0"/>
              </a:rPr>
              <a:t>Burgertopia</a:t>
            </a:r>
            <a:r>
              <a:rPr lang="en-US" b="1" dirty="0">
                <a:solidFill>
                  <a:srgbClr val="000000"/>
                </a:solidFill>
                <a:latin typeface="Consolas" panose="020B0609020204030204" pitchFamily="49" charset="0"/>
              </a:rPr>
              <a:t>': ['burgers', 'fries', 'shakes'],</a:t>
            </a:r>
          </a:p>
          <a:p>
            <a:r>
              <a:rPr lang="en-US" b="1" dirty="0">
                <a:solidFill>
                  <a:srgbClr val="000000"/>
                </a:solidFill>
                <a:latin typeface="Consolas" panose="020B0609020204030204" pitchFamily="49" charset="0"/>
              </a:rPr>
              <a:t>               'Pizza Thyme': ['pizza', 'pasta'],</a:t>
            </a:r>
          </a:p>
          <a:p>
            <a:r>
              <a:rPr lang="en-US" b="1" dirty="0">
                <a:solidFill>
                  <a:srgbClr val="000000"/>
                </a:solidFill>
                <a:latin typeface="Consolas" panose="020B0609020204030204" pitchFamily="49" charset="0"/>
              </a:rPr>
              <a:t>               'Taco Thursday': ['tacos', '</a:t>
            </a:r>
            <a:r>
              <a:rPr lang="en-US" b="1" dirty="0" err="1">
                <a:solidFill>
                  <a:srgbClr val="000000"/>
                </a:solidFill>
                <a:latin typeface="Consolas" panose="020B0609020204030204" pitchFamily="49" charset="0"/>
              </a:rPr>
              <a:t>tortas</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for restaurant in menus:</a:t>
            </a:r>
          </a:p>
          <a:p>
            <a:r>
              <a:rPr lang="en-US" b="1" dirty="0">
                <a:solidFill>
                  <a:srgbClr val="000000"/>
                </a:solidFill>
                <a:latin typeface="Consolas" panose="020B0609020204030204" pitchFamily="49" charset="0"/>
              </a:rPr>
              <a:t>    dishes = ' and '.join(menus[restaurant])</a:t>
            </a:r>
          </a:p>
          <a:p>
            <a:r>
              <a:rPr lang="en-US" b="1" dirty="0">
                <a:solidFill>
                  <a:srgbClr val="000000"/>
                </a:solidFill>
                <a:latin typeface="Consolas" panose="020B0609020204030204" pitchFamily="49" charset="0"/>
              </a:rPr>
              <a:t>    print (restaurant + ' serves ' + dishes)</a:t>
            </a:r>
          </a:p>
        </p:txBody>
      </p:sp>
      <p:sp>
        <p:nvSpPr>
          <p:cNvPr id="4" name="TextBox 3">
            <a:extLst>
              <a:ext uri="{FF2B5EF4-FFF2-40B4-BE49-F238E27FC236}">
                <a16:creationId xmlns:a16="http://schemas.microsoft.com/office/drawing/2014/main" id="{05F960B8-74B3-504F-BA4C-B3D373020E4B}"/>
              </a:ext>
            </a:extLst>
          </p:cNvPr>
          <p:cNvSpPr txBox="1"/>
          <p:nvPr/>
        </p:nvSpPr>
        <p:spPr>
          <a:xfrm>
            <a:off x="711843" y="657100"/>
            <a:ext cx="1712456" cy="461665"/>
          </a:xfrm>
          <a:prstGeom prst="rect">
            <a:avLst/>
          </a:prstGeom>
          <a:noFill/>
        </p:spPr>
        <p:txBody>
          <a:bodyPr wrap="none" rtlCol="0">
            <a:spAutoFit/>
          </a:bodyPr>
          <a:lstStyle/>
          <a:p>
            <a:r>
              <a:rPr lang="en-US" sz="2400" dirty="0"/>
              <a:t>&lt;</a:t>
            </a:r>
            <a:r>
              <a:rPr lang="en-US" sz="2400" dirty="0" err="1"/>
              <a:t>menus.py</a:t>
            </a:r>
            <a:r>
              <a:rPr lang="en-US" sz="2400" dirty="0"/>
              <a:t>&gt;</a:t>
            </a:r>
          </a:p>
        </p:txBody>
      </p:sp>
    </p:spTree>
    <p:extLst>
      <p:ext uri="{BB962C8B-B14F-4D97-AF65-F5344CB8AC3E}">
        <p14:creationId xmlns:p14="http://schemas.microsoft.com/office/powerpoint/2010/main" val="3367214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BA49BA-3B90-064A-9C78-2A7032EFA12D}"/>
              </a:ext>
            </a:extLst>
          </p:cNvPr>
          <p:cNvSpPr>
            <a:spLocks noGrp="1"/>
          </p:cNvSpPr>
          <p:nvPr>
            <p:ph sz="quarter" idx="10"/>
          </p:nvPr>
        </p:nvSpPr>
        <p:spPr/>
        <p:txBody>
          <a:bodyPr/>
          <a:lstStyle/>
          <a:p>
            <a:r>
              <a:rPr lang="en-US" dirty="0"/>
              <a:t>I called the loop variable 'restaurant' </a:t>
            </a:r>
          </a:p>
          <a:p>
            <a:r>
              <a:rPr lang="en-US" dirty="0"/>
              <a:t>Because that's what it is. Each key in this dictionary is a restaurant name</a:t>
            </a:r>
          </a:p>
          <a:p>
            <a:r>
              <a:rPr lang="en-US" dirty="0"/>
              <a:t>so menus[restaurant] is the list of dishes the restaurant with that name serves</a:t>
            </a:r>
          </a:p>
          <a:p>
            <a:r>
              <a:rPr lang="en-US" dirty="0"/>
              <a:t>I could have used a loop to print out the list of dishes. But since it's a list of strings, instead I just used .join() to combine each list of strings into a single string, and print that</a:t>
            </a:r>
          </a:p>
          <a:p>
            <a:endParaRPr lang="en-US" dirty="0"/>
          </a:p>
          <a:p>
            <a:r>
              <a:rPr lang="en-US" dirty="0"/>
              <a:t>&gt;&gt;&gt; python </a:t>
            </a:r>
            <a:r>
              <a:rPr lang="en-US" dirty="0" err="1"/>
              <a:t>menus.py</a:t>
            </a:r>
            <a:endParaRPr lang="en-US" dirty="0"/>
          </a:p>
        </p:txBody>
      </p:sp>
    </p:spTree>
    <p:extLst>
      <p:ext uri="{BB962C8B-B14F-4D97-AF65-F5344CB8AC3E}">
        <p14:creationId xmlns:p14="http://schemas.microsoft.com/office/powerpoint/2010/main" val="32630299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CTECH403_M2_05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“Multi-level Data Structures”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3036842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324E73-BE4D-6143-B613-FE78E6BC67AB}"/>
              </a:ext>
            </a:extLst>
          </p:cNvPr>
          <p:cNvSpPr>
            <a:spLocks noGrp="1"/>
          </p:cNvSpPr>
          <p:nvPr>
            <p:ph type="body" sz="quarter" idx="10"/>
          </p:nvPr>
        </p:nvSpPr>
        <p:spPr>
          <a:xfrm>
            <a:off x="149398" y="617838"/>
            <a:ext cx="8840546" cy="4369121"/>
          </a:xfrm>
        </p:spPr>
        <p:txBody>
          <a:bodyPr>
            <a:normAutofit/>
          </a:bodyPr>
          <a:lstStyle/>
          <a:p>
            <a:r>
              <a:rPr lang="en-US" sz="3200" dirty="0"/>
              <a:t>You don't have to stop at two levels. Here's a three-level data structure, a dictionary of dictionaries of lists.</a:t>
            </a:r>
          </a:p>
        </p:txBody>
      </p:sp>
    </p:spTree>
    <p:extLst>
      <p:ext uri="{BB962C8B-B14F-4D97-AF65-F5344CB8AC3E}">
        <p14:creationId xmlns:p14="http://schemas.microsoft.com/office/powerpoint/2010/main" val="31324066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37CBFC-3A28-A041-9CAF-81D9110F8B09}"/>
              </a:ext>
            </a:extLst>
          </p:cNvPr>
          <p:cNvSpPr>
            <a:spLocks noGrp="1"/>
          </p:cNvSpPr>
          <p:nvPr>
            <p:ph type="body" sz="quarter" idx="12"/>
          </p:nvPr>
        </p:nvSpPr>
        <p:spPr>
          <a:xfrm>
            <a:off x="711843" y="686279"/>
            <a:ext cx="8216683" cy="2286523"/>
          </a:xfrm>
        </p:spPr>
        <p:txBody>
          <a:bodyPr/>
          <a:lstStyle/>
          <a:p>
            <a:r>
              <a:rPr lang="en-US" b="1" dirty="0">
                <a:solidFill>
                  <a:srgbClr val="000000"/>
                </a:solidFill>
                <a:latin typeface="Consolas" panose="020B0609020204030204" pitchFamily="49" charset="0"/>
              </a:rPr>
              <a:t>menus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Burgertopia</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'burgers'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'hamburger'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'cheeseburger'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'fries'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french</a:t>
            </a:r>
            <a:r>
              <a:rPr lang="en-US" b="1" dirty="0">
                <a:solidFill>
                  <a:srgbClr val="4E9A06"/>
                </a:solidFill>
                <a:latin typeface="Consolas" panose="020B0609020204030204" pitchFamily="49" charset="0"/>
              </a:rPr>
              <a:t> fries'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'shakes'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'chocolate shake'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'vanilla shake'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'Pizza Thyme'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'pizza'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'cheese pizza'</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'pepperoni pizza'</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'pasta'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'spaghetti'</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'linguini'</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'ziti'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'Taco Thursday'</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'tacos'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nopalitos</a:t>
            </a:r>
            <a:r>
              <a:rPr lang="en-US" b="1" dirty="0">
                <a:solidFill>
                  <a:srgbClr val="4E9A06"/>
                </a:solidFill>
                <a:latin typeface="Consolas" panose="020B0609020204030204" pitchFamily="49" charset="0"/>
              </a:rPr>
              <a:t> taco'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'al pastor taco'</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tortas</a:t>
            </a:r>
            <a:r>
              <a:rPr lang="en-US" b="1" dirty="0">
                <a:solidFill>
                  <a:srgbClr val="4E9A06"/>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bistec</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torta</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049214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5DA6A2-CAFA-F849-836F-5DFF704582FE}"/>
              </a:ext>
            </a:extLst>
          </p:cNvPr>
          <p:cNvSpPr>
            <a:spLocks noGrp="1"/>
          </p:cNvSpPr>
          <p:nvPr>
            <p:ph type="body" sz="quarter" idx="10"/>
          </p:nvPr>
        </p:nvSpPr>
        <p:spPr>
          <a:xfrm>
            <a:off x="137041" y="284206"/>
            <a:ext cx="8840546" cy="4566829"/>
          </a:xfrm>
        </p:spPr>
        <p:txBody>
          <a:bodyPr>
            <a:normAutofit/>
          </a:bodyPr>
          <a:lstStyle/>
          <a:p>
            <a:r>
              <a:rPr lang="en-US" sz="3200" dirty="0"/>
              <a:t>This is a </a:t>
            </a:r>
            <a:r>
              <a:rPr lang="en-US" sz="3200" i="1" dirty="0"/>
              <a:t>dictionary</a:t>
            </a:r>
            <a:r>
              <a:rPr lang="en-US" sz="3200" dirty="0"/>
              <a:t>: each key is a string representing a restaurant name. </a:t>
            </a:r>
          </a:p>
          <a:p>
            <a:r>
              <a:rPr lang="en-US" sz="3200" dirty="0"/>
              <a:t>The associated value is another dictionary, in which each key is a string representing a menu category. </a:t>
            </a:r>
          </a:p>
          <a:p>
            <a:r>
              <a:rPr lang="en-US" sz="3200" dirty="0"/>
              <a:t>In those dictionaries, the value associated with each key is the </a:t>
            </a:r>
            <a:r>
              <a:rPr lang="en-US" sz="3200" i="1" dirty="0"/>
              <a:t>list</a:t>
            </a:r>
            <a:r>
              <a:rPr lang="en-US" sz="3200" dirty="0"/>
              <a:t> of menu items at that restaurant in that category. </a:t>
            </a:r>
          </a:p>
          <a:p>
            <a:r>
              <a:rPr lang="en-US" sz="3200" dirty="0"/>
              <a:t>Each item in this list is a a string.</a:t>
            </a:r>
          </a:p>
          <a:p>
            <a:r>
              <a:rPr lang="en-US" sz="3200" dirty="0"/>
              <a:t>Dictionary of dictionaries of lists of strings</a:t>
            </a:r>
          </a:p>
        </p:txBody>
      </p:sp>
    </p:spTree>
    <p:extLst>
      <p:ext uri="{BB962C8B-B14F-4D97-AF65-F5344CB8AC3E}">
        <p14:creationId xmlns:p14="http://schemas.microsoft.com/office/powerpoint/2010/main" val="10793405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59D4F4-32C3-9049-B4E8-3DE98CE75A18}"/>
              </a:ext>
            </a:extLst>
          </p:cNvPr>
          <p:cNvSpPr>
            <a:spLocks noGrp="1"/>
          </p:cNvSpPr>
          <p:nvPr>
            <p:ph sz="quarter" idx="10"/>
          </p:nvPr>
        </p:nvSpPr>
        <p:spPr/>
        <p:txBody>
          <a:bodyPr/>
          <a:lstStyle/>
          <a:p>
            <a:r>
              <a:rPr lang="en-US" dirty="0"/>
              <a:t>&gt;&gt;&gt; menus</a:t>
            </a:r>
          </a:p>
          <a:p>
            <a:r>
              <a:rPr lang="en-US" dirty="0"/>
              <a:t>&gt;&gt;&gt; menus['</a:t>
            </a:r>
            <a:r>
              <a:rPr lang="en-US" dirty="0" err="1"/>
              <a:t>Burgertopia</a:t>
            </a:r>
            <a:r>
              <a:rPr lang="en-US" dirty="0"/>
              <a:t>']</a:t>
            </a:r>
          </a:p>
          <a:p>
            <a:r>
              <a:rPr lang="en-US" dirty="0"/>
              <a:t>&gt;&gt;&gt; menus['</a:t>
            </a:r>
            <a:r>
              <a:rPr lang="en-US" dirty="0" err="1"/>
              <a:t>Burgertopia</a:t>
            </a:r>
            <a:r>
              <a:rPr lang="en-US" dirty="0"/>
              <a:t>']['shakes']</a:t>
            </a:r>
          </a:p>
          <a:p>
            <a:r>
              <a:rPr lang="en-US" dirty="0"/>
              <a:t>&gt;&gt;&gt; menus['</a:t>
            </a:r>
            <a:r>
              <a:rPr lang="en-US" dirty="0" err="1"/>
              <a:t>Burgertopia</a:t>
            </a:r>
            <a:r>
              <a:rPr lang="en-US" dirty="0"/>
              <a:t>']['shakes'][0]</a:t>
            </a:r>
          </a:p>
        </p:txBody>
      </p:sp>
    </p:spTree>
    <p:extLst>
      <p:ext uri="{BB962C8B-B14F-4D97-AF65-F5344CB8AC3E}">
        <p14:creationId xmlns:p14="http://schemas.microsoft.com/office/powerpoint/2010/main" val="164765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CTECH403_M1_02</a:t>
            </a:r>
            <a:endParaRPr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sz="2800" b="1" dirty="0">
                <a:solidFill>
                  <a:schemeClr val="bg1"/>
                </a:solidFill>
              </a:rPr>
              <a:t>Working with Command-Line 			Arguments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3439847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B7B909-03C4-BC4C-9B1E-76E071FE991C}"/>
              </a:ext>
            </a:extLst>
          </p:cNvPr>
          <p:cNvSpPr>
            <a:spLocks noGrp="1"/>
          </p:cNvSpPr>
          <p:nvPr>
            <p:ph type="body" sz="quarter" idx="10"/>
          </p:nvPr>
        </p:nvSpPr>
        <p:spPr>
          <a:xfrm>
            <a:off x="149398" y="531341"/>
            <a:ext cx="8840546" cy="4455618"/>
          </a:xfrm>
        </p:spPr>
        <p:txBody>
          <a:bodyPr>
            <a:normAutofit/>
          </a:bodyPr>
          <a:lstStyle/>
          <a:p>
            <a:r>
              <a:rPr lang="en-US" sz="3200" dirty="0"/>
              <a:t>We could also go on to write nested loops that look through each layer of structure.</a:t>
            </a:r>
          </a:p>
          <a:p>
            <a:r>
              <a:rPr lang="en-US" sz="3200" dirty="0"/>
              <a:t>But you get the idea.</a:t>
            </a:r>
          </a:p>
          <a:p>
            <a:r>
              <a:rPr lang="en-US" sz="3200" dirty="0"/>
              <a:t>The point is that we can nest dictionaries and lists inside each other as deeply as we need to in order to capture the structure of the data we're interested in.</a:t>
            </a:r>
          </a:p>
        </p:txBody>
      </p:sp>
    </p:spTree>
    <p:extLst>
      <p:ext uri="{BB962C8B-B14F-4D97-AF65-F5344CB8AC3E}">
        <p14:creationId xmlns:p14="http://schemas.microsoft.com/office/powerpoint/2010/main" val="8429589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479618" y="914400"/>
            <a:ext cx="5694759" cy="1563505"/>
          </a:xfrm>
        </p:spPr>
        <p:txBody>
          <a:bodyPr/>
          <a:lstStyle/>
          <a:p>
            <a:r>
              <a:rPr lang="en-US" dirty="0">
                <a:solidFill>
                  <a:schemeClr val="bg1"/>
                </a:solidFill>
              </a:rPr>
              <a:t>3</a:t>
            </a:r>
          </a:p>
          <a:p>
            <a:endParaRPr lang="en-US" dirty="0">
              <a:solidFill>
                <a:schemeClr val="bg1"/>
              </a:solidFill>
            </a:endParaRPr>
          </a:p>
          <a:p>
            <a:endParaRPr lang="en-US" dirty="0">
              <a:solidFill>
                <a:schemeClr val="bg1"/>
              </a:solidFill>
            </a:endParaRPr>
          </a:p>
          <a:p>
            <a:r>
              <a:rPr lang="en-US" dirty="0">
                <a:solidFill>
                  <a:schemeClr val="bg1"/>
                </a:solidFill>
              </a:rPr>
              <a:t>Module Intro</a:t>
            </a:r>
          </a:p>
        </p:txBody>
      </p:sp>
    </p:spTree>
    <p:extLst>
      <p:ext uri="{BB962C8B-B14F-4D97-AF65-F5344CB8AC3E}">
        <p14:creationId xmlns:p14="http://schemas.microsoft.com/office/powerpoint/2010/main" val="30583189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3200" dirty="0"/>
              <a:t>Now that we know about files and about complex data, we're ready to put the two together for real.</a:t>
            </a:r>
          </a:p>
          <a:p>
            <a:r>
              <a:rPr lang="en-US" sz="3200" dirty="0"/>
              <a:t>We're going to look at our first real file format. It's called JSON, it is extremely flexible, and fits so cleanly with Python data structures that it's a thing of beauty.</a:t>
            </a:r>
          </a:p>
          <a:p>
            <a:r>
              <a:rPr lang="en-US" sz="3200" dirty="0"/>
              <a:t>("JSON" is short for "</a:t>
            </a:r>
            <a:r>
              <a:rPr lang="en-US" sz="3200" dirty="0" err="1"/>
              <a:t>Javascript</a:t>
            </a:r>
            <a:r>
              <a:rPr lang="en-US" sz="3200" dirty="0"/>
              <a:t> Object Notation," a name that is both inaccurate and unhelpful, so feel free to forget this fact.)</a:t>
            </a:r>
          </a:p>
        </p:txBody>
      </p:sp>
    </p:spTree>
    <p:extLst>
      <p:ext uri="{BB962C8B-B14F-4D97-AF65-F5344CB8AC3E}">
        <p14:creationId xmlns:p14="http://schemas.microsoft.com/office/powerpoint/2010/main" val="12357633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3200" dirty="0"/>
              <a:t>With JSON, you can store almost any data in a file, quickly and easily.</a:t>
            </a:r>
          </a:p>
          <a:p>
            <a:r>
              <a:rPr lang="en-US" sz="3200" dirty="0"/>
              <a:t>JSON also makes a very useful </a:t>
            </a:r>
            <a:r>
              <a:rPr lang="en-US" sz="3200" i="1" dirty="0"/>
              <a:t>communication </a:t>
            </a:r>
            <a:r>
              <a:rPr lang="en-US" sz="3200" dirty="0"/>
              <a:t>format: if you need your program to send data to someone else's program, JSON is often a good choice because it's so easy to use</a:t>
            </a:r>
          </a:p>
          <a:p>
            <a:r>
              <a:rPr lang="en-US" sz="3200" dirty="0"/>
              <a:t>So JSON is a real workhorse on the web: you see it everywhere</a:t>
            </a:r>
          </a:p>
        </p:txBody>
      </p:sp>
    </p:spTree>
    <p:extLst>
      <p:ext uri="{BB962C8B-B14F-4D97-AF65-F5344CB8AC3E}">
        <p14:creationId xmlns:p14="http://schemas.microsoft.com/office/powerpoint/2010/main" val="197764303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CTECH403_M3_01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“Files and Dictionaries”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4593468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a:xfrm>
            <a:off x="149398" y="383059"/>
            <a:ext cx="8840546" cy="4603900"/>
          </a:xfrm>
        </p:spPr>
        <p:txBody>
          <a:bodyPr>
            <a:normAutofit/>
          </a:bodyPr>
          <a:lstStyle/>
          <a:p>
            <a:r>
              <a:rPr lang="en-US" sz="3200" dirty="0"/>
              <a:t>We're going to warm up by thinking about files in a new way — we'll use files to hold the contents of a dictionary.</a:t>
            </a:r>
          </a:p>
          <a:p>
            <a:r>
              <a:rPr lang="en-US" sz="3200" dirty="0"/>
              <a:t>Suppose we run the aviary section of a zoo.</a:t>
            </a:r>
          </a:p>
          <a:p>
            <a:r>
              <a:rPr lang="en-US" sz="3200" dirty="0"/>
              <a:t>Here's a text file </a:t>
            </a:r>
          </a:p>
          <a:p>
            <a:r>
              <a:rPr lang="en-US" sz="3200" dirty="0"/>
              <a:t>Each line contains the name of a bird and how many of them there are in the zoo, separated by a space</a:t>
            </a:r>
          </a:p>
        </p:txBody>
      </p:sp>
    </p:spTree>
    <p:extLst>
      <p:ext uri="{BB962C8B-B14F-4D97-AF65-F5344CB8AC3E}">
        <p14:creationId xmlns:p14="http://schemas.microsoft.com/office/powerpoint/2010/main" val="32610678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13DF52-4BD4-4544-BC4A-8105A42C3F1D}"/>
              </a:ext>
            </a:extLst>
          </p:cNvPr>
          <p:cNvSpPr>
            <a:spLocks noGrp="1"/>
          </p:cNvSpPr>
          <p:nvPr>
            <p:ph type="body" sz="quarter" idx="12"/>
          </p:nvPr>
        </p:nvSpPr>
        <p:spPr>
          <a:xfrm>
            <a:off x="711842" y="686279"/>
            <a:ext cx="8216683" cy="3533018"/>
          </a:xfrm>
        </p:spPr>
        <p:txBody>
          <a:bodyPr/>
          <a:lstStyle/>
          <a:p>
            <a:r>
              <a:rPr lang="en-US" b="1" dirty="0"/>
              <a:t>sparrow 4</a:t>
            </a:r>
          </a:p>
          <a:p>
            <a:r>
              <a:rPr lang="en-US" b="1" dirty="0"/>
              <a:t>canary 4</a:t>
            </a:r>
          </a:p>
          <a:p>
            <a:r>
              <a:rPr lang="en-US" b="1" dirty="0"/>
              <a:t>parrot 2</a:t>
            </a:r>
          </a:p>
          <a:p>
            <a:r>
              <a:rPr lang="en-US" b="1" dirty="0" err="1"/>
              <a:t>bluejay</a:t>
            </a:r>
            <a:r>
              <a:rPr lang="en-US" b="1" dirty="0"/>
              <a:t> 1</a:t>
            </a:r>
          </a:p>
          <a:p>
            <a:r>
              <a:rPr lang="en-US" b="1" dirty="0"/>
              <a:t>macaw 8</a:t>
            </a:r>
          </a:p>
          <a:p>
            <a:r>
              <a:rPr lang="en-US" b="1" dirty="0"/>
              <a:t>crow 3</a:t>
            </a:r>
          </a:p>
          <a:p>
            <a:r>
              <a:rPr lang="en-US" b="1" dirty="0"/>
              <a:t>robin 1</a:t>
            </a:r>
          </a:p>
          <a:p>
            <a:r>
              <a:rPr lang="en-US" b="1" dirty="0"/>
              <a:t>pigeon 30</a:t>
            </a:r>
          </a:p>
          <a:p>
            <a:r>
              <a:rPr lang="en-US" b="1" dirty="0"/>
              <a:t>vulture 3</a:t>
            </a:r>
          </a:p>
          <a:p>
            <a:r>
              <a:rPr lang="en-US" b="1" dirty="0"/>
              <a:t>eagle 2</a:t>
            </a:r>
          </a:p>
          <a:p>
            <a:r>
              <a:rPr lang="en-US" b="1" dirty="0"/>
              <a:t>hawk 6</a:t>
            </a:r>
          </a:p>
        </p:txBody>
      </p:sp>
      <p:sp>
        <p:nvSpPr>
          <p:cNvPr id="4" name="TextBox 3">
            <a:extLst>
              <a:ext uri="{FF2B5EF4-FFF2-40B4-BE49-F238E27FC236}">
                <a16:creationId xmlns:a16="http://schemas.microsoft.com/office/drawing/2014/main" id="{4439B93F-399C-984D-910B-E4F3C3BDAF91}"/>
              </a:ext>
            </a:extLst>
          </p:cNvPr>
          <p:cNvSpPr txBox="1"/>
          <p:nvPr/>
        </p:nvSpPr>
        <p:spPr>
          <a:xfrm>
            <a:off x="711842" y="224614"/>
            <a:ext cx="1519647" cy="461665"/>
          </a:xfrm>
          <a:prstGeom prst="rect">
            <a:avLst/>
          </a:prstGeom>
          <a:noFill/>
        </p:spPr>
        <p:txBody>
          <a:bodyPr wrap="none" rtlCol="0">
            <a:spAutoFit/>
          </a:bodyPr>
          <a:lstStyle/>
          <a:p>
            <a:r>
              <a:rPr lang="en-US" sz="2400" dirty="0"/>
              <a:t>&lt;</a:t>
            </a:r>
            <a:r>
              <a:rPr lang="en-US" sz="2400" dirty="0" err="1"/>
              <a:t>birds.txt</a:t>
            </a:r>
            <a:r>
              <a:rPr lang="en-US" sz="2400" dirty="0"/>
              <a:t>&gt;</a:t>
            </a:r>
          </a:p>
        </p:txBody>
      </p:sp>
    </p:spTree>
    <p:extLst>
      <p:ext uri="{BB962C8B-B14F-4D97-AF65-F5344CB8AC3E}">
        <p14:creationId xmlns:p14="http://schemas.microsoft.com/office/powerpoint/2010/main" val="3451966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CFE53B-E26A-324F-8F8F-E0EB26166427}"/>
              </a:ext>
            </a:extLst>
          </p:cNvPr>
          <p:cNvSpPr>
            <a:spLocks noGrp="1"/>
          </p:cNvSpPr>
          <p:nvPr>
            <p:ph type="body" sz="quarter" idx="10"/>
          </p:nvPr>
        </p:nvSpPr>
        <p:spPr/>
        <p:txBody>
          <a:bodyPr>
            <a:normAutofit/>
          </a:bodyPr>
          <a:lstStyle/>
          <a:p>
            <a:r>
              <a:rPr lang="en-US" sz="3200" dirty="0"/>
              <a:t>Let's print out the birds of which there are more than 5.</a:t>
            </a:r>
          </a:p>
          <a:p>
            <a:r>
              <a:rPr lang="en-US" sz="3200" dirty="0"/>
              <a:t>A dictionary is the natural way to keep track of the birds and their associated counts</a:t>
            </a:r>
          </a:p>
          <a:p>
            <a:r>
              <a:rPr lang="en-US" sz="3200" dirty="0"/>
              <a:t>Bird's name is the key, the count is the value</a:t>
            </a:r>
          </a:p>
          <a:p>
            <a:r>
              <a:rPr lang="en-US" sz="3200" dirty="0"/>
              <a:t>So here's a program that reads this file into a dictionary and then checks the counts</a:t>
            </a:r>
          </a:p>
        </p:txBody>
      </p:sp>
    </p:spTree>
    <p:extLst>
      <p:ext uri="{BB962C8B-B14F-4D97-AF65-F5344CB8AC3E}">
        <p14:creationId xmlns:p14="http://schemas.microsoft.com/office/powerpoint/2010/main" val="192544747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B9BC01-0ED5-3049-A807-F96C2DDB5207}"/>
              </a:ext>
            </a:extLst>
          </p:cNvPr>
          <p:cNvSpPr>
            <a:spLocks noGrp="1"/>
          </p:cNvSpPr>
          <p:nvPr>
            <p:ph type="body" sz="quarter" idx="12"/>
          </p:nvPr>
        </p:nvSpPr>
        <p:spPr>
          <a:xfrm>
            <a:off x="711843" y="646302"/>
            <a:ext cx="8216683" cy="4121609"/>
          </a:xfrm>
        </p:spPr>
        <p:txBody>
          <a:bodyPr/>
          <a:lstStyle/>
          <a:p>
            <a:r>
              <a:rPr lang="en-US" b="1" dirty="0">
                <a:solidFill>
                  <a:srgbClr val="000000"/>
                </a:solidFill>
                <a:latin typeface="Consolas" panose="020B0609020204030204" pitchFamily="49" charset="0"/>
              </a:rPr>
              <a:t>birds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birds.txt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fields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fields[</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bird_count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(fields[</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birds[</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bird_count</a:t>
            </a:r>
            <a:endParaRPr lang="en-US" b="1" dirty="0">
              <a:solidFill>
                <a:srgbClr val="000000"/>
              </a:solidFill>
              <a:latin typeface="Consolas" panose="020B0609020204030204" pitchFamily="49" charset="0"/>
            </a:endParaRP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birds:</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birds[</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'There are more than 5 '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123948E2-E3C4-624C-B0DD-F8DD7A667B8B}"/>
              </a:ext>
            </a:extLst>
          </p:cNvPr>
          <p:cNvSpPr txBox="1"/>
          <p:nvPr/>
        </p:nvSpPr>
        <p:spPr>
          <a:xfrm>
            <a:off x="711843" y="184637"/>
            <a:ext cx="1642501" cy="461665"/>
          </a:xfrm>
          <a:prstGeom prst="rect">
            <a:avLst/>
          </a:prstGeom>
          <a:noFill/>
        </p:spPr>
        <p:txBody>
          <a:bodyPr wrap="none" rtlCol="0">
            <a:spAutoFit/>
          </a:bodyPr>
          <a:lstStyle/>
          <a:p>
            <a:r>
              <a:rPr lang="en-US" sz="2400" dirty="0"/>
              <a:t>&lt;birds1.py&gt;</a:t>
            </a:r>
          </a:p>
        </p:txBody>
      </p:sp>
    </p:spTree>
    <p:extLst>
      <p:ext uri="{BB962C8B-B14F-4D97-AF65-F5344CB8AC3E}">
        <p14:creationId xmlns:p14="http://schemas.microsoft.com/office/powerpoint/2010/main" val="421062272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3DC33F-4ED5-4C48-AE5B-48DB1CACF393}"/>
              </a:ext>
            </a:extLst>
          </p:cNvPr>
          <p:cNvSpPr>
            <a:spLocks noGrp="1"/>
          </p:cNvSpPr>
          <p:nvPr>
            <p:ph type="body" sz="quarter" idx="10"/>
          </p:nvPr>
        </p:nvSpPr>
        <p:spPr>
          <a:xfrm>
            <a:off x="149398" y="259492"/>
            <a:ext cx="8840546" cy="4727467"/>
          </a:xfrm>
        </p:spPr>
        <p:txBody>
          <a:bodyPr>
            <a:normAutofit lnSpcReduction="10000"/>
          </a:bodyPr>
          <a:lstStyle/>
          <a:p>
            <a:r>
              <a:rPr lang="en-US" sz="2800" dirty="0"/>
              <a:t>First, we create an empty dictionary</a:t>
            </a:r>
          </a:p>
          <a:p>
            <a:r>
              <a:rPr lang="en-US" sz="2800" dirty="0"/>
              <a:t>Then, we open the </a:t>
            </a:r>
            <a:r>
              <a:rPr lang="en-US" sz="2800" dirty="0" err="1"/>
              <a:t>birds.txt</a:t>
            </a:r>
            <a:r>
              <a:rPr lang="en-US" sz="2800" dirty="0"/>
              <a:t> file and for-loop over the lines (this part is totally standard by now)</a:t>
            </a:r>
          </a:p>
          <a:p>
            <a:r>
              <a:rPr lang="en-US" sz="2800" dirty="0"/>
              <a:t>Each line is a name, a space, and then the count. This is a job for split!</a:t>
            </a:r>
          </a:p>
          <a:p>
            <a:r>
              <a:rPr lang="en-US" sz="2800" dirty="0"/>
              <a:t>The first </a:t>
            </a:r>
            <a:r>
              <a:rPr lang="en-US" sz="2800" i="1" dirty="0"/>
              <a:t>field</a:t>
            </a:r>
            <a:r>
              <a:rPr lang="en-US" sz="2800" dirty="0"/>
              <a:t> is the name, put that in </a:t>
            </a:r>
            <a:r>
              <a:rPr lang="en-US" sz="2800" dirty="0" err="1"/>
              <a:t>bird_name</a:t>
            </a:r>
            <a:endParaRPr lang="en-US" sz="2800" dirty="0"/>
          </a:p>
          <a:p>
            <a:r>
              <a:rPr lang="en-US" sz="2800" dirty="0"/>
              <a:t>The second field is the count, put that in </a:t>
            </a:r>
            <a:r>
              <a:rPr lang="en-US" sz="2800" dirty="0" err="1"/>
              <a:t>bird_count</a:t>
            </a:r>
            <a:r>
              <a:rPr lang="en-US" sz="2800" dirty="0"/>
              <a:t>, but convert it to an integer first</a:t>
            </a:r>
          </a:p>
          <a:p>
            <a:r>
              <a:rPr lang="en-US" sz="2800" dirty="0"/>
              <a:t>Then put that key/value pair into the birds dictionary. We use the [] notation to assign the value </a:t>
            </a:r>
            <a:r>
              <a:rPr lang="en-US" sz="2800" dirty="0" err="1"/>
              <a:t>bird_count</a:t>
            </a:r>
            <a:r>
              <a:rPr lang="en-US" sz="2800" dirty="0"/>
              <a:t> to the key </a:t>
            </a:r>
            <a:r>
              <a:rPr lang="en-US" sz="2800" dirty="0" err="1"/>
              <a:t>bird_name</a:t>
            </a:r>
            <a:r>
              <a:rPr lang="en-US" sz="2800" dirty="0"/>
              <a:t> in the dictionary birds</a:t>
            </a:r>
          </a:p>
          <a:p>
            <a:endParaRPr lang="en-US" dirty="0"/>
          </a:p>
        </p:txBody>
      </p:sp>
    </p:spTree>
    <p:extLst>
      <p:ext uri="{BB962C8B-B14F-4D97-AF65-F5344CB8AC3E}">
        <p14:creationId xmlns:p14="http://schemas.microsoft.com/office/powerpoint/2010/main" val="6821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8A2187-0178-2844-B61F-42C181AC9B04}"/>
              </a:ext>
            </a:extLst>
          </p:cNvPr>
          <p:cNvSpPr>
            <a:spLocks noGrp="1"/>
          </p:cNvSpPr>
          <p:nvPr>
            <p:ph type="body" sz="quarter" idx="10"/>
          </p:nvPr>
        </p:nvSpPr>
        <p:spPr>
          <a:xfrm>
            <a:off x="377371" y="259721"/>
            <a:ext cx="8142516" cy="4469235"/>
          </a:xfrm>
        </p:spPr>
        <p:txBody>
          <a:bodyPr>
            <a:normAutofit/>
          </a:bodyPr>
          <a:lstStyle/>
          <a:p>
            <a:r>
              <a:rPr lang="en-US" sz="3200" dirty="0"/>
              <a:t>This is pretty powerful stuff. Here's a really simple adder:</a:t>
            </a:r>
          </a:p>
        </p:txBody>
      </p:sp>
    </p:spTree>
    <p:extLst>
      <p:ext uri="{BB962C8B-B14F-4D97-AF65-F5344CB8AC3E}">
        <p14:creationId xmlns:p14="http://schemas.microsoft.com/office/powerpoint/2010/main" val="150098462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1BF249-A0B5-E543-95F9-61E268537E16}"/>
              </a:ext>
            </a:extLst>
          </p:cNvPr>
          <p:cNvSpPr>
            <a:spLocks noGrp="1"/>
          </p:cNvSpPr>
          <p:nvPr>
            <p:ph type="body" sz="quarter" idx="10"/>
          </p:nvPr>
        </p:nvSpPr>
        <p:spPr>
          <a:xfrm>
            <a:off x="149398" y="271849"/>
            <a:ext cx="8840546" cy="4715110"/>
          </a:xfrm>
        </p:spPr>
        <p:txBody>
          <a:bodyPr>
            <a:normAutofit/>
          </a:bodyPr>
          <a:lstStyle/>
          <a:p>
            <a:r>
              <a:rPr lang="en-US" sz="3200" dirty="0"/>
              <a:t>Once we have the dictionary, it's straightforward to loop over it and find the birds where there are more than 5</a:t>
            </a:r>
          </a:p>
        </p:txBody>
      </p:sp>
    </p:spTree>
    <p:extLst>
      <p:ext uri="{BB962C8B-B14F-4D97-AF65-F5344CB8AC3E}">
        <p14:creationId xmlns:p14="http://schemas.microsoft.com/office/powerpoint/2010/main" val="369536486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22FCB5-CCE9-994B-BEC9-547A2E3FD142}"/>
              </a:ext>
            </a:extLst>
          </p:cNvPr>
          <p:cNvSpPr>
            <a:spLocks noGrp="1"/>
          </p:cNvSpPr>
          <p:nvPr>
            <p:ph sz="quarter" idx="10"/>
          </p:nvPr>
        </p:nvSpPr>
        <p:spPr/>
        <p:txBody>
          <a:bodyPr/>
          <a:lstStyle/>
          <a:p>
            <a:r>
              <a:rPr lang="en-US" dirty="0"/>
              <a:t>$ python birds1.py</a:t>
            </a:r>
          </a:p>
        </p:txBody>
      </p:sp>
    </p:spTree>
    <p:extLst>
      <p:ext uri="{BB962C8B-B14F-4D97-AF65-F5344CB8AC3E}">
        <p14:creationId xmlns:p14="http://schemas.microsoft.com/office/powerpoint/2010/main" val="25093564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F6997-8269-784F-87ED-B03F889DEC0E}"/>
              </a:ext>
            </a:extLst>
          </p:cNvPr>
          <p:cNvSpPr>
            <a:spLocks noGrp="1"/>
          </p:cNvSpPr>
          <p:nvPr>
            <p:ph type="body" sz="quarter" idx="10"/>
          </p:nvPr>
        </p:nvSpPr>
        <p:spPr>
          <a:xfrm>
            <a:off x="149398" y="383059"/>
            <a:ext cx="8840546" cy="4603900"/>
          </a:xfrm>
        </p:spPr>
        <p:txBody>
          <a:bodyPr>
            <a:normAutofit/>
          </a:bodyPr>
          <a:lstStyle/>
          <a:p>
            <a:r>
              <a:rPr lang="en-US" sz="3200" dirty="0"/>
              <a:t>What if the file is </a:t>
            </a:r>
            <a:r>
              <a:rPr lang="en-US" sz="3200" i="1" dirty="0"/>
              <a:t>observations</a:t>
            </a:r>
            <a:r>
              <a:rPr lang="en-US" sz="3200" dirty="0"/>
              <a:t> of birds, and the same bird can appear more than once?</a:t>
            </a:r>
          </a:p>
        </p:txBody>
      </p:sp>
    </p:spTree>
    <p:extLst>
      <p:ext uri="{BB962C8B-B14F-4D97-AF65-F5344CB8AC3E}">
        <p14:creationId xmlns:p14="http://schemas.microsoft.com/office/powerpoint/2010/main" val="23714095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13DF52-4BD4-4544-BC4A-8105A42C3F1D}"/>
              </a:ext>
            </a:extLst>
          </p:cNvPr>
          <p:cNvSpPr>
            <a:spLocks noGrp="1"/>
          </p:cNvSpPr>
          <p:nvPr>
            <p:ph type="body" sz="quarter" idx="12"/>
          </p:nvPr>
        </p:nvSpPr>
        <p:spPr>
          <a:xfrm>
            <a:off x="711842" y="477888"/>
            <a:ext cx="8216683" cy="4475264"/>
          </a:xfrm>
        </p:spPr>
        <p:txBody>
          <a:bodyPr/>
          <a:lstStyle/>
          <a:p>
            <a:r>
              <a:rPr lang="en-US" sz="1050" dirty="0"/>
              <a:t>sparrow 4</a:t>
            </a:r>
          </a:p>
          <a:p>
            <a:r>
              <a:rPr lang="en-US" sz="1050" dirty="0"/>
              <a:t>canary 4</a:t>
            </a:r>
          </a:p>
          <a:p>
            <a:r>
              <a:rPr lang="en-US" sz="1050" dirty="0"/>
              <a:t>parrot 2</a:t>
            </a:r>
          </a:p>
          <a:p>
            <a:r>
              <a:rPr lang="en-US" sz="1050" dirty="0" err="1"/>
              <a:t>bluejay</a:t>
            </a:r>
            <a:r>
              <a:rPr lang="en-US" sz="1050" dirty="0"/>
              <a:t> 1</a:t>
            </a:r>
          </a:p>
          <a:p>
            <a:r>
              <a:rPr lang="en-US" sz="1050" dirty="0"/>
              <a:t>macaw 8</a:t>
            </a:r>
          </a:p>
          <a:p>
            <a:r>
              <a:rPr lang="en-US" sz="1050" dirty="0"/>
              <a:t>crow 3</a:t>
            </a:r>
          </a:p>
          <a:p>
            <a:r>
              <a:rPr lang="en-US" sz="1050" dirty="0"/>
              <a:t>robin 1</a:t>
            </a:r>
          </a:p>
          <a:p>
            <a:r>
              <a:rPr lang="en-US" sz="1050" dirty="0"/>
              <a:t>pigeon 30</a:t>
            </a:r>
          </a:p>
          <a:p>
            <a:r>
              <a:rPr lang="en-US" sz="1050" dirty="0"/>
              <a:t>vulture 3</a:t>
            </a:r>
          </a:p>
          <a:p>
            <a:r>
              <a:rPr lang="en-US" sz="1050" dirty="0"/>
              <a:t>eagle 2</a:t>
            </a:r>
          </a:p>
          <a:p>
            <a:r>
              <a:rPr lang="en-US" sz="1050" dirty="0"/>
              <a:t>hawk 6</a:t>
            </a:r>
          </a:p>
          <a:p>
            <a:r>
              <a:rPr lang="en-US" sz="1050" dirty="0"/>
              <a:t>eagle 4</a:t>
            </a:r>
          </a:p>
          <a:p>
            <a:r>
              <a:rPr lang="en-US" sz="1050" dirty="0"/>
              <a:t>crow 1</a:t>
            </a:r>
          </a:p>
          <a:p>
            <a:r>
              <a:rPr lang="en-US" sz="1050" dirty="0" err="1"/>
              <a:t>bluejay</a:t>
            </a:r>
            <a:r>
              <a:rPr lang="en-US" sz="1050" dirty="0"/>
              <a:t> 3</a:t>
            </a:r>
          </a:p>
          <a:p>
            <a:r>
              <a:rPr lang="en-US" sz="1050" dirty="0" err="1"/>
              <a:t>bluejay</a:t>
            </a:r>
            <a:r>
              <a:rPr lang="en-US" sz="1050" dirty="0"/>
              <a:t> 4</a:t>
            </a:r>
          </a:p>
          <a:p>
            <a:r>
              <a:rPr lang="en-US" sz="1050" dirty="0"/>
              <a:t>vulture 1</a:t>
            </a:r>
          </a:p>
          <a:p>
            <a:r>
              <a:rPr lang="en-US" sz="1050" dirty="0"/>
              <a:t>pigeon 30</a:t>
            </a:r>
          </a:p>
          <a:p>
            <a:r>
              <a:rPr lang="en-US" sz="1050" dirty="0"/>
              <a:t>robin 1</a:t>
            </a:r>
          </a:p>
        </p:txBody>
      </p:sp>
      <p:sp>
        <p:nvSpPr>
          <p:cNvPr id="4" name="TextBox 3">
            <a:extLst>
              <a:ext uri="{FF2B5EF4-FFF2-40B4-BE49-F238E27FC236}">
                <a16:creationId xmlns:a16="http://schemas.microsoft.com/office/drawing/2014/main" id="{4439B93F-399C-984D-910B-E4F3C3BDAF91}"/>
              </a:ext>
            </a:extLst>
          </p:cNvPr>
          <p:cNvSpPr txBox="1"/>
          <p:nvPr/>
        </p:nvSpPr>
        <p:spPr>
          <a:xfrm>
            <a:off x="711842" y="108556"/>
            <a:ext cx="1961114" cy="369332"/>
          </a:xfrm>
          <a:prstGeom prst="rect">
            <a:avLst/>
          </a:prstGeom>
          <a:noFill/>
        </p:spPr>
        <p:txBody>
          <a:bodyPr wrap="none" rtlCol="0">
            <a:spAutoFit/>
          </a:bodyPr>
          <a:lstStyle/>
          <a:p>
            <a:r>
              <a:rPr lang="en-US" sz="1800" dirty="0"/>
              <a:t>&lt;birds-</a:t>
            </a:r>
            <a:r>
              <a:rPr lang="en-US" sz="1800" dirty="0" err="1"/>
              <a:t>repeats.txt</a:t>
            </a:r>
            <a:r>
              <a:rPr lang="en-US" sz="1800" dirty="0"/>
              <a:t>&gt;</a:t>
            </a:r>
          </a:p>
        </p:txBody>
      </p:sp>
    </p:spTree>
    <p:extLst>
      <p:ext uri="{BB962C8B-B14F-4D97-AF65-F5344CB8AC3E}">
        <p14:creationId xmlns:p14="http://schemas.microsoft.com/office/powerpoint/2010/main" val="1033013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F6997-8269-784F-87ED-B03F889DEC0E}"/>
              </a:ext>
            </a:extLst>
          </p:cNvPr>
          <p:cNvSpPr>
            <a:spLocks noGrp="1"/>
          </p:cNvSpPr>
          <p:nvPr>
            <p:ph type="body" sz="quarter" idx="10"/>
          </p:nvPr>
        </p:nvSpPr>
        <p:spPr/>
        <p:txBody>
          <a:bodyPr>
            <a:normAutofit/>
          </a:bodyPr>
          <a:lstStyle/>
          <a:p>
            <a:r>
              <a:rPr lang="en-US" sz="3200" dirty="0"/>
              <a:t>Then our current program fails, because if you see 2 eagles and then 4 eagles, the 4 eagles will overwrite the 2 eagles. Wrong!</a:t>
            </a:r>
          </a:p>
          <a:p>
            <a:r>
              <a:rPr lang="en-US" sz="3200" dirty="0"/>
              <a:t>But we can fix this easily:</a:t>
            </a:r>
          </a:p>
        </p:txBody>
      </p:sp>
    </p:spTree>
    <p:extLst>
      <p:ext uri="{BB962C8B-B14F-4D97-AF65-F5344CB8AC3E}">
        <p14:creationId xmlns:p14="http://schemas.microsoft.com/office/powerpoint/2010/main" val="104965360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F22A2-6A92-384F-9FF9-56AE9A6AF796}"/>
              </a:ext>
            </a:extLst>
          </p:cNvPr>
          <p:cNvSpPr>
            <a:spLocks noGrp="1"/>
          </p:cNvSpPr>
          <p:nvPr>
            <p:ph type="body" sz="quarter" idx="12"/>
          </p:nvPr>
        </p:nvSpPr>
        <p:spPr>
          <a:xfrm>
            <a:off x="711843" y="477888"/>
            <a:ext cx="8216683" cy="4433233"/>
          </a:xfrm>
        </p:spPr>
        <p:txBody>
          <a:bodyPr/>
          <a:lstStyle/>
          <a:p>
            <a:r>
              <a:rPr lang="en-US" b="1" dirty="0">
                <a:solidFill>
                  <a:srgbClr val="000000"/>
                </a:solidFill>
                <a:latin typeface="Consolas" panose="020B0609020204030204" pitchFamily="49" charset="0"/>
              </a:rPr>
              <a:t>birds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birds_repeats.txt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fields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bird_name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fields[</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bird_count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(fields[</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highlight>
                  <a:srgbClr val="FFFF00"/>
                </a:highlight>
                <a:latin typeface="Consolas" panose="020B0609020204030204" pitchFamily="49" charset="0"/>
              </a:rPr>
              <a:t>    </a:t>
            </a:r>
            <a:r>
              <a:rPr lang="en-US" b="1" dirty="0">
                <a:solidFill>
                  <a:srgbClr val="204A87"/>
                </a:solidFill>
                <a:highlight>
                  <a:srgbClr val="FFFF00"/>
                </a:highlight>
                <a:latin typeface="Consolas" panose="020B0609020204030204" pitchFamily="49" charset="0"/>
              </a:rPr>
              <a:t>if </a:t>
            </a:r>
            <a:r>
              <a:rPr lang="en-US" b="1" dirty="0" err="1">
                <a:solidFill>
                  <a:srgbClr val="000000"/>
                </a:solidFill>
                <a:highlight>
                  <a:srgbClr val="FFFF00"/>
                </a:highlight>
                <a:latin typeface="Consolas" panose="020B0609020204030204" pitchFamily="49" charset="0"/>
              </a:rPr>
              <a:t>bird_name</a:t>
            </a:r>
            <a:r>
              <a:rPr lang="en-US" b="1" dirty="0">
                <a:solidFill>
                  <a:srgbClr val="000000"/>
                </a:solidFill>
                <a:highlight>
                  <a:srgbClr val="FFFF00"/>
                </a:highlight>
                <a:latin typeface="Consolas" panose="020B0609020204030204" pitchFamily="49" charset="0"/>
              </a:rPr>
              <a:t> </a:t>
            </a:r>
            <a:r>
              <a:rPr lang="en-US" b="1" dirty="0">
                <a:solidFill>
                  <a:srgbClr val="204A87"/>
                </a:solidFill>
                <a:highlight>
                  <a:srgbClr val="FFFF00"/>
                </a:highlight>
                <a:latin typeface="Consolas" panose="020B0609020204030204" pitchFamily="49" charset="0"/>
              </a:rPr>
              <a:t>in </a:t>
            </a:r>
            <a:r>
              <a:rPr lang="en-US" b="1" dirty="0">
                <a:solidFill>
                  <a:srgbClr val="000000"/>
                </a:solidFill>
                <a:highlight>
                  <a:srgbClr val="FFFF00"/>
                </a:highlight>
                <a:latin typeface="Consolas" panose="020B0609020204030204" pitchFamily="49" charset="0"/>
              </a:rPr>
              <a:t>birds:</a:t>
            </a:r>
          </a:p>
          <a:p>
            <a:r>
              <a:rPr lang="en-US" b="1" dirty="0">
                <a:highlight>
                  <a:srgbClr val="FFFF00"/>
                </a:highlight>
                <a:latin typeface="Consolas" panose="020B0609020204030204" pitchFamily="49" charset="0"/>
              </a:rPr>
              <a:t>        </a:t>
            </a:r>
            <a:r>
              <a:rPr lang="en-US" b="1" dirty="0">
                <a:solidFill>
                  <a:srgbClr val="000000"/>
                </a:solidFill>
                <a:highlight>
                  <a:srgbClr val="FFFF00"/>
                </a:highlight>
                <a:latin typeface="Consolas" panose="020B0609020204030204" pitchFamily="49" charset="0"/>
              </a:rPr>
              <a:t>birds[</a:t>
            </a:r>
            <a:r>
              <a:rPr lang="en-US" b="1" dirty="0" err="1">
                <a:solidFill>
                  <a:srgbClr val="000000"/>
                </a:solidFill>
                <a:highlight>
                  <a:srgbClr val="FFFF00"/>
                </a:highlight>
                <a:latin typeface="Consolas" panose="020B0609020204030204" pitchFamily="49" charset="0"/>
              </a:rPr>
              <a:t>bird_name</a:t>
            </a:r>
            <a:r>
              <a:rPr lang="en-US" b="1" dirty="0">
                <a:solidFill>
                  <a:srgbClr val="000000"/>
                </a:solidFill>
                <a:highlight>
                  <a:srgbClr val="FFFF00"/>
                </a:highlight>
                <a:latin typeface="Consolas" panose="020B0609020204030204" pitchFamily="49" charset="0"/>
              </a:rPr>
              <a:t>] </a:t>
            </a:r>
            <a:r>
              <a:rPr lang="en-US" b="1" dirty="0">
                <a:solidFill>
                  <a:srgbClr val="CE5C00"/>
                </a:solidFill>
                <a:highlight>
                  <a:srgbClr val="FFFF00"/>
                </a:highlight>
                <a:latin typeface="Consolas" panose="020B0609020204030204" pitchFamily="49" charset="0"/>
              </a:rPr>
              <a:t>= </a:t>
            </a:r>
            <a:r>
              <a:rPr lang="en-US" b="1" dirty="0">
                <a:solidFill>
                  <a:srgbClr val="000000"/>
                </a:solidFill>
                <a:highlight>
                  <a:srgbClr val="FFFF00"/>
                </a:highlight>
                <a:latin typeface="Consolas" panose="020B0609020204030204" pitchFamily="49" charset="0"/>
              </a:rPr>
              <a:t>birds[</a:t>
            </a:r>
            <a:r>
              <a:rPr lang="en-US" b="1" dirty="0" err="1">
                <a:solidFill>
                  <a:srgbClr val="000000"/>
                </a:solidFill>
                <a:highlight>
                  <a:srgbClr val="FFFF00"/>
                </a:highlight>
                <a:latin typeface="Consolas" panose="020B0609020204030204" pitchFamily="49" charset="0"/>
              </a:rPr>
              <a:t>bird_name</a:t>
            </a:r>
            <a:r>
              <a:rPr lang="en-US" b="1" dirty="0">
                <a:solidFill>
                  <a:srgbClr val="000000"/>
                </a:solidFill>
                <a:highlight>
                  <a:srgbClr val="FFFF00"/>
                </a:highlight>
                <a:latin typeface="Consolas" panose="020B0609020204030204" pitchFamily="49" charset="0"/>
              </a:rPr>
              <a:t>] </a:t>
            </a:r>
            <a:r>
              <a:rPr lang="en-US" b="1" dirty="0">
                <a:solidFill>
                  <a:srgbClr val="CE5C00"/>
                </a:solidFill>
                <a:highlight>
                  <a:srgbClr val="FFFF00"/>
                </a:highlight>
                <a:latin typeface="Consolas" panose="020B0609020204030204" pitchFamily="49" charset="0"/>
              </a:rPr>
              <a:t>+ </a:t>
            </a:r>
            <a:r>
              <a:rPr lang="en-US" b="1" dirty="0" err="1">
                <a:solidFill>
                  <a:srgbClr val="000000"/>
                </a:solidFill>
                <a:highlight>
                  <a:srgbClr val="FFFF00"/>
                </a:highlight>
                <a:latin typeface="Consolas" panose="020B0609020204030204" pitchFamily="49" charset="0"/>
              </a:rPr>
              <a:t>bird_count</a:t>
            </a:r>
            <a:endParaRPr lang="en-US" b="1" dirty="0">
              <a:solidFill>
                <a:srgbClr val="000000"/>
              </a:solidFill>
              <a:highlight>
                <a:srgbClr val="FFFF00"/>
              </a:highlight>
              <a:latin typeface="Consolas" panose="020B0609020204030204" pitchFamily="49" charset="0"/>
            </a:endParaRPr>
          </a:p>
          <a:p>
            <a:r>
              <a:rPr lang="en-US" b="1" dirty="0">
                <a:highlight>
                  <a:srgbClr val="FFFF00"/>
                </a:highlight>
                <a:latin typeface="Consolas" panose="020B0609020204030204" pitchFamily="49" charset="0"/>
              </a:rPr>
              <a:t>    </a:t>
            </a:r>
            <a:r>
              <a:rPr lang="en-US" b="1" dirty="0">
                <a:solidFill>
                  <a:srgbClr val="204A87"/>
                </a:solidFill>
                <a:highlight>
                  <a:srgbClr val="FFFF00"/>
                </a:highlight>
                <a:latin typeface="Consolas" panose="020B0609020204030204" pitchFamily="49" charset="0"/>
              </a:rPr>
              <a:t>else</a:t>
            </a:r>
            <a:r>
              <a:rPr lang="en-US" b="1" dirty="0">
                <a:solidFill>
                  <a:srgbClr val="000000"/>
                </a:solidFill>
                <a:highlight>
                  <a:srgbClr val="FFFF00"/>
                </a:highlight>
                <a:latin typeface="Consolas" panose="020B0609020204030204" pitchFamily="49" charset="0"/>
              </a:rPr>
              <a:t>:</a:t>
            </a:r>
          </a:p>
          <a:p>
            <a:r>
              <a:rPr lang="en-US" b="1" dirty="0">
                <a:highlight>
                  <a:srgbClr val="FFFF00"/>
                </a:highlight>
                <a:latin typeface="Consolas" panose="020B0609020204030204" pitchFamily="49" charset="0"/>
              </a:rPr>
              <a:t>        </a:t>
            </a:r>
            <a:r>
              <a:rPr lang="en-US" b="1" dirty="0">
                <a:solidFill>
                  <a:srgbClr val="000000"/>
                </a:solidFill>
                <a:highlight>
                  <a:srgbClr val="FFFF00"/>
                </a:highlight>
                <a:latin typeface="Consolas" panose="020B0609020204030204" pitchFamily="49" charset="0"/>
              </a:rPr>
              <a:t>birds[</a:t>
            </a:r>
            <a:r>
              <a:rPr lang="en-US" b="1" dirty="0" err="1">
                <a:solidFill>
                  <a:srgbClr val="000000"/>
                </a:solidFill>
                <a:highlight>
                  <a:srgbClr val="FFFF00"/>
                </a:highlight>
                <a:latin typeface="Consolas" panose="020B0609020204030204" pitchFamily="49" charset="0"/>
              </a:rPr>
              <a:t>bird_name</a:t>
            </a:r>
            <a:r>
              <a:rPr lang="en-US" b="1" dirty="0">
                <a:solidFill>
                  <a:srgbClr val="000000"/>
                </a:solidFill>
                <a:highlight>
                  <a:srgbClr val="FFFF00"/>
                </a:highlight>
                <a:latin typeface="Consolas" panose="020B0609020204030204" pitchFamily="49" charset="0"/>
              </a:rPr>
              <a:t>] </a:t>
            </a:r>
            <a:r>
              <a:rPr lang="en-US" b="1" dirty="0">
                <a:solidFill>
                  <a:srgbClr val="CE5C00"/>
                </a:solidFill>
                <a:highlight>
                  <a:srgbClr val="FFFF00"/>
                </a:highlight>
                <a:latin typeface="Consolas" panose="020B0609020204030204" pitchFamily="49" charset="0"/>
              </a:rPr>
              <a:t>= </a:t>
            </a:r>
            <a:r>
              <a:rPr lang="en-US" b="1" dirty="0" err="1">
                <a:solidFill>
                  <a:srgbClr val="000000"/>
                </a:solidFill>
                <a:highlight>
                  <a:srgbClr val="FFFF00"/>
                </a:highlight>
                <a:latin typeface="Consolas" panose="020B0609020204030204" pitchFamily="49" charset="0"/>
              </a:rPr>
              <a:t>bird_count</a:t>
            </a:r>
            <a:endParaRPr lang="en-US" b="1" dirty="0">
              <a:solidFill>
                <a:srgbClr val="000000"/>
              </a:solidFill>
              <a:highlight>
                <a:srgbClr val="FFFF00"/>
              </a:highlight>
              <a:latin typeface="Consolas" panose="020B0609020204030204" pitchFamily="49" charset="0"/>
            </a:endParaRP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latin typeface="Consolas" panose="020B0609020204030204" pitchFamily="49" charset="0"/>
              </a:rPr>
              <a:t>…</a:t>
            </a:r>
          </a:p>
        </p:txBody>
      </p:sp>
      <p:sp>
        <p:nvSpPr>
          <p:cNvPr id="4" name="TextBox 3">
            <a:extLst>
              <a:ext uri="{FF2B5EF4-FFF2-40B4-BE49-F238E27FC236}">
                <a16:creationId xmlns:a16="http://schemas.microsoft.com/office/drawing/2014/main" id="{5959FB74-6900-C047-B126-1A0CCBC6B06B}"/>
              </a:ext>
            </a:extLst>
          </p:cNvPr>
          <p:cNvSpPr txBox="1"/>
          <p:nvPr/>
        </p:nvSpPr>
        <p:spPr>
          <a:xfrm>
            <a:off x="711843" y="101688"/>
            <a:ext cx="1278427" cy="369332"/>
          </a:xfrm>
          <a:prstGeom prst="rect">
            <a:avLst/>
          </a:prstGeom>
          <a:noFill/>
        </p:spPr>
        <p:txBody>
          <a:bodyPr wrap="none" rtlCol="0">
            <a:spAutoFit/>
          </a:bodyPr>
          <a:lstStyle/>
          <a:p>
            <a:r>
              <a:rPr lang="en-US" sz="1800" dirty="0"/>
              <a:t>&lt;birds2.py&gt;</a:t>
            </a:r>
          </a:p>
        </p:txBody>
      </p:sp>
    </p:spTree>
    <p:extLst>
      <p:ext uri="{BB962C8B-B14F-4D97-AF65-F5344CB8AC3E}">
        <p14:creationId xmlns:p14="http://schemas.microsoft.com/office/powerpoint/2010/main" val="32420449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D82BD1-7E22-8445-A7CF-7B2864EEC58D}"/>
              </a:ext>
            </a:extLst>
          </p:cNvPr>
          <p:cNvSpPr>
            <a:spLocks noGrp="1"/>
          </p:cNvSpPr>
          <p:nvPr>
            <p:ph type="body" sz="quarter" idx="10"/>
          </p:nvPr>
        </p:nvSpPr>
        <p:spPr>
          <a:xfrm>
            <a:off x="149398" y="271849"/>
            <a:ext cx="8840546" cy="4715110"/>
          </a:xfrm>
        </p:spPr>
        <p:txBody>
          <a:bodyPr>
            <a:normAutofit/>
          </a:bodyPr>
          <a:lstStyle/>
          <a:p>
            <a:r>
              <a:rPr lang="en-US" sz="3200" dirty="0"/>
              <a:t>The only difference is in the lines where we add the new pair to the dictionary</a:t>
            </a:r>
          </a:p>
          <a:p>
            <a:r>
              <a:rPr lang="en-US" sz="3200" dirty="0"/>
              <a:t>Now if the pair is already there, we </a:t>
            </a:r>
            <a:r>
              <a:rPr lang="en-US" sz="3200" i="1" dirty="0"/>
              <a:t>add</a:t>
            </a:r>
            <a:r>
              <a:rPr lang="en-US" sz="3200" dirty="0"/>
              <a:t> the new count to the previous value</a:t>
            </a:r>
          </a:p>
          <a:p>
            <a:r>
              <a:rPr lang="en-US" sz="3200" dirty="0"/>
              <a:t>If it isn't, we create a new key/value pair</a:t>
            </a:r>
          </a:p>
        </p:txBody>
      </p:sp>
    </p:spTree>
    <p:extLst>
      <p:ext uri="{BB962C8B-B14F-4D97-AF65-F5344CB8AC3E}">
        <p14:creationId xmlns:p14="http://schemas.microsoft.com/office/powerpoint/2010/main" val="94949231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753D4-3CDD-D446-BFDC-48713E2FA0D0}"/>
              </a:ext>
            </a:extLst>
          </p:cNvPr>
          <p:cNvSpPr>
            <a:spLocks noGrp="1"/>
          </p:cNvSpPr>
          <p:nvPr>
            <p:ph sz="quarter" idx="10"/>
          </p:nvPr>
        </p:nvSpPr>
        <p:spPr/>
        <p:txBody>
          <a:bodyPr/>
          <a:lstStyle/>
          <a:p>
            <a:r>
              <a:rPr lang="en-US" dirty="0"/>
              <a:t>$ python birds2.py</a:t>
            </a:r>
          </a:p>
        </p:txBody>
      </p:sp>
    </p:spTree>
    <p:extLst>
      <p:ext uri="{BB962C8B-B14F-4D97-AF65-F5344CB8AC3E}">
        <p14:creationId xmlns:p14="http://schemas.microsoft.com/office/powerpoint/2010/main" val="233187264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D82BD1-7E22-8445-A7CF-7B2864EEC58D}"/>
              </a:ext>
            </a:extLst>
          </p:cNvPr>
          <p:cNvSpPr>
            <a:spLocks noGrp="1"/>
          </p:cNvSpPr>
          <p:nvPr>
            <p:ph type="body" sz="quarter" idx="10"/>
          </p:nvPr>
        </p:nvSpPr>
        <p:spPr>
          <a:xfrm>
            <a:off x="149398" y="234778"/>
            <a:ext cx="8840546" cy="4752181"/>
          </a:xfrm>
        </p:spPr>
        <p:txBody>
          <a:bodyPr>
            <a:normAutofit/>
          </a:bodyPr>
          <a:lstStyle/>
          <a:p>
            <a:r>
              <a:rPr lang="en-US" sz="3200" dirty="0"/>
              <a:t>Both of these programs follow a common pattern for text files containing data</a:t>
            </a:r>
          </a:p>
          <a:p>
            <a:r>
              <a:rPr lang="en-US" sz="3200" dirty="0"/>
              <a:t>Each line in the file is a </a:t>
            </a:r>
            <a:r>
              <a:rPr lang="en-US" sz="3200" i="1" dirty="0"/>
              <a:t>row</a:t>
            </a:r>
            <a:r>
              <a:rPr lang="en-US" sz="3200" dirty="0"/>
              <a:t> of data of some sort. So we work with the file line-by-line, using </a:t>
            </a:r>
            <a:r>
              <a:rPr lang="en-US" sz="3200" dirty="0" err="1"/>
              <a:t>readlines</a:t>
            </a:r>
            <a:r>
              <a:rPr lang="en-US" sz="3200" dirty="0"/>
              <a:t>, </a:t>
            </a:r>
            <a:r>
              <a:rPr lang="en-US" sz="3200" dirty="0" err="1"/>
              <a:t>splitlines</a:t>
            </a:r>
            <a:r>
              <a:rPr lang="en-US" sz="3200" dirty="0"/>
              <a:t>, or a for loop</a:t>
            </a:r>
          </a:p>
          <a:p>
            <a:r>
              <a:rPr lang="en-US" sz="3200" dirty="0"/>
              <a:t>We then break each row apart into </a:t>
            </a:r>
            <a:r>
              <a:rPr lang="en-US" sz="3200" i="1" dirty="0"/>
              <a:t>fields</a:t>
            </a:r>
            <a:r>
              <a:rPr lang="en-US" sz="3200" dirty="0"/>
              <a:t> that have specific meanings using split() </a:t>
            </a:r>
          </a:p>
          <a:p>
            <a:r>
              <a:rPr lang="en-US" sz="3200" dirty="0"/>
              <a:t>File formats are very closely linked to the functions we use to read and write them</a:t>
            </a:r>
          </a:p>
        </p:txBody>
      </p:sp>
    </p:spTree>
    <p:extLst>
      <p:ext uri="{BB962C8B-B14F-4D97-AF65-F5344CB8AC3E}">
        <p14:creationId xmlns:p14="http://schemas.microsoft.com/office/powerpoint/2010/main" val="34127889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CTECH403_M3_02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“Introduction to JSON”</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952463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96179-A6D2-4B46-9F7D-263E8B07CD7A}"/>
              </a:ext>
            </a:extLst>
          </p:cNvPr>
          <p:cNvSpPr>
            <a:spLocks noGrp="1"/>
          </p:cNvSpPr>
          <p:nvPr>
            <p:ph type="body" sz="quarter" idx="11"/>
          </p:nvPr>
        </p:nvSpPr>
        <p:spPr>
          <a:xfrm>
            <a:off x="4419600" y="748470"/>
            <a:ext cx="4508925" cy="1663276"/>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num1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num2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(num1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num2)</a:t>
            </a:r>
          </a:p>
        </p:txBody>
      </p:sp>
      <p:sp>
        <p:nvSpPr>
          <p:cNvPr id="3" name="TextBox 2">
            <a:extLst>
              <a:ext uri="{FF2B5EF4-FFF2-40B4-BE49-F238E27FC236}">
                <a16:creationId xmlns:a16="http://schemas.microsoft.com/office/drawing/2014/main" id="{E1E81FEB-C9A6-B249-B2E1-38D1739174FA}"/>
              </a:ext>
            </a:extLst>
          </p:cNvPr>
          <p:cNvSpPr txBox="1"/>
          <p:nvPr/>
        </p:nvSpPr>
        <p:spPr>
          <a:xfrm>
            <a:off x="4419600" y="286805"/>
            <a:ext cx="1496051" cy="461665"/>
          </a:xfrm>
          <a:prstGeom prst="rect">
            <a:avLst/>
          </a:prstGeom>
          <a:noFill/>
        </p:spPr>
        <p:txBody>
          <a:bodyPr wrap="none" rtlCol="0">
            <a:spAutoFit/>
          </a:bodyPr>
          <a:lstStyle/>
          <a:p>
            <a:r>
              <a:rPr lang="en-US" sz="2400" dirty="0"/>
              <a:t>&lt;add1.py&gt;</a:t>
            </a:r>
          </a:p>
        </p:txBody>
      </p:sp>
    </p:spTree>
    <p:extLst>
      <p:ext uri="{BB962C8B-B14F-4D97-AF65-F5344CB8AC3E}">
        <p14:creationId xmlns:p14="http://schemas.microsoft.com/office/powerpoint/2010/main" val="214791904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579A61-9B6D-BC4F-B274-2F85B6331B3B}"/>
              </a:ext>
            </a:extLst>
          </p:cNvPr>
          <p:cNvSpPr>
            <a:spLocks noGrp="1"/>
          </p:cNvSpPr>
          <p:nvPr>
            <p:ph type="body" sz="quarter" idx="10"/>
          </p:nvPr>
        </p:nvSpPr>
        <p:spPr/>
        <p:txBody>
          <a:bodyPr>
            <a:normAutofit/>
          </a:bodyPr>
          <a:lstStyle/>
          <a:p>
            <a:r>
              <a:rPr lang="en-US" sz="3200" dirty="0"/>
              <a:t>We've seen one way to store a dictionary in a text file: each pair goes on a line, separated by a space.</a:t>
            </a:r>
          </a:p>
          <a:p>
            <a:r>
              <a:rPr lang="en-US" sz="3200" dirty="0"/>
              <a:t>Here's another way:</a:t>
            </a:r>
          </a:p>
        </p:txBody>
      </p:sp>
    </p:spTree>
    <p:extLst>
      <p:ext uri="{BB962C8B-B14F-4D97-AF65-F5344CB8AC3E}">
        <p14:creationId xmlns:p14="http://schemas.microsoft.com/office/powerpoint/2010/main" val="20395945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20B6DE-3A01-014D-BA1E-B84193C650D6}"/>
              </a:ext>
            </a:extLst>
          </p:cNvPr>
          <p:cNvSpPr>
            <a:spLocks noGrp="1"/>
          </p:cNvSpPr>
          <p:nvPr>
            <p:ph type="body" sz="quarter" idx="12"/>
          </p:nvPr>
        </p:nvSpPr>
        <p:spPr>
          <a:xfrm>
            <a:off x="711843" y="943420"/>
            <a:ext cx="8216683" cy="728405"/>
          </a:xfrm>
        </p:spPr>
        <p:txBody>
          <a:bodyPr/>
          <a:lstStyle/>
          <a:p>
            <a:r>
              <a:rPr lang="en-US" dirty="0"/>
              <a:t>birds = {'sparrow':4,' canary':4, 'parrot':2, 'bluejay':1, 'macaw':8, 'crow':3, 'robin':1, 'pigeon':30, 'vulture':3, 'eagle':2, 'hawk':6}</a:t>
            </a:r>
          </a:p>
        </p:txBody>
      </p:sp>
      <p:sp>
        <p:nvSpPr>
          <p:cNvPr id="5" name="TextBox 4">
            <a:extLst>
              <a:ext uri="{FF2B5EF4-FFF2-40B4-BE49-F238E27FC236}">
                <a16:creationId xmlns:a16="http://schemas.microsoft.com/office/drawing/2014/main" id="{1165D12F-02C9-7844-B54D-5CE7BBFF8FB7}"/>
              </a:ext>
            </a:extLst>
          </p:cNvPr>
          <p:cNvSpPr txBox="1"/>
          <p:nvPr/>
        </p:nvSpPr>
        <p:spPr>
          <a:xfrm>
            <a:off x="711843" y="481755"/>
            <a:ext cx="1942006" cy="461665"/>
          </a:xfrm>
          <a:prstGeom prst="rect">
            <a:avLst/>
          </a:prstGeom>
          <a:noFill/>
        </p:spPr>
        <p:txBody>
          <a:bodyPr wrap="none" rtlCol="0">
            <a:spAutoFit/>
          </a:bodyPr>
          <a:lstStyle/>
          <a:p>
            <a:r>
              <a:rPr lang="en-US" sz="2400" dirty="0"/>
              <a:t>&lt;birds-</a:t>
            </a:r>
            <a:r>
              <a:rPr lang="en-US" sz="2400" dirty="0" err="1"/>
              <a:t>list.py</a:t>
            </a:r>
            <a:r>
              <a:rPr lang="en-US" sz="2400" dirty="0"/>
              <a:t>&gt;</a:t>
            </a:r>
          </a:p>
        </p:txBody>
      </p:sp>
    </p:spTree>
    <p:extLst>
      <p:ext uri="{BB962C8B-B14F-4D97-AF65-F5344CB8AC3E}">
        <p14:creationId xmlns:p14="http://schemas.microsoft.com/office/powerpoint/2010/main" val="3246203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C24489-C530-754C-821C-0108BF428878}"/>
              </a:ext>
            </a:extLst>
          </p:cNvPr>
          <p:cNvSpPr>
            <a:spLocks noGrp="1"/>
          </p:cNvSpPr>
          <p:nvPr>
            <p:ph type="body" sz="quarter" idx="10"/>
          </p:nvPr>
        </p:nvSpPr>
        <p:spPr>
          <a:xfrm>
            <a:off x="149398" y="383059"/>
            <a:ext cx="8840546" cy="4603900"/>
          </a:xfrm>
        </p:spPr>
        <p:txBody>
          <a:bodyPr>
            <a:normAutofit/>
          </a:bodyPr>
          <a:lstStyle/>
          <a:p>
            <a:r>
              <a:rPr lang="en-US" sz="3200" dirty="0"/>
              <a:t>You might say, isn't that just a Python dictionary?</a:t>
            </a:r>
          </a:p>
          <a:p>
            <a:r>
              <a:rPr lang="en-US" sz="3200" dirty="0"/>
              <a:t>And I'd say, yes, it is.</a:t>
            </a:r>
          </a:p>
          <a:p>
            <a:r>
              <a:rPr lang="en-US" sz="3200" dirty="0"/>
              <a:t>We </a:t>
            </a:r>
            <a:r>
              <a:rPr lang="en-US" sz="3200" i="1" dirty="0"/>
              <a:t>already have</a:t>
            </a:r>
            <a:r>
              <a:rPr lang="en-US" sz="3200" dirty="0"/>
              <a:t> a way of writing out the contents of a Python dictionary. We use it every time we write one in a program! Separate each key and value with a colon, separate the pairs with commas, and wrap the whole thing in curly braces.</a:t>
            </a:r>
          </a:p>
        </p:txBody>
      </p:sp>
    </p:spTree>
    <p:extLst>
      <p:ext uri="{BB962C8B-B14F-4D97-AF65-F5344CB8AC3E}">
        <p14:creationId xmlns:p14="http://schemas.microsoft.com/office/powerpoint/2010/main" val="384839869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C24489-C530-754C-821C-0108BF428878}"/>
              </a:ext>
            </a:extLst>
          </p:cNvPr>
          <p:cNvSpPr>
            <a:spLocks noGrp="1"/>
          </p:cNvSpPr>
          <p:nvPr>
            <p:ph type="body" sz="quarter" idx="10"/>
          </p:nvPr>
        </p:nvSpPr>
        <p:spPr>
          <a:xfrm>
            <a:off x="149398" y="383059"/>
            <a:ext cx="8840546" cy="4603900"/>
          </a:xfrm>
        </p:spPr>
        <p:txBody>
          <a:bodyPr>
            <a:normAutofit/>
          </a:bodyPr>
          <a:lstStyle/>
          <a:p>
            <a:r>
              <a:rPr lang="en-US" sz="3200" dirty="0"/>
              <a:t>So this suggests a natural file format for storing Python dictionaries. Just reuse Python syntax.</a:t>
            </a:r>
          </a:p>
          <a:p>
            <a:r>
              <a:rPr lang="en-US" sz="3200" dirty="0"/>
              <a:t>Curly brace at the start, curly brace at the end, pairs separated with commas, colons between each element of the pair, and quotation marks around strings. </a:t>
            </a:r>
          </a:p>
        </p:txBody>
      </p:sp>
    </p:spTree>
    <p:extLst>
      <p:ext uri="{BB962C8B-B14F-4D97-AF65-F5344CB8AC3E}">
        <p14:creationId xmlns:p14="http://schemas.microsoft.com/office/powerpoint/2010/main" val="7254450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20B6DE-3A01-014D-BA1E-B84193C650D6}"/>
              </a:ext>
            </a:extLst>
          </p:cNvPr>
          <p:cNvSpPr>
            <a:spLocks noGrp="1"/>
          </p:cNvSpPr>
          <p:nvPr>
            <p:ph type="body" sz="quarter" idx="12"/>
          </p:nvPr>
        </p:nvSpPr>
        <p:spPr>
          <a:xfrm>
            <a:off x="711843" y="943420"/>
            <a:ext cx="8216683" cy="728405"/>
          </a:xfrm>
        </p:spPr>
        <p:txBody>
          <a:bodyPr/>
          <a:lstStyle/>
          <a:p>
            <a:r>
              <a:rPr lang="en-US" dirty="0"/>
              <a:t>{"sparrow":4," canary":4, "parrot":2, "bluejay":1, "macaw":8, "crow":3, "robin":1, "pigeon":30, "vulture":3, "eagle":2, "hawk":6}</a:t>
            </a:r>
          </a:p>
        </p:txBody>
      </p:sp>
      <p:sp>
        <p:nvSpPr>
          <p:cNvPr id="5" name="TextBox 4">
            <a:extLst>
              <a:ext uri="{FF2B5EF4-FFF2-40B4-BE49-F238E27FC236}">
                <a16:creationId xmlns:a16="http://schemas.microsoft.com/office/drawing/2014/main" id="{1165D12F-02C9-7844-B54D-5CE7BBFF8FB7}"/>
              </a:ext>
            </a:extLst>
          </p:cNvPr>
          <p:cNvSpPr txBox="1"/>
          <p:nvPr/>
        </p:nvSpPr>
        <p:spPr>
          <a:xfrm>
            <a:off x="711843" y="481755"/>
            <a:ext cx="1704890" cy="461665"/>
          </a:xfrm>
          <a:prstGeom prst="rect">
            <a:avLst/>
          </a:prstGeom>
          <a:noFill/>
        </p:spPr>
        <p:txBody>
          <a:bodyPr wrap="none" rtlCol="0">
            <a:spAutoFit/>
          </a:bodyPr>
          <a:lstStyle/>
          <a:p>
            <a:r>
              <a:rPr lang="en-US" sz="2400" dirty="0"/>
              <a:t>&lt;</a:t>
            </a:r>
            <a:r>
              <a:rPr lang="en-US" sz="2400" dirty="0" err="1"/>
              <a:t>birds.json</a:t>
            </a:r>
            <a:r>
              <a:rPr lang="en-US" sz="2400" dirty="0"/>
              <a:t>&gt;</a:t>
            </a:r>
          </a:p>
        </p:txBody>
      </p:sp>
    </p:spTree>
    <p:extLst>
      <p:ext uri="{BB962C8B-B14F-4D97-AF65-F5344CB8AC3E}">
        <p14:creationId xmlns:p14="http://schemas.microsoft.com/office/powerpoint/2010/main" val="33486483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6D02-31AE-8844-841A-280FBC881985}"/>
              </a:ext>
            </a:extLst>
          </p:cNvPr>
          <p:cNvSpPr>
            <a:spLocks noGrp="1"/>
          </p:cNvSpPr>
          <p:nvPr>
            <p:ph type="body" sz="quarter" idx="10"/>
          </p:nvPr>
        </p:nvSpPr>
        <p:spPr/>
        <p:txBody>
          <a:bodyPr/>
          <a:lstStyle/>
          <a:p>
            <a:r>
              <a:rPr lang="en-US" sz="3200" dirty="0"/>
              <a:t>That's the idea behind JSON</a:t>
            </a:r>
          </a:p>
          <a:p>
            <a:r>
              <a:rPr lang="en-US" sz="3200" dirty="0"/>
              <a:t>It's a file format that looks and works very much Python syntax</a:t>
            </a:r>
          </a:p>
          <a:p>
            <a:r>
              <a:rPr lang="en-US" sz="3200" dirty="0"/>
              <a:t>But it's so much richer than just storing dictionaries.</a:t>
            </a:r>
          </a:p>
          <a:p>
            <a:r>
              <a:rPr lang="en-US" sz="3200" dirty="0"/>
              <a:t>Here is another JSON file. This is a list of courses offered at an imaginary college</a:t>
            </a:r>
          </a:p>
          <a:p>
            <a:endParaRPr lang="en-US" dirty="0"/>
          </a:p>
          <a:p>
            <a:endParaRPr lang="en-US" dirty="0"/>
          </a:p>
        </p:txBody>
      </p:sp>
    </p:spTree>
    <p:extLst>
      <p:ext uri="{BB962C8B-B14F-4D97-AF65-F5344CB8AC3E}">
        <p14:creationId xmlns:p14="http://schemas.microsoft.com/office/powerpoint/2010/main" val="262007953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20B6DE-3A01-014D-BA1E-B84193C650D6}"/>
              </a:ext>
            </a:extLst>
          </p:cNvPr>
          <p:cNvSpPr>
            <a:spLocks noGrp="1"/>
          </p:cNvSpPr>
          <p:nvPr>
            <p:ph type="body" sz="quarter" idx="12"/>
          </p:nvPr>
        </p:nvSpPr>
        <p:spPr>
          <a:xfrm>
            <a:off x="711843" y="857350"/>
            <a:ext cx="8216683" cy="3533018"/>
          </a:xfrm>
        </p:spPr>
        <p:txBody>
          <a:bodyPr/>
          <a:lstStyle/>
          <a:p>
            <a:r>
              <a:rPr lang="en-US" dirty="0"/>
              <a:t>[</a:t>
            </a:r>
          </a:p>
          <a:p>
            <a:r>
              <a:rPr lang="en-US" dirty="0"/>
              <a:t>    {"course id": 1000,</a:t>
            </a:r>
          </a:p>
          <a:p>
            <a:r>
              <a:rPr lang="en-US" dirty="0"/>
              <a:t>        "name": "General Chemistry",</a:t>
            </a:r>
          </a:p>
          <a:p>
            <a:r>
              <a:rPr lang="en-US" dirty="0"/>
              <a:t>        "times": ["M10", "W10"],</a:t>
            </a:r>
          </a:p>
          <a:p>
            <a:r>
              <a:rPr lang="en-US" dirty="0"/>
              <a:t>        "room": "Lecture Hall 102",</a:t>
            </a:r>
          </a:p>
          <a:p>
            <a:r>
              <a:rPr lang="en-US" dirty="0"/>
              <a:t>        "credits": 4},</a:t>
            </a:r>
          </a:p>
          <a:p>
            <a:r>
              <a:rPr lang="en-US" dirty="0"/>
              <a:t>    {"course id": 1001,</a:t>
            </a:r>
          </a:p>
          <a:p>
            <a:r>
              <a:rPr lang="en-US" dirty="0"/>
              <a:t>        "name": "Foundations of Biology",</a:t>
            </a:r>
          </a:p>
          <a:p>
            <a:r>
              <a:rPr lang="en-US" dirty="0"/>
              <a:t>        "times": ["M11", "W11", "F11"],</a:t>
            </a:r>
          </a:p>
          <a:p>
            <a:r>
              <a:rPr lang="en-US" dirty="0"/>
              <a:t>        "room": "Lecture Hall 103",</a:t>
            </a:r>
          </a:p>
          <a:p>
            <a:r>
              <a:rPr lang="en-US" dirty="0"/>
              <a:t>        "credits": 4},</a:t>
            </a:r>
          </a:p>
        </p:txBody>
      </p:sp>
      <p:sp>
        <p:nvSpPr>
          <p:cNvPr id="5" name="TextBox 4">
            <a:extLst>
              <a:ext uri="{FF2B5EF4-FFF2-40B4-BE49-F238E27FC236}">
                <a16:creationId xmlns:a16="http://schemas.microsoft.com/office/drawing/2014/main" id="{1165D12F-02C9-7844-B54D-5CE7BBFF8FB7}"/>
              </a:ext>
            </a:extLst>
          </p:cNvPr>
          <p:cNvSpPr txBox="1"/>
          <p:nvPr/>
        </p:nvSpPr>
        <p:spPr>
          <a:xfrm>
            <a:off x="711843" y="395685"/>
            <a:ext cx="2034724" cy="461665"/>
          </a:xfrm>
          <a:prstGeom prst="rect">
            <a:avLst/>
          </a:prstGeom>
          <a:noFill/>
        </p:spPr>
        <p:txBody>
          <a:bodyPr wrap="none" rtlCol="0">
            <a:spAutoFit/>
          </a:bodyPr>
          <a:lstStyle/>
          <a:p>
            <a:r>
              <a:rPr lang="en-US" sz="2400" dirty="0"/>
              <a:t>&lt;</a:t>
            </a:r>
            <a:r>
              <a:rPr lang="en-US" sz="2400" dirty="0" err="1"/>
              <a:t>courses.json</a:t>
            </a:r>
            <a:r>
              <a:rPr lang="en-US" sz="2400" dirty="0"/>
              <a:t>&gt;</a:t>
            </a:r>
          </a:p>
        </p:txBody>
      </p:sp>
    </p:spTree>
    <p:extLst>
      <p:ext uri="{BB962C8B-B14F-4D97-AF65-F5344CB8AC3E}">
        <p14:creationId xmlns:p14="http://schemas.microsoft.com/office/powerpoint/2010/main" val="200725486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52713A-2BC3-9F42-BE60-DBF0B5CE0956}"/>
              </a:ext>
            </a:extLst>
          </p:cNvPr>
          <p:cNvSpPr>
            <a:spLocks noGrp="1"/>
          </p:cNvSpPr>
          <p:nvPr>
            <p:ph type="body" sz="quarter" idx="10"/>
          </p:nvPr>
        </p:nvSpPr>
        <p:spPr>
          <a:xfrm>
            <a:off x="149398" y="210065"/>
            <a:ext cx="8840546" cy="4776894"/>
          </a:xfrm>
        </p:spPr>
        <p:txBody>
          <a:bodyPr>
            <a:normAutofit/>
          </a:bodyPr>
          <a:lstStyle/>
          <a:p>
            <a:r>
              <a:rPr lang="en-US" sz="3200" dirty="0"/>
              <a:t>What are we looking at here?</a:t>
            </a:r>
          </a:p>
          <a:p>
            <a:r>
              <a:rPr lang="en-US" sz="3200" dirty="0"/>
              <a:t>This looks like a nested Python data structure. There's a list of courses, each course is a dictionary, and one of the values in that dictionary is a list of meeting times.</a:t>
            </a:r>
          </a:p>
          <a:p>
            <a:r>
              <a:rPr lang="en-US" sz="3200" dirty="0"/>
              <a:t>In fact, we could copy this code as is, into a Python program, and it would function in the same way</a:t>
            </a:r>
          </a:p>
          <a:p>
            <a:r>
              <a:rPr lang="en-US" sz="3200" dirty="0"/>
              <a:t>Here it is, cut-and-pasted into a program, rather than in a file on its own</a:t>
            </a:r>
          </a:p>
        </p:txBody>
      </p:sp>
    </p:spTree>
    <p:extLst>
      <p:ext uri="{BB962C8B-B14F-4D97-AF65-F5344CB8AC3E}">
        <p14:creationId xmlns:p14="http://schemas.microsoft.com/office/powerpoint/2010/main" val="111743556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1CD3A78-A200-6B45-AA35-01A57B58868F}"/>
              </a:ext>
            </a:extLst>
          </p:cNvPr>
          <p:cNvSpPr>
            <a:spLocks noGrp="1"/>
          </p:cNvSpPr>
          <p:nvPr>
            <p:ph type="body" sz="quarter" idx="12"/>
          </p:nvPr>
        </p:nvSpPr>
        <p:spPr>
          <a:xfrm>
            <a:off x="711843" y="635697"/>
            <a:ext cx="8216683" cy="4121609"/>
          </a:xfrm>
        </p:spPr>
        <p:txBody>
          <a:bodyPr/>
          <a:lstStyle/>
          <a:p>
            <a:r>
              <a:rPr lang="en-US" dirty="0" err="1"/>
              <a:t>all_courses</a:t>
            </a:r>
            <a:r>
              <a:rPr lang="en-US" dirty="0"/>
              <a:t> = [</a:t>
            </a:r>
          </a:p>
          <a:p>
            <a:r>
              <a:rPr lang="en-US" dirty="0"/>
              <a:t>    {"course id": 1000,</a:t>
            </a:r>
          </a:p>
          <a:p>
            <a:r>
              <a:rPr lang="en-US" dirty="0"/>
              <a:t>        "name": "General Chemistry",</a:t>
            </a:r>
          </a:p>
          <a:p>
            <a:r>
              <a:rPr lang="en-US" dirty="0"/>
              <a:t>        "times": ["M10", "W10"],</a:t>
            </a:r>
          </a:p>
          <a:p>
            <a:r>
              <a:rPr lang="en-US" dirty="0"/>
              <a:t>...</a:t>
            </a:r>
          </a:p>
          <a:p>
            <a:r>
              <a:rPr lang="en-US" dirty="0"/>
              <a:t> {"course id": 2007,</a:t>
            </a:r>
          </a:p>
          <a:p>
            <a:r>
              <a:rPr lang="en-US" dirty="0"/>
              <a:t>        "name": "Ballroom Dancing",</a:t>
            </a:r>
          </a:p>
          <a:p>
            <a:r>
              <a:rPr lang="en-US" dirty="0"/>
              <a:t>        "times": ["W6"],</a:t>
            </a:r>
          </a:p>
          <a:p>
            <a:r>
              <a:rPr lang="en-US" dirty="0"/>
              <a:t>        "room": "Event Space",</a:t>
            </a:r>
          </a:p>
          <a:p>
            <a:r>
              <a:rPr lang="en-US" dirty="0"/>
              <a:t>        "credits": 1}</a:t>
            </a:r>
          </a:p>
          <a:p>
            <a:r>
              <a:rPr lang="en-US" dirty="0"/>
              <a:t>]</a:t>
            </a:r>
          </a:p>
          <a:p>
            <a:endParaRPr lang="en-US" dirty="0"/>
          </a:p>
          <a:p>
            <a:r>
              <a:rPr lang="en-US" dirty="0"/>
              <a:t>print('There are ' + </a:t>
            </a:r>
            <a:r>
              <a:rPr lang="en-US" dirty="0" err="1"/>
              <a:t>str</a:t>
            </a:r>
            <a:r>
              <a:rPr lang="en-US" dirty="0"/>
              <a:t>(</a:t>
            </a:r>
            <a:r>
              <a:rPr lang="en-US" dirty="0" err="1"/>
              <a:t>len</a:t>
            </a:r>
            <a:r>
              <a:rPr lang="en-US" dirty="0"/>
              <a:t>(</a:t>
            </a:r>
            <a:r>
              <a:rPr lang="en-US" dirty="0" err="1"/>
              <a:t>all_courses</a:t>
            </a:r>
            <a:r>
              <a:rPr lang="en-US" dirty="0"/>
              <a:t>)) + ' courses')</a:t>
            </a:r>
          </a:p>
        </p:txBody>
      </p:sp>
      <p:sp>
        <p:nvSpPr>
          <p:cNvPr id="5" name="TextBox 4">
            <a:extLst>
              <a:ext uri="{FF2B5EF4-FFF2-40B4-BE49-F238E27FC236}">
                <a16:creationId xmlns:a16="http://schemas.microsoft.com/office/drawing/2014/main" id="{BEB9CD21-CA7B-A747-8889-BE81FF084DE9}"/>
              </a:ext>
            </a:extLst>
          </p:cNvPr>
          <p:cNvSpPr txBox="1"/>
          <p:nvPr/>
        </p:nvSpPr>
        <p:spPr>
          <a:xfrm>
            <a:off x="711843" y="174032"/>
            <a:ext cx="1972335" cy="461665"/>
          </a:xfrm>
          <a:prstGeom prst="rect">
            <a:avLst/>
          </a:prstGeom>
          <a:noFill/>
        </p:spPr>
        <p:txBody>
          <a:bodyPr wrap="none" rtlCol="0">
            <a:spAutoFit/>
          </a:bodyPr>
          <a:lstStyle/>
          <a:p>
            <a:r>
              <a:rPr lang="en-US" sz="2400" dirty="0"/>
              <a:t>&lt;courses1.py&gt;</a:t>
            </a:r>
          </a:p>
        </p:txBody>
      </p:sp>
    </p:spTree>
    <p:extLst>
      <p:ext uri="{BB962C8B-B14F-4D97-AF65-F5344CB8AC3E}">
        <p14:creationId xmlns:p14="http://schemas.microsoft.com/office/powerpoint/2010/main" val="55760378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98D925D-8D9B-FE4A-A5E9-0EE1FE23FFFD}"/>
              </a:ext>
            </a:extLst>
          </p:cNvPr>
          <p:cNvSpPr>
            <a:spLocks noGrp="1"/>
          </p:cNvSpPr>
          <p:nvPr>
            <p:ph sz="quarter" idx="10"/>
          </p:nvPr>
        </p:nvSpPr>
        <p:spPr>
          <a:xfrm>
            <a:off x="159026" y="178903"/>
            <a:ext cx="8853281" cy="4860236"/>
          </a:xfrm>
        </p:spPr>
        <p:txBody>
          <a:bodyPr/>
          <a:lstStyle/>
          <a:p>
            <a:r>
              <a:rPr lang="en-US" dirty="0"/>
              <a:t>$ python courses1.py</a:t>
            </a:r>
          </a:p>
          <a:p>
            <a:endParaRPr lang="en-US" dirty="0"/>
          </a:p>
          <a:p>
            <a:r>
              <a:rPr lang="en-US" dirty="0"/>
              <a:t>That worked!</a:t>
            </a:r>
          </a:p>
        </p:txBody>
      </p:sp>
    </p:spTree>
    <p:extLst>
      <p:ext uri="{BB962C8B-B14F-4D97-AF65-F5344CB8AC3E}">
        <p14:creationId xmlns:p14="http://schemas.microsoft.com/office/powerpoint/2010/main" val="231582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CC919-8E6B-E041-BF05-BD4958BEAE1F}"/>
              </a:ext>
            </a:extLst>
          </p:cNvPr>
          <p:cNvSpPr>
            <a:spLocks noGrp="1"/>
          </p:cNvSpPr>
          <p:nvPr>
            <p:ph sz="quarter" idx="10"/>
          </p:nvPr>
        </p:nvSpPr>
        <p:spPr/>
        <p:txBody>
          <a:bodyPr>
            <a:normAutofit lnSpcReduction="10000"/>
          </a:bodyPr>
          <a:lstStyle/>
          <a:p>
            <a:r>
              <a:rPr lang="en-US" dirty="0"/>
              <a:t>It uses two command-line arguments, converts them to integers and adds them. Remember that </a:t>
            </a:r>
            <a:r>
              <a:rPr lang="en-US" dirty="0" err="1"/>
              <a:t>argv</a:t>
            </a:r>
            <a:r>
              <a:rPr lang="en-US" dirty="0"/>
              <a:t>[0] is the program name, so </a:t>
            </a:r>
            <a:r>
              <a:rPr lang="en-US" dirty="0" err="1"/>
              <a:t>argv</a:t>
            </a:r>
            <a:r>
              <a:rPr lang="en-US" dirty="0"/>
              <a:t>[1] and </a:t>
            </a:r>
            <a:r>
              <a:rPr lang="en-US" dirty="0" err="1"/>
              <a:t>argv</a:t>
            </a:r>
            <a:r>
              <a:rPr lang="en-US" dirty="0"/>
              <a:t>[2] hold the first two arguments</a:t>
            </a:r>
          </a:p>
          <a:p>
            <a:endParaRPr lang="en-US" dirty="0"/>
          </a:p>
          <a:p>
            <a:r>
              <a:rPr lang="en-US" dirty="0"/>
              <a:t>$ python add1.py 3 5</a:t>
            </a:r>
          </a:p>
          <a:p>
            <a:r>
              <a:rPr lang="en-US" dirty="0"/>
              <a:t>$ python add1 400 55</a:t>
            </a:r>
          </a:p>
          <a:p>
            <a:endParaRPr lang="en-US" dirty="0"/>
          </a:p>
          <a:p>
            <a:r>
              <a:rPr lang="en-US" dirty="0"/>
              <a:t>What if there are too many arguments?</a:t>
            </a:r>
          </a:p>
          <a:p>
            <a:endParaRPr lang="en-US" dirty="0"/>
          </a:p>
          <a:p>
            <a:r>
              <a:rPr lang="en-US" dirty="0"/>
              <a:t>$ python add1 12 12 12</a:t>
            </a:r>
          </a:p>
          <a:p>
            <a:endParaRPr lang="en-US" dirty="0"/>
          </a:p>
          <a:p>
            <a:r>
              <a:rPr lang="en-US" dirty="0"/>
              <a:t>It ignores them</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6188629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040651-70BF-864C-99F9-05EC0255C759}"/>
              </a:ext>
            </a:extLst>
          </p:cNvPr>
          <p:cNvSpPr>
            <a:spLocks noGrp="1"/>
          </p:cNvSpPr>
          <p:nvPr>
            <p:ph type="body" sz="quarter" idx="10"/>
          </p:nvPr>
        </p:nvSpPr>
        <p:spPr/>
        <p:txBody>
          <a:bodyPr>
            <a:normAutofit/>
          </a:bodyPr>
          <a:lstStyle/>
          <a:p>
            <a:r>
              <a:rPr lang="en-US" sz="3200" dirty="0"/>
              <a:t>JSON is built out of some of the same basic pieces as Python data structures:</a:t>
            </a:r>
          </a:p>
          <a:p>
            <a:r>
              <a:rPr lang="en-US" sz="3200" dirty="0"/>
              <a:t>strings, numbers, Booleans, lists, and dictionaries</a:t>
            </a:r>
          </a:p>
          <a:p>
            <a:r>
              <a:rPr lang="en-US" sz="3200" dirty="0"/>
              <a:t>And they're built up in the same way, with brackets and commas for lists, and braces and commas for dictionaries</a:t>
            </a:r>
          </a:p>
          <a:p>
            <a:r>
              <a:rPr lang="en-US" sz="3200" dirty="0"/>
              <a:t>So you can think of JSON as a standard way of writing out and reading back any Python data structure you know how to create</a:t>
            </a:r>
          </a:p>
          <a:p>
            <a:endParaRPr lang="en-US" dirty="0"/>
          </a:p>
        </p:txBody>
      </p:sp>
    </p:spTree>
    <p:extLst>
      <p:ext uri="{BB962C8B-B14F-4D97-AF65-F5344CB8AC3E}">
        <p14:creationId xmlns:p14="http://schemas.microsoft.com/office/powerpoint/2010/main" val="356865565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38D2AA-F540-9744-A6E2-9C53C5B50D33}"/>
              </a:ext>
            </a:extLst>
          </p:cNvPr>
          <p:cNvSpPr>
            <a:spLocks noGrp="1"/>
          </p:cNvSpPr>
          <p:nvPr>
            <p:ph type="body" sz="quarter" idx="10"/>
          </p:nvPr>
        </p:nvSpPr>
        <p:spPr/>
        <p:txBody>
          <a:bodyPr>
            <a:normAutofit fontScale="92500" lnSpcReduction="20000"/>
          </a:bodyPr>
          <a:lstStyle/>
          <a:p>
            <a:r>
              <a:rPr lang="en-US" sz="3200" dirty="0"/>
              <a:t>There are only four real differences:</a:t>
            </a:r>
          </a:p>
          <a:p>
            <a:r>
              <a:rPr lang="en-US" sz="3200" dirty="0"/>
              <a:t>First, a JSON file contains a </a:t>
            </a:r>
            <a:r>
              <a:rPr lang="en-US" sz="3200" i="1" dirty="0"/>
              <a:t>single</a:t>
            </a:r>
            <a:r>
              <a:rPr lang="en-US" sz="3200" dirty="0"/>
              <a:t> dictionary or list. It can be nested and have other dictionaries or lists inside of it, but you can't have multiple dictionaries or lists at the top level of the file.</a:t>
            </a:r>
          </a:p>
          <a:p>
            <a:r>
              <a:rPr lang="en-US" sz="3200" dirty="0"/>
              <a:t>Second, you HAVE to use " instead of ' in JSON. All strings are surrounded by double quotes</a:t>
            </a:r>
          </a:p>
          <a:p>
            <a:r>
              <a:rPr lang="en-US" sz="3200" dirty="0"/>
              <a:t>Third, we put .json on the end of JSON files, instead of .</a:t>
            </a:r>
            <a:r>
              <a:rPr lang="en-US" sz="3200" dirty="0" err="1"/>
              <a:t>py</a:t>
            </a:r>
            <a:r>
              <a:rPr lang="en-US" sz="3200" dirty="0"/>
              <a:t>, to remind ourselves that they're JSON rather than Python</a:t>
            </a:r>
          </a:p>
          <a:p>
            <a:r>
              <a:rPr lang="en-US" sz="3200" dirty="0"/>
              <a:t>Fourth, JSON is </a:t>
            </a:r>
            <a:r>
              <a:rPr lang="en-US" sz="3200" i="1" dirty="0"/>
              <a:t>only</a:t>
            </a:r>
            <a:r>
              <a:rPr lang="en-US" sz="3200" dirty="0"/>
              <a:t> for data. It doesn't have commands, variables, control flow, any of that. Just data structures</a:t>
            </a:r>
          </a:p>
        </p:txBody>
      </p:sp>
    </p:spTree>
    <p:extLst>
      <p:ext uri="{BB962C8B-B14F-4D97-AF65-F5344CB8AC3E}">
        <p14:creationId xmlns:p14="http://schemas.microsoft.com/office/powerpoint/2010/main" val="294771042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422EA0-1C60-6644-BD00-758E5F695F3F}"/>
              </a:ext>
            </a:extLst>
          </p:cNvPr>
          <p:cNvSpPr>
            <a:spLocks noGrp="1"/>
          </p:cNvSpPr>
          <p:nvPr>
            <p:ph type="body" sz="quarter" idx="10"/>
          </p:nvPr>
        </p:nvSpPr>
        <p:spPr/>
        <p:txBody>
          <a:bodyPr>
            <a:normAutofit fontScale="92500" lnSpcReduction="20000"/>
          </a:bodyPr>
          <a:lstStyle/>
          <a:p>
            <a:r>
              <a:rPr lang="en-US" sz="3200" dirty="0"/>
              <a:t>JSON is a simple but useful file format</a:t>
            </a:r>
          </a:p>
          <a:p>
            <a:r>
              <a:rPr lang="en-US" sz="3200" dirty="0"/>
              <a:t>It is designed to store data in a format that reflects its structure</a:t>
            </a:r>
          </a:p>
          <a:p>
            <a:r>
              <a:rPr lang="en-US" sz="3200" dirty="0"/>
              <a:t>It is human-readable and (if necessary) human-writable</a:t>
            </a:r>
          </a:p>
          <a:p>
            <a:r>
              <a:rPr lang="en-US" sz="3200" dirty="0"/>
              <a:t>It is widely supported and easy to work with: many useful programming languages have good JSON support</a:t>
            </a:r>
          </a:p>
          <a:p>
            <a:r>
              <a:rPr lang="en-US" sz="3200" dirty="0"/>
              <a:t>Python makes it especially easy because Python and JSON use very similar structure</a:t>
            </a:r>
          </a:p>
          <a:p>
            <a:r>
              <a:rPr lang="en-US" sz="3200" dirty="0"/>
              <a:t>JSON is good for lists of dictionaries, dictionaries of lists, dictionaries of dictionaries of lists — and for anything with irregular structure</a:t>
            </a:r>
          </a:p>
          <a:p>
            <a:endParaRPr lang="en-US" dirty="0"/>
          </a:p>
        </p:txBody>
      </p:sp>
    </p:spTree>
    <p:extLst>
      <p:ext uri="{BB962C8B-B14F-4D97-AF65-F5344CB8AC3E}">
        <p14:creationId xmlns:p14="http://schemas.microsoft.com/office/powerpoint/2010/main" val="2463069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CTECH403_M3_03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“Reading JSON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42385376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821519-BEE3-6E49-B0BC-9133F9661007}"/>
              </a:ext>
            </a:extLst>
          </p:cNvPr>
          <p:cNvSpPr>
            <a:spLocks noGrp="1"/>
          </p:cNvSpPr>
          <p:nvPr>
            <p:ph type="body" sz="quarter" idx="10"/>
          </p:nvPr>
        </p:nvSpPr>
        <p:spPr/>
        <p:txBody>
          <a:bodyPr>
            <a:normAutofit/>
          </a:bodyPr>
          <a:lstStyle/>
          <a:p>
            <a:r>
              <a:rPr lang="en-US" sz="3200" dirty="0"/>
              <a:t>How do you actually get JSON data into your Python program?</a:t>
            </a:r>
          </a:p>
          <a:p>
            <a:r>
              <a:rPr lang="en-US" sz="3200" dirty="0"/>
              <a:t>You </a:t>
            </a:r>
            <a:r>
              <a:rPr lang="en-US" sz="3200" i="1" dirty="0"/>
              <a:t>could</a:t>
            </a:r>
            <a:r>
              <a:rPr lang="en-US" sz="3200" dirty="0"/>
              <a:t> just use your editor to copy and paste the data from a .json file into the the .</a:t>
            </a:r>
            <a:r>
              <a:rPr lang="en-US" sz="3200" dirty="0" err="1"/>
              <a:t>py</a:t>
            </a:r>
            <a:r>
              <a:rPr lang="en-US" sz="3200" dirty="0"/>
              <a:t> file with your Python program</a:t>
            </a:r>
          </a:p>
          <a:p>
            <a:r>
              <a:rPr lang="en-US" sz="3200" dirty="0"/>
              <a:t>But that would make your program extremely long if you had a lot of data</a:t>
            </a:r>
          </a:p>
          <a:p>
            <a:r>
              <a:rPr lang="en-US" sz="3200" dirty="0"/>
              <a:t>And you couldn't make your program work with different data, which is often the point of writing a program</a:t>
            </a:r>
          </a:p>
        </p:txBody>
      </p:sp>
    </p:spTree>
    <p:extLst>
      <p:ext uri="{BB962C8B-B14F-4D97-AF65-F5344CB8AC3E}">
        <p14:creationId xmlns:p14="http://schemas.microsoft.com/office/powerpoint/2010/main" val="334744224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A14FD5-84C6-C846-8795-CF7D6FC0353A}"/>
              </a:ext>
            </a:extLst>
          </p:cNvPr>
          <p:cNvSpPr>
            <a:spLocks noGrp="1"/>
          </p:cNvSpPr>
          <p:nvPr>
            <p:ph type="body" sz="quarter" idx="10"/>
          </p:nvPr>
        </p:nvSpPr>
        <p:spPr>
          <a:xfrm>
            <a:off x="149398" y="518984"/>
            <a:ext cx="8840546" cy="4467975"/>
          </a:xfrm>
        </p:spPr>
        <p:txBody>
          <a:bodyPr>
            <a:normAutofit/>
          </a:bodyPr>
          <a:lstStyle/>
          <a:p>
            <a:r>
              <a:rPr lang="en-US" sz="3200" dirty="0"/>
              <a:t>Fortunately, there is an equally convenient way. We use the </a:t>
            </a:r>
            <a:r>
              <a:rPr lang="en-US" sz="3200" dirty="0" err="1"/>
              <a:t>json</a:t>
            </a:r>
            <a:r>
              <a:rPr lang="en-US" sz="3200" dirty="0"/>
              <a:t> module.</a:t>
            </a:r>
          </a:p>
        </p:txBody>
      </p:sp>
    </p:spTree>
    <p:extLst>
      <p:ext uri="{BB962C8B-B14F-4D97-AF65-F5344CB8AC3E}">
        <p14:creationId xmlns:p14="http://schemas.microsoft.com/office/powerpoint/2010/main" val="323654685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A266B24-3546-8D4E-ABDE-5F3EA1E376E0}"/>
              </a:ext>
            </a:extLst>
          </p:cNvPr>
          <p:cNvSpPr>
            <a:spLocks noGrp="1"/>
          </p:cNvSpPr>
          <p:nvPr>
            <p:ph type="body" sz="quarter" idx="12"/>
          </p:nvPr>
        </p:nvSpPr>
        <p:spPr>
          <a:xfrm>
            <a:off x="711843" y="807923"/>
            <a:ext cx="8216683" cy="1974900"/>
          </a:xfrm>
        </p:spPr>
        <p:txBody>
          <a:bodyPr/>
          <a:lstStyle/>
          <a:p>
            <a:r>
              <a:rPr lang="en-US" dirty="0"/>
              <a:t>import </a:t>
            </a:r>
            <a:r>
              <a:rPr lang="en-US" dirty="0" err="1"/>
              <a:t>json</a:t>
            </a:r>
            <a:endParaRPr lang="en-US" dirty="0"/>
          </a:p>
          <a:p>
            <a:endParaRPr lang="en-US" dirty="0"/>
          </a:p>
          <a:p>
            <a:r>
              <a:rPr lang="en-US" dirty="0"/>
              <a:t>with open('</a:t>
            </a:r>
            <a:r>
              <a:rPr lang="en-US" dirty="0" err="1"/>
              <a:t>courses.json</a:t>
            </a:r>
            <a:r>
              <a:rPr lang="en-US" dirty="0"/>
              <a:t>') as f:</a:t>
            </a:r>
          </a:p>
          <a:p>
            <a:r>
              <a:rPr lang="en-US" dirty="0"/>
              <a:t>    </a:t>
            </a:r>
            <a:r>
              <a:rPr lang="en-US" dirty="0" err="1"/>
              <a:t>all_courses</a:t>
            </a:r>
            <a:r>
              <a:rPr lang="en-US" dirty="0"/>
              <a:t> = </a:t>
            </a:r>
            <a:r>
              <a:rPr lang="en-US" dirty="0" err="1"/>
              <a:t>json.load</a:t>
            </a:r>
            <a:r>
              <a:rPr lang="en-US" dirty="0"/>
              <a:t>(f)</a:t>
            </a:r>
          </a:p>
          <a:p>
            <a:r>
              <a:rPr lang="en-US" dirty="0"/>
              <a:t>    </a:t>
            </a:r>
          </a:p>
          <a:p>
            <a:r>
              <a:rPr lang="en-US" dirty="0"/>
              <a:t>print('There are ' + </a:t>
            </a:r>
            <a:r>
              <a:rPr lang="en-US" dirty="0" err="1"/>
              <a:t>str</a:t>
            </a:r>
            <a:r>
              <a:rPr lang="en-US" dirty="0"/>
              <a:t>(</a:t>
            </a:r>
            <a:r>
              <a:rPr lang="en-US" dirty="0" err="1"/>
              <a:t>len</a:t>
            </a:r>
            <a:r>
              <a:rPr lang="en-US" dirty="0"/>
              <a:t>(</a:t>
            </a:r>
            <a:r>
              <a:rPr lang="en-US" dirty="0" err="1"/>
              <a:t>all_courses</a:t>
            </a:r>
            <a:r>
              <a:rPr lang="en-US" dirty="0"/>
              <a:t>)) + ' courses')</a:t>
            </a:r>
          </a:p>
        </p:txBody>
      </p:sp>
      <p:sp>
        <p:nvSpPr>
          <p:cNvPr id="5" name="TextBox 4">
            <a:extLst>
              <a:ext uri="{FF2B5EF4-FFF2-40B4-BE49-F238E27FC236}">
                <a16:creationId xmlns:a16="http://schemas.microsoft.com/office/drawing/2014/main" id="{B74334D8-1D24-8F4E-B909-D1903CBD288B}"/>
              </a:ext>
            </a:extLst>
          </p:cNvPr>
          <p:cNvSpPr txBox="1"/>
          <p:nvPr/>
        </p:nvSpPr>
        <p:spPr>
          <a:xfrm>
            <a:off x="711843" y="346258"/>
            <a:ext cx="1972335" cy="461665"/>
          </a:xfrm>
          <a:prstGeom prst="rect">
            <a:avLst/>
          </a:prstGeom>
          <a:noFill/>
        </p:spPr>
        <p:txBody>
          <a:bodyPr wrap="none" rtlCol="0">
            <a:spAutoFit/>
          </a:bodyPr>
          <a:lstStyle/>
          <a:p>
            <a:r>
              <a:rPr lang="en-US" sz="2400" dirty="0"/>
              <a:t>&lt;courses2.py&gt;</a:t>
            </a:r>
          </a:p>
        </p:txBody>
      </p:sp>
    </p:spTree>
    <p:extLst>
      <p:ext uri="{BB962C8B-B14F-4D97-AF65-F5344CB8AC3E}">
        <p14:creationId xmlns:p14="http://schemas.microsoft.com/office/powerpoint/2010/main" val="356301529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D510A0C-A03B-4341-8536-7D23F2FD94EA}"/>
              </a:ext>
            </a:extLst>
          </p:cNvPr>
          <p:cNvSpPr>
            <a:spLocks noGrp="1"/>
          </p:cNvSpPr>
          <p:nvPr>
            <p:ph sz="quarter" idx="10"/>
          </p:nvPr>
        </p:nvSpPr>
        <p:spPr/>
        <p:txBody>
          <a:bodyPr/>
          <a:lstStyle/>
          <a:p>
            <a:r>
              <a:rPr lang="en-US" dirty="0"/>
              <a:t>$ python courses2.py</a:t>
            </a:r>
          </a:p>
          <a:p>
            <a:endParaRPr lang="en-US" dirty="0"/>
          </a:p>
          <a:p>
            <a:endParaRPr lang="en-US" dirty="0"/>
          </a:p>
        </p:txBody>
      </p:sp>
    </p:spTree>
    <p:extLst>
      <p:ext uri="{BB962C8B-B14F-4D97-AF65-F5344CB8AC3E}">
        <p14:creationId xmlns:p14="http://schemas.microsoft.com/office/powerpoint/2010/main" val="82392835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7333DA-F4EB-E440-B1E5-B3882C3A0139}"/>
              </a:ext>
            </a:extLst>
          </p:cNvPr>
          <p:cNvSpPr>
            <a:spLocks noGrp="1"/>
          </p:cNvSpPr>
          <p:nvPr>
            <p:ph type="body" sz="quarter" idx="10"/>
          </p:nvPr>
        </p:nvSpPr>
        <p:spPr/>
        <p:txBody>
          <a:bodyPr>
            <a:normAutofit/>
          </a:bodyPr>
          <a:lstStyle/>
          <a:p>
            <a:r>
              <a:rPr lang="en-US" sz="3200" dirty="0"/>
              <a:t>What are we looking at here?</a:t>
            </a:r>
          </a:p>
          <a:p>
            <a:r>
              <a:rPr lang="en-US" sz="3200" dirty="0"/>
              <a:t>First, we </a:t>
            </a:r>
            <a:r>
              <a:rPr lang="en-US" sz="3200" b="1" dirty="0"/>
              <a:t>import </a:t>
            </a:r>
            <a:r>
              <a:rPr lang="en-US" sz="3200" b="1" dirty="0" err="1"/>
              <a:t>json</a:t>
            </a:r>
            <a:endParaRPr lang="en-US" sz="3200" dirty="0"/>
          </a:p>
          <a:p>
            <a:r>
              <a:rPr lang="en-US" sz="3200" dirty="0"/>
              <a:t>Then, we open the file the same as usual</a:t>
            </a:r>
          </a:p>
          <a:p>
            <a:r>
              <a:rPr lang="en-US" sz="3200" dirty="0"/>
              <a:t>Then we call </a:t>
            </a:r>
            <a:r>
              <a:rPr lang="en-US" sz="3200" b="1" dirty="0" err="1"/>
              <a:t>json.load</a:t>
            </a:r>
            <a:r>
              <a:rPr lang="en-US" sz="3200" dirty="0"/>
              <a:t>() on the file handle. That returns a Python data structure with the contents of the file. It's like we'd copied and pasted the entire file right there in our code.</a:t>
            </a:r>
          </a:p>
          <a:p>
            <a:r>
              <a:rPr lang="en-US" sz="3200" dirty="0"/>
              <a:t>Finally, we count and print the courses, just like before.</a:t>
            </a:r>
          </a:p>
        </p:txBody>
      </p:sp>
    </p:spTree>
    <p:extLst>
      <p:ext uri="{BB962C8B-B14F-4D97-AF65-F5344CB8AC3E}">
        <p14:creationId xmlns:p14="http://schemas.microsoft.com/office/powerpoint/2010/main" val="208303372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BCBCB-B8EA-254C-ACBC-CD37BB94464A}"/>
              </a:ext>
            </a:extLst>
          </p:cNvPr>
          <p:cNvSpPr>
            <a:spLocks noGrp="1"/>
          </p:cNvSpPr>
          <p:nvPr>
            <p:ph sz="quarter" idx="10"/>
          </p:nvPr>
        </p:nvSpPr>
        <p:spPr/>
        <p:txBody>
          <a:bodyPr>
            <a:normAutofit lnSpcReduction="10000"/>
          </a:bodyPr>
          <a:lstStyle/>
          <a:p>
            <a:r>
              <a:rPr lang="en-US" dirty="0"/>
              <a:t>This is a real data structure. It works just like you'd expect.</a:t>
            </a:r>
          </a:p>
          <a:p>
            <a:r>
              <a:rPr lang="en-US" dirty="0"/>
              <a:t>&gt;&gt;&gt; import </a:t>
            </a:r>
            <a:r>
              <a:rPr lang="en-US" dirty="0" err="1"/>
              <a:t>json</a:t>
            </a:r>
            <a:endParaRPr lang="en-US" dirty="0"/>
          </a:p>
          <a:p>
            <a:r>
              <a:rPr lang="en-US" dirty="0"/>
              <a:t>&gt;&gt;&gt; f = open('</a:t>
            </a:r>
            <a:r>
              <a:rPr lang="en-US" dirty="0" err="1"/>
              <a:t>courses.json</a:t>
            </a:r>
            <a:r>
              <a:rPr lang="en-US" dirty="0"/>
              <a:t>')</a:t>
            </a:r>
          </a:p>
          <a:p>
            <a:r>
              <a:rPr lang="en-US" dirty="0"/>
              <a:t>&gt;&gt;&gt; courses = </a:t>
            </a:r>
            <a:r>
              <a:rPr lang="en-US" dirty="0" err="1"/>
              <a:t>json.load</a:t>
            </a:r>
            <a:r>
              <a:rPr lang="en-US" dirty="0"/>
              <a:t>(f)</a:t>
            </a:r>
          </a:p>
          <a:p>
            <a:r>
              <a:rPr lang="en-US" dirty="0"/>
              <a:t>&gt;&gt;&gt; courses</a:t>
            </a:r>
          </a:p>
          <a:p>
            <a:r>
              <a:rPr lang="en-US" dirty="0"/>
              <a:t>&gt;&gt;&gt; </a:t>
            </a:r>
            <a:r>
              <a:rPr lang="en-US" dirty="0" err="1"/>
              <a:t>len</a:t>
            </a:r>
            <a:r>
              <a:rPr lang="en-US" dirty="0"/>
              <a:t>(courses)</a:t>
            </a:r>
          </a:p>
          <a:p>
            <a:r>
              <a:rPr lang="en-US" dirty="0"/>
              <a:t>&gt;&gt;&gt; courses[0]</a:t>
            </a:r>
          </a:p>
          <a:p>
            <a:r>
              <a:rPr lang="en-US" dirty="0"/>
              <a:t>&gt;&gt;&gt; courses[1]</a:t>
            </a:r>
          </a:p>
          <a:p>
            <a:r>
              <a:rPr lang="en-US" dirty="0"/>
              <a:t>&gt;&gt;&gt; courses[1]['name']</a:t>
            </a:r>
          </a:p>
          <a:p>
            <a:r>
              <a:rPr lang="en-US" dirty="0"/>
              <a:t>&gt;&gt;&gt; courses[1]['times']</a:t>
            </a:r>
          </a:p>
          <a:p>
            <a:r>
              <a:rPr lang="en-US" dirty="0"/>
              <a:t>&gt;&gt;&gt; courses[1]['times'][0]</a:t>
            </a:r>
          </a:p>
        </p:txBody>
      </p:sp>
    </p:spTree>
    <p:extLst>
      <p:ext uri="{BB962C8B-B14F-4D97-AF65-F5344CB8AC3E}">
        <p14:creationId xmlns:p14="http://schemas.microsoft.com/office/powerpoint/2010/main" val="415324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D1E62-10A1-A74A-AE08-9FD20187C69D}"/>
              </a:ext>
            </a:extLst>
          </p:cNvPr>
          <p:cNvSpPr>
            <a:spLocks noGrp="1"/>
          </p:cNvSpPr>
          <p:nvPr>
            <p:ph sz="quarter" idx="10"/>
          </p:nvPr>
        </p:nvSpPr>
        <p:spPr>
          <a:xfrm>
            <a:off x="362226" y="295017"/>
            <a:ext cx="8331831" cy="4573973"/>
          </a:xfrm>
        </p:spPr>
        <p:txBody>
          <a:bodyPr>
            <a:normAutofit fontScale="92500" lnSpcReduction="10000"/>
          </a:bodyPr>
          <a:lstStyle/>
          <a:p>
            <a:r>
              <a:rPr lang="en-US" dirty="0"/>
              <a:t>What if there are two </a:t>
            </a:r>
            <a:r>
              <a:rPr lang="en-US" i="1" dirty="0"/>
              <a:t>few</a:t>
            </a:r>
            <a:r>
              <a:rPr lang="en-US" dirty="0"/>
              <a:t> arguments?</a:t>
            </a:r>
          </a:p>
          <a:p>
            <a:endParaRPr lang="en-US" dirty="0"/>
          </a:p>
          <a:p>
            <a:r>
              <a:rPr lang="en-US" dirty="0"/>
              <a:t>$ python add1 12</a:t>
            </a:r>
          </a:p>
          <a:p>
            <a:endParaRPr lang="en-US" dirty="0"/>
          </a:p>
          <a:p>
            <a:r>
              <a:rPr lang="en-US" dirty="0"/>
              <a:t>Error! The list </a:t>
            </a:r>
            <a:r>
              <a:rPr lang="en-US" dirty="0" err="1"/>
              <a:t>argv</a:t>
            </a:r>
            <a:r>
              <a:rPr lang="en-US" dirty="0"/>
              <a:t> only has one element (12), but we tried to examine the second element</a:t>
            </a:r>
          </a:p>
          <a:p>
            <a:endParaRPr lang="en-US" dirty="0"/>
          </a:p>
          <a:p>
            <a:r>
              <a:rPr lang="en-US" dirty="0"/>
              <a:t>This is a basic program, it doesn't check that there are actually enough command-line arguments</a:t>
            </a:r>
          </a:p>
          <a:p>
            <a:endParaRPr lang="en-US" dirty="0"/>
          </a:p>
          <a:p>
            <a:r>
              <a:rPr lang="en-US" dirty="0"/>
              <a:t>Here's a version that does, by utilizing an if statement to check for the correct number of arguments:</a:t>
            </a:r>
          </a:p>
        </p:txBody>
      </p:sp>
    </p:spTree>
    <p:extLst>
      <p:ext uri="{BB962C8B-B14F-4D97-AF65-F5344CB8AC3E}">
        <p14:creationId xmlns:p14="http://schemas.microsoft.com/office/powerpoint/2010/main" val="150326272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EADBF7-A268-C84F-A2A1-1A6789081BE7}"/>
              </a:ext>
            </a:extLst>
          </p:cNvPr>
          <p:cNvSpPr>
            <a:spLocks noGrp="1"/>
          </p:cNvSpPr>
          <p:nvPr>
            <p:ph type="body" sz="quarter" idx="10"/>
          </p:nvPr>
        </p:nvSpPr>
        <p:spPr>
          <a:xfrm>
            <a:off x="149398" y="580768"/>
            <a:ext cx="8840546" cy="4406191"/>
          </a:xfrm>
        </p:spPr>
        <p:txBody>
          <a:bodyPr/>
          <a:lstStyle/>
          <a:p>
            <a:r>
              <a:rPr lang="en-US" sz="3200" dirty="0"/>
              <a:t>We can also work programmatically with this data. Let's make an alphabetical list of course names.</a:t>
            </a:r>
          </a:p>
          <a:p>
            <a:endParaRPr lang="en-US" dirty="0"/>
          </a:p>
        </p:txBody>
      </p:sp>
    </p:spTree>
    <p:extLst>
      <p:ext uri="{BB962C8B-B14F-4D97-AF65-F5344CB8AC3E}">
        <p14:creationId xmlns:p14="http://schemas.microsoft.com/office/powerpoint/2010/main" val="29665735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7E2D11-8D60-924C-9FFD-49FB2FCE240F}"/>
              </a:ext>
            </a:extLst>
          </p:cNvPr>
          <p:cNvSpPr>
            <a:spLocks noGrp="1"/>
          </p:cNvSpPr>
          <p:nvPr>
            <p:ph type="body" sz="quarter" idx="12"/>
          </p:nvPr>
        </p:nvSpPr>
        <p:spPr>
          <a:xfrm>
            <a:off x="711844" y="686279"/>
            <a:ext cx="7789606" cy="3533018"/>
          </a:xfrm>
        </p:spPr>
        <p:txBody>
          <a:bodyPr/>
          <a:lstStyle/>
          <a:p>
            <a:r>
              <a:rPr lang="en-US" dirty="0"/>
              <a:t>import </a:t>
            </a:r>
            <a:r>
              <a:rPr lang="en-US" dirty="0" err="1"/>
              <a:t>json</a:t>
            </a:r>
            <a:endParaRPr lang="en-US" dirty="0"/>
          </a:p>
          <a:p>
            <a:endParaRPr lang="en-US" dirty="0"/>
          </a:p>
          <a:p>
            <a:r>
              <a:rPr lang="en-US" dirty="0"/>
              <a:t>with open('</a:t>
            </a:r>
            <a:r>
              <a:rPr lang="en-US" dirty="0" err="1"/>
              <a:t>courses.json</a:t>
            </a:r>
            <a:r>
              <a:rPr lang="en-US" dirty="0"/>
              <a:t>') as f:</a:t>
            </a:r>
          </a:p>
          <a:p>
            <a:r>
              <a:rPr lang="en-US" dirty="0"/>
              <a:t>    </a:t>
            </a:r>
            <a:r>
              <a:rPr lang="en-US" dirty="0" err="1"/>
              <a:t>all_courses</a:t>
            </a:r>
            <a:r>
              <a:rPr lang="en-US" dirty="0"/>
              <a:t> = </a:t>
            </a:r>
            <a:r>
              <a:rPr lang="en-US" dirty="0" err="1"/>
              <a:t>json.load</a:t>
            </a:r>
            <a:r>
              <a:rPr lang="en-US" dirty="0"/>
              <a:t>(f)</a:t>
            </a:r>
          </a:p>
          <a:p>
            <a:r>
              <a:rPr lang="en-US" dirty="0"/>
              <a:t>    </a:t>
            </a:r>
          </a:p>
          <a:p>
            <a:r>
              <a:rPr lang="en-US" dirty="0"/>
              <a:t>names = []</a:t>
            </a:r>
          </a:p>
          <a:p>
            <a:r>
              <a:rPr lang="en-US" dirty="0"/>
              <a:t>for course in </a:t>
            </a:r>
            <a:r>
              <a:rPr lang="en-US" dirty="0" err="1"/>
              <a:t>all_courses</a:t>
            </a:r>
            <a:r>
              <a:rPr lang="en-US" dirty="0"/>
              <a:t>:</a:t>
            </a:r>
          </a:p>
          <a:p>
            <a:r>
              <a:rPr lang="en-US" dirty="0"/>
              <a:t>    </a:t>
            </a:r>
            <a:r>
              <a:rPr lang="en-US" dirty="0" err="1"/>
              <a:t>names.append</a:t>
            </a:r>
            <a:r>
              <a:rPr lang="en-US" dirty="0"/>
              <a:t>(course['name'])</a:t>
            </a:r>
          </a:p>
          <a:p>
            <a:r>
              <a:rPr lang="en-US" dirty="0" err="1"/>
              <a:t>names.sort</a:t>
            </a:r>
            <a:r>
              <a:rPr lang="en-US" dirty="0"/>
              <a:t>()</a:t>
            </a:r>
          </a:p>
          <a:p>
            <a:endParaRPr lang="en-US" dirty="0"/>
          </a:p>
          <a:p>
            <a:r>
              <a:rPr lang="en-US" dirty="0"/>
              <a:t>print(names)</a:t>
            </a:r>
          </a:p>
        </p:txBody>
      </p:sp>
      <p:sp>
        <p:nvSpPr>
          <p:cNvPr id="5" name="TextBox 4">
            <a:extLst>
              <a:ext uri="{FF2B5EF4-FFF2-40B4-BE49-F238E27FC236}">
                <a16:creationId xmlns:a16="http://schemas.microsoft.com/office/drawing/2014/main" id="{CF7711C5-B472-C347-83CB-EAA0ACBB553A}"/>
              </a:ext>
            </a:extLst>
          </p:cNvPr>
          <p:cNvSpPr txBox="1"/>
          <p:nvPr/>
        </p:nvSpPr>
        <p:spPr>
          <a:xfrm>
            <a:off x="711843" y="224614"/>
            <a:ext cx="1972335" cy="461665"/>
          </a:xfrm>
          <a:prstGeom prst="rect">
            <a:avLst/>
          </a:prstGeom>
          <a:noFill/>
        </p:spPr>
        <p:txBody>
          <a:bodyPr wrap="none" rtlCol="0">
            <a:spAutoFit/>
          </a:bodyPr>
          <a:lstStyle/>
          <a:p>
            <a:r>
              <a:rPr lang="en-US" sz="2400" dirty="0"/>
              <a:t>&lt;courses3.py&gt;</a:t>
            </a:r>
          </a:p>
        </p:txBody>
      </p:sp>
    </p:spTree>
    <p:extLst>
      <p:ext uri="{BB962C8B-B14F-4D97-AF65-F5344CB8AC3E}">
        <p14:creationId xmlns:p14="http://schemas.microsoft.com/office/powerpoint/2010/main" val="291240745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BCBCB-B8EA-254C-ACBC-CD37BB94464A}"/>
              </a:ext>
            </a:extLst>
          </p:cNvPr>
          <p:cNvSpPr>
            <a:spLocks noGrp="1"/>
          </p:cNvSpPr>
          <p:nvPr>
            <p:ph sz="quarter" idx="10"/>
          </p:nvPr>
        </p:nvSpPr>
        <p:spPr/>
        <p:txBody>
          <a:bodyPr>
            <a:normAutofit/>
          </a:bodyPr>
          <a:lstStyle/>
          <a:p>
            <a:r>
              <a:rPr lang="en-US" dirty="0"/>
              <a:t>We load the JSON with the courses.</a:t>
            </a:r>
          </a:p>
          <a:p>
            <a:r>
              <a:rPr lang="en-US" dirty="0"/>
              <a:t>Then we loop over the list courses, a list of dictionaries.</a:t>
            </a:r>
          </a:p>
          <a:p>
            <a:r>
              <a:rPr lang="en-US" dirty="0"/>
              <a:t>From each course's dictionary, we grab the value of the 'name' field, and put those values in a list.</a:t>
            </a:r>
          </a:p>
          <a:p>
            <a:r>
              <a:rPr lang="en-US" dirty="0"/>
              <a:t>Then we sort the list.</a:t>
            </a:r>
          </a:p>
          <a:p>
            <a:endParaRPr lang="en-US" dirty="0"/>
          </a:p>
          <a:p>
            <a:r>
              <a:rPr lang="en-US" dirty="0"/>
              <a:t>$ python courses3.py</a:t>
            </a:r>
          </a:p>
          <a:p>
            <a:endParaRPr lang="en-US" dirty="0"/>
          </a:p>
          <a:p>
            <a:r>
              <a:rPr lang="en-US" dirty="0"/>
              <a:t>There you go.</a:t>
            </a:r>
          </a:p>
        </p:txBody>
      </p:sp>
    </p:spTree>
    <p:extLst>
      <p:ext uri="{BB962C8B-B14F-4D97-AF65-F5344CB8AC3E}">
        <p14:creationId xmlns:p14="http://schemas.microsoft.com/office/powerpoint/2010/main" val="57416406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CTECH403_M3_04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“Writing JSON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68520610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CFF5D91-D765-AE46-B88B-2888CB36FFD6}"/>
              </a:ext>
            </a:extLst>
          </p:cNvPr>
          <p:cNvSpPr>
            <a:spLocks noGrp="1"/>
          </p:cNvSpPr>
          <p:nvPr>
            <p:ph type="body" sz="quarter" idx="10"/>
          </p:nvPr>
        </p:nvSpPr>
        <p:spPr/>
        <p:txBody>
          <a:bodyPr>
            <a:normAutofit/>
          </a:bodyPr>
          <a:lstStyle/>
          <a:p>
            <a:r>
              <a:rPr lang="en-US" sz="3200" dirty="0"/>
              <a:t>If you want to </a:t>
            </a:r>
            <a:r>
              <a:rPr lang="en-US" sz="3200" i="1" dirty="0"/>
              <a:t>write</a:t>
            </a:r>
            <a:r>
              <a:rPr lang="en-US" sz="3200" dirty="0"/>
              <a:t> JSON to a file, the function name is a little unintuitive. It's </a:t>
            </a:r>
            <a:r>
              <a:rPr lang="en-US" sz="3200" b="1" dirty="0"/>
              <a:t>dump()</a:t>
            </a:r>
            <a:r>
              <a:rPr lang="en-US" sz="3200" dirty="0"/>
              <a:t>.</a:t>
            </a:r>
          </a:p>
          <a:p>
            <a:r>
              <a:rPr lang="en-US" sz="3200" dirty="0"/>
              <a:t>If d is the data structure you want to write to a file, and f is a </a:t>
            </a:r>
            <a:r>
              <a:rPr lang="en-US" sz="3200" dirty="0" err="1"/>
              <a:t>filehandle</a:t>
            </a:r>
            <a:r>
              <a:rPr lang="en-US" sz="3200" dirty="0"/>
              <a:t> opened for writing, you write </a:t>
            </a:r>
            <a:r>
              <a:rPr lang="en-US" sz="3200" b="1" dirty="0" err="1"/>
              <a:t>json.dump</a:t>
            </a:r>
            <a:r>
              <a:rPr lang="en-US" sz="3200" b="1" dirty="0"/>
              <a:t>(</a:t>
            </a:r>
            <a:r>
              <a:rPr lang="en-US" sz="3200" b="1" dirty="0" err="1"/>
              <a:t>d,f</a:t>
            </a:r>
            <a:r>
              <a:rPr lang="en-US" sz="3200" b="1" dirty="0"/>
              <a:t>)</a:t>
            </a:r>
          </a:p>
          <a:p>
            <a:r>
              <a:rPr lang="en-US" sz="3200" dirty="0"/>
              <a:t>Let's say the registrar has decided that the 2000-level courses are harder, so all of them should come with one more credit. Let's write a program that does that.</a:t>
            </a:r>
          </a:p>
        </p:txBody>
      </p:sp>
    </p:spTree>
    <p:extLst>
      <p:ext uri="{BB962C8B-B14F-4D97-AF65-F5344CB8AC3E}">
        <p14:creationId xmlns:p14="http://schemas.microsoft.com/office/powerpoint/2010/main" val="359203868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FBC5774-AF21-9844-9014-0C114D9ACEB4}"/>
              </a:ext>
            </a:extLst>
          </p:cNvPr>
          <p:cNvSpPr>
            <a:spLocks noGrp="1"/>
          </p:cNvSpPr>
          <p:nvPr>
            <p:ph type="body" sz="quarter" idx="12"/>
          </p:nvPr>
        </p:nvSpPr>
        <p:spPr>
          <a:xfrm>
            <a:off x="711843" y="843865"/>
            <a:ext cx="8216683" cy="3533018"/>
          </a:xfrm>
        </p:spPr>
        <p:txBody>
          <a:bodyPr/>
          <a:lstStyle/>
          <a:p>
            <a:r>
              <a:rPr lang="en-US" dirty="0"/>
              <a:t>import </a:t>
            </a:r>
            <a:r>
              <a:rPr lang="en-US" dirty="0" err="1"/>
              <a:t>json</a:t>
            </a:r>
            <a:endParaRPr lang="en-US" dirty="0"/>
          </a:p>
          <a:p>
            <a:endParaRPr lang="en-US" dirty="0"/>
          </a:p>
          <a:p>
            <a:r>
              <a:rPr lang="en-US" dirty="0"/>
              <a:t>with open('</a:t>
            </a:r>
            <a:r>
              <a:rPr lang="en-US" dirty="0" err="1"/>
              <a:t>courses.json</a:t>
            </a:r>
            <a:r>
              <a:rPr lang="en-US" dirty="0"/>
              <a:t>') as </a:t>
            </a:r>
            <a:r>
              <a:rPr lang="en-US" dirty="0" err="1"/>
              <a:t>f_in</a:t>
            </a:r>
            <a:r>
              <a:rPr lang="en-US" dirty="0"/>
              <a:t>:</a:t>
            </a:r>
          </a:p>
          <a:p>
            <a:r>
              <a:rPr lang="en-US" dirty="0"/>
              <a:t>    </a:t>
            </a:r>
            <a:r>
              <a:rPr lang="en-US" dirty="0" err="1"/>
              <a:t>all_courses</a:t>
            </a:r>
            <a:r>
              <a:rPr lang="en-US" dirty="0"/>
              <a:t> = </a:t>
            </a:r>
            <a:r>
              <a:rPr lang="en-US" dirty="0" err="1"/>
              <a:t>json.load</a:t>
            </a:r>
            <a:r>
              <a:rPr lang="en-US" dirty="0"/>
              <a:t>(</a:t>
            </a:r>
            <a:r>
              <a:rPr lang="en-US" dirty="0" err="1"/>
              <a:t>f_in</a:t>
            </a:r>
            <a:r>
              <a:rPr lang="en-US" dirty="0"/>
              <a:t>)</a:t>
            </a:r>
          </a:p>
          <a:p>
            <a:r>
              <a:rPr lang="en-US" dirty="0"/>
              <a:t>    </a:t>
            </a:r>
          </a:p>
          <a:p>
            <a:r>
              <a:rPr lang="en-US" dirty="0"/>
              <a:t>for course in </a:t>
            </a:r>
            <a:r>
              <a:rPr lang="en-US" dirty="0" err="1"/>
              <a:t>all_courses</a:t>
            </a:r>
            <a:r>
              <a:rPr lang="en-US" dirty="0"/>
              <a:t>:</a:t>
            </a:r>
          </a:p>
          <a:p>
            <a:r>
              <a:rPr lang="en-US" dirty="0"/>
              <a:t>    if course['course id'] &gt;= 2000:</a:t>
            </a:r>
          </a:p>
          <a:p>
            <a:r>
              <a:rPr lang="en-US" dirty="0"/>
              <a:t>        course['credits'] += 1</a:t>
            </a:r>
          </a:p>
          <a:p>
            <a:endParaRPr lang="en-US" dirty="0"/>
          </a:p>
          <a:p>
            <a:r>
              <a:rPr lang="en-US" dirty="0"/>
              <a:t>with open('courses-</a:t>
            </a:r>
            <a:r>
              <a:rPr lang="en-US" dirty="0" err="1"/>
              <a:t>out.json</a:t>
            </a:r>
            <a:r>
              <a:rPr lang="en-US" dirty="0"/>
              <a:t>', 'w') as </a:t>
            </a:r>
            <a:r>
              <a:rPr lang="en-US" dirty="0" err="1"/>
              <a:t>f_out</a:t>
            </a:r>
            <a:r>
              <a:rPr lang="en-US" dirty="0"/>
              <a:t>:</a:t>
            </a:r>
          </a:p>
          <a:p>
            <a:r>
              <a:rPr lang="en-US" dirty="0"/>
              <a:t>    </a:t>
            </a:r>
            <a:r>
              <a:rPr lang="en-US" dirty="0" err="1">
                <a:highlight>
                  <a:srgbClr val="FFFF00"/>
                </a:highlight>
              </a:rPr>
              <a:t>json.dump</a:t>
            </a:r>
            <a:r>
              <a:rPr lang="en-US" dirty="0">
                <a:highlight>
                  <a:srgbClr val="FFFF00"/>
                </a:highlight>
              </a:rPr>
              <a:t>(</a:t>
            </a:r>
            <a:r>
              <a:rPr lang="en-US" dirty="0" err="1">
                <a:highlight>
                  <a:srgbClr val="FFFF00"/>
                </a:highlight>
              </a:rPr>
              <a:t>all_courses</a:t>
            </a:r>
            <a:r>
              <a:rPr lang="en-US" dirty="0">
                <a:highlight>
                  <a:srgbClr val="FFFF00"/>
                </a:highlight>
              </a:rPr>
              <a:t>, </a:t>
            </a:r>
            <a:r>
              <a:rPr lang="en-US" dirty="0" err="1">
                <a:highlight>
                  <a:srgbClr val="FFFF00"/>
                </a:highlight>
              </a:rPr>
              <a:t>f_out</a:t>
            </a:r>
            <a:r>
              <a:rPr lang="en-US" dirty="0">
                <a:highlight>
                  <a:srgbClr val="FFFF00"/>
                </a:highlight>
              </a:rPr>
              <a:t>)</a:t>
            </a:r>
          </a:p>
        </p:txBody>
      </p:sp>
      <p:sp>
        <p:nvSpPr>
          <p:cNvPr id="2" name="TextBox 1">
            <a:extLst>
              <a:ext uri="{FF2B5EF4-FFF2-40B4-BE49-F238E27FC236}">
                <a16:creationId xmlns:a16="http://schemas.microsoft.com/office/drawing/2014/main" id="{FE57E64B-4D71-1742-8AD9-DFC2E994939E}"/>
              </a:ext>
            </a:extLst>
          </p:cNvPr>
          <p:cNvSpPr txBox="1"/>
          <p:nvPr/>
        </p:nvSpPr>
        <p:spPr>
          <a:xfrm>
            <a:off x="711843" y="382200"/>
            <a:ext cx="1972335" cy="461665"/>
          </a:xfrm>
          <a:prstGeom prst="rect">
            <a:avLst/>
          </a:prstGeom>
          <a:noFill/>
        </p:spPr>
        <p:txBody>
          <a:bodyPr wrap="none" rtlCol="0">
            <a:spAutoFit/>
          </a:bodyPr>
          <a:lstStyle/>
          <a:p>
            <a:r>
              <a:rPr lang="en-US" sz="2400" dirty="0"/>
              <a:t>&lt;courses4.py&gt;</a:t>
            </a:r>
          </a:p>
        </p:txBody>
      </p:sp>
    </p:spTree>
    <p:extLst>
      <p:ext uri="{BB962C8B-B14F-4D97-AF65-F5344CB8AC3E}">
        <p14:creationId xmlns:p14="http://schemas.microsoft.com/office/powerpoint/2010/main" val="46912907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3F3BBD2-773B-6E4D-8A6B-E55A13333F50}"/>
              </a:ext>
            </a:extLst>
          </p:cNvPr>
          <p:cNvSpPr>
            <a:spLocks noGrp="1"/>
          </p:cNvSpPr>
          <p:nvPr>
            <p:ph type="body" sz="quarter" idx="10"/>
          </p:nvPr>
        </p:nvSpPr>
        <p:spPr/>
        <p:txBody>
          <a:bodyPr/>
          <a:lstStyle/>
          <a:p>
            <a:r>
              <a:rPr lang="en-US" sz="3200" dirty="0"/>
              <a:t>A few notes:</a:t>
            </a:r>
          </a:p>
          <a:p>
            <a:r>
              <a:rPr lang="en-US" sz="3200" dirty="0"/>
              <a:t>First, because lists and dictionaries are mutable, we can just modify </a:t>
            </a:r>
            <a:r>
              <a:rPr lang="en-US" sz="3200" dirty="0" err="1"/>
              <a:t>all_courses</a:t>
            </a:r>
            <a:endParaRPr lang="en-US" sz="3200" dirty="0"/>
          </a:p>
          <a:p>
            <a:r>
              <a:rPr lang="en-US" sz="3200" dirty="0"/>
              <a:t>Second, note that we have to open the output file for </a:t>
            </a:r>
            <a:r>
              <a:rPr lang="en-US" sz="3200" i="1" dirty="0"/>
              <a:t>writing</a:t>
            </a:r>
            <a:r>
              <a:rPr lang="en-US" sz="3200" dirty="0"/>
              <a:t>. We do that, as usual, by adding another parameter, the string "w", when we call open()</a:t>
            </a:r>
          </a:p>
          <a:p>
            <a:r>
              <a:rPr lang="en-US" sz="3200" dirty="0"/>
              <a:t>Third, let's actually look at the output file:</a:t>
            </a:r>
          </a:p>
          <a:p>
            <a:endParaRPr lang="en-US" dirty="0"/>
          </a:p>
        </p:txBody>
      </p:sp>
    </p:spTree>
    <p:extLst>
      <p:ext uri="{BB962C8B-B14F-4D97-AF65-F5344CB8AC3E}">
        <p14:creationId xmlns:p14="http://schemas.microsoft.com/office/powerpoint/2010/main" val="51574068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1EE022-D729-5E49-9710-C58E7C4E98C2}"/>
              </a:ext>
            </a:extLst>
          </p:cNvPr>
          <p:cNvSpPr>
            <a:spLocks noGrp="1"/>
          </p:cNvSpPr>
          <p:nvPr>
            <p:ph type="body" sz="quarter" idx="12"/>
          </p:nvPr>
        </p:nvSpPr>
        <p:spPr>
          <a:xfrm>
            <a:off x="711843" y="993276"/>
            <a:ext cx="8216683" cy="2598147"/>
          </a:xfrm>
        </p:spPr>
        <p:txBody>
          <a:bodyPr/>
          <a:lstStyle/>
          <a:p>
            <a:r>
              <a:rPr lang="en-US" dirty="0"/>
              <a:t>[{"course id": 1000, "name": "General Chemistry", "times": ["M10", "W10"], "room": "Lecture Hall 102", "credits": 4}, {"course id": 1001, "name": "Foundations of Biology", "times": ["M11", "W11", "F11"], "room": "Lecture Hall 103", "credits": 4}, {"course id": 1003, "name": "Classics of World Literature", "times": ["M11", "Th11"], "room": "Auditorium", "credits": 4}, {"course id": 1004, "name": "Introduction to European History", "times": ["T1", "Th1"], "room": "Lecture Hall 102", "credits": 4}, {"course id": 1005, "name": "Introduction to Asian History", "times": ["T2", "Th2"], "room": "Lecture Hall 102", "credits": 4}, </a:t>
            </a:r>
          </a:p>
        </p:txBody>
      </p:sp>
      <p:sp>
        <p:nvSpPr>
          <p:cNvPr id="5" name="TextBox 4">
            <a:extLst>
              <a:ext uri="{FF2B5EF4-FFF2-40B4-BE49-F238E27FC236}">
                <a16:creationId xmlns:a16="http://schemas.microsoft.com/office/drawing/2014/main" id="{FB0621C0-8850-7D44-B5CB-B4064799362E}"/>
              </a:ext>
            </a:extLst>
          </p:cNvPr>
          <p:cNvSpPr txBox="1"/>
          <p:nvPr/>
        </p:nvSpPr>
        <p:spPr>
          <a:xfrm>
            <a:off x="711843" y="375735"/>
            <a:ext cx="2555700" cy="617541"/>
          </a:xfrm>
          <a:prstGeom prst="rect">
            <a:avLst/>
          </a:prstGeom>
          <a:noFill/>
        </p:spPr>
        <p:txBody>
          <a:bodyPr wrap="none" rtlCol="0">
            <a:spAutoFit/>
          </a:bodyPr>
          <a:lstStyle/>
          <a:p>
            <a:r>
              <a:rPr lang="en-US" sz="2400" dirty="0"/>
              <a:t>&lt;courses-</a:t>
            </a:r>
            <a:r>
              <a:rPr lang="en-US" sz="2400" dirty="0" err="1"/>
              <a:t>out.json</a:t>
            </a:r>
            <a:r>
              <a:rPr lang="en-US" sz="2400" dirty="0"/>
              <a:t>&gt;</a:t>
            </a:r>
          </a:p>
          <a:p>
            <a:endParaRPr lang="en-US" sz="1013" dirty="0"/>
          </a:p>
        </p:txBody>
      </p:sp>
    </p:spTree>
    <p:extLst>
      <p:ext uri="{BB962C8B-B14F-4D97-AF65-F5344CB8AC3E}">
        <p14:creationId xmlns:p14="http://schemas.microsoft.com/office/powerpoint/2010/main" val="227768986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FBCB87-F08F-2042-A871-1F1C02A1CE0C}"/>
              </a:ext>
            </a:extLst>
          </p:cNvPr>
          <p:cNvSpPr>
            <a:spLocks noGrp="1"/>
          </p:cNvSpPr>
          <p:nvPr>
            <p:ph type="body" sz="quarter" idx="10"/>
          </p:nvPr>
        </p:nvSpPr>
        <p:spPr>
          <a:xfrm>
            <a:off x="149398" y="333632"/>
            <a:ext cx="8840546" cy="4653327"/>
          </a:xfrm>
        </p:spPr>
        <p:txBody>
          <a:bodyPr>
            <a:noAutofit/>
          </a:bodyPr>
          <a:lstStyle/>
          <a:p>
            <a:r>
              <a:rPr lang="en-US" sz="2800" dirty="0"/>
              <a:t>This is dense.</a:t>
            </a:r>
          </a:p>
          <a:p>
            <a:r>
              <a:rPr lang="en-US" sz="2800" dirty="0"/>
              <a:t>What happened is that all of the spacing and newlines in our original .</a:t>
            </a:r>
            <a:r>
              <a:rPr lang="en-US" sz="2800" dirty="0" err="1"/>
              <a:t>json</a:t>
            </a:r>
            <a:r>
              <a:rPr lang="en-US" sz="2800" dirty="0"/>
              <a:t> are gone</a:t>
            </a:r>
          </a:p>
          <a:p>
            <a:r>
              <a:rPr lang="en-US" sz="2800" dirty="0"/>
              <a:t>dump() doesn't know how you might want the </a:t>
            </a:r>
            <a:r>
              <a:rPr lang="en-US" sz="2800" dirty="0" err="1"/>
              <a:t>json</a:t>
            </a:r>
            <a:r>
              <a:rPr lang="en-US" sz="2800" dirty="0"/>
              <a:t> file formatted, so it doesn't even try</a:t>
            </a:r>
          </a:p>
          <a:p>
            <a:r>
              <a:rPr lang="en-US" sz="2800" dirty="0"/>
              <a:t>it contains exactly the same data, as far as the Python data structure is concerned</a:t>
            </a:r>
          </a:p>
          <a:p>
            <a:r>
              <a:rPr lang="en-US" sz="2800" dirty="0"/>
              <a:t>once you start saving JSON and sending it around, don't expect the output to be identical to the input. Pretty formatting will get lost</a:t>
            </a:r>
          </a:p>
        </p:txBody>
      </p:sp>
    </p:spTree>
    <p:extLst>
      <p:ext uri="{BB962C8B-B14F-4D97-AF65-F5344CB8AC3E}">
        <p14:creationId xmlns:p14="http://schemas.microsoft.com/office/powerpoint/2010/main" val="21603730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765809-3F59-EE4A-97FE-2436EFF416D8}"/>
              </a:ext>
            </a:extLst>
          </p:cNvPr>
          <p:cNvSpPr>
            <a:spLocks noGrp="1"/>
          </p:cNvSpPr>
          <p:nvPr>
            <p:ph type="body" sz="quarter" idx="10"/>
          </p:nvPr>
        </p:nvSpPr>
        <p:spPr>
          <a:xfrm>
            <a:off x="149398" y="568411"/>
            <a:ext cx="8840546" cy="4418548"/>
          </a:xfrm>
        </p:spPr>
        <p:txBody>
          <a:bodyPr>
            <a:noAutofit/>
          </a:bodyPr>
          <a:lstStyle/>
          <a:p>
            <a:r>
              <a:rPr lang="en-US" sz="2800" dirty="0"/>
              <a:t>Finally, we have been talking about JSON as a </a:t>
            </a:r>
            <a:r>
              <a:rPr lang="en-US" sz="2800" i="1" dirty="0"/>
              <a:t>file</a:t>
            </a:r>
            <a:r>
              <a:rPr lang="en-US" sz="2800" dirty="0"/>
              <a:t> format.</a:t>
            </a:r>
          </a:p>
          <a:p>
            <a:r>
              <a:rPr lang="en-US" sz="2800" dirty="0"/>
              <a:t>But it's really a </a:t>
            </a:r>
            <a:r>
              <a:rPr lang="en-US" sz="2800" i="1" dirty="0"/>
              <a:t>string</a:t>
            </a:r>
            <a:r>
              <a:rPr lang="en-US" sz="2800" dirty="0"/>
              <a:t> format: a way of writing out data structures as a long string.</a:t>
            </a:r>
          </a:p>
          <a:p>
            <a:r>
              <a:rPr lang="en-US" sz="2800" dirty="0"/>
              <a:t>That string just happens to be stored in a file with a .json extension, and the json module has methods for reading a text file and interpreting the string contents as a data structure</a:t>
            </a:r>
          </a:p>
          <a:p>
            <a:r>
              <a:rPr lang="en-US" sz="2800" dirty="0"/>
              <a:t>But we don't </a:t>
            </a:r>
            <a:r>
              <a:rPr lang="en-US" sz="2800" i="1" dirty="0"/>
              <a:t>have</a:t>
            </a:r>
            <a:r>
              <a:rPr lang="en-US" sz="2800" dirty="0"/>
              <a:t> to put that string in a file.</a:t>
            </a:r>
          </a:p>
          <a:p>
            <a:r>
              <a:rPr lang="en-US" sz="2800" dirty="0"/>
              <a:t>We've already seen that the string could go in your Python program itself.</a:t>
            </a:r>
          </a:p>
          <a:p>
            <a:pPr marL="0" indent="0">
              <a:buNone/>
            </a:pPr>
            <a:endParaRPr lang="en-US" sz="2800" dirty="0"/>
          </a:p>
        </p:txBody>
      </p:sp>
    </p:spTree>
    <p:extLst>
      <p:ext uri="{BB962C8B-B14F-4D97-AF65-F5344CB8AC3E}">
        <p14:creationId xmlns:p14="http://schemas.microsoft.com/office/powerpoint/2010/main" val="191371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505ABC-7149-BB47-AAC3-691022E14352}"/>
              </a:ext>
            </a:extLst>
          </p:cNvPr>
          <p:cNvSpPr>
            <a:spLocks noGrp="1"/>
          </p:cNvSpPr>
          <p:nvPr>
            <p:ph type="body" sz="quarter" idx="11"/>
          </p:nvPr>
        </p:nvSpPr>
        <p:spPr>
          <a:xfrm>
            <a:off x="4419600" y="806526"/>
            <a:ext cx="4508925" cy="3221395"/>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if </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'Too few arguments!'</a:t>
            </a:r>
            <a:r>
              <a:rPr lang="en-US" b="1" dirty="0">
                <a:solidFill>
                  <a:srgbClr val="000000"/>
                </a:solidFill>
                <a:latin typeface="Consolas" panose="020B0609020204030204" pitchFamily="49" charset="0"/>
              </a:rPr>
              <a:t>)</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'Too many arguments!'</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num1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num2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(num1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num2)</a:t>
            </a:r>
          </a:p>
        </p:txBody>
      </p:sp>
      <p:sp>
        <p:nvSpPr>
          <p:cNvPr id="3" name="TextBox 2">
            <a:extLst>
              <a:ext uri="{FF2B5EF4-FFF2-40B4-BE49-F238E27FC236}">
                <a16:creationId xmlns:a16="http://schemas.microsoft.com/office/drawing/2014/main" id="{533775E2-7BC5-3047-8FF5-A8F9C503D1A3}"/>
              </a:ext>
            </a:extLst>
          </p:cNvPr>
          <p:cNvSpPr txBox="1"/>
          <p:nvPr/>
        </p:nvSpPr>
        <p:spPr>
          <a:xfrm>
            <a:off x="4419600" y="344861"/>
            <a:ext cx="1496051" cy="461665"/>
          </a:xfrm>
          <a:prstGeom prst="rect">
            <a:avLst/>
          </a:prstGeom>
          <a:noFill/>
        </p:spPr>
        <p:txBody>
          <a:bodyPr wrap="none" rtlCol="0">
            <a:spAutoFit/>
          </a:bodyPr>
          <a:lstStyle/>
          <a:p>
            <a:r>
              <a:rPr lang="en-US" sz="2400" dirty="0"/>
              <a:t>&lt;add2.py&gt;</a:t>
            </a:r>
          </a:p>
        </p:txBody>
      </p:sp>
    </p:spTree>
    <p:extLst>
      <p:ext uri="{BB962C8B-B14F-4D97-AF65-F5344CB8AC3E}">
        <p14:creationId xmlns:p14="http://schemas.microsoft.com/office/powerpoint/2010/main" val="222059973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765809-3F59-EE4A-97FE-2436EFF416D8}"/>
              </a:ext>
            </a:extLst>
          </p:cNvPr>
          <p:cNvSpPr>
            <a:spLocks noGrp="1"/>
          </p:cNvSpPr>
          <p:nvPr>
            <p:ph type="body" sz="quarter" idx="10"/>
          </p:nvPr>
        </p:nvSpPr>
        <p:spPr>
          <a:xfrm>
            <a:off x="149398" y="198783"/>
            <a:ext cx="8840546" cy="4788176"/>
          </a:xfrm>
        </p:spPr>
        <p:txBody>
          <a:bodyPr>
            <a:noAutofit/>
          </a:bodyPr>
          <a:lstStyle/>
          <a:p>
            <a:r>
              <a:rPr lang="en-US" sz="2800" dirty="0"/>
              <a:t>Or — and this happens a lot on the web — someone gives you a string containing some JSON data.</a:t>
            </a:r>
          </a:p>
          <a:p>
            <a:r>
              <a:rPr lang="en-US" sz="2800" dirty="0"/>
              <a:t>You </a:t>
            </a:r>
            <a:r>
              <a:rPr lang="en-US" sz="2800" i="1" dirty="0"/>
              <a:t>could</a:t>
            </a:r>
            <a:r>
              <a:rPr lang="en-US" sz="2800" dirty="0"/>
              <a:t> write that string to a file, open the file, and then use </a:t>
            </a:r>
            <a:r>
              <a:rPr lang="en-US" sz="2800" dirty="0" err="1"/>
              <a:t>json.load</a:t>
            </a:r>
            <a:r>
              <a:rPr lang="en-US" sz="2800" dirty="0"/>
              <a:t> to get the JSON back</a:t>
            </a:r>
          </a:p>
          <a:p>
            <a:r>
              <a:rPr lang="en-US" sz="2800" dirty="0"/>
              <a:t>Or you could cut out the middleman and just interpret the string directly as JSON using the method </a:t>
            </a:r>
            <a:r>
              <a:rPr lang="en-US" sz="2800" b="1" dirty="0"/>
              <a:t>d = </a:t>
            </a:r>
            <a:r>
              <a:rPr lang="en-US" sz="2800" b="1" dirty="0" err="1"/>
              <a:t>json.loads</a:t>
            </a:r>
            <a:r>
              <a:rPr lang="en-US" sz="2800" b="1" dirty="0"/>
              <a:t>(s)</a:t>
            </a:r>
          </a:p>
          <a:p>
            <a:r>
              <a:rPr lang="en-US" sz="2800" dirty="0"/>
              <a:t>Similarly, given a data </a:t>
            </a:r>
            <a:r>
              <a:rPr lang="en-US" sz="2800" dirty="0" err="1"/>
              <a:t>struture</a:t>
            </a:r>
            <a:r>
              <a:rPr lang="en-US" sz="2800" dirty="0"/>
              <a:t> you could encode it in a string</a:t>
            </a:r>
            <a:r>
              <a:rPr lang="en-US" sz="2800" b="1" dirty="0"/>
              <a:t> </a:t>
            </a:r>
            <a:r>
              <a:rPr lang="en-US" sz="2800" dirty="0"/>
              <a:t>without also writing it to a file  using </a:t>
            </a:r>
            <a:r>
              <a:rPr lang="en-US" sz="2800" b="1" dirty="0"/>
              <a:t>s = </a:t>
            </a:r>
            <a:r>
              <a:rPr lang="en-US" sz="2800" b="1" dirty="0" err="1"/>
              <a:t>json.dumps</a:t>
            </a:r>
            <a:r>
              <a:rPr lang="en-US" sz="2800" b="1" dirty="0"/>
              <a:t>(d)</a:t>
            </a:r>
            <a:endParaRPr lang="en-US" sz="2800" dirty="0"/>
          </a:p>
          <a:p>
            <a:r>
              <a:rPr lang="en-US" sz="2800" dirty="0"/>
              <a:t>This lets you easily convert any Python data structure built with lists and dictionaries to and from a string</a:t>
            </a:r>
          </a:p>
        </p:txBody>
      </p:sp>
    </p:spTree>
    <p:extLst>
      <p:ext uri="{BB962C8B-B14F-4D97-AF65-F5344CB8AC3E}">
        <p14:creationId xmlns:p14="http://schemas.microsoft.com/office/powerpoint/2010/main" val="362217983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508647" y="956104"/>
            <a:ext cx="5694759" cy="1460913"/>
          </a:xfrm>
        </p:spPr>
        <p:txBody>
          <a:bodyPr/>
          <a:lstStyle/>
          <a:p>
            <a:r>
              <a:rPr lang="en-US" sz="2800" dirty="0">
                <a:solidFill>
                  <a:schemeClr val="bg1"/>
                </a:solidFill>
              </a:rPr>
              <a:t>4</a:t>
            </a:r>
          </a:p>
          <a:p>
            <a:endParaRPr lang="en-US" sz="2800" dirty="0">
              <a:solidFill>
                <a:schemeClr val="bg1"/>
              </a:solidFill>
            </a:endParaRPr>
          </a:p>
          <a:p>
            <a:r>
              <a:rPr lang="en-US" sz="2800" dirty="0">
                <a:solidFill>
                  <a:schemeClr val="bg1"/>
                </a:solidFill>
              </a:rPr>
              <a:t>Module Intro</a:t>
            </a:r>
          </a:p>
        </p:txBody>
      </p:sp>
    </p:spTree>
    <p:extLst>
      <p:ext uri="{BB962C8B-B14F-4D97-AF65-F5344CB8AC3E}">
        <p14:creationId xmlns:p14="http://schemas.microsoft.com/office/powerpoint/2010/main" val="167691084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2800" dirty="0"/>
              <a:t>We are ready to take our first serious step toward databases.</a:t>
            </a:r>
          </a:p>
          <a:p>
            <a:r>
              <a:rPr lang="en-US" sz="2800" dirty="0"/>
              <a:t>JSON is great as a jack-of-all-trades file format.  You can put any Python data structure made from lists and dictionaries in JSON</a:t>
            </a:r>
          </a:p>
          <a:p>
            <a:r>
              <a:rPr lang="en-US" sz="2800" dirty="0"/>
              <a:t>But often we want to work with data that is more regular: </a:t>
            </a:r>
            <a:r>
              <a:rPr lang="en-US" sz="2800" i="1" dirty="0"/>
              <a:t>every</a:t>
            </a:r>
            <a:r>
              <a:rPr lang="en-US" sz="2800" dirty="0"/>
              <a:t> item on the menu has an associated price and calorie count</a:t>
            </a:r>
          </a:p>
          <a:p>
            <a:r>
              <a:rPr lang="en-US" sz="2800" dirty="0"/>
              <a:t>We would like to work with file formats and data structures that know about and respect these regularities.</a:t>
            </a:r>
          </a:p>
          <a:p>
            <a:r>
              <a:rPr lang="en-US" sz="2800" dirty="0"/>
              <a:t>It's time to put the </a:t>
            </a:r>
            <a:r>
              <a:rPr lang="en-US" sz="2800" i="1" dirty="0"/>
              <a:t>structure</a:t>
            </a:r>
            <a:r>
              <a:rPr lang="en-US" sz="2800" dirty="0"/>
              <a:t> in "data structure"</a:t>
            </a:r>
          </a:p>
        </p:txBody>
      </p:sp>
    </p:spTree>
    <p:extLst>
      <p:ext uri="{BB962C8B-B14F-4D97-AF65-F5344CB8AC3E}">
        <p14:creationId xmlns:p14="http://schemas.microsoft.com/office/powerpoint/2010/main" val="160401108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2800" dirty="0"/>
              <a:t>We'll start with the idea of </a:t>
            </a:r>
            <a:r>
              <a:rPr lang="en-US" sz="2800" i="1" dirty="0"/>
              <a:t>tabular</a:t>
            </a:r>
            <a:r>
              <a:rPr lang="en-US" sz="2800" dirty="0"/>
              <a:t> data: data that comes in a table of rows and columns.</a:t>
            </a:r>
          </a:p>
          <a:p>
            <a:r>
              <a:rPr lang="en-US" sz="2800" dirty="0"/>
              <a:t>You've probably seen tabular data in spreadsheet programs like Excel, Numbers, and Google Sheets</a:t>
            </a:r>
          </a:p>
          <a:p>
            <a:r>
              <a:rPr lang="en-US" sz="2800" dirty="0"/>
              <a:t>In this module, we're going to learn how to use Python to work with the same kinds of tabular data that they do.</a:t>
            </a:r>
          </a:p>
        </p:txBody>
      </p:sp>
    </p:spTree>
    <p:extLst>
      <p:ext uri="{BB962C8B-B14F-4D97-AF65-F5344CB8AC3E}">
        <p14:creationId xmlns:p14="http://schemas.microsoft.com/office/powerpoint/2010/main" val="669382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CTECH403_M4_01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“CSV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78763443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F7A12F-ACED-914B-BFC8-23E8AFBCF95F}"/>
              </a:ext>
            </a:extLst>
          </p:cNvPr>
          <p:cNvSpPr>
            <a:spLocks noGrp="1"/>
          </p:cNvSpPr>
          <p:nvPr>
            <p:ph type="body" sz="quarter" idx="10"/>
          </p:nvPr>
        </p:nvSpPr>
        <p:spPr/>
        <p:txBody>
          <a:bodyPr/>
          <a:lstStyle/>
          <a:p>
            <a:r>
              <a:rPr lang="en-US" sz="3200" dirty="0"/>
              <a:t>Here's an Excel spreadsheet</a:t>
            </a:r>
          </a:p>
          <a:p>
            <a:r>
              <a:rPr lang="en-US" sz="3200" dirty="0"/>
              <a:t>(data source: </a:t>
            </a:r>
            <a:r>
              <a:rPr lang="en-US" sz="3200" dirty="0" err="1"/>
              <a:t>geonames.org</a:t>
            </a:r>
            <a:r>
              <a:rPr lang="en-US" sz="3200" dirty="0"/>
              <a:t>: </a:t>
            </a:r>
            <a:r>
              <a:rPr lang="en-US" sz="3200" dirty="0">
                <a:hlinkClick r:id="rId2"/>
              </a:rPr>
              <a:t>http://download.geonames.org/export/dump/</a:t>
            </a:r>
            <a:r>
              <a:rPr lang="en-US" sz="3200" dirty="0"/>
              <a:t>) — we need to attribute this per the license</a:t>
            </a:r>
          </a:p>
          <a:p>
            <a:endParaRPr lang="en-US" dirty="0"/>
          </a:p>
        </p:txBody>
      </p:sp>
    </p:spTree>
    <p:extLst>
      <p:ext uri="{BB962C8B-B14F-4D97-AF65-F5344CB8AC3E}">
        <p14:creationId xmlns:p14="http://schemas.microsoft.com/office/powerpoint/2010/main" val="217174335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98F6FB-4BC8-844B-B8F6-D3E304CC4A0B}"/>
              </a:ext>
            </a:extLst>
          </p:cNvPr>
          <p:cNvPicPr>
            <a:picLocks noChangeAspect="1"/>
          </p:cNvPicPr>
          <p:nvPr/>
        </p:nvPicPr>
        <p:blipFill>
          <a:blip r:embed="rId2"/>
          <a:stretch>
            <a:fillRect/>
          </a:stretch>
        </p:blipFill>
        <p:spPr>
          <a:xfrm>
            <a:off x="0" y="0"/>
            <a:ext cx="9144000" cy="6074685"/>
          </a:xfrm>
          <a:prstGeom prst="rect">
            <a:avLst/>
          </a:prstGeom>
        </p:spPr>
      </p:pic>
    </p:spTree>
    <p:extLst>
      <p:ext uri="{BB962C8B-B14F-4D97-AF65-F5344CB8AC3E}">
        <p14:creationId xmlns:p14="http://schemas.microsoft.com/office/powerpoint/2010/main" val="31062058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28FD7-79CE-D740-A09B-49A59173BE71}"/>
              </a:ext>
            </a:extLst>
          </p:cNvPr>
          <p:cNvSpPr>
            <a:spLocks noGrp="1"/>
          </p:cNvSpPr>
          <p:nvPr>
            <p:ph type="body" sz="quarter" idx="10"/>
          </p:nvPr>
        </p:nvSpPr>
        <p:spPr/>
        <p:txBody>
          <a:bodyPr>
            <a:normAutofit/>
          </a:bodyPr>
          <a:lstStyle/>
          <a:p>
            <a:r>
              <a:rPr lang="en-US" sz="3200" dirty="0"/>
              <a:t>It has information about every zip code in the U.S.</a:t>
            </a:r>
          </a:p>
          <a:p>
            <a:r>
              <a:rPr lang="en-US" sz="3200" dirty="0"/>
              <a:t>Each </a:t>
            </a:r>
            <a:r>
              <a:rPr lang="en-US" sz="3200" i="1" dirty="0"/>
              <a:t>row</a:t>
            </a:r>
            <a:r>
              <a:rPr lang="en-US" sz="3200" dirty="0"/>
              <a:t> is information about one zip code</a:t>
            </a:r>
          </a:p>
          <a:p>
            <a:r>
              <a:rPr lang="en-US" sz="3200" dirty="0"/>
              <a:t>Each </a:t>
            </a:r>
            <a:r>
              <a:rPr lang="en-US" sz="3200" i="1" dirty="0"/>
              <a:t>column</a:t>
            </a:r>
            <a:r>
              <a:rPr lang="en-US" sz="3200" dirty="0"/>
              <a:t> is one piece of information</a:t>
            </a:r>
          </a:p>
          <a:p>
            <a:r>
              <a:rPr lang="en-US" sz="3200" dirty="0"/>
              <a:t>A is the zip code, B is the place name, C is state name, D is state abbreviation, E is counties (or boroughs, or whatever the state uses), F is latitude, and G is longitudes </a:t>
            </a:r>
          </a:p>
        </p:txBody>
      </p:sp>
    </p:spTree>
    <p:extLst>
      <p:ext uri="{BB962C8B-B14F-4D97-AF65-F5344CB8AC3E}">
        <p14:creationId xmlns:p14="http://schemas.microsoft.com/office/powerpoint/2010/main" val="10481771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B3A44E-7DCE-8940-AC51-2A6922492F57}"/>
              </a:ext>
            </a:extLst>
          </p:cNvPr>
          <p:cNvSpPr>
            <a:spLocks noGrp="1"/>
          </p:cNvSpPr>
          <p:nvPr>
            <p:ph type="body" sz="quarter" idx="10"/>
          </p:nvPr>
        </p:nvSpPr>
        <p:spPr/>
        <p:txBody>
          <a:bodyPr>
            <a:normAutofit/>
          </a:bodyPr>
          <a:lstStyle/>
          <a:p>
            <a:r>
              <a:rPr lang="en-US" sz="3200" dirty="0"/>
              <a:t>You can also save this same data in a </a:t>
            </a:r>
            <a:r>
              <a:rPr lang="en-US" sz="3200" i="1" dirty="0"/>
              <a:t>text file</a:t>
            </a:r>
            <a:r>
              <a:rPr lang="en-US" sz="3200" dirty="0"/>
              <a:t>. Here's that same zip code table saved as text:</a:t>
            </a:r>
          </a:p>
        </p:txBody>
      </p:sp>
    </p:spTree>
    <p:extLst>
      <p:ext uri="{BB962C8B-B14F-4D97-AF65-F5344CB8AC3E}">
        <p14:creationId xmlns:p14="http://schemas.microsoft.com/office/powerpoint/2010/main" val="189699461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501778" y="281856"/>
            <a:ext cx="8216683" cy="4697918"/>
          </a:xfrm>
        </p:spPr>
        <p:txBody>
          <a:bodyPr/>
          <a:lstStyle/>
          <a:p>
            <a:r>
              <a:rPr lang="en-US" sz="1250" dirty="0"/>
              <a:t>99553,Akutan,Alaska,AK,Aleutians East,54.143,-165.7854</a:t>
            </a:r>
          </a:p>
          <a:p>
            <a:r>
              <a:rPr lang="en-US" sz="1250" dirty="0"/>
              <a:t>99571,Cold </a:t>
            </a:r>
            <a:r>
              <a:rPr lang="en-US" sz="1250" dirty="0" err="1"/>
              <a:t>Bay,Alaska,AK,Aleutians</a:t>
            </a:r>
            <a:r>
              <a:rPr lang="en-US" sz="1250" dirty="0"/>
              <a:t> East,55.1858,-162.7211</a:t>
            </a:r>
          </a:p>
          <a:p>
            <a:r>
              <a:rPr lang="en-US" sz="1250" dirty="0"/>
              <a:t>99583,False </a:t>
            </a:r>
            <a:r>
              <a:rPr lang="en-US" sz="1250" dirty="0" err="1"/>
              <a:t>Pass,Alaska,AK,Aleutians</a:t>
            </a:r>
            <a:r>
              <a:rPr lang="en-US" sz="1250" dirty="0"/>
              <a:t> East,54.8542,-163.4113</a:t>
            </a:r>
          </a:p>
          <a:p>
            <a:r>
              <a:rPr lang="en-US" sz="1250" dirty="0"/>
              <a:t>99612,King </a:t>
            </a:r>
            <a:r>
              <a:rPr lang="en-US" sz="1250" dirty="0" err="1"/>
              <a:t>Cove,Alaska,AK,Aleutians</a:t>
            </a:r>
            <a:r>
              <a:rPr lang="en-US" sz="1250" dirty="0"/>
              <a:t> East,55.0628,-162.3056</a:t>
            </a:r>
          </a:p>
          <a:p>
            <a:r>
              <a:rPr lang="en-US" sz="1250" dirty="0"/>
              <a:t>99661,Sand </a:t>
            </a:r>
            <a:r>
              <a:rPr lang="en-US" sz="1250" dirty="0" err="1"/>
              <a:t>Point,Alaska,AK,Aleutians</a:t>
            </a:r>
            <a:r>
              <a:rPr lang="en-US" sz="1250" dirty="0"/>
              <a:t> East,55.3192,-160.4914</a:t>
            </a:r>
          </a:p>
          <a:p>
            <a:r>
              <a:rPr lang="en-US" sz="1250" dirty="0"/>
              <a:t>99546,Adak,Alaska,AK,Aleutians West (CA),51.874,-176.634</a:t>
            </a:r>
          </a:p>
          <a:p>
            <a:r>
              <a:rPr lang="en-US" sz="1250" dirty="0"/>
              <a:t>99547,Atka,Alaska,AK,Aleutians West (CA),52.1961,-174.2006</a:t>
            </a:r>
          </a:p>
          <a:p>
            <a:r>
              <a:rPr lang="en-US" sz="1250" dirty="0"/>
              <a:t>99591,Saint George </a:t>
            </a:r>
            <a:r>
              <a:rPr lang="en-US" sz="1250" dirty="0" err="1"/>
              <a:t>Island,Alaska,AK,Aleutians</a:t>
            </a:r>
            <a:r>
              <a:rPr lang="en-US" sz="1250" dirty="0"/>
              <a:t> West (CA),56.5944,-169.6186</a:t>
            </a:r>
          </a:p>
          <a:p>
            <a:r>
              <a:rPr lang="en-US" sz="1250" dirty="0"/>
              <a:t>99638,Nikolski,Alaska,AK,Aleutians West (CA),52.9381,-168.8678</a:t>
            </a:r>
          </a:p>
          <a:p>
            <a:r>
              <a:rPr lang="en-US" sz="1250" dirty="0"/>
              <a:t>99660,Saint Paul </a:t>
            </a:r>
            <a:r>
              <a:rPr lang="en-US" sz="1250" dirty="0" err="1"/>
              <a:t>Island,Alaska,AK,Aleutians</a:t>
            </a:r>
            <a:r>
              <a:rPr lang="en-US" sz="1250" dirty="0"/>
              <a:t> West (CA),57.1842,-170.2764</a:t>
            </a:r>
          </a:p>
          <a:p>
            <a:r>
              <a:rPr lang="en-US" sz="1250" dirty="0"/>
              <a:t>99685,Unalaska,Alaska,AK,Aleutians West (CA),53.8871,-166.5199</a:t>
            </a:r>
          </a:p>
          <a:p>
            <a:r>
              <a:rPr lang="en-US" sz="1250" dirty="0"/>
              <a:t>99692,Dutch </a:t>
            </a:r>
            <a:r>
              <a:rPr lang="en-US" sz="1250" dirty="0" err="1"/>
              <a:t>Harbor,Alaska,AK,Aleutians</a:t>
            </a:r>
            <a:r>
              <a:rPr lang="en-US" sz="1250" dirty="0"/>
              <a:t> West (CA),53.8898,-166.5422</a:t>
            </a:r>
          </a:p>
          <a:p>
            <a:r>
              <a:rPr lang="en-US" sz="1250" dirty="0"/>
              <a:t>99501,Anchorage,Alaska,AK,Anchorage Municipality,61.2116,-149.8761</a:t>
            </a:r>
          </a:p>
          <a:p>
            <a:r>
              <a:rPr lang="en-US" sz="1250" dirty="0"/>
              <a:t>99502,Anchorage,Alaska,AK,Anchorage Municipality,61.1661,-149.96</a:t>
            </a:r>
          </a:p>
          <a:p>
            <a:r>
              <a:rPr lang="en-US" sz="1250" dirty="0"/>
              <a:t>99503,Anchorage,Alaska,AK,Anchorage Municipality,61.19,-149.8938</a:t>
            </a:r>
          </a:p>
          <a:p>
            <a:r>
              <a:rPr lang="en-US" sz="1250" dirty="0"/>
              <a:t>99504,Anchorage,Alaska,AK,Anchorage Municipality,61.2037,-149.7447</a:t>
            </a:r>
          </a:p>
        </p:txBody>
      </p:sp>
    </p:spTree>
    <p:extLst>
      <p:ext uri="{BB962C8B-B14F-4D97-AF65-F5344CB8AC3E}">
        <p14:creationId xmlns:p14="http://schemas.microsoft.com/office/powerpoint/2010/main" val="154858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D1E62-10A1-A74A-AE08-9FD20187C69D}"/>
              </a:ext>
            </a:extLst>
          </p:cNvPr>
          <p:cNvSpPr>
            <a:spLocks noGrp="1"/>
          </p:cNvSpPr>
          <p:nvPr>
            <p:ph sz="quarter" idx="10"/>
          </p:nvPr>
        </p:nvSpPr>
        <p:spPr/>
        <p:txBody>
          <a:bodyPr>
            <a:normAutofit/>
          </a:bodyPr>
          <a:lstStyle/>
          <a:p>
            <a:r>
              <a:rPr lang="en-US" dirty="0"/>
              <a:t>$ python add2.py 12</a:t>
            </a:r>
          </a:p>
          <a:p>
            <a:r>
              <a:rPr lang="en-US" dirty="0"/>
              <a:t>$ python add2.py 12 12</a:t>
            </a:r>
          </a:p>
          <a:p>
            <a:r>
              <a:rPr lang="en-US" dirty="0"/>
              <a:t>$ python add2.py 12 12 12</a:t>
            </a:r>
          </a:p>
          <a:p>
            <a:endParaRPr lang="en-US" dirty="0"/>
          </a:p>
        </p:txBody>
      </p:sp>
    </p:spTree>
    <p:extLst>
      <p:ext uri="{BB962C8B-B14F-4D97-AF65-F5344CB8AC3E}">
        <p14:creationId xmlns:p14="http://schemas.microsoft.com/office/powerpoint/2010/main" val="117448362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7937A-E768-CE46-BB6F-BD64D096B0D9}"/>
              </a:ext>
            </a:extLst>
          </p:cNvPr>
          <p:cNvSpPr>
            <a:spLocks noGrp="1"/>
          </p:cNvSpPr>
          <p:nvPr>
            <p:ph type="body" sz="quarter" idx="10"/>
          </p:nvPr>
        </p:nvSpPr>
        <p:spPr>
          <a:xfrm>
            <a:off x="149398" y="420130"/>
            <a:ext cx="8840546" cy="4566829"/>
          </a:xfrm>
        </p:spPr>
        <p:txBody>
          <a:bodyPr>
            <a:noAutofit/>
          </a:bodyPr>
          <a:lstStyle/>
          <a:p>
            <a:r>
              <a:rPr lang="en-US" sz="2800" dirty="0"/>
              <a:t>Same data, in a simple and easy to use format.</a:t>
            </a:r>
          </a:p>
          <a:p>
            <a:r>
              <a:rPr lang="en-US" sz="2800" dirty="0"/>
              <a:t>This is a </a:t>
            </a:r>
            <a:r>
              <a:rPr lang="en-US" sz="2800" i="1" dirty="0"/>
              <a:t>CSV </a:t>
            </a:r>
            <a:r>
              <a:rPr lang="en-US" sz="2800" dirty="0"/>
              <a:t>file; that stands for </a:t>
            </a:r>
            <a:r>
              <a:rPr lang="en-US" sz="2800" i="1" dirty="0"/>
              <a:t>comma-separated value</a:t>
            </a:r>
            <a:endParaRPr lang="en-US" sz="2800" dirty="0"/>
          </a:p>
          <a:p>
            <a:r>
              <a:rPr lang="en-US" sz="2800" dirty="0"/>
              <a:t>Each </a:t>
            </a:r>
            <a:r>
              <a:rPr lang="en-US" sz="2800" i="1" dirty="0"/>
              <a:t>line</a:t>
            </a:r>
            <a:r>
              <a:rPr lang="en-US" sz="2800" dirty="0"/>
              <a:t> in the file is a row from the table; the lines are separated by newlines, as you've learned to expect</a:t>
            </a:r>
          </a:p>
          <a:p>
            <a:r>
              <a:rPr lang="en-US" sz="2800" dirty="0"/>
              <a:t>Each individual </a:t>
            </a:r>
            <a:r>
              <a:rPr lang="en-US" sz="2800" i="1" dirty="0"/>
              <a:t>field</a:t>
            </a:r>
            <a:r>
              <a:rPr lang="en-US" sz="2800" dirty="0"/>
              <a:t> in a row (another name for a </a:t>
            </a:r>
            <a:r>
              <a:rPr lang="en-US" sz="2800" i="1" dirty="0"/>
              <a:t>cell</a:t>
            </a:r>
            <a:r>
              <a:rPr lang="en-US" sz="2800" dirty="0"/>
              <a:t>) is separated from the next by a </a:t>
            </a:r>
            <a:r>
              <a:rPr lang="en-US" sz="2800" i="1" dirty="0"/>
              <a:t>comma</a:t>
            </a:r>
            <a:r>
              <a:rPr lang="en-US" sz="2800" dirty="0"/>
              <a:t> (hence the CSV name)</a:t>
            </a:r>
          </a:p>
          <a:p>
            <a:r>
              <a:rPr lang="en-US" sz="2800" dirty="0"/>
              <a:t>And each row has the same number of fields (so the same number of commas)</a:t>
            </a:r>
          </a:p>
        </p:txBody>
      </p:sp>
    </p:spTree>
    <p:extLst>
      <p:ext uri="{BB962C8B-B14F-4D97-AF65-F5344CB8AC3E}">
        <p14:creationId xmlns:p14="http://schemas.microsoft.com/office/powerpoint/2010/main" val="250478180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66ECA5-11FD-2542-A791-8C455656FE24}"/>
              </a:ext>
            </a:extLst>
          </p:cNvPr>
          <p:cNvSpPr>
            <a:spLocks noGrp="1"/>
          </p:cNvSpPr>
          <p:nvPr>
            <p:ph type="body" sz="quarter" idx="10"/>
          </p:nvPr>
        </p:nvSpPr>
        <p:spPr/>
        <p:txBody>
          <a:bodyPr>
            <a:normAutofit/>
          </a:bodyPr>
          <a:lstStyle/>
          <a:p>
            <a:r>
              <a:rPr lang="en-US" sz="2800" dirty="0"/>
              <a:t>CSVs are a useful way to store and exchange data: between different spreadsheet programs (e.g. excel vs. Google sheets)</a:t>
            </a:r>
          </a:p>
          <a:p>
            <a:r>
              <a:rPr lang="en-US" sz="2800" dirty="0"/>
              <a:t>Between different users: common way to share lots of data with someone else</a:t>
            </a:r>
          </a:p>
          <a:p>
            <a:r>
              <a:rPr lang="en-US" sz="2800" dirty="0"/>
              <a:t>And also to bring them into programs that aren't spreadsheets at all (like we'll write in Python).</a:t>
            </a:r>
          </a:p>
          <a:p>
            <a:r>
              <a:rPr lang="en-US" sz="2800" dirty="0"/>
              <a:t>You can think of a spreadsheet </a:t>
            </a:r>
            <a:r>
              <a:rPr lang="en-US" sz="2800" i="1" dirty="0"/>
              <a:t>program</a:t>
            </a:r>
            <a:r>
              <a:rPr lang="en-US" sz="2800" dirty="0"/>
              <a:t> as just being one way of viewing and working with the tabular data in a CSV </a:t>
            </a:r>
            <a:r>
              <a:rPr lang="en-US" sz="2800" i="1" dirty="0"/>
              <a:t>file</a:t>
            </a:r>
            <a:endParaRPr lang="en-US" sz="2800" dirty="0"/>
          </a:p>
        </p:txBody>
      </p:sp>
    </p:spTree>
    <p:extLst>
      <p:ext uri="{BB962C8B-B14F-4D97-AF65-F5344CB8AC3E}">
        <p14:creationId xmlns:p14="http://schemas.microsoft.com/office/powerpoint/2010/main" val="274925047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66ECA5-11FD-2542-A791-8C455656FE24}"/>
              </a:ext>
            </a:extLst>
          </p:cNvPr>
          <p:cNvSpPr>
            <a:spLocks noGrp="1"/>
          </p:cNvSpPr>
          <p:nvPr>
            <p:ph type="body" sz="quarter" idx="10"/>
          </p:nvPr>
        </p:nvSpPr>
        <p:spPr/>
        <p:txBody>
          <a:bodyPr>
            <a:normAutofit/>
          </a:bodyPr>
          <a:lstStyle/>
          <a:p>
            <a:r>
              <a:rPr lang="en-US" sz="3200" dirty="0"/>
              <a:t>By convention, CSV files should have an extension of, you guessed it, .csv</a:t>
            </a:r>
          </a:p>
          <a:p>
            <a:r>
              <a:rPr lang="en-US" sz="3200" dirty="0"/>
              <a:t>Just like Python code is in .</a:t>
            </a:r>
            <a:r>
              <a:rPr lang="en-US" sz="3200" dirty="0" err="1"/>
              <a:t>py</a:t>
            </a:r>
            <a:r>
              <a:rPr lang="en-US" sz="3200" dirty="0"/>
              <a:t> files and JSON data is in .</a:t>
            </a:r>
            <a:r>
              <a:rPr lang="en-US" sz="3200" dirty="0" err="1"/>
              <a:t>json</a:t>
            </a:r>
            <a:r>
              <a:rPr lang="en-US" sz="3200" dirty="0"/>
              <a:t> files</a:t>
            </a:r>
          </a:p>
          <a:p>
            <a:r>
              <a:rPr lang="en-US" sz="3200" dirty="0"/>
              <a:t>This isn't required</a:t>
            </a:r>
          </a:p>
          <a:p>
            <a:r>
              <a:rPr lang="en-US" sz="3200" dirty="0"/>
              <a:t>It's just a good way to keep your files organized</a:t>
            </a:r>
          </a:p>
        </p:txBody>
      </p:sp>
    </p:spTree>
    <p:extLst>
      <p:ext uri="{BB962C8B-B14F-4D97-AF65-F5344CB8AC3E}">
        <p14:creationId xmlns:p14="http://schemas.microsoft.com/office/powerpoint/2010/main" val="60230281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22732-0BE7-864A-8EEE-2BBB9DE449E0}"/>
              </a:ext>
            </a:extLst>
          </p:cNvPr>
          <p:cNvSpPr>
            <a:spLocks noGrp="1"/>
          </p:cNvSpPr>
          <p:nvPr>
            <p:ph type="body" sz="quarter" idx="10"/>
          </p:nvPr>
        </p:nvSpPr>
        <p:spPr/>
        <p:txBody>
          <a:bodyPr>
            <a:normAutofit/>
          </a:bodyPr>
          <a:lstStyle/>
          <a:p>
            <a:r>
              <a:rPr lang="en-US" sz="3200" dirty="0"/>
              <a:t>Let me warn you that CSVs are </a:t>
            </a:r>
            <a:r>
              <a:rPr lang="en-US" sz="3200" i="1" dirty="0"/>
              <a:t>not</a:t>
            </a:r>
            <a:r>
              <a:rPr lang="en-US" sz="3200" dirty="0"/>
              <a:t> standardized</a:t>
            </a:r>
          </a:p>
          <a:p>
            <a:r>
              <a:rPr lang="en-US" sz="3200" dirty="0"/>
              <a:t>Sometimes they use commas, sometimes tabs (still called a CSV though, not a TSV), sometimes other characters</a:t>
            </a:r>
          </a:p>
          <a:p>
            <a:r>
              <a:rPr lang="en-US" sz="3200" dirty="0"/>
              <a:t>There are lots of little details like that that can vary, so CSVs often require a little finessing to get them to work in your environment</a:t>
            </a:r>
          </a:p>
        </p:txBody>
      </p:sp>
    </p:spTree>
    <p:extLst>
      <p:ext uri="{BB962C8B-B14F-4D97-AF65-F5344CB8AC3E}">
        <p14:creationId xmlns:p14="http://schemas.microsoft.com/office/powerpoint/2010/main" val="345357977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CTECH403_M4_02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“Reading CSV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5000184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38575C-FA89-F044-AF97-BD132AB61225}"/>
              </a:ext>
            </a:extLst>
          </p:cNvPr>
          <p:cNvSpPr>
            <a:spLocks noGrp="1"/>
          </p:cNvSpPr>
          <p:nvPr>
            <p:ph type="body" sz="quarter" idx="10"/>
          </p:nvPr>
        </p:nvSpPr>
        <p:spPr/>
        <p:txBody>
          <a:bodyPr>
            <a:normAutofit/>
          </a:bodyPr>
          <a:lstStyle/>
          <a:p>
            <a:r>
              <a:rPr lang="en-US" sz="3200" dirty="0"/>
              <a:t>Let's look at that CSV file of zip codes again:</a:t>
            </a:r>
          </a:p>
        </p:txBody>
      </p:sp>
    </p:spTree>
    <p:extLst>
      <p:ext uri="{BB962C8B-B14F-4D97-AF65-F5344CB8AC3E}">
        <p14:creationId xmlns:p14="http://schemas.microsoft.com/office/powerpoint/2010/main" val="412530792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711844" y="276583"/>
            <a:ext cx="7666038" cy="4540795"/>
          </a:xfrm>
        </p:spPr>
        <p:txBody>
          <a:bodyPr/>
          <a:lstStyle/>
          <a:p>
            <a:r>
              <a:rPr lang="en-US" sz="1200" dirty="0"/>
              <a:t>99553,Akutan,Alaska,AK,Aleutians East,54.143,-165.7854</a:t>
            </a:r>
          </a:p>
          <a:p>
            <a:r>
              <a:rPr lang="en-US" sz="1200" dirty="0"/>
              <a:t>99571,Cold </a:t>
            </a:r>
            <a:r>
              <a:rPr lang="en-US" sz="1200" dirty="0" err="1"/>
              <a:t>Bay,Alaska,AK,Aleutians</a:t>
            </a:r>
            <a:r>
              <a:rPr lang="en-US" sz="1200" dirty="0"/>
              <a:t> East,55.1858,-162.7211</a:t>
            </a:r>
          </a:p>
          <a:p>
            <a:r>
              <a:rPr lang="en-US" sz="1200" dirty="0"/>
              <a:t>99583,False </a:t>
            </a:r>
            <a:r>
              <a:rPr lang="en-US" sz="1200" dirty="0" err="1"/>
              <a:t>Pass,Alaska,AK,Aleutians</a:t>
            </a:r>
            <a:r>
              <a:rPr lang="en-US" sz="1200" dirty="0"/>
              <a:t> East,54.8542,-163.4113</a:t>
            </a:r>
          </a:p>
          <a:p>
            <a:r>
              <a:rPr lang="en-US" sz="1200" dirty="0"/>
              <a:t>99612,King </a:t>
            </a:r>
            <a:r>
              <a:rPr lang="en-US" sz="1200" dirty="0" err="1"/>
              <a:t>Cove,Alaska,AK,Aleutians</a:t>
            </a:r>
            <a:r>
              <a:rPr lang="en-US" sz="1200" dirty="0"/>
              <a:t> East,55.0628,-162.3056</a:t>
            </a:r>
          </a:p>
          <a:p>
            <a:r>
              <a:rPr lang="en-US" sz="1200" dirty="0"/>
              <a:t>99661,Sand </a:t>
            </a:r>
            <a:r>
              <a:rPr lang="en-US" sz="1200" dirty="0" err="1"/>
              <a:t>Point,Alaska,AK,Aleutians</a:t>
            </a:r>
            <a:r>
              <a:rPr lang="en-US" sz="1200" dirty="0"/>
              <a:t> East,55.3192,-160.4914</a:t>
            </a:r>
          </a:p>
          <a:p>
            <a:r>
              <a:rPr lang="en-US" sz="1200" dirty="0"/>
              <a:t>99546,Adak,Alaska,AK,Aleutians West (CA),51.874,-176.634</a:t>
            </a:r>
          </a:p>
          <a:p>
            <a:r>
              <a:rPr lang="en-US" sz="1200" dirty="0"/>
              <a:t>99547,Atka,Alaska,AK,Aleutians West (CA),52.1961,-174.2006</a:t>
            </a:r>
          </a:p>
          <a:p>
            <a:r>
              <a:rPr lang="en-US" sz="1200" dirty="0"/>
              <a:t>99591,Saint George </a:t>
            </a:r>
            <a:r>
              <a:rPr lang="en-US" sz="1200" dirty="0" err="1"/>
              <a:t>Island,Alaska,AK,Aleutians</a:t>
            </a:r>
            <a:r>
              <a:rPr lang="en-US" sz="1200" dirty="0"/>
              <a:t> West (CA),56.5944,-169.6186</a:t>
            </a:r>
          </a:p>
          <a:p>
            <a:r>
              <a:rPr lang="en-US" sz="1200" dirty="0"/>
              <a:t>99638,Nikolski,Alaska,AK,Aleutians West (CA),52.9381,-168.8678</a:t>
            </a:r>
          </a:p>
          <a:p>
            <a:r>
              <a:rPr lang="en-US" sz="1200" dirty="0"/>
              <a:t>99660,Saint Paul </a:t>
            </a:r>
            <a:r>
              <a:rPr lang="en-US" sz="1200" dirty="0" err="1"/>
              <a:t>Island,Alaska,AK,Aleutians</a:t>
            </a:r>
            <a:r>
              <a:rPr lang="en-US" sz="1200" dirty="0"/>
              <a:t> West (CA),57.1842,-170.2764</a:t>
            </a:r>
          </a:p>
          <a:p>
            <a:r>
              <a:rPr lang="en-US" sz="1200" dirty="0"/>
              <a:t>99685,Unalaska,Alaska,AK,Aleutians West (CA),53.8871,-166.5199</a:t>
            </a:r>
          </a:p>
          <a:p>
            <a:r>
              <a:rPr lang="en-US" sz="1200" dirty="0"/>
              <a:t>99692,Dutch </a:t>
            </a:r>
            <a:r>
              <a:rPr lang="en-US" sz="1200" dirty="0" err="1"/>
              <a:t>Harbor,Alaska,AK,Aleutians</a:t>
            </a:r>
            <a:r>
              <a:rPr lang="en-US" sz="1200" dirty="0"/>
              <a:t> West (CA),53.8898,-166.5422</a:t>
            </a:r>
          </a:p>
          <a:p>
            <a:r>
              <a:rPr lang="en-US" sz="1200" dirty="0"/>
              <a:t>99501,Anchorage,Alaska,AK,Anchorage Municipality,61.2116,-149.8761</a:t>
            </a:r>
          </a:p>
          <a:p>
            <a:r>
              <a:rPr lang="en-US" sz="1200" dirty="0"/>
              <a:t>99502,Anchorage,Alaska,AK,Anchorage Municipality,61.1661,-149.96</a:t>
            </a:r>
          </a:p>
          <a:p>
            <a:r>
              <a:rPr lang="en-US" sz="1200" dirty="0"/>
              <a:t>99503,Anchorage,Alaska,AK,Anchorage Municipality,61.19,-149.8938</a:t>
            </a:r>
          </a:p>
          <a:p>
            <a:r>
              <a:rPr lang="en-US" sz="1200" dirty="0"/>
              <a:t>99504,Anchorage,Alaska,AK,Anchorage Municipality,61.2037,-149.7447</a:t>
            </a:r>
          </a:p>
        </p:txBody>
      </p:sp>
    </p:spTree>
    <p:extLst>
      <p:ext uri="{BB962C8B-B14F-4D97-AF65-F5344CB8AC3E}">
        <p14:creationId xmlns:p14="http://schemas.microsoft.com/office/powerpoint/2010/main" val="34808542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62C122-DDE3-BE4B-84E2-D27237FDB0D5}"/>
              </a:ext>
            </a:extLst>
          </p:cNvPr>
          <p:cNvSpPr>
            <a:spLocks noGrp="1"/>
          </p:cNvSpPr>
          <p:nvPr>
            <p:ph type="body" sz="quarter" idx="10"/>
          </p:nvPr>
        </p:nvSpPr>
        <p:spPr/>
        <p:txBody>
          <a:bodyPr>
            <a:normAutofit/>
          </a:bodyPr>
          <a:lstStyle/>
          <a:p>
            <a:r>
              <a:rPr lang="en-US" sz="3200" dirty="0"/>
              <a:t>You know what this looks a lot like …</a:t>
            </a:r>
          </a:p>
        </p:txBody>
      </p:sp>
    </p:spTree>
    <p:extLst>
      <p:ext uri="{BB962C8B-B14F-4D97-AF65-F5344CB8AC3E}">
        <p14:creationId xmlns:p14="http://schemas.microsoft.com/office/powerpoint/2010/main" val="22439312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F65F7-A38E-AC44-933A-203AC52972B4}"/>
              </a:ext>
            </a:extLst>
          </p:cNvPr>
          <p:cNvSpPr>
            <a:spLocks noGrp="1"/>
          </p:cNvSpPr>
          <p:nvPr>
            <p:ph type="body" sz="quarter" idx="12"/>
          </p:nvPr>
        </p:nvSpPr>
        <p:spPr>
          <a:xfrm>
            <a:off x="711843" y="276583"/>
            <a:ext cx="7715465" cy="4540795"/>
          </a:xfrm>
        </p:spPr>
        <p:txBody>
          <a:bodyPr/>
          <a:lstStyle/>
          <a:p>
            <a:r>
              <a:rPr lang="en-US" sz="1200" dirty="0"/>
              <a:t>[99553, </a:t>
            </a:r>
            <a:r>
              <a:rPr lang="en-US" sz="1200" dirty="0" err="1"/>
              <a:t>Akutan</a:t>
            </a:r>
            <a:r>
              <a:rPr lang="en-US" sz="1200" dirty="0"/>
              <a:t>, Alaska, AK, Aleutians East, 54.143, -165.7854]</a:t>
            </a:r>
          </a:p>
          <a:p>
            <a:r>
              <a:rPr lang="en-US" sz="1200" dirty="0"/>
              <a:t>[99571, Cold Bay, Alaska, AK, Aleutians East, 55.1858, -162.7211]</a:t>
            </a:r>
          </a:p>
          <a:p>
            <a:r>
              <a:rPr lang="en-US" sz="1200" dirty="0"/>
              <a:t>[99583, False Pass, Alaska, AK, Aleutians East, 54.8542, -163.4113]</a:t>
            </a:r>
          </a:p>
          <a:p>
            <a:r>
              <a:rPr lang="en-US" sz="1200" dirty="0"/>
              <a:t>[99612, King Cove, Alaska, AK, Aleutians East, 55.0628, -162.3056]</a:t>
            </a:r>
          </a:p>
          <a:p>
            <a:r>
              <a:rPr lang="en-US" sz="1200" dirty="0"/>
              <a:t>[99661, Sand Point, Alaska, AK, Aleutians East, 55.3192, -160.4914]</a:t>
            </a:r>
          </a:p>
          <a:p>
            <a:r>
              <a:rPr lang="en-US" sz="1200" dirty="0"/>
              <a:t>[99546, Adak, Alaska, AK, Aleutians West (CA), 51.874, -176.634]</a:t>
            </a:r>
          </a:p>
          <a:p>
            <a:r>
              <a:rPr lang="en-US" sz="1200" dirty="0"/>
              <a:t>[99547, Atka, Alaska, AK, Aleutians West (CA), 52.1961, -174.2006]</a:t>
            </a:r>
          </a:p>
          <a:p>
            <a:r>
              <a:rPr lang="en-US" sz="1200" dirty="0"/>
              <a:t>[99591, Saint George Island, Alaska, AK, Aleutians West (CA), 56.5944, -169.6186]</a:t>
            </a:r>
          </a:p>
          <a:p>
            <a:r>
              <a:rPr lang="en-US" sz="1200" dirty="0"/>
              <a:t>[99638, </a:t>
            </a:r>
            <a:r>
              <a:rPr lang="en-US" sz="1200" dirty="0" err="1"/>
              <a:t>Nikolski</a:t>
            </a:r>
            <a:r>
              <a:rPr lang="en-US" sz="1200" dirty="0"/>
              <a:t>, Alaska, AK, Aleutians West (CA), 52.9381, -168.8678]</a:t>
            </a:r>
          </a:p>
          <a:p>
            <a:r>
              <a:rPr lang="en-US" sz="1200" dirty="0"/>
              <a:t>[99660, Saint Paul Island, Alaska, AK, Aleutians West (CA), 57.1842, -170.2764]</a:t>
            </a:r>
          </a:p>
          <a:p>
            <a:r>
              <a:rPr lang="en-US" sz="1200" dirty="0"/>
              <a:t>[99685, Unalaska, Alaska, AK, Aleutians West (CA), 53.8871, -166.5199]</a:t>
            </a:r>
          </a:p>
          <a:p>
            <a:r>
              <a:rPr lang="en-US" sz="1200" dirty="0"/>
              <a:t>[99692, Dutch Harbor, Alaska, AK, Aleutians West (CA), 53.8898, -166.5422]</a:t>
            </a:r>
          </a:p>
          <a:p>
            <a:r>
              <a:rPr lang="en-US" sz="1200" dirty="0"/>
              <a:t>[99501, Anchorage, Alaska, AK, Anchorage Municipality, 61.2116, -149.8761]</a:t>
            </a:r>
          </a:p>
          <a:p>
            <a:r>
              <a:rPr lang="en-US" sz="1200" dirty="0"/>
              <a:t>[99502, Anchorage, Alaska, AK, Anchorage Municipality, 61.1661, -149.96]</a:t>
            </a:r>
          </a:p>
          <a:p>
            <a:r>
              <a:rPr lang="en-US" sz="1200" dirty="0"/>
              <a:t>[99503, Anchorage, Alaska, AK, Anchorage Municipality, 61.19, -149.8938]</a:t>
            </a:r>
          </a:p>
          <a:p>
            <a:r>
              <a:rPr lang="en-US" sz="1200" dirty="0"/>
              <a:t>[99504, Anchorage, Alaska, AK, Anchorage Municipality, 61.2037, -149.7447]</a:t>
            </a:r>
          </a:p>
        </p:txBody>
      </p:sp>
    </p:spTree>
    <p:extLst>
      <p:ext uri="{BB962C8B-B14F-4D97-AF65-F5344CB8AC3E}">
        <p14:creationId xmlns:p14="http://schemas.microsoft.com/office/powerpoint/2010/main" val="190094630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a:xfrm>
            <a:off x="149398" y="271849"/>
            <a:ext cx="8840546" cy="4715110"/>
          </a:xfrm>
        </p:spPr>
        <p:txBody>
          <a:bodyPr>
            <a:normAutofit/>
          </a:bodyPr>
          <a:lstStyle/>
          <a:p>
            <a:r>
              <a:rPr lang="en-US" sz="3200" dirty="0"/>
              <a:t>If we just put brackets around each line, </a:t>
            </a:r>
            <a:r>
              <a:rPr lang="en-US" sz="3200" i="1" dirty="0"/>
              <a:t>each line is very like a Python list</a:t>
            </a:r>
          </a:p>
          <a:p>
            <a:r>
              <a:rPr lang="en-US" sz="3200" dirty="0"/>
              <a:t>And if we put brackets at the start and end and commas after each line …</a:t>
            </a:r>
          </a:p>
        </p:txBody>
      </p:sp>
    </p:spTree>
    <p:extLst>
      <p:ext uri="{BB962C8B-B14F-4D97-AF65-F5344CB8AC3E}">
        <p14:creationId xmlns:p14="http://schemas.microsoft.com/office/powerpoint/2010/main" val="224393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a:xfrm>
            <a:off x="359763" y="415977"/>
            <a:ext cx="8184631" cy="4407108"/>
          </a:xfrm>
        </p:spPr>
        <p:txBody>
          <a:bodyPr>
            <a:normAutofit/>
          </a:bodyPr>
          <a:lstStyle/>
          <a:p>
            <a:r>
              <a:rPr lang="en-US" sz="3200" dirty="0"/>
              <a:t>You currently know one way of getting data in and out of a program: interactively.</a:t>
            </a:r>
          </a:p>
          <a:p>
            <a:pPr lvl="1"/>
            <a:r>
              <a:rPr lang="en-US" sz="3200" dirty="0"/>
              <a:t>Read data with input()</a:t>
            </a:r>
          </a:p>
          <a:p>
            <a:pPr lvl="1"/>
            <a:r>
              <a:rPr lang="en-US" sz="3200" dirty="0"/>
              <a:t>Write data with print()</a:t>
            </a:r>
          </a:p>
          <a:p>
            <a:r>
              <a:rPr lang="en-US" sz="3200" dirty="0"/>
              <a:t>This works for basic programs, but it's limited</a:t>
            </a:r>
          </a:p>
          <a:p>
            <a:pPr lvl="1"/>
            <a:r>
              <a:rPr lang="en-US" sz="3200" dirty="0"/>
              <a:t>Big demands on user</a:t>
            </a:r>
          </a:p>
          <a:p>
            <a:pPr lvl="1"/>
            <a:r>
              <a:rPr lang="en-US" sz="3200" dirty="0"/>
              <a:t>Not good for large quantities of data</a:t>
            </a:r>
          </a:p>
          <a:p>
            <a:pPr lvl="1"/>
            <a:r>
              <a:rPr lang="en-US" sz="3200" dirty="0"/>
              <a:t>Not good for long-term storage</a:t>
            </a:r>
          </a:p>
        </p:txBody>
      </p:sp>
    </p:spTree>
    <p:extLst>
      <p:ext uri="{BB962C8B-B14F-4D97-AF65-F5344CB8AC3E}">
        <p14:creationId xmlns:p14="http://schemas.microsoft.com/office/powerpoint/2010/main" val="184760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82A2D6-FE3A-904F-B7C6-37F43CCD4984}"/>
              </a:ext>
            </a:extLst>
          </p:cNvPr>
          <p:cNvSpPr>
            <a:spLocks noGrp="1"/>
          </p:cNvSpPr>
          <p:nvPr>
            <p:ph type="body" sz="quarter" idx="10"/>
          </p:nvPr>
        </p:nvSpPr>
        <p:spPr>
          <a:xfrm>
            <a:off x="537029" y="347354"/>
            <a:ext cx="7910286" cy="4341769"/>
          </a:xfrm>
        </p:spPr>
        <p:txBody>
          <a:bodyPr>
            <a:normAutofit fontScale="92500" lnSpcReduction="20000"/>
          </a:bodyPr>
          <a:lstStyle/>
          <a:p>
            <a:r>
              <a:rPr lang="en-US" sz="3200" dirty="0"/>
              <a:t>Note: for there to be two arguments </a:t>
            </a:r>
            <a:r>
              <a:rPr lang="en-US" sz="3200" i="1" dirty="0"/>
              <a:t>after</a:t>
            </a:r>
            <a:r>
              <a:rPr lang="en-US" sz="3200" dirty="0"/>
              <a:t> the program name, there have to be three arguments total. </a:t>
            </a:r>
          </a:p>
          <a:p>
            <a:r>
              <a:rPr lang="en-US" sz="3200" dirty="0"/>
              <a:t>The first argument is the program name, so a program that adds </a:t>
            </a:r>
            <a:r>
              <a:rPr lang="en-US" sz="3200" i="1" dirty="0"/>
              <a:t>two</a:t>
            </a:r>
            <a:r>
              <a:rPr lang="en-US" sz="3200" dirty="0"/>
              <a:t> numbers needs two more arguments, for a total of 3</a:t>
            </a:r>
          </a:p>
          <a:p>
            <a:r>
              <a:rPr lang="en-US" sz="3200" dirty="0"/>
              <a:t>That's why it's &gt; and &lt; 3</a:t>
            </a:r>
          </a:p>
          <a:p>
            <a:r>
              <a:rPr lang="en-US" sz="3200" dirty="0" err="1"/>
              <a:t>sys.exit</a:t>
            </a:r>
            <a:r>
              <a:rPr lang="en-US" sz="3200" dirty="0"/>
              <a:t>() is another useful method in the sys module: it immediately quits, and on many computers, prints a specified message, explaining why it quit</a:t>
            </a:r>
          </a:p>
        </p:txBody>
      </p:sp>
    </p:spTree>
    <p:extLst>
      <p:ext uri="{BB962C8B-B14F-4D97-AF65-F5344CB8AC3E}">
        <p14:creationId xmlns:p14="http://schemas.microsoft.com/office/powerpoint/2010/main" val="420059885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F65F7-A38E-AC44-933A-203AC52972B4}"/>
              </a:ext>
            </a:extLst>
          </p:cNvPr>
          <p:cNvSpPr>
            <a:spLocks noGrp="1"/>
          </p:cNvSpPr>
          <p:nvPr>
            <p:ph type="body" sz="quarter" idx="12"/>
          </p:nvPr>
        </p:nvSpPr>
        <p:spPr>
          <a:xfrm>
            <a:off x="538849" y="168293"/>
            <a:ext cx="8216683" cy="4817794"/>
          </a:xfrm>
        </p:spPr>
        <p:txBody>
          <a:bodyPr/>
          <a:lstStyle/>
          <a:p>
            <a:r>
              <a:rPr lang="en-US" sz="1200" dirty="0"/>
              <a:t>[</a:t>
            </a:r>
          </a:p>
          <a:p>
            <a:r>
              <a:rPr lang="en-US" sz="1200" dirty="0"/>
              <a:t>    [99553, </a:t>
            </a:r>
            <a:r>
              <a:rPr lang="en-US" sz="1200" dirty="0" err="1"/>
              <a:t>Akutan</a:t>
            </a:r>
            <a:r>
              <a:rPr lang="en-US" sz="1200" dirty="0"/>
              <a:t>, Alaska, AK, Aleutians East, 54.143, -165.7854],</a:t>
            </a:r>
          </a:p>
          <a:p>
            <a:r>
              <a:rPr lang="en-US" sz="1200" dirty="0"/>
              <a:t>    [99571, Cold Bay, Alaska, AK, Aleutians East, 55.1858, -162.7211],</a:t>
            </a:r>
          </a:p>
          <a:p>
            <a:r>
              <a:rPr lang="en-US" sz="1200" dirty="0"/>
              <a:t>    [99583, False Pass, Alaska, AK, Aleutians East, 54.8542, -163.4113],</a:t>
            </a:r>
          </a:p>
          <a:p>
            <a:r>
              <a:rPr lang="en-US" sz="1200" dirty="0"/>
              <a:t>    [99612, King Cove, Alaska, AK, Aleutians East, 55.0628, -162.3056],</a:t>
            </a:r>
          </a:p>
          <a:p>
            <a:r>
              <a:rPr lang="en-US" sz="1200" dirty="0"/>
              <a:t>    [99661, Sand Point, Alaska, AK, Aleutians East, 55.3192, -160.4914],</a:t>
            </a:r>
          </a:p>
          <a:p>
            <a:r>
              <a:rPr lang="en-US" sz="1200" dirty="0"/>
              <a:t>    [99546, Adak, Alaska, AK, Aleutians West (CA), 51.874, -176.634],</a:t>
            </a:r>
          </a:p>
          <a:p>
            <a:r>
              <a:rPr lang="en-US" sz="1200" dirty="0"/>
              <a:t>    [99547, Atka, Alaska, AK, Aleutians West (CA), 52.1961, -174.2006],</a:t>
            </a:r>
          </a:p>
          <a:p>
            <a:r>
              <a:rPr lang="en-US" sz="1200" dirty="0"/>
              <a:t>    [99591, Saint George Island, Alaska, AK, Aleutians West (CA), 56.5944, -169.6186],</a:t>
            </a:r>
          </a:p>
          <a:p>
            <a:r>
              <a:rPr lang="en-US" sz="1200" dirty="0"/>
              <a:t>    [99638, </a:t>
            </a:r>
            <a:r>
              <a:rPr lang="en-US" sz="1200" dirty="0" err="1"/>
              <a:t>Nikolski</a:t>
            </a:r>
            <a:r>
              <a:rPr lang="en-US" sz="1200" dirty="0"/>
              <a:t>, Alaska, AK, Aleutians West (CA), 52.9381, -168.8678],</a:t>
            </a:r>
          </a:p>
          <a:p>
            <a:r>
              <a:rPr lang="en-US" sz="1200" dirty="0"/>
              <a:t>    [99660, Saint Paul Island, Alaska, AK, Aleutians West (CA), 57.1842, -170.2764],</a:t>
            </a:r>
          </a:p>
          <a:p>
            <a:r>
              <a:rPr lang="en-US" sz="1200" dirty="0"/>
              <a:t>    [99685, Unalaska, Alaska, AK, Aleutians West (CA), 53.8871, -166.5199],</a:t>
            </a:r>
          </a:p>
          <a:p>
            <a:r>
              <a:rPr lang="en-US" sz="1200" dirty="0"/>
              <a:t>    [99692, Dutch Harbor, Alaska, AK, Aleutians West (CA), 53.8898, -166.5422],</a:t>
            </a:r>
          </a:p>
          <a:p>
            <a:r>
              <a:rPr lang="en-US" sz="1200" dirty="0"/>
              <a:t>    [99501, Anchorage, Alaska, AK, Anchorage Municipality, 61.2116, -149.8761],</a:t>
            </a:r>
          </a:p>
          <a:p>
            <a:r>
              <a:rPr lang="en-US" sz="1200" dirty="0"/>
              <a:t>    [99502, Anchorage, Alaska, AK, Anchorage Municipality, 61.1661, -149.96],</a:t>
            </a:r>
          </a:p>
          <a:p>
            <a:r>
              <a:rPr lang="en-US" sz="1200" dirty="0"/>
              <a:t>    [99503, Anchorage, Alaska, AK, Anchorage Municipality, 61.19, -149.8938],</a:t>
            </a:r>
          </a:p>
          <a:p>
            <a:r>
              <a:rPr lang="en-US" sz="1200" dirty="0"/>
              <a:t>    [99504, Anchorage, Alaska, AK, Anchorage Municipality, 61.2037, -149.7447],</a:t>
            </a:r>
          </a:p>
        </p:txBody>
      </p:sp>
    </p:spTree>
    <p:extLst>
      <p:ext uri="{BB962C8B-B14F-4D97-AF65-F5344CB8AC3E}">
        <p14:creationId xmlns:p14="http://schemas.microsoft.com/office/powerpoint/2010/main" val="154659992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p:txBody>
          <a:bodyPr>
            <a:normAutofit/>
          </a:bodyPr>
          <a:lstStyle/>
          <a:p>
            <a:r>
              <a:rPr lang="en-US" sz="2800" i="1" dirty="0"/>
              <a:t>… the whole file looks like a list of lists</a:t>
            </a:r>
            <a:endParaRPr lang="en-US" sz="2800" dirty="0"/>
          </a:p>
          <a:p>
            <a:r>
              <a:rPr lang="en-US" sz="2800" dirty="0"/>
              <a:t>So a CSV file is basically a list of lists</a:t>
            </a:r>
          </a:p>
          <a:p>
            <a:pPr lvl="1"/>
            <a:r>
              <a:rPr lang="en-US" sz="2800" dirty="0"/>
              <a:t>Each row is a list of the values in the fields (zip code, place name, state name, etc.)</a:t>
            </a:r>
          </a:p>
          <a:p>
            <a:pPr lvl="1"/>
            <a:r>
              <a:rPr lang="en-US" sz="2800" dirty="0"/>
              <a:t>And the file is a list of rows</a:t>
            </a:r>
          </a:p>
          <a:p>
            <a:r>
              <a:rPr lang="en-US" sz="2800" dirty="0"/>
              <a:t>This suggests that we should take a CSV file and store it in Python as a list of lists</a:t>
            </a:r>
          </a:p>
          <a:p>
            <a:pPr lvl="1"/>
            <a:endParaRPr lang="en-US" dirty="0"/>
          </a:p>
          <a:p>
            <a:pPr marL="0" indent="0">
              <a:buNone/>
            </a:pPr>
            <a:endParaRPr lang="en-US" dirty="0"/>
          </a:p>
        </p:txBody>
      </p:sp>
    </p:spTree>
    <p:extLst>
      <p:ext uri="{BB962C8B-B14F-4D97-AF65-F5344CB8AC3E}">
        <p14:creationId xmlns:p14="http://schemas.microsoft.com/office/powerpoint/2010/main" val="279437519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p:txBody>
          <a:bodyPr>
            <a:normAutofit/>
          </a:bodyPr>
          <a:lstStyle/>
          <a:p>
            <a:r>
              <a:rPr lang="en-US" sz="2800" dirty="0"/>
              <a:t>Much like with JSON, we </a:t>
            </a:r>
            <a:r>
              <a:rPr lang="en-US" sz="2800" i="1" dirty="0"/>
              <a:t>could</a:t>
            </a:r>
            <a:r>
              <a:rPr lang="en-US" sz="2800" dirty="0"/>
              <a:t> add brackets on this data and put it in a Python program</a:t>
            </a:r>
          </a:p>
          <a:p>
            <a:r>
              <a:rPr lang="en-US" sz="2800" dirty="0"/>
              <a:t>But it's more convenient to store it in its own file</a:t>
            </a:r>
          </a:p>
          <a:p>
            <a:r>
              <a:rPr lang="en-US" sz="2800" dirty="0"/>
              <a:t>That separates the program from the data</a:t>
            </a:r>
          </a:p>
          <a:p>
            <a:r>
              <a:rPr lang="en-US" sz="2800" dirty="0"/>
              <a:t>And it also means we don't need to bother with the brackets</a:t>
            </a:r>
          </a:p>
          <a:p>
            <a:r>
              <a:rPr lang="en-US" sz="2800" dirty="0"/>
              <a:t>We basically already know how to read data formatted this way this: using .</a:t>
            </a:r>
            <a:r>
              <a:rPr lang="en-US" sz="2800" dirty="0" err="1"/>
              <a:t>splitlines</a:t>
            </a:r>
            <a:r>
              <a:rPr lang="en-US" sz="2800" dirty="0"/>
              <a:t>() and .split()</a:t>
            </a:r>
            <a:endParaRPr lang="en-US" dirty="0"/>
          </a:p>
        </p:txBody>
      </p:sp>
    </p:spTree>
    <p:extLst>
      <p:ext uri="{BB962C8B-B14F-4D97-AF65-F5344CB8AC3E}">
        <p14:creationId xmlns:p14="http://schemas.microsoft.com/office/powerpoint/2010/main" val="150131963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DD95C5-512A-3840-96F1-6A00CE13A619}"/>
              </a:ext>
            </a:extLst>
          </p:cNvPr>
          <p:cNvSpPr>
            <a:spLocks noGrp="1"/>
          </p:cNvSpPr>
          <p:nvPr>
            <p:ph type="body" sz="quarter" idx="11"/>
          </p:nvPr>
        </p:nvSpPr>
        <p:spPr>
          <a:xfrm>
            <a:off x="4419600" y="763768"/>
            <a:ext cx="4508925" cy="3221395"/>
          </a:xfrm>
        </p:spPr>
        <p:txBody>
          <a:bodyPr/>
          <a:lstStyle/>
          <a:p>
            <a:r>
              <a:rPr lang="en-US" b="1" i="1" dirty="0">
                <a:solidFill>
                  <a:srgbClr val="8F5902"/>
                </a:solidFill>
                <a:latin typeface="Consolas" panose="020B0609020204030204" pitchFamily="49" charset="0"/>
              </a:rPr>
              <a:t># Split CSV file into a list of lines</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zipcodes.csv</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lines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Split each line on the commas</a:t>
            </a:r>
          </a:p>
          <a:p>
            <a:r>
              <a:rPr lang="en-US" b="1" i="1" dirty="0" err="1">
                <a:solidFill>
                  <a:srgbClr val="8F5902"/>
                </a:solidFill>
                <a:latin typeface="Consolas" panose="020B0609020204030204" pitchFamily="49" charset="0"/>
              </a:rPr>
              <a:t>zip_codes_table</a:t>
            </a:r>
            <a:r>
              <a:rPr lang="en-US" b="1" i="1" dirty="0">
                <a:solidFill>
                  <a:srgbClr val="8F5902"/>
                </a:solidFill>
                <a:latin typeface="Consolas" panose="020B0609020204030204" pitchFamily="49" charset="0"/>
              </a:rPr>
              <a:t> = []</a:t>
            </a:r>
          </a:p>
          <a:p>
            <a:r>
              <a:rPr lang="en-US" b="1" i="1" dirty="0">
                <a:solidFill>
                  <a:srgbClr val="8F5902"/>
                </a:solidFill>
                <a:latin typeface="Consolas" panose="020B0609020204030204" pitchFamily="49" charset="0"/>
              </a:rPr>
              <a:t>for line in lines:</a:t>
            </a:r>
          </a:p>
          <a:p>
            <a:r>
              <a:rPr lang="en-US" b="1" i="1" dirty="0">
                <a:solidFill>
                  <a:srgbClr val="8F5902"/>
                </a:solidFill>
                <a:latin typeface="Consolas" panose="020B0609020204030204" pitchFamily="49" charset="0"/>
              </a:rPr>
              <a:t>    fields = </a:t>
            </a:r>
            <a:r>
              <a:rPr lang="en-US" b="1" i="1" dirty="0" err="1">
                <a:solidFill>
                  <a:srgbClr val="8F5902"/>
                </a:solidFill>
                <a:latin typeface="Consolas" panose="020B0609020204030204" pitchFamily="49" charset="0"/>
              </a:rPr>
              <a:t>line.split</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zip_codes_table.append</a:t>
            </a:r>
            <a:r>
              <a:rPr lang="en-US" b="1" i="1" dirty="0">
                <a:solidFill>
                  <a:srgbClr val="8F5902"/>
                </a:solidFill>
                <a:latin typeface="Consolas" panose="020B0609020204030204" pitchFamily="49" charset="0"/>
              </a:rPr>
              <a:t>(fields)</a:t>
            </a:r>
          </a:p>
          <a:p>
            <a:endParaRPr lang="en-US" b="1" dirty="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1C1547BB-5B05-CA4C-B4A6-22BC5CB1C1FB}"/>
              </a:ext>
            </a:extLst>
          </p:cNvPr>
          <p:cNvSpPr txBox="1"/>
          <p:nvPr/>
        </p:nvSpPr>
        <p:spPr>
          <a:xfrm>
            <a:off x="4419600" y="302103"/>
            <a:ext cx="2494465" cy="461665"/>
          </a:xfrm>
          <a:prstGeom prst="rect">
            <a:avLst/>
          </a:prstGeom>
          <a:noFill/>
        </p:spPr>
        <p:txBody>
          <a:bodyPr wrap="none" rtlCol="0">
            <a:spAutoFit/>
          </a:bodyPr>
          <a:lstStyle/>
          <a:p>
            <a:r>
              <a:rPr lang="en-US" sz="2400" dirty="0"/>
              <a:t>&lt;zipcodes-ny1.py&gt;</a:t>
            </a:r>
          </a:p>
        </p:txBody>
      </p:sp>
    </p:spTree>
    <p:extLst>
      <p:ext uri="{BB962C8B-B14F-4D97-AF65-F5344CB8AC3E}">
        <p14:creationId xmlns:p14="http://schemas.microsoft.com/office/powerpoint/2010/main" val="27742362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E417C4-2302-4C4D-B19B-1D640BDE45DE}"/>
              </a:ext>
            </a:extLst>
          </p:cNvPr>
          <p:cNvSpPr>
            <a:spLocks noGrp="1"/>
          </p:cNvSpPr>
          <p:nvPr>
            <p:ph type="body" sz="quarter" idx="10"/>
          </p:nvPr>
        </p:nvSpPr>
        <p:spPr>
          <a:xfrm>
            <a:off x="149398" y="481914"/>
            <a:ext cx="8840546" cy="4505045"/>
          </a:xfrm>
        </p:spPr>
        <p:txBody>
          <a:bodyPr>
            <a:normAutofit/>
          </a:bodyPr>
          <a:lstStyle/>
          <a:p>
            <a:r>
              <a:rPr lang="en-US" sz="3200" dirty="0"/>
              <a:t>The first part is standard: open the file with open(), read the file with read(), split it into lines with .</a:t>
            </a:r>
            <a:r>
              <a:rPr lang="en-US" sz="3200" dirty="0" err="1"/>
              <a:t>splitlines</a:t>
            </a:r>
            <a:r>
              <a:rPr lang="en-US" sz="3200" dirty="0"/>
              <a:t>(), and now we have a list of strings, one for each line.</a:t>
            </a:r>
          </a:p>
          <a:p>
            <a:r>
              <a:rPr lang="en-US" sz="3200" dirty="0"/>
              <a:t>In the second part, we use a for loop to take each line one at a time, .split() it into a list of strings, one for each field separated by commas</a:t>
            </a:r>
          </a:p>
          <a:p>
            <a:r>
              <a:rPr lang="en-US" sz="3200" dirty="0"/>
              <a:t>Then we append that list to a list of lists we're building, one per row in the file</a:t>
            </a:r>
          </a:p>
        </p:txBody>
      </p:sp>
    </p:spTree>
    <p:extLst>
      <p:ext uri="{BB962C8B-B14F-4D97-AF65-F5344CB8AC3E}">
        <p14:creationId xmlns:p14="http://schemas.microsoft.com/office/powerpoint/2010/main" val="69966965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F29060-9EE1-FF40-92A4-D5D338963092}"/>
              </a:ext>
            </a:extLst>
          </p:cNvPr>
          <p:cNvSpPr>
            <a:spLocks noGrp="1"/>
          </p:cNvSpPr>
          <p:nvPr>
            <p:ph type="body" sz="quarter" idx="10"/>
          </p:nvPr>
        </p:nvSpPr>
        <p:spPr/>
        <p:txBody>
          <a:bodyPr>
            <a:normAutofit/>
          </a:bodyPr>
          <a:lstStyle/>
          <a:p>
            <a:r>
              <a:rPr lang="en-US" sz="3200" dirty="0"/>
              <a:t>Pay attention to the types:</a:t>
            </a:r>
          </a:p>
          <a:p>
            <a:r>
              <a:rPr lang="en-US" sz="3200" dirty="0"/>
              <a:t>lines is a list of strings</a:t>
            </a:r>
          </a:p>
          <a:p>
            <a:r>
              <a:rPr lang="en-US" sz="3200" dirty="0" err="1"/>
              <a:t>zip_code_table</a:t>
            </a:r>
            <a:r>
              <a:rPr lang="en-US" sz="3200" dirty="0"/>
              <a:t> is a list of lists of strings</a:t>
            </a:r>
          </a:p>
        </p:txBody>
      </p:sp>
    </p:spTree>
    <p:extLst>
      <p:ext uri="{BB962C8B-B14F-4D97-AF65-F5344CB8AC3E}">
        <p14:creationId xmlns:p14="http://schemas.microsoft.com/office/powerpoint/2010/main" val="19202191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09F8EF-E0B7-D045-A1CA-4A5C79F3567A}"/>
              </a:ext>
            </a:extLst>
          </p:cNvPr>
          <p:cNvSpPr>
            <a:spLocks noGrp="1"/>
          </p:cNvSpPr>
          <p:nvPr>
            <p:ph type="body" sz="quarter" idx="10"/>
          </p:nvPr>
        </p:nvSpPr>
        <p:spPr>
          <a:xfrm>
            <a:off x="87615" y="171662"/>
            <a:ext cx="8895748" cy="4852367"/>
          </a:xfrm>
        </p:spPr>
        <p:txBody>
          <a:bodyPr>
            <a:noAutofit/>
          </a:bodyPr>
          <a:lstStyle/>
          <a:p>
            <a:r>
              <a:rPr lang="en-US" sz="2600" dirty="0"/>
              <a:t>This is incredibly useful!</a:t>
            </a:r>
          </a:p>
          <a:p>
            <a:pPr lvl="1"/>
            <a:r>
              <a:rPr lang="en-US" sz="2600" dirty="0"/>
              <a:t>The two-dimensional tabular format is a natural fit for many datasets</a:t>
            </a:r>
          </a:p>
          <a:p>
            <a:pPr lvl="1"/>
            <a:r>
              <a:rPr lang="en-US" sz="2600" dirty="0"/>
              <a:t>The CSV file format is perfectly suited for storing tabular data</a:t>
            </a:r>
          </a:p>
          <a:p>
            <a:pPr lvl="1"/>
            <a:r>
              <a:rPr lang="en-US" sz="2600" dirty="0"/>
              <a:t>The Python list-of-lists is also perfectly suited for tabular data</a:t>
            </a:r>
          </a:p>
          <a:p>
            <a:pPr lvl="1"/>
            <a:r>
              <a:rPr lang="en-US" sz="2600" dirty="0"/>
              <a:t>And for loops are perfectly suited for working with lists of lists</a:t>
            </a:r>
          </a:p>
          <a:p>
            <a:r>
              <a:rPr lang="en-US" sz="2600" dirty="0"/>
              <a:t>file format + data structure + control flow = awesome cosmic power</a:t>
            </a:r>
          </a:p>
          <a:p>
            <a:r>
              <a:rPr lang="en-US" sz="2600" dirty="0"/>
              <a:t>Here. Let's count the zip codes in NY:</a:t>
            </a:r>
          </a:p>
        </p:txBody>
      </p:sp>
    </p:spTree>
    <p:extLst>
      <p:ext uri="{BB962C8B-B14F-4D97-AF65-F5344CB8AC3E}">
        <p14:creationId xmlns:p14="http://schemas.microsoft.com/office/powerpoint/2010/main" val="423753914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3C8A7-1A7C-6240-9C69-C9310C55893E}"/>
              </a:ext>
            </a:extLst>
          </p:cNvPr>
          <p:cNvSpPr>
            <a:spLocks noGrp="1"/>
          </p:cNvSpPr>
          <p:nvPr>
            <p:ph type="body" sz="quarter" idx="12"/>
          </p:nvPr>
        </p:nvSpPr>
        <p:spPr>
          <a:xfrm>
            <a:off x="711843" y="820281"/>
            <a:ext cx="8216683" cy="1974900"/>
          </a:xfrm>
        </p:spPr>
        <p:txBody>
          <a:bodyPr/>
          <a:lstStyle/>
          <a:p>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row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row[</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'NY'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'There are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zip codes in New York.'</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01EABD81-F94B-7F47-9CA6-FDB4886CC96D}"/>
              </a:ext>
            </a:extLst>
          </p:cNvPr>
          <p:cNvSpPr txBox="1"/>
          <p:nvPr/>
        </p:nvSpPr>
        <p:spPr>
          <a:xfrm>
            <a:off x="711843" y="358616"/>
            <a:ext cx="2494465" cy="461665"/>
          </a:xfrm>
          <a:prstGeom prst="rect">
            <a:avLst/>
          </a:prstGeom>
          <a:noFill/>
        </p:spPr>
        <p:txBody>
          <a:bodyPr wrap="none" rtlCol="0">
            <a:spAutoFit/>
          </a:bodyPr>
          <a:lstStyle/>
          <a:p>
            <a:r>
              <a:rPr lang="en-US" sz="2400" dirty="0"/>
              <a:t>&lt;zipcodes-ny1.py&gt;</a:t>
            </a:r>
          </a:p>
        </p:txBody>
      </p:sp>
    </p:spTree>
    <p:extLst>
      <p:ext uri="{BB962C8B-B14F-4D97-AF65-F5344CB8AC3E}">
        <p14:creationId xmlns:p14="http://schemas.microsoft.com/office/powerpoint/2010/main" val="301437798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09F8EF-E0B7-D045-A1CA-4A5C79F3567A}"/>
              </a:ext>
            </a:extLst>
          </p:cNvPr>
          <p:cNvSpPr>
            <a:spLocks noGrp="1"/>
          </p:cNvSpPr>
          <p:nvPr>
            <p:ph type="body" sz="quarter" idx="10"/>
          </p:nvPr>
        </p:nvSpPr>
        <p:spPr>
          <a:xfrm>
            <a:off x="87615" y="171662"/>
            <a:ext cx="8895748" cy="4852367"/>
          </a:xfrm>
        </p:spPr>
        <p:txBody>
          <a:bodyPr>
            <a:noAutofit/>
          </a:bodyPr>
          <a:lstStyle/>
          <a:p>
            <a:r>
              <a:rPr lang="en-US" sz="2600" dirty="0"/>
              <a:t>For each row, we look in column </a:t>
            </a:r>
            <a:r>
              <a:rPr lang="en-US" sz="2600" i="1" dirty="0"/>
              <a:t>3</a:t>
            </a:r>
            <a:r>
              <a:rPr lang="en-US" sz="2600" dirty="0"/>
              <a:t>, where the state </a:t>
            </a:r>
            <a:r>
              <a:rPr lang="en-US" sz="2600" dirty="0" err="1"/>
              <a:t>abbeviations</a:t>
            </a:r>
            <a:r>
              <a:rPr lang="en-US" sz="2600" dirty="0"/>
              <a:t> are stored</a:t>
            </a:r>
          </a:p>
          <a:p>
            <a:r>
              <a:rPr lang="en-US" sz="2600" b="1" dirty="0"/>
              <a:t>Show the CSV with highlighted columns (next slide)</a:t>
            </a:r>
          </a:p>
          <a:p>
            <a:r>
              <a:rPr lang="en-US" sz="2600" b="1" dirty="0"/>
              <a:t>Maybe show the Excel view again, or a version that is vertically aligned on each column to make the "column" language clearer</a:t>
            </a:r>
          </a:p>
          <a:p>
            <a:endParaRPr lang="en-US" sz="2600" dirty="0"/>
          </a:p>
        </p:txBody>
      </p:sp>
    </p:spTree>
    <p:extLst>
      <p:ext uri="{BB962C8B-B14F-4D97-AF65-F5344CB8AC3E}">
        <p14:creationId xmlns:p14="http://schemas.microsoft.com/office/powerpoint/2010/main" val="155288321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711844" y="276583"/>
            <a:ext cx="7666038" cy="4540795"/>
          </a:xfrm>
        </p:spPr>
        <p:txBody>
          <a:bodyPr/>
          <a:lstStyle/>
          <a:p>
            <a:r>
              <a:rPr lang="en-US" sz="1200" dirty="0"/>
              <a:t>99553,Akutan,Alaska,</a:t>
            </a:r>
            <a:r>
              <a:rPr lang="en-US" sz="1200" dirty="0">
                <a:highlight>
                  <a:srgbClr val="FFFF00"/>
                </a:highlight>
              </a:rPr>
              <a:t>AK</a:t>
            </a:r>
            <a:r>
              <a:rPr lang="en-US" sz="1200" dirty="0"/>
              <a:t>,Aleutians East,54.143,-165.7854</a:t>
            </a:r>
          </a:p>
          <a:p>
            <a:r>
              <a:rPr lang="en-US" sz="1200" dirty="0"/>
              <a:t>99571,Cold </a:t>
            </a:r>
            <a:r>
              <a:rPr lang="en-US" sz="1200" dirty="0" err="1"/>
              <a:t>Bay,Alaska,</a:t>
            </a:r>
            <a:r>
              <a:rPr lang="en-US" sz="1200" dirty="0" err="1">
                <a:highlight>
                  <a:srgbClr val="FFFF00"/>
                </a:highlight>
              </a:rPr>
              <a:t>AK</a:t>
            </a:r>
            <a:r>
              <a:rPr lang="en-US" sz="1200" dirty="0" err="1"/>
              <a:t>,Aleutians</a:t>
            </a:r>
            <a:r>
              <a:rPr lang="en-US" sz="1200" dirty="0"/>
              <a:t> East,55.1858,-162.7211</a:t>
            </a:r>
          </a:p>
          <a:p>
            <a:r>
              <a:rPr lang="en-US" sz="1200" dirty="0"/>
              <a:t>99583,False </a:t>
            </a:r>
            <a:r>
              <a:rPr lang="en-US" sz="1200" dirty="0" err="1"/>
              <a:t>Pass,Alaska,</a:t>
            </a:r>
            <a:r>
              <a:rPr lang="en-US" sz="1200" dirty="0" err="1">
                <a:highlight>
                  <a:srgbClr val="FFFF00"/>
                </a:highlight>
              </a:rPr>
              <a:t>AK</a:t>
            </a:r>
            <a:r>
              <a:rPr lang="en-US" sz="1200" dirty="0" err="1"/>
              <a:t>,Aleutians</a:t>
            </a:r>
            <a:r>
              <a:rPr lang="en-US" sz="1200" dirty="0"/>
              <a:t> East,54.8542,-163.4113</a:t>
            </a:r>
          </a:p>
          <a:p>
            <a:r>
              <a:rPr lang="en-US" sz="1200" dirty="0"/>
              <a:t>99612,King </a:t>
            </a:r>
            <a:r>
              <a:rPr lang="en-US" sz="1200" dirty="0" err="1"/>
              <a:t>Cove,Alaska,</a:t>
            </a:r>
            <a:r>
              <a:rPr lang="en-US" sz="1200" dirty="0" err="1">
                <a:highlight>
                  <a:srgbClr val="FFFF00"/>
                </a:highlight>
              </a:rPr>
              <a:t>AK</a:t>
            </a:r>
            <a:r>
              <a:rPr lang="en-US" sz="1200" dirty="0" err="1"/>
              <a:t>,Aleutians</a:t>
            </a:r>
            <a:r>
              <a:rPr lang="en-US" sz="1200" dirty="0"/>
              <a:t> East,55.0628,-162.3056</a:t>
            </a:r>
          </a:p>
          <a:p>
            <a:r>
              <a:rPr lang="en-US" sz="1200" dirty="0"/>
              <a:t>99661,Sand </a:t>
            </a:r>
            <a:r>
              <a:rPr lang="en-US" sz="1200" dirty="0" err="1"/>
              <a:t>Point,Alaska,</a:t>
            </a:r>
            <a:r>
              <a:rPr lang="en-US" sz="1200" dirty="0" err="1">
                <a:highlight>
                  <a:srgbClr val="FFFF00"/>
                </a:highlight>
              </a:rPr>
              <a:t>AK</a:t>
            </a:r>
            <a:r>
              <a:rPr lang="en-US" sz="1200" dirty="0" err="1"/>
              <a:t>,Aleutians</a:t>
            </a:r>
            <a:r>
              <a:rPr lang="en-US" sz="1200" dirty="0"/>
              <a:t> East,55.3192,-160.4914</a:t>
            </a:r>
          </a:p>
          <a:p>
            <a:r>
              <a:rPr lang="en-US" sz="1200" dirty="0"/>
              <a:t>99546,Adak,Alaska,</a:t>
            </a:r>
            <a:r>
              <a:rPr lang="en-US" sz="1200" dirty="0">
                <a:highlight>
                  <a:srgbClr val="FFFF00"/>
                </a:highlight>
              </a:rPr>
              <a:t>AK</a:t>
            </a:r>
            <a:r>
              <a:rPr lang="en-US" sz="1200" dirty="0"/>
              <a:t>,Aleutians West (CA),51.874,-176.634</a:t>
            </a:r>
          </a:p>
          <a:p>
            <a:r>
              <a:rPr lang="en-US" sz="1200" dirty="0"/>
              <a:t>99547,Atka,Alaska,</a:t>
            </a:r>
            <a:r>
              <a:rPr lang="en-US" sz="1200" dirty="0">
                <a:highlight>
                  <a:srgbClr val="FFFF00"/>
                </a:highlight>
              </a:rPr>
              <a:t>AK</a:t>
            </a:r>
            <a:r>
              <a:rPr lang="en-US" sz="1200" dirty="0"/>
              <a:t>,Aleutians West (CA),52.1961,-174.2006</a:t>
            </a:r>
          </a:p>
          <a:p>
            <a:r>
              <a:rPr lang="en-US" sz="1200" dirty="0"/>
              <a:t>99591,Saint George </a:t>
            </a:r>
            <a:r>
              <a:rPr lang="en-US" sz="1200" dirty="0" err="1"/>
              <a:t>Island,Alaska,</a:t>
            </a:r>
            <a:r>
              <a:rPr lang="en-US" sz="1200" dirty="0" err="1">
                <a:highlight>
                  <a:srgbClr val="FFFF00"/>
                </a:highlight>
              </a:rPr>
              <a:t>AK</a:t>
            </a:r>
            <a:r>
              <a:rPr lang="en-US" sz="1200" dirty="0" err="1"/>
              <a:t>,Aleutians</a:t>
            </a:r>
            <a:r>
              <a:rPr lang="en-US" sz="1200" dirty="0"/>
              <a:t> West (CA),56.5944,-169.6186</a:t>
            </a:r>
          </a:p>
          <a:p>
            <a:r>
              <a:rPr lang="en-US" sz="1200" dirty="0"/>
              <a:t>99638,Nikolski,Alaska,</a:t>
            </a:r>
            <a:r>
              <a:rPr lang="en-US" sz="1200" dirty="0">
                <a:highlight>
                  <a:srgbClr val="FFFF00"/>
                </a:highlight>
              </a:rPr>
              <a:t>AK</a:t>
            </a:r>
            <a:r>
              <a:rPr lang="en-US" sz="1200" dirty="0"/>
              <a:t>,Aleutians West (CA),52.9381,-168.8678</a:t>
            </a:r>
          </a:p>
          <a:p>
            <a:r>
              <a:rPr lang="en-US" sz="1200" dirty="0"/>
              <a:t>99660,Saint Paul </a:t>
            </a:r>
            <a:r>
              <a:rPr lang="en-US" sz="1200" dirty="0" err="1"/>
              <a:t>Island,Alaska,</a:t>
            </a:r>
            <a:r>
              <a:rPr lang="en-US" sz="1200" dirty="0" err="1">
                <a:highlight>
                  <a:srgbClr val="FFFF00"/>
                </a:highlight>
              </a:rPr>
              <a:t>AK</a:t>
            </a:r>
            <a:r>
              <a:rPr lang="en-US" sz="1200" dirty="0" err="1"/>
              <a:t>,Aleutians</a:t>
            </a:r>
            <a:r>
              <a:rPr lang="en-US" sz="1200" dirty="0"/>
              <a:t> West (CA),57.1842,-170.2764</a:t>
            </a:r>
          </a:p>
          <a:p>
            <a:r>
              <a:rPr lang="en-US" sz="1200" dirty="0"/>
              <a:t>99685,Unalaska,Alaska,</a:t>
            </a:r>
            <a:r>
              <a:rPr lang="en-US" sz="1200" dirty="0">
                <a:highlight>
                  <a:srgbClr val="FFFF00"/>
                </a:highlight>
              </a:rPr>
              <a:t>AK</a:t>
            </a:r>
            <a:r>
              <a:rPr lang="en-US" sz="1200" dirty="0"/>
              <a:t>,Aleutians West (CA),53.8871,-166.5199</a:t>
            </a:r>
          </a:p>
          <a:p>
            <a:r>
              <a:rPr lang="en-US" sz="1200" dirty="0"/>
              <a:t>99692,Dutch </a:t>
            </a:r>
            <a:r>
              <a:rPr lang="en-US" sz="1200" dirty="0" err="1"/>
              <a:t>Harbor,Alaska,</a:t>
            </a:r>
            <a:r>
              <a:rPr lang="en-US" sz="1200" dirty="0" err="1">
                <a:highlight>
                  <a:srgbClr val="FFFF00"/>
                </a:highlight>
              </a:rPr>
              <a:t>AK</a:t>
            </a:r>
            <a:r>
              <a:rPr lang="en-US" sz="1200" dirty="0" err="1"/>
              <a:t>,Aleutians</a:t>
            </a:r>
            <a:r>
              <a:rPr lang="en-US" sz="1200" dirty="0"/>
              <a:t> West (CA),53.8898,-166.5422</a:t>
            </a:r>
          </a:p>
          <a:p>
            <a:r>
              <a:rPr lang="en-US" sz="1200" dirty="0"/>
              <a:t>99501,Anchorage,Alaska,</a:t>
            </a:r>
            <a:r>
              <a:rPr lang="en-US" sz="1200" dirty="0">
                <a:highlight>
                  <a:srgbClr val="FFFF00"/>
                </a:highlight>
              </a:rPr>
              <a:t>AK</a:t>
            </a:r>
            <a:r>
              <a:rPr lang="en-US" sz="1200" dirty="0"/>
              <a:t>,Anchorage Municipality,61.2116,-149.8761</a:t>
            </a:r>
          </a:p>
          <a:p>
            <a:r>
              <a:rPr lang="en-US" sz="1200" dirty="0"/>
              <a:t>99502,Anchorage,Alaska,</a:t>
            </a:r>
            <a:r>
              <a:rPr lang="en-US" sz="1200" dirty="0">
                <a:highlight>
                  <a:srgbClr val="FFFF00"/>
                </a:highlight>
              </a:rPr>
              <a:t>AK</a:t>
            </a:r>
            <a:r>
              <a:rPr lang="en-US" sz="1200" dirty="0"/>
              <a:t>,Anchorage Municipality,61.1661,-149.96</a:t>
            </a:r>
          </a:p>
          <a:p>
            <a:r>
              <a:rPr lang="en-US" sz="1200" dirty="0"/>
              <a:t>99503,Anchorage,Alaska,</a:t>
            </a:r>
            <a:r>
              <a:rPr lang="en-US" sz="1200" dirty="0">
                <a:highlight>
                  <a:srgbClr val="FFFF00"/>
                </a:highlight>
              </a:rPr>
              <a:t>AK</a:t>
            </a:r>
            <a:r>
              <a:rPr lang="en-US" sz="1200" dirty="0"/>
              <a:t>,Anchorage Municipality,61.19,-149.8938</a:t>
            </a:r>
          </a:p>
          <a:p>
            <a:r>
              <a:rPr lang="en-US" sz="1200" dirty="0"/>
              <a:t>99504,Anchorage,Alaska,</a:t>
            </a:r>
            <a:r>
              <a:rPr lang="en-US" sz="1200" dirty="0">
                <a:highlight>
                  <a:srgbClr val="FFFF00"/>
                </a:highlight>
              </a:rPr>
              <a:t>AK</a:t>
            </a:r>
            <a:r>
              <a:rPr lang="en-US" sz="1200" dirty="0"/>
              <a:t>,Anchorage Municipality,61.2037,-149.7447</a:t>
            </a:r>
          </a:p>
        </p:txBody>
      </p:sp>
    </p:spTree>
    <p:extLst>
      <p:ext uri="{BB962C8B-B14F-4D97-AF65-F5344CB8AC3E}">
        <p14:creationId xmlns:p14="http://schemas.microsoft.com/office/powerpoint/2010/main" val="1032850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B7A46D-F3A8-E442-907B-F99CC60C2575}"/>
              </a:ext>
            </a:extLst>
          </p:cNvPr>
          <p:cNvSpPr>
            <a:spLocks noGrp="1"/>
          </p:cNvSpPr>
          <p:nvPr>
            <p:ph type="body" sz="quarter" idx="10"/>
          </p:nvPr>
        </p:nvSpPr>
        <p:spPr/>
        <p:txBody>
          <a:bodyPr>
            <a:noAutofit/>
          </a:bodyPr>
          <a:lstStyle/>
          <a:p>
            <a:r>
              <a:rPr lang="en-US" sz="3200" dirty="0"/>
              <a:t>We could do more error checking — this program will still fail if you enter something other than an integer on the command line.</a:t>
            </a:r>
          </a:p>
          <a:p>
            <a:r>
              <a:rPr lang="en-US" sz="3200" dirty="0"/>
              <a:t>An important part of real-world programming (especially security) is dealing with unexpected, or even malicious inputs</a:t>
            </a:r>
          </a:p>
          <a:p>
            <a:r>
              <a:rPr lang="en-US" sz="3200" dirty="0"/>
              <a:t>So in a publicly deployed system, we'd also add code to check that both arguments are integers</a:t>
            </a:r>
          </a:p>
          <a:p>
            <a:r>
              <a:rPr lang="en-US" sz="3200" dirty="0"/>
              <a:t>Now you know another way to get data into a program.</a:t>
            </a:r>
          </a:p>
        </p:txBody>
      </p:sp>
    </p:spTree>
    <p:extLst>
      <p:ext uri="{BB962C8B-B14F-4D97-AF65-F5344CB8AC3E}">
        <p14:creationId xmlns:p14="http://schemas.microsoft.com/office/powerpoint/2010/main" val="105108087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8BEA61D-D2E2-ED4A-AFCB-336B5CE1B451}"/>
              </a:ext>
            </a:extLst>
          </p:cNvPr>
          <p:cNvSpPr>
            <a:spLocks noGrp="1"/>
          </p:cNvSpPr>
          <p:nvPr>
            <p:ph sz="quarter" idx="10"/>
          </p:nvPr>
        </p:nvSpPr>
        <p:spPr/>
        <p:txBody>
          <a:bodyPr/>
          <a:lstStyle/>
          <a:p>
            <a:r>
              <a:rPr lang="en-US" dirty="0"/>
              <a:t>$ python zipcodes-ny1.py</a:t>
            </a:r>
          </a:p>
          <a:p>
            <a:endParaRPr lang="en-US" dirty="0"/>
          </a:p>
          <a:p>
            <a:r>
              <a:rPr lang="en-US" dirty="0"/>
              <a:t>That was easy, wasn't it!</a:t>
            </a:r>
          </a:p>
          <a:p>
            <a:endParaRPr lang="en-US" dirty="0"/>
          </a:p>
        </p:txBody>
      </p:sp>
    </p:spTree>
    <p:extLst>
      <p:ext uri="{BB962C8B-B14F-4D97-AF65-F5344CB8AC3E}">
        <p14:creationId xmlns:p14="http://schemas.microsoft.com/office/powerpoint/2010/main" val="401982097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CTECH403_M4_03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“Parsing Subtleties”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51553368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142C30-CAE9-8244-81E3-44AD535D7815}"/>
              </a:ext>
            </a:extLst>
          </p:cNvPr>
          <p:cNvSpPr>
            <a:spLocks noGrp="1"/>
          </p:cNvSpPr>
          <p:nvPr>
            <p:ph type="body" sz="quarter" idx="10"/>
          </p:nvPr>
        </p:nvSpPr>
        <p:spPr/>
        <p:txBody>
          <a:bodyPr>
            <a:normAutofit/>
          </a:bodyPr>
          <a:lstStyle/>
          <a:p>
            <a:r>
              <a:rPr lang="en-US" sz="3200" dirty="0"/>
              <a:t>Here’s a problem: </a:t>
            </a:r>
          </a:p>
        </p:txBody>
      </p:sp>
    </p:spTree>
    <p:extLst>
      <p:ext uri="{BB962C8B-B14F-4D97-AF65-F5344CB8AC3E}">
        <p14:creationId xmlns:p14="http://schemas.microsoft.com/office/powerpoint/2010/main" val="74733012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A1CFD-0C17-D647-8553-7F7D2675701B}"/>
              </a:ext>
            </a:extLst>
          </p:cNvPr>
          <p:cNvSpPr>
            <a:spLocks noGrp="1"/>
          </p:cNvSpPr>
          <p:nvPr>
            <p:ph sz="quarter" idx="10"/>
          </p:nvPr>
        </p:nvSpPr>
        <p:spPr/>
        <p:txBody>
          <a:bodyPr>
            <a:normAutofit/>
          </a:bodyPr>
          <a:lstStyle/>
          <a:p>
            <a:r>
              <a:rPr lang="en-US" dirty="0"/>
              <a:t>Our handwritten CSV parser is only as good as our ability to split up lines accurately. Usually, things aren't too bad.</a:t>
            </a:r>
          </a:p>
          <a:p>
            <a:endParaRPr lang="en-US" dirty="0"/>
          </a:p>
          <a:p>
            <a:r>
              <a:rPr lang="en-US" dirty="0"/>
              <a:t>&gt;&gt;&gt; </a:t>
            </a:r>
            <a:r>
              <a:rPr lang="en-US" dirty="0" err="1"/>
              <a:t>fruit_list</a:t>
            </a:r>
            <a:r>
              <a:rPr lang="en-US" dirty="0"/>
              <a:t> = ['</a:t>
            </a:r>
            <a:r>
              <a:rPr lang="en-US" dirty="0" err="1"/>
              <a:t>apple','banana','cranberry</a:t>
            </a:r>
            <a:r>
              <a:rPr lang="en-US" dirty="0"/>
              <a:t>']</a:t>
            </a:r>
          </a:p>
          <a:p>
            <a:r>
              <a:rPr lang="en-US" dirty="0"/>
              <a:t>&gt;&gt;&gt; </a:t>
            </a:r>
            <a:r>
              <a:rPr lang="en-US" dirty="0" err="1"/>
              <a:t>fruit_string</a:t>
            </a:r>
            <a:r>
              <a:rPr lang="en-US" dirty="0"/>
              <a:t> = ','.join(</a:t>
            </a:r>
            <a:r>
              <a:rPr lang="en-US" dirty="0" err="1"/>
              <a:t>fruitList</a:t>
            </a:r>
            <a:r>
              <a:rPr lang="en-US" dirty="0"/>
              <a:t>)</a:t>
            </a:r>
          </a:p>
          <a:p>
            <a:r>
              <a:rPr lang="en-US" dirty="0"/>
              <a:t>&gt;&gt;&gt; </a:t>
            </a:r>
            <a:r>
              <a:rPr lang="en-US" dirty="0" err="1"/>
              <a:t>fruit_string</a:t>
            </a:r>
            <a:endParaRPr lang="en-US" dirty="0"/>
          </a:p>
          <a:p>
            <a:r>
              <a:rPr lang="en-US" dirty="0"/>
              <a:t>&gt;&gt;&gt; </a:t>
            </a:r>
            <a:r>
              <a:rPr lang="en-US" dirty="0" err="1"/>
              <a:t>fruit_string.split</a:t>
            </a:r>
            <a:r>
              <a:rPr lang="en-US" dirty="0"/>
              <a:t>(',') </a:t>
            </a:r>
          </a:p>
          <a:p>
            <a:r>
              <a:rPr lang="en-US" dirty="0"/>
              <a:t>    # -&gt; ['apple', 'banana', 'cranberry']</a:t>
            </a:r>
          </a:p>
        </p:txBody>
      </p:sp>
    </p:spTree>
    <p:extLst>
      <p:ext uri="{BB962C8B-B14F-4D97-AF65-F5344CB8AC3E}">
        <p14:creationId xmlns:p14="http://schemas.microsoft.com/office/powerpoint/2010/main" val="22655028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37266-9538-DA43-B318-664BE9D5D583}"/>
              </a:ext>
            </a:extLst>
          </p:cNvPr>
          <p:cNvSpPr>
            <a:spLocks noGrp="1"/>
          </p:cNvSpPr>
          <p:nvPr>
            <p:ph sz="quarter" idx="10"/>
          </p:nvPr>
        </p:nvSpPr>
        <p:spPr/>
        <p:txBody>
          <a:bodyPr>
            <a:normAutofit lnSpcReduction="10000"/>
          </a:bodyPr>
          <a:lstStyle/>
          <a:p>
            <a:r>
              <a:rPr lang="en-US" dirty="0"/>
              <a:t>But if one of the fields has a comma in it, look out!</a:t>
            </a:r>
          </a:p>
          <a:p>
            <a:endParaRPr lang="en-US" dirty="0"/>
          </a:p>
          <a:p>
            <a:r>
              <a:rPr lang="en-US" dirty="0" err="1"/>
              <a:t>cheer_list</a:t>
            </a:r>
            <a:r>
              <a:rPr lang="en-US" dirty="0"/>
              <a:t> = ['Yay!', 'Way to go!', 'Hip, hip, hooray!']</a:t>
            </a:r>
          </a:p>
          <a:p>
            <a:r>
              <a:rPr lang="en-US" dirty="0" err="1"/>
              <a:t>cheer_string</a:t>
            </a:r>
            <a:r>
              <a:rPr lang="en-US" dirty="0"/>
              <a:t> = ','.join(</a:t>
            </a:r>
            <a:r>
              <a:rPr lang="en-US" dirty="0" err="1"/>
              <a:t>cheerList</a:t>
            </a:r>
            <a:r>
              <a:rPr lang="en-US" dirty="0"/>
              <a:t>)</a:t>
            </a:r>
          </a:p>
          <a:p>
            <a:r>
              <a:rPr lang="en-US" dirty="0" err="1"/>
              <a:t>cheer_string</a:t>
            </a:r>
            <a:r>
              <a:rPr lang="en-US" dirty="0"/>
              <a:t> </a:t>
            </a:r>
          </a:p>
          <a:p>
            <a:r>
              <a:rPr lang="en-US" dirty="0" err="1"/>
              <a:t>cheer_string.split</a:t>
            </a:r>
            <a:r>
              <a:rPr lang="en-US" dirty="0"/>
              <a:t>(',')</a:t>
            </a:r>
          </a:p>
          <a:p>
            <a:r>
              <a:rPr lang="en-US" dirty="0"/>
              <a:t>    # -&gt; ['Yay!', 'Way to go!', 'Hip', ' hip', ' hooray!']</a:t>
            </a:r>
          </a:p>
          <a:p>
            <a:endParaRPr lang="en-US" dirty="0"/>
          </a:p>
          <a:p>
            <a:r>
              <a:rPr lang="en-US" dirty="0"/>
              <a:t>Whoops! That's a </a:t>
            </a:r>
            <a:r>
              <a:rPr lang="en-US" i="1" dirty="0"/>
              <a:t>different </a:t>
            </a:r>
            <a:r>
              <a:rPr lang="en-US" dirty="0"/>
              <a:t>list than we started with.</a:t>
            </a:r>
          </a:p>
        </p:txBody>
      </p:sp>
    </p:spTree>
    <p:extLst>
      <p:ext uri="{BB962C8B-B14F-4D97-AF65-F5344CB8AC3E}">
        <p14:creationId xmlns:p14="http://schemas.microsoft.com/office/powerpoint/2010/main" val="94024793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668A1-37FA-0A47-9F3C-DCD486494A17}"/>
              </a:ext>
            </a:extLst>
          </p:cNvPr>
          <p:cNvSpPr>
            <a:spLocks noGrp="1"/>
          </p:cNvSpPr>
          <p:nvPr>
            <p:ph sz="quarter" idx="10"/>
          </p:nvPr>
        </p:nvSpPr>
        <p:spPr/>
        <p:txBody>
          <a:bodyPr>
            <a:normAutofit lnSpcReduction="10000"/>
          </a:bodyPr>
          <a:lstStyle/>
          <a:p>
            <a:r>
              <a:rPr lang="en-US" dirty="0"/>
              <a:t>Joining with commas is ambiguous</a:t>
            </a:r>
          </a:p>
          <a:p>
            <a:r>
              <a:rPr lang="en-US" dirty="0"/>
              <a:t>Two different lists can turn into the same string</a:t>
            </a:r>
          </a:p>
          <a:p>
            <a:endParaRPr lang="en-US" dirty="0"/>
          </a:p>
          <a:p>
            <a:r>
              <a:rPr lang="en-US" b="1" dirty="0">
                <a:highlight>
                  <a:srgbClr val="FFFF00"/>
                </a:highlight>
              </a:rPr>
              <a:t>ANIMATE THIS, DON'T DO IN TERMINAL</a:t>
            </a:r>
            <a:br>
              <a:rPr lang="en-US" dirty="0"/>
            </a:br>
            <a:r>
              <a:rPr lang="en-US" dirty="0"/>
              <a:t>&gt;&gt;&gt; ','.join(['Yay!', 'Way to go!', 'Hip, hip, hooray!'])</a:t>
            </a:r>
          </a:p>
          <a:p>
            <a:r>
              <a:rPr lang="en-US" dirty="0"/>
              <a:t>   # -&gt; '</a:t>
            </a:r>
            <a:r>
              <a:rPr lang="en-US" dirty="0" err="1"/>
              <a:t>Yay!,Way</a:t>
            </a:r>
            <a:r>
              <a:rPr lang="en-US" dirty="0"/>
              <a:t> to </a:t>
            </a:r>
            <a:r>
              <a:rPr lang="en-US" dirty="0" err="1"/>
              <a:t>go!,Hip</a:t>
            </a:r>
            <a:r>
              <a:rPr lang="en-US" dirty="0"/>
              <a:t>, hip, hooray!'</a:t>
            </a:r>
          </a:p>
          <a:p>
            <a:r>
              <a:rPr lang="en-US" dirty="0"/>
              <a:t>&gt;&gt;&gt; ','.join(['Yay!', 'Way to go!', 'Hip', ' hip', ' hooray!'])</a:t>
            </a:r>
          </a:p>
          <a:p>
            <a:r>
              <a:rPr lang="en-US" dirty="0"/>
              <a:t>   # -&gt; '</a:t>
            </a:r>
            <a:r>
              <a:rPr lang="en-US" dirty="0" err="1"/>
              <a:t>Yay!,Way</a:t>
            </a:r>
            <a:r>
              <a:rPr lang="en-US" dirty="0"/>
              <a:t> to </a:t>
            </a:r>
            <a:r>
              <a:rPr lang="en-US" dirty="0" err="1"/>
              <a:t>go!,Hip</a:t>
            </a:r>
            <a:r>
              <a:rPr lang="en-US" dirty="0"/>
              <a:t>, hip, hooray!'</a:t>
            </a:r>
          </a:p>
          <a:p>
            <a:pPr fontAlgn="base"/>
            <a:br>
              <a:rPr lang="en-US" dirty="0"/>
            </a:br>
            <a:r>
              <a:rPr lang="en-US" dirty="0"/>
              <a:t>So splitting based on commas doesn't always reconstruct the original list</a:t>
            </a:r>
          </a:p>
        </p:txBody>
      </p:sp>
    </p:spTree>
    <p:extLst>
      <p:ext uri="{BB962C8B-B14F-4D97-AF65-F5344CB8AC3E}">
        <p14:creationId xmlns:p14="http://schemas.microsoft.com/office/powerpoint/2010/main" val="174314813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6769B-E2AC-454B-B679-C37568851FDD}"/>
              </a:ext>
            </a:extLst>
          </p:cNvPr>
          <p:cNvSpPr>
            <a:spLocks noGrp="1"/>
          </p:cNvSpPr>
          <p:nvPr>
            <p:ph type="body" sz="quarter" idx="10"/>
          </p:nvPr>
        </p:nvSpPr>
        <p:spPr/>
        <p:txBody>
          <a:bodyPr>
            <a:normAutofit/>
          </a:bodyPr>
          <a:lstStyle/>
          <a:p>
            <a:r>
              <a:rPr lang="en-US" sz="3200" dirty="0"/>
              <a:t>Here's how CSV files usually deal with the problem.</a:t>
            </a:r>
          </a:p>
          <a:p>
            <a:r>
              <a:rPr lang="en-US" sz="3200" i="1" dirty="0"/>
              <a:t>If</a:t>
            </a:r>
            <a:r>
              <a:rPr lang="en-US" sz="3200" dirty="0"/>
              <a:t> a field contains a comma, wrap it in quotation marks.</a:t>
            </a:r>
            <a:endParaRPr lang="en-US" sz="3200" i="1" dirty="0"/>
          </a:p>
        </p:txBody>
      </p:sp>
    </p:spTree>
    <p:extLst>
      <p:ext uri="{BB962C8B-B14F-4D97-AF65-F5344CB8AC3E}">
        <p14:creationId xmlns:p14="http://schemas.microsoft.com/office/powerpoint/2010/main" val="93003801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1A9235-FDA5-F44B-8430-9A08509D1661}"/>
              </a:ext>
            </a:extLst>
          </p:cNvPr>
          <p:cNvSpPr>
            <a:spLocks noGrp="1"/>
          </p:cNvSpPr>
          <p:nvPr>
            <p:ph type="body" sz="quarter" idx="11"/>
          </p:nvPr>
        </p:nvSpPr>
        <p:spPr>
          <a:xfrm>
            <a:off x="4419600" y="269498"/>
            <a:ext cx="4508925" cy="416781"/>
          </a:xfrm>
        </p:spPr>
        <p:txBody>
          <a:bodyPr/>
          <a:lstStyle/>
          <a:p>
            <a:endParaRPr lang="en-US"/>
          </a:p>
        </p:txBody>
      </p:sp>
      <p:sp>
        <p:nvSpPr>
          <p:cNvPr id="4" name="Text Placeholder 3">
            <a:extLst>
              <a:ext uri="{FF2B5EF4-FFF2-40B4-BE49-F238E27FC236}">
                <a16:creationId xmlns:a16="http://schemas.microsoft.com/office/drawing/2014/main" id="{F365812F-323B-C946-A01B-D165FD8F799A}"/>
              </a:ext>
            </a:extLst>
          </p:cNvPr>
          <p:cNvSpPr>
            <a:spLocks noGrp="1"/>
          </p:cNvSpPr>
          <p:nvPr>
            <p:ph type="body" sz="quarter" idx="12"/>
          </p:nvPr>
        </p:nvSpPr>
        <p:spPr>
          <a:xfrm>
            <a:off x="711843" y="276584"/>
            <a:ext cx="8216683" cy="2324804"/>
          </a:xfrm>
        </p:spPr>
        <p:txBody>
          <a:bodyPr/>
          <a:lstStyle/>
          <a:p>
            <a:r>
              <a:rPr lang="en-US" sz="1200" dirty="0"/>
              <a:t>02500,Amalgamated </a:t>
            </a:r>
            <a:r>
              <a:rPr lang="en-US" sz="1200" dirty="0" err="1"/>
              <a:t>Widgets,jess@amalgamatedwidgets.com,Don't</a:t>
            </a:r>
            <a:r>
              <a:rPr lang="en-US" sz="1200" dirty="0"/>
              <a:t> always pay promptly</a:t>
            </a:r>
          </a:p>
          <a:p>
            <a:r>
              <a:rPr lang="en-US" sz="1200" dirty="0"/>
              <a:t>04204,Widgets-R-Us,payments@widgetsr.us,</a:t>
            </a:r>
          </a:p>
          <a:p>
            <a:r>
              <a:rPr lang="en-US" sz="1200" dirty="0"/>
              <a:t>04657,Widgets4Less,ceo@widgetsthenumberfourless.com,	</a:t>
            </a:r>
          </a:p>
          <a:p>
            <a:r>
              <a:rPr lang="en-US" sz="1200" dirty="0"/>
              <a:t>06923,Wizards of </a:t>
            </a:r>
            <a:r>
              <a:rPr lang="en-US" sz="1200" dirty="0" err="1"/>
              <a:t>Widgets,warlock@wowwidgets.com</a:t>
            </a:r>
            <a:r>
              <a:rPr lang="en-US" sz="1200" dirty="0"/>
              <a:t>,</a:t>
            </a:r>
          </a:p>
          <a:p>
            <a:r>
              <a:rPr lang="en-US" sz="1200" dirty="0"/>
              <a:t>07754,Discount Wholesale </a:t>
            </a:r>
            <a:r>
              <a:rPr lang="en-US" sz="1200" dirty="0" err="1"/>
              <a:t>Widgets,discountwidgets@hotmail.com</a:t>
            </a:r>
            <a:r>
              <a:rPr lang="en-US" sz="1200" dirty="0" err="1">
                <a:highlight>
                  <a:srgbClr val="FFFF00"/>
                </a:highlight>
              </a:rPr>
              <a:t>,"Ship</a:t>
            </a:r>
            <a:r>
              <a:rPr lang="en-US" sz="1200" dirty="0">
                <a:highlight>
                  <a:srgbClr val="FFFF00"/>
                </a:highlight>
              </a:rPr>
              <a:t> on 1st, 15th of month"</a:t>
            </a:r>
          </a:p>
          <a:p>
            <a:r>
              <a:rPr lang="en-US" sz="1200" dirty="0"/>
              <a:t>18811,Widgets of </a:t>
            </a:r>
            <a:r>
              <a:rPr lang="en-US" sz="1200" dirty="0" err="1"/>
              <a:t>Winston-Salem,wws@widgetswinstonsalem.com,Rewards</a:t>
            </a:r>
            <a:r>
              <a:rPr lang="en-US" sz="1200" dirty="0"/>
              <a:t> program elite status</a:t>
            </a:r>
          </a:p>
          <a:p>
            <a:r>
              <a:rPr lang="en-US" sz="1200" dirty="0"/>
              <a:t>77200,</a:t>
            </a:r>
            <a:r>
              <a:rPr lang="en-US" sz="1200" dirty="0">
                <a:highlight>
                  <a:srgbClr val="FFFF00"/>
                </a:highlight>
              </a:rPr>
              <a:t>"Widgets, </a:t>
            </a:r>
            <a:r>
              <a:rPr lang="en-US" sz="1200" dirty="0" err="1">
                <a:highlight>
                  <a:srgbClr val="FFFF00"/>
                </a:highlight>
              </a:rPr>
              <a:t>Frobulators</a:t>
            </a:r>
            <a:r>
              <a:rPr lang="en-US" sz="1200" dirty="0">
                <a:highlight>
                  <a:srgbClr val="FFFF00"/>
                </a:highlight>
              </a:rPr>
              <a:t>, and More"</a:t>
            </a:r>
            <a:r>
              <a:rPr lang="en-US" sz="1200" dirty="0"/>
              <a:t>,</a:t>
            </a:r>
            <a:r>
              <a:rPr lang="en-US" sz="1200" dirty="0" err="1"/>
              <a:t>wfm@frobulatorcity.com</a:t>
            </a:r>
            <a:r>
              <a:rPr lang="en-US" sz="1200" dirty="0"/>
              <a:t>,</a:t>
            </a:r>
          </a:p>
          <a:p>
            <a:r>
              <a:rPr lang="en-US" sz="1200" dirty="0"/>
              <a:t>81842,Parsippany </a:t>
            </a:r>
            <a:r>
              <a:rPr lang="en-US" sz="1200" dirty="0" err="1"/>
              <a:t>Widgets,jbsmithers@parsippanywidgets.com,Rewards</a:t>
            </a:r>
            <a:r>
              <a:rPr lang="en-US" sz="1200" dirty="0"/>
              <a:t> program elite status</a:t>
            </a:r>
          </a:p>
        </p:txBody>
      </p:sp>
    </p:spTree>
    <p:extLst>
      <p:ext uri="{BB962C8B-B14F-4D97-AF65-F5344CB8AC3E}">
        <p14:creationId xmlns:p14="http://schemas.microsoft.com/office/powerpoint/2010/main" val="423259204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fontScale="77500" lnSpcReduction="20000"/>
          </a:bodyPr>
          <a:lstStyle/>
          <a:p>
            <a:r>
              <a:rPr lang="en-US" dirty="0"/>
              <a:t>Now distinct lists ','.join() into distinct strings</a:t>
            </a:r>
          </a:p>
          <a:p>
            <a:endParaRPr lang="en-US" dirty="0"/>
          </a:p>
          <a:p>
            <a:r>
              <a:rPr lang="en-US" b="1" dirty="0"/>
              <a:t>ANIMATE THIS</a:t>
            </a:r>
          </a:p>
          <a:p>
            <a:r>
              <a:rPr lang="en-US" dirty="0"/>
              <a:t>['Yay!', 'Way to go!', 'Hip, hip, hooray!']</a:t>
            </a:r>
          </a:p>
          <a:p>
            <a:r>
              <a:rPr lang="en-US" dirty="0"/>
              <a:t>    -&gt; '</a:t>
            </a:r>
            <a:r>
              <a:rPr lang="en-US" dirty="0" err="1"/>
              <a:t>Yay!,Way</a:t>
            </a:r>
            <a:r>
              <a:rPr lang="en-US" dirty="0"/>
              <a:t> to </a:t>
            </a:r>
            <a:r>
              <a:rPr lang="en-US" dirty="0" err="1"/>
              <a:t>go!,"Hip</a:t>
            </a:r>
            <a:r>
              <a:rPr lang="en-US" dirty="0"/>
              <a:t>, hip, hooray!"'</a:t>
            </a:r>
          </a:p>
          <a:p>
            <a:r>
              <a:rPr lang="en-US" dirty="0"/>
              <a:t>['Yay!', 'Way to go!', 'Hip', ' hip', ' hooray!']</a:t>
            </a:r>
          </a:p>
          <a:p>
            <a:r>
              <a:rPr lang="en-US" dirty="0"/>
              <a:t>    -&gt; '</a:t>
            </a:r>
            <a:r>
              <a:rPr lang="en-US" dirty="0" err="1"/>
              <a:t>Yay!,Way</a:t>
            </a:r>
            <a:r>
              <a:rPr lang="en-US" dirty="0"/>
              <a:t> to </a:t>
            </a:r>
            <a:r>
              <a:rPr lang="en-US" dirty="0" err="1"/>
              <a:t>go!,Hip</a:t>
            </a:r>
            <a:r>
              <a:rPr lang="en-US" dirty="0"/>
              <a:t>, hip, hooray!'</a:t>
            </a:r>
          </a:p>
          <a:p>
            <a:endParaRPr lang="en-US" dirty="0"/>
          </a:p>
          <a:p>
            <a:r>
              <a:rPr lang="en-US" b="1" dirty="0"/>
              <a:t>ANIMATE THIS</a:t>
            </a:r>
          </a:p>
          <a:p>
            <a:r>
              <a:rPr lang="en-US" dirty="0"/>
              <a:t>But .split(',') will still happily split in the middle of a field</a:t>
            </a:r>
          </a:p>
          <a:p>
            <a:endParaRPr lang="en-US" dirty="0"/>
          </a:p>
          <a:p>
            <a:r>
              <a:rPr lang="en-US" dirty="0"/>
              <a:t>'</a:t>
            </a:r>
            <a:r>
              <a:rPr lang="en-US" dirty="0" err="1"/>
              <a:t>Yay!,Way</a:t>
            </a:r>
            <a:r>
              <a:rPr lang="en-US" dirty="0"/>
              <a:t> to </a:t>
            </a:r>
            <a:r>
              <a:rPr lang="en-US" dirty="0" err="1"/>
              <a:t>go!,"Hip</a:t>
            </a:r>
            <a:r>
              <a:rPr lang="en-US" dirty="0"/>
              <a:t>, hip, </a:t>
            </a:r>
            <a:r>
              <a:rPr lang="en-US" dirty="0" err="1"/>
              <a:t>hooray!"'.split</a:t>
            </a:r>
            <a:r>
              <a:rPr lang="en-US" dirty="0"/>
              <a:t>(',')</a:t>
            </a:r>
          </a:p>
          <a:p>
            <a:r>
              <a:rPr lang="en-US" dirty="0"/>
              <a:t>    # -&gt; ['Yay!', 'Way to go!', '"Hip', ' hip', ' hooray!"']</a:t>
            </a:r>
          </a:p>
          <a:p>
            <a:endParaRPr lang="en-US" dirty="0"/>
          </a:p>
          <a:p>
            <a:r>
              <a:rPr lang="en-US" dirty="0"/>
              <a:t>What's more, the file contains extra quotation marks you'll need to remove during parsing</a:t>
            </a:r>
          </a:p>
          <a:p>
            <a:endParaRPr lang="en-US" dirty="0"/>
          </a:p>
        </p:txBody>
      </p:sp>
    </p:spTree>
    <p:extLst>
      <p:ext uri="{BB962C8B-B14F-4D97-AF65-F5344CB8AC3E}">
        <p14:creationId xmlns:p14="http://schemas.microsoft.com/office/powerpoint/2010/main" val="110691021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EDF16B-A937-7D49-9704-C55264FD0DE3}"/>
              </a:ext>
            </a:extLst>
          </p:cNvPr>
          <p:cNvSpPr>
            <a:spLocks noGrp="1"/>
          </p:cNvSpPr>
          <p:nvPr>
            <p:ph type="body" sz="quarter" idx="10"/>
          </p:nvPr>
        </p:nvSpPr>
        <p:spPr>
          <a:xfrm>
            <a:off x="149398" y="291133"/>
            <a:ext cx="8840546" cy="4852367"/>
          </a:xfrm>
        </p:spPr>
        <p:txBody>
          <a:bodyPr>
            <a:normAutofit/>
          </a:bodyPr>
          <a:lstStyle/>
          <a:p>
            <a:r>
              <a:rPr lang="en-US" sz="2600" dirty="0"/>
              <a:t>In other words, a better file format fixes the ambiguity, but it also requires a more sophisticated parser</a:t>
            </a:r>
          </a:p>
          <a:p>
            <a:r>
              <a:rPr lang="en-US" sz="2600" dirty="0"/>
              <a:t>A better CSV parser would search the line for fields surrounded by double quotes. It would suspend splitting behavior when it encountered the opening quotation marks (and discard the quotation mark), then turn splitting back on when it got to the closing quote (and discard the quotation mark again)</a:t>
            </a:r>
          </a:p>
          <a:p>
            <a:r>
              <a:rPr lang="en-US" sz="2600" dirty="0"/>
              <a:t>We could do this, but it sounds like a lot of work</a:t>
            </a:r>
          </a:p>
          <a:p>
            <a:r>
              <a:rPr lang="en-US" sz="2600" dirty="0"/>
              <a:t>Fortunately someone has already done it for us. Next time!</a:t>
            </a:r>
          </a:p>
        </p:txBody>
      </p:sp>
    </p:spTree>
    <p:extLst>
      <p:ext uri="{BB962C8B-B14F-4D97-AF65-F5344CB8AC3E}">
        <p14:creationId xmlns:p14="http://schemas.microsoft.com/office/powerpoint/2010/main" val="392153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CTECH403_M1_03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8423041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CTECH403_M4_04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“The CSV Module”</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2223290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2DD9FF-32D3-0043-B489-86F5FA80CFA7}"/>
              </a:ext>
            </a:extLst>
          </p:cNvPr>
          <p:cNvSpPr>
            <a:spLocks noGrp="1"/>
          </p:cNvSpPr>
          <p:nvPr>
            <p:ph type="body" sz="quarter" idx="10"/>
          </p:nvPr>
        </p:nvSpPr>
        <p:spPr/>
        <p:txBody>
          <a:bodyPr>
            <a:normAutofit/>
          </a:bodyPr>
          <a:lstStyle/>
          <a:p>
            <a:r>
              <a:rPr lang="en-US" sz="3200" dirty="0"/>
              <a:t>Meet the csv module.</a:t>
            </a:r>
          </a:p>
          <a:p>
            <a:r>
              <a:rPr lang="en-US" sz="3200" dirty="0"/>
              <a:t>Let's see it in action</a:t>
            </a:r>
          </a:p>
        </p:txBody>
      </p:sp>
    </p:spTree>
    <p:extLst>
      <p:ext uri="{BB962C8B-B14F-4D97-AF65-F5344CB8AC3E}">
        <p14:creationId xmlns:p14="http://schemas.microsoft.com/office/powerpoint/2010/main" val="270222765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6E935-A26E-A149-90A4-1F79EFC70181}"/>
              </a:ext>
            </a:extLst>
          </p:cNvPr>
          <p:cNvSpPr>
            <a:spLocks noGrp="1"/>
          </p:cNvSpPr>
          <p:nvPr>
            <p:ph type="body" sz="quarter" idx="11"/>
          </p:nvPr>
        </p:nvSpPr>
        <p:spPr>
          <a:xfrm>
            <a:off x="4419600" y="333632"/>
            <a:ext cx="4508925" cy="4369099"/>
          </a:xfrm>
        </p:spPr>
        <p:txBody>
          <a:bodyPr/>
          <a:lstStyle/>
          <a:p>
            <a:r>
              <a:rPr lang="en-US" b="1" dirty="0">
                <a:solidFill>
                  <a:srgbClr val="204A87"/>
                </a:solidFill>
                <a:highlight>
                  <a:srgbClr val="FFFF00"/>
                </a:highlight>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f:</a:t>
            </a:r>
          </a:p>
          <a:p>
            <a:r>
              <a:rPr lang="en-US" b="1" dirty="0">
                <a:solidFill>
                  <a:srgbClr val="204A87"/>
                </a:solidFill>
                <a:latin typeface="Consolas" panose="020B0609020204030204" pitchFamily="49" charset="0"/>
              </a:rPr>
              <a:t>    </a:t>
            </a:r>
            <a:r>
              <a:rPr lang="en-US" b="1" dirty="0">
                <a:solidFill>
                  <a:srgbClr val="204A87"/>
                </a:solidFill>
                <a:highlight>
                  <a:srgbClr val="FFFF00"/>
                </a:highlight>
                <a:latin typeface="Consolas" panose="020B0609020204030204" pitchFamily="49" charset="0"/>
              </a:rPr>
              <a:t>reader = </a:t>
            </a:r>
            <a:r>
              <a:rPr lang="en-US" b="1" dirty="0" err="1">
                <a:solidFill>
                  <a:srgbClr val="204A87"/>
                </a:solidFill>
                <a:highlight>
                  <a:srgbClr val="FFFF00"/>
                </a:highlight>
                <a:latin typeface="Consolas" panose="020B0609020204030204" pitchFamily="49" charset="0"/>
              </a:rPr>
              <a:t>csv.reader</a:t>
            </a:r>
            <a:r>
              <a:rPr lang="en-US" b="1" dirty="0">
                <a:solidFill>
                  <a:srgbClr val="204A87"/>
                </a:solidFill>
                <a:highlight>
                  <a:srgbClr val="FFFF00"/>
                </a:highlight>
                <a:latin typeface="Consolas" panose="020B0609020204030204" pitchFamily="49" charset="0"/>
              </a:rPr>
              <a:t>(f)</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a:t>
            </a:r>
            <a:r>
              <a:rPr lang="en-US" b="1" dirty="0">
                <a:solidFill>
                  <a:srgbClr val="204A87"/>
                </a:solidFill>
                <a:highlight>
                  <a:srgbClr val="FFFF00"/>
                </a:highlight>
                <a:latin typeface="Consolas" panose="020B0609020204030204" pitchFamily="49" charset="0"/>
              </a:rPr>
              <a:t>list(reader)</a:t>
            </a:r>
          </a:p>
          <a:p>
            <a:endParaRPr lang="en-US" b="1" dirty="0">
              <a:solidFill>
                <a:srgbClr val="204A87"/>
              </a:solidFill>
              <a:latin typeface="Consolas" panose="020B0609020204030204" pitchFamily="49" charset="0"/>
            </a:endParaRPr>
          </a:p>
          <a:p>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0</a:t>
            </a:r>
          </a:p>
          <a:p>
            <a:r>
              <a:rPr lang="en-US" b="1" dirty="0">
                <a:solidFill>
                  <a:srgbClr val="204A87"/>
                </a:solidFill>
                <a:latin typeface="Consolas" panose="020B0609020204030204" pitchFamily="49" charset="0"/>
              </a:rPr>
              <a:t>for row in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if row[3] == 'NY':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1</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print('There are ' + </a:t>
            </a:r>
            <a:r>
              <a:rPr lang="en-US" b="1" dirty="0" err="1">
                <a:solidFill>
                  <a:srgbClr val="204A87"/>
                </a:solidFill>
                <a:latin typeface="Consolas" panose="020B0609020204030204" pitchFamily="49" charset="0"/>
              </a:rPr>
              <a:t>str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 zip codes in New York.')</a:t>
            </a:r>
          </a:p>
        </p:txBody>
      </p:sp>
      <p:sp>
        <p:nvSpPr>
          <p:cNvPr id="3" name="TextBox 2">
            <a:extLst>
              <a:ext uri="{FF2B5EF4-FFF2-40B4-BE49-F238E27FC236}">
                <a16:creationId xmlns:a16="http://schemas.microsoft.com/office/drawing/2014/main" id="{1E79F1F7-306C-6548-A101-6579D780FBC8}"/>
              </a:ext>
            </a:extLst>
          </p:cNvPr>
          <p:cNvSpPr txBox="1"/>
          <p:nvPr/>
        </p:nvSpPr>
        <p:spPr>
          <a:xfrm>
            <a:off x="1925135" y="383059"/>
            <a:ext cx="2494465" cy="461665"/>
          </a:xfrm>
          <a:prstGeom prst="rect">
            <a:avLst/>
          </a:prstGeom>
          <a:noFill/>
        </p:spPr>
        <p:txBody>
          <a:bodyPr wrap="none" rtlCol="0">
            <a:spAutoFit/>
          </a:bodyPr>
          <a:lstStyle/>
          <a:p>
            <a:r>
              <a:rPr lang="en-US" sz="2400" dirty="0"/>
              <a:t>&lt;zipcodes-ny2.py&gt;</a:t>
            </a:r>
          </a:p>
        </p:txBody>
      </p:sp>
    </p:spTree>
    <p:extLst>
      <p:ext uri="{BB962C8B-B14F-4D97-AF65-F5344CB8AC3E}">
        <p14:creationId xmlns:p14="http://schemas.microsoft.com/office/powerpoint/2010/main" val="200992731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lstStyle/>
          <a:p>
            <a:r>
              <a:rPr lang="en-US" sz="3200" dirty="0"/>
              <a:t>This is simplicity itself!</a:t>
            </a:r>
          </a:p>
          <a:p>
            <a:r>
              <a:rPr lang="en-US" sz="3200" b="1" dirty="0" err="1"/>
              <a:t>csv.reader</a:t>
            </a:r>
            <a:r>
              <a:rPr lang="en-US" sz="3200" b="1" dirty="0"/>
              <a:t>(f) </a:t>
            </a:r>
            <a:r>
              <a:rPr lang="en-US" sz="3200" dirty="0"/>
              <a:t>takes a file handle and returns a special object (a </a:t>
            </a:r>
            <a:r>
              <a:rPr lang="en-US" sz="3200" i="1" dirty="0"/>
              <a:t>CSV Reader</a:t>
            </a:r>
            <a:r>
              <a:rPr lang="en-US" sz="3200" dirty="0"/>
              <a:t>) that can parse the file</a:t>
            </a:r>
          </a:p>
          <a:p>
            <a:r>
              <a:rPr lang="en-US" sz="3200" dirty="0"/>
              <a:t>then </a:t>
            </a:r>
            <a:r>
              <a:rPr lang="en-US" sz="3200" b="1" dirty="0"/>
              <a:t>lines(reader) </a:t>
            </a:r>
            <a:r>
              <a:rPr lang="en-US" sz="3200" dirty="0"/>
              <a:t>has that reader parse the file and return a list of the rows</a:t>
            </a:r>
          </a:p>
          <a:p>
            <a:r>
              <a:rPr lang="en-US" sz="3200" dirty="0"/>
              <a:t>That's it!</a:t>
            </a:r>
          </a:p>
          <a:p>
            <a:r>
              <a:rPr lang="en-US" sz="3200" dirty="0"/>
              <a:t>If you wanted something even more compact, you can even for loop over it!</a:t>
            </a:r>
          </a:p>
          <a:p>
            <a:endParaRPr lang="en-US" dirty="0"/>
          </a:p>
        </p:txBody>
      </p:sp>
    </p:spTree>
    <p:extLst>
      <p:ext uri="{BB962C8B-B14F-4D97-AF65-F5344CB8AC3E}">
        <p14:creationId xmlns:p14="http://schemas.microsoft.com/office/powerpoint/2010/main" val="352045440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8242E9-EA74-9E42-8E9A-1C3BD12FF826}"/>
              </a:ext>
            </a:extLst>
          </p:cNvPr>
          <p:cNvSpPr>
            <a:spLocks noGrp="1"/>
          </p:cNvSpPr>
          <p:nvPr>
            <p:ph type="body" sz="quarter" idx="12"/>
          </p:nvPr>
        </p:nvSpPr>
        <p:spPr>
          <a:xfrm>
            <a:off x="711843" y="820282"/>
            <a:ext cx="8216683" cy="3221395"/>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0</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f:</a:t>
            </a:r>
          </a:p>
          <a:p>
            <a:r>
              <a:rPr lang="en-US" b="1" dirty="0">
                <a:solidFill>
                  <a:srgbClr val="204A87"/>
                </a:solidFill>
                <a:highlight>
                  <a:srgbClr val="FFFF00"/>
                </a:highlight>
                <a:latin typeface="Consolas" panose="020B0609020204030204" pitchFamily="49" charset="0"/>
              </a:rPr>
              <a:t>    for row in </a:t>
            </a:r>
            <a:r>
              <a:rPr lang="en-US" b="1" dirty="0" err="1">
                <a:solidFill>
                  <a:srgbClr val="204A87"/>
                </a:solidFill>
                <a:highlight>
                  <a:srgbClr val="FFFF00"/>
                </a:highlight>
                <a:latin typeface="Consolas" panose="020B0609020204030204" pitchFamily="49" charset="0"/>
              </a:rPr>
              <a:t>csv.reader</a:t>
            </a:r>
            <a:r>
              <a:rPr lang="en-US" b="1" dirty="0">
                <a:solidFill>
                  <a:srgbClr val="204A87"/>
                </a:solidFill>
                <a:highlight>
                  <a:srgbClr val="FFFF00"/>
                </a:highlight>
                <a:latin typeface="Consolas" panose="020B0609020204030204" pitchFamily="49" charset="0"/>
              </a:rPr>
              <a:t>(f):</a:t>
            </a:r>
          </a:p>
          <a:p>
            <a:r>
              <a:rPr lang="en-US" b="1" dirty="0">
                <a:solidFill>
                  <a:srgbClr val="204A87"/>
                </a:solidFill>
                <a:latin typeface="Consolas" panose="020B0609020204030204" pitchFamily="49" charset="0"/>
              </a:rPr>
              <a:t>        if row[3] == 'NY':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1</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print('There are ' + </a:t>
            </a:r>
            <a:r>
              <a:rPr lang="en-US" b="1" dirty="0" err="1">
                <a:solidFill>
                  <a:srgbClr val="204A87"/>
                </a:solidFill>
                <a:latin typeface="Consolas" panose="020B0609020204030204" pitchFamily="49" charset="0"/>
              </a:rPr>
              <a:t>str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 zip codes in New York.')</a:t>
            </a:r>
          </a:p>
        </p:txBody>
      </p:sp>
      <p:sp>
        <p:nvSpPr>
          <p:cNvPr id="4" name="TextBox 3">
            <a:extLst>
              <a:ext uri="{FF2B5EF4-FFF2-40B4-BE49-F238E27FC236}">
                <a16:creationId xmlns:a16="http://schemas.microsoft.com/office/drawing/2014/main" id="{65AE5EA0-E51A-8542-A7A9-346B5B34987A}"/>
              </a:ext>
            </a:extLst>
          </p:cNvPr>
          <p:cNvSpPr txBox="1"/>
          <p:nvPr/>
        </p:nvSpPr>
        <p:spPr>
          <a:xfrm>
            <a:off x="711843" y="358617"/>
            <a:ext cx="2494465" cy="461665"/>
          </a:xfrm>
          <a:prstGeom prst="rect">
            <a:avLst/>
          </a:prstGeom>
          <a:noFill/>
        </p:spPr>
        <p:txBody>
          <a:bodyPr wrap="none" rtlCol="0">
            <a:spAutoFit/>
          </a:bodyPr>
          <a:lstStyle/>
          <a:p>
            <a:r>
              <a:rPr lang="en-US" sz="2400" dirty="0"/>
              <a:t>&lt;zipcodes-ny3.py&gt;</a:t>
            </a:r>
          </a:p>
        </p:txBody>
      </p:sp>
    </p:spTree>
    <p:extLst>
      <p:ext uri="{BB962C8B-B14F-4D97-AF65-F5344CB8AC3E}">
        <p14:creationId xmlns:p14="http://schemas.microsoft.com/office/powerpoint/2010/main" val="416755676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normAutofit/>
          </a:bodyPr>
          <a:lstStyle/>
          <a:p>
            <a:r>
              <a:rPr lang="en-US" sz="3200" b="1" dirty="0" err="1"/>
              <a:t>csv.reader</a:t>
            </a:r>
            <a:r>
              <a:rPr lang="en-US" sz="3200" b="1" dirty="0"/>
              <a:t>(f)</a:t>
            </a:r>
            <a:r>
              <a:rPr lang="en-US" sz="3200" dirty="0"/>
              <a:t> is another </a:t>
            </a:r>
            <a:r>
              <a:rPr lang="en-US" sz="3200" dirty="0" err="1"/>
              <a:t>iterable</a:t>
            </a:r>
            <a:r>
              <a:rPr lang="en-US" sz="3200" dirty="0"/>
              <a:t> list-like object. If all we need to do is get the rows one-by-one, we don't need to turn that object into a list, or even name a variable for it</a:t>
            </a:r>
          </a:p>
          <a:p>
            <a:r>
              <a:rPr lang="en-US" sz="3200" dirty="0"/>
              <a:t>We can just feed it directly into a for loop.</a:t>
            </a:r>
          </a:p>
          <a:p>
            <a:r>
              <a:rPr lang="en-US" sz="3200" dirty="0"/>
              <a:t>Bam! Done.</a:t>
            </a:r>
          </a:p>
        </p:txBody>
      </p:sp>
    </p:spTree>
    <p:extLst>
      <p:ext uri="{BB962C8B-B14F-4D97-AF65-F5344CB8AC3E}">
        <p14:creationId xmlns:p14="http://schemas.microsoft.com/office/powerpoint/2010/main" val="214421890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D96AF-46B0-9649-80B8-55E063A806D8}"/>
              </a:ext>
            </a:extLst>
          </p:cNvPr>
          <p:cNvSpPr>
            <a:spLocks noGrp="1"/>
          </p:cNvSpPr>
          <p:nvPr>
            <p:ph type="body" sz="quarter" idx="10"/>
          </p:nvPr>
        </p:nvSpPr>
        <p:spPr/>
        <p:txBody>
          <a:bodyPr>
            <a:normAutofit/>
          </a:bodyPr>
          <a:lstStyle/>
          <a:p>
            <a:r>
              <a:rPr lang="en-US" sz="3200" dirty="0"/>
              <a:t>The CSV module takes care of all of the parsing issues for us. Commas, quotation marks, don't worry about it! Not our problem.</a:t>
            </a:r>
          </a:p>
          <a:p>
            <a:r>
              <a:rPr lang="en-US" sz="3200" dirty="0"/>
              <a:t>We can focus on the data in the table itself.</a:t>
            </a:r>
          </a:p>
        </p:txBody>
      </p:sp>
    </p:spTree>
    <p:extLst>
      <p:ext uri="{BB962C8B-B14F-4D97-AF65-F5344CB8AC3E}">
        <p14:creationId xmlns:p14="http://schemas.microsoft.com/office/powerpoint/2010/main" val="290607467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CTECH403_M4_05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“Writing CSV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40826341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15AB8-2A6A-9D41-8B69-75D2C3818A26}"/>
              </a:ext>
            </a:extLst>
          </p:cNvPr>
          <p:cNvSpPr>
            <a:spLocks noGrp="1"/>
          </p:cNvSpPr>
          <p:nvPr>
            <p:ph type="body" sz="quarter" idx="10"/>
          </p:nvPr>
        </p:nvSpPr>
        <p:spPr/>
        <p:txBody>
          <a:bodyPr>
            <a:normAutofit/>
          </a:bodyPr>
          <a:lstStyle/>
          <a:p>
            <a:r>
              <a:rPr lang="en-US" sz="3200" dirty="0"/>
              <a:t>You don't just want to read data, you also want to write it, in case you make changes and need to hold on to them</a:t>
            </a:r>
          </a:p>
          <a:p>
            <a:r>
              <a:rPr lang="en-US" sz="3200" dirty="0"/>
              <a:t>As you might guess, there are also CSV </a:t>
            </a:r>
            <a:r>
              <a:rPr lang="en-US" sz="3200" i="1" dirty="0"/>
              <a:t>writers</a:t>
            </a:r>
            <a:r>
              <a:rPr lang="en-US" sz="3200" dirty="0"/>
              <a:t>. They're just as easy to use.</a:t>
            </a:r>
          </a:p>
          <a:p>
            <a:r>
              <a:rPr lang="en-US" sz="3200" dirty="0"/>
              <a:t>Use </a:t>
            </a:r>
            <a:r>
              <a:rPr lang="en-US" sz="3200" dirty="0" err="1"/>
              <a:t>csv.writer</a:t>
            </a:r>
            <a:r>
              <a:rPr lang="en-US" sz="3200" dirty="0"/>
              <a:t> instead of </a:t>
            </a:r>
            <a:r>
              <a:rPr lang="en-US" sz="3200" dirty="0" err="1"/>
              <a:t>csv.reader</a:t>
            </a:r>
            <a:r>
              <a:rPr lang="en-US" sz="3200" dirty="0"/>
              <a:t> (making sure the file is opened for writing)</a:t>
            </a:r>
          </a:p>
          <a:p>
            <a:r>
              <a:rPr lang="en-US" sz="3200" dirty="0"/>
              <a:t>Here's a program that reads the zip code database and then outputs only the zip codes north of 40 degrees latitude</a:t>
            </a:r>
          </a:p>
          <a:p>
            <a:endParaRPr lang="en-US" dirty="0"/>
          </a:p>
          <a:p>
            <a:endParaRPr lang="en-US" dirty="0"/>
          </a:p>
        </p:txBody>
      </p:sp>
    </p:spTree>
    <p:extLst>
      <p:ext uri="{BB962C8B-B14F-4D97-AF65-F5344CB8AC3E}">
        <p14:creationId xmlns:p14="http://schemas.microsoft.com/office/powerpoint/2010/main" val="30593791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112AB4-6F38-5842-9ACE-270D11835DB5}"/>
              </a:ext>
            </a:extLst>
          </p:cNvPr>
          <p:cNvSpPr>
            <a:spLocks noGrp="1"/>
          </p:cNvSpPr>
          <p:nvPr>
            <p:ph type="body" sz="quarter" idx="11"/>
          </p:nvPr>
        </p:nvSpPr>
        <p:spPr>
          <a:xfrm>
            <a:off x="4419600" y="813196"/>
            <a:ext cx="4508925" cy="4121609"/>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a:t>
            </a:r>
            <a:r>
              <a:rPr lang="en-US" b="1" dirty="0" err="1">
                <a:solidFill>
                  <a:srgbClr val="204A87"/>
                </a:solidFill>
                <a:latin typeface="Consolas" panose="020B0609020204030204" pitchFamily="49" charset="0"/>
              </a:rPr>
              <a:t>f_in</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reader = csv.reader(f_in)</a:t>
            </a:r>
          </a:p>
          <a:p>
            <a:r>
              <a:rPr lang="en-US" b="1" dirty="0">
                <a:solidFill>
                  <a:srgbClr val="204A87"/>
                </a:solidFill>
                <a:latin typeface="Consolas" panose="020B0609020204030204" pitchFamily="49" charset="0"/>
              </a:rPr>
              <a:t>    zip_codes_table = list(reader)</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Write only zip codes north of 40 degrees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zipcodes-out.csv','w</a:t>
            </a:r>
            <a:r>
              <a:rPr lang="en-US" b="1" dirty="0">
                <a:solidFill>
                  <a:srgbClr val="204A87"/>
                </a:solidFill>
                <a:latin typeface="Consolas" panose="020B0609020204030204" pitchFamily="49" charset="0"/>
              </a:rPr>
              <a:t>') as </a:t>
            </a:r>
            <a:r>
              <a:rPr lang="en-US" b="1" dirty="0" err="1">
                <a:solidFill>
                  <a:srgbClr val="204A87"/>
                </a:solidFill>
                <a:latin typeface="Consolas" panose="020B0609020204030204" pitchFamily="49" charset="0"/>
              </a:rPr>
              <a:t>f_out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writer = </a:t>
            </a:r>
            <a:r>
              <a:rPr lang="en-US" b="1" dirty="0" err="1">
                <a:solidFill>
                  <a:srgbClr val="204A87"/>
                </a:solidFill>
                <a:latin typeface="Consolas" panose="020B0609020204030204" pitchFamily="49" charset="0"/>
              </a:rPr>
              <a:t>csv.writer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f_out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for row in zip_codes_table:</a:t>
            </a:r>
          </a:p>
          <a:p>
            <a:r>
              <a:rPr lang="en-US" b="1" dirty="0">
                <a:solidFill>
                  <a:srgbClr val="204A87"/>
                </a:solidFill>
                <a:latin typeface="Consolas" panose="020B0609020204030204" pitchFamily="49" charset="0"/>
              </a:rPr>
              <a:t>        if float(row[5]) &gt; 40:</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writer.writerow</a:t>
            </a:r>
            <a:r>
              <a:rPr lang="en-US" b="1" dirty="0">
                <a:solidFill>
                  <a:srgbClr val="204A87"/>
                </a:solidFill>
                <a:latin typeface="Consolas" panose="020B0609020204030204" pitchFamily="49" charset="0"/>
              </a:rPr>
              <a:t>(row)</a:t>
            </a:r>
          </a:p>
        </p:txBody>
      </p:sp>
      <p:sp>
        <p:nvSpPr>
          <p:cNvPr id="2" name="TextBox 1">
            <a:extLst>
              <a:ext uri="{FF2B5EF4-FFF2-40B4-BE49-F238E27FC236}">
                <a16:creationId xmlns:a16="http://schemas.microsoft.com/office/drawing/2014/main" id="{DEAA27B9-1D9E-F747-82D3-48C3BB3DE15E}"/>
              </a:ext>
            </a:extLst>
          </p:cNvPr>
          <p:cNvSpPr txBox="1"/>
          <p:nvPr/>
        </p:nvSpPr>
        <p:spPr>
          <a:xfrm>
            <a:off x="4419600" y="351531"/>
            <a:ext cx="2658869" cy="461665"/>
          </a:xfrm>
          <a:prstGeom prst="rect">
            <a:avLst/>
          </a:prstGeom>
          <a:noFill/>
        </p:spPr>
        <p:txBody>
          <a:bodyPr wrap="none" rtlCol="0">
            <a:spAutoFit/>
          </a:bodyPr>
          <a:lstStyle/>
          <a:p>
            <a:r>
              <a:rPr lang="en-US" sz="2400" dirty="0"/>
              <a:t>&lt;zipcodes-deg1.py&gt;</a:t>
            </a:r>
          </a:p>
        </p:txBody>
      </p:sp>
    </p:spTree>
    <p:extLst>
      <p:ext uri="{BB962C8B-B14F-4D97-AF65-F5344CB8AC3E}">
        <p14:creationId xmlns:p14="http://schemas.microsoft.com/office/powerpoint/2010/main" val="1975170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E7FDAE-8852-2446-A4E9-46B6077225DF}"/>
              </a:ext>
            </a:extLst>
          </p:cNvPr>
          <p:cNvSpPr>
            <a:spLocks noGrp="1"/>
          </p:cNvSpPr>
          <p:nvPr>
            <p:ph type="body" sz="quarter" idx="10"/>
          </p:nvPr>
        </p:nvSpPr>
        <p:spPr/>
        <p:txBody>
          <a:bodyPr>
            <a:normAutofit/>
          </a:bodyPr>
          <a:lstStyle/>
          <a:p>
            <a:r>
              <a:rPr lang="en-US" sz="3200" dirty="0"/>
              <a:t>Now let's talk about files.</a:t>
            </a:r>
          </a:p>
          <a:p>
            <a:r>
              <a:rPr lang="en-US" sz="3200" dirty="0"/>
              <a:t>Here's a program that prints the contents of a file:</a:t>
            </a:r>
          </a:p>
        </p:txBody>
      </p:sp>
    </p:spTree>
    <p:extLst>
      <p:ext uri="{BB962C8B-B14F-4D97-AF65-F5344CB8AC3E}">
        <p14:creationId xmlns:p14="http://schemas.microsoft.com/office/powerpoint/2010/main" val="395520799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6291E-ECBF-2E44-AC5B-805FEDAE59EF}"/>
              </a:ext>
            </a:extLst>
          </p:cNvPr>
          <p:cNvSpPr>
            <a:spLocks noGrp="1"/>
          </p:cNvSpPr>
          <p:nvPr>
            <p:ph type="body" sz="quarter" idx="10"/>
          </p:nvPr>
        </p:nvSpPr>
        <p:spPr/>
        <p:txBody>
          <a:bodyPr>
            <a:normAutofit/>
          </a:bodyPr>
          <a:lstStyle/>
          <a:p>
            <a:r>
              <a:rPr lang="en-US" sz="3200" dirty="0"/>
              <a:t>The first half is standard: read the file and make a table of the rows</a:t>
            </a:r>
          </a:p>
          <a:p>
            <a:r>
              <a:rPr lang="en-US" sz="3200" dirty="0"/>
              <a:t>The second half loops through the rows. If it finds one where the latitude (that's the data stored on column 5) is greater than 40, it calls </a:t>
            </a:r>
            <a:r>
              <a:rPr lang="en-US" sz="3200" b="1" dirty="0" err="1"/>
              <a:t>writer.writerow</a:t>
            </a:r>
            <a:r>
              <a:rPr lang="en-US" sz="3200" b="1" dirty="0"/>
              <a:t>()</a:t>
            </a:r>
            <a:r>
              <a:rPr lang="en-US" sz="3200" dirty="0"/>
              <a:t> to output it.</a:t>
            </a:r>
          </a:p>
        </p:txBody>
      </p:sp>
    </p:spTree>
    <p:extLst>
      <p:ext uri="{BB962C8B-B14F-4D97-AF65-F5344CB8AC3E}">
        <p14:creationId xmlns:p14="http://schemas.microsoft.com/office/powerpoint/2010/main" val="2847155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AD702F-C094-AA4A-8684-AB455B2EA694}"/>
              </a:ext>
            </a:extLst>
          </p:cNvPr>
          <p:cNvSpPr>
            <a:spLocks noGrp="1"/>
          </p:cNvSpPr>
          <p:nvPr>
            <p:ph type="body" sz="quarter" idx="10"/>
          </p:nvPr>
        </p:nvSpPr>
        <p:spPr/>
        <p:txBody>
          <a:bodyPr>
            <a:normAutofit/>
          </a:bodyPr>
          <a:lstStyle/>
          <a:p>
            <a:r>
              <a:rPr lang="en-US" sz="3200" dirty="0"/>
              <a:t>This version writes one row at a time.</a:t>
            </a:r>
          </a:p>
          <a:p>
            <a:r>
              <a:rPr lang="en-US" sz="3200" dirty="0"/>
              <a:t>If you would rather build the table and then write it all to the file at once, you can use the </a:t>
            </a:r>
            <a:r>
              <a:rPr lang="en-US" sz="3200" dirty="0" err="1"/>
              <a:t>writerows</a:t>
            </a:r>
            <a:r>
              <a:rPr lang="en-US" sz="3200" dirty="0"/>
              <a:t>() function.</a:t>
            </a:r>
          </a:p>
          <a:p>
            <a:r>
              <a:rPr lang="en-US" sz="3200" dirty="0"/>
              <a:t>It's just like </a:t>
            </a:r>
            <a:r>
              <a:rPr lang="en-US" sz="3200" dirty="0" err="1"/>
              <a:t>writerow</a:t>
            </a:r>
            <a:r>
              <a:rPr lang="en-US" sz="3200" dirty="0"/>
              <a:t>() except that it works with a list of rows, rather than a single row</a:t>
            </a:r>
          </a:p>
          <a:p>
            <a:r>
              <a:rPr lang="en-US" sz="3200" dirty="0"/>
              <a:t>This is useful when we're not getting the list all at once, or when you want to do something with the data before you write it out</a:t>
            </a:r>
          </a:p>
        </p:txBody>
      </p:sp>
    </p:spTree>
    <p:extLst>
      <p:ext uri="{BB962C8B-B14F-4D97-AF65-F5344CB8AC3E}">
        <p14:creationId xmlns:p14="http://schemas.microsoft.com/office/powerpoint/2010/main" val="185159946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7A54921-7286-4449-ABFA-3432CA4D3D3C}"/>
              </a:ext>
            </a:extLst>
          </p:cNvPr>
          <p:cNvSpPr>
            <a:spLocks noGrp="1"/>
          </p:cNvSpPr>
          <p:nvPr>
            <p:ph type="body" sz="quarter" idx="12"/>
          </p:nvPr>
        </p:nvSpPr>
        <p:spPr>
          <a:xfrm>
            <a:off x="711843" y="976566"/>
            <a:ext cx="8216683" cy="5091074"/>
          </a:xfrm>
        </p:spPr>
        <p:txBody>
          <a:bodyPr/>
          <a:lstStyle/>
          <a:p>
            <a:r>
              <a:rPr lang="en-US" dirty="0"/>
              <a:t>import csv</a:t>
            </a:r>
          </a:p>
          <a:p>
            <a:endParaRPr lang="en-US" dirty="0"/>
          </a:p>
          <a:p>
            <a:r>
              <a:rPr lang="en-US" dirty="0"/>
              <a:t># Split CSV file into a list of lines</a:t>
            </a:r>
          </a:p>
          <a:p>
            <a:r>
              <a:rPr lang="en-US" dirty="0"/>
              <a:t>with open('</a:t>
            </a:r>
            <a:r>
              <a:rPr lang="en-US" dirty="0" err="1"/>
              <a:t>zipcodes.csv</a:t>
            </a:r>
            <a:r>
              <a:rPr lang="en-US" dirty="0"/>
              <a:t>') as </a:t>
            </a:r>
            <a:r>
              <a:rPr lang="en-US" dirty="0" err="1"/>
              <a:t>f_in</a:t>
            </a:r>
            <a:r>
              <a:rPr lang="en-US" dirty="0"/>
              <a:t>:</a:t>
            </a:r>
          </a:p>
          <a:p>
            <a:r>
              <a:rPr lang="en-US" dirty="0"/>
              <a:t>    reader = </a:t>
            </a:r>
            <a:r>
              <a:rPr lang="en-US" dirty="0" err="1"/>
              <a:t>csv.reader</a:t>
            </a:r>
            <a:r>
              <a:rPr lang="en-US" dirty="0"/>
              <a:t>(</a:t>
            </a:r>
            <a:r>
              <a:rPr lang="en-US" dirty="0" err="1"/>
              <a:t>f_in</a:t>
            </a:r>
            <a:r>
              <a:rPr lang="en-US" dirty="0"/>
              <a:t>)</a:t>
            </a:r>
          </a:p>
          <a:p>
            <a:r>
              <a:rPr lang="en-US" dirty="0"/>
              <a:t>    </a:t>
            </a:r>
            <a:r>
              <a:rPr lang="en-US" dirty="0" err="1"/>
              <a:t>zip_codes_table</a:t>
            </a:r>
            <a:r>
              <a:rPr lang="en-US" dirty="0"/>
              <a:t> = list(reader)</a:t>
            </a:r>
          </a:p>
          <a:p>
            <a:endParaRPr lang="en-US" dirty="0"/>
          </a:p>
          <a:p>
            <a:r>
              <a:rPr lang="en-US" dirty="0"/>
              <a:t>results = []</a:t>
            </a:r>
          </a:p>
          <a:p>
            <a:r>
              <a:rPr lang="en-US" dirty="0"/>
              <a:t>for row in </a:t>
            </a:r>
            <a:r>
              <a:rPr lang="en-US" dirty="0" err="1"/>
              <a:t>zip_codes_table</a:t>
            </a:r>
            <a:r>
              <a:rPr lang="en-US" dirty="0"/>
              <a:t>:</a:t>
            </a:r>
          </a:p>
          <a:p>
            <a:r>
              <a:rPr lang="en-US" dirty="0"/>
              <a:t>    if float(row[5]) &gt; 40:</a:t>
            </a:r>
          </a:p>
          <a:p>
            <a:r>
              <a:rPr lang="en-US" dirty="0"/>
              <a:t>        </a:t>
            </a:r>
            <a:r>
              <a:rPr lang="en-US" dirty="0" err="1"/>
              <a:t>results.append</a:t>
            </a:r>
            <a:r>
              <a:rPr lang="en-US" dirty="0"/>
              <a:t>(row)</a:t>
            </a:r>
          </a:p>
          <a:p>
            <a:endParaRPr lang="en-US" dirty="0"/>
          </a:p>
          <a:p>
            <a:r>
              <a:rPr lang="en-US" dirty="0"/>
              <a:t># Write only zip codes north of 40 degrees</a:t>
            </a:r>
          </a:p>
          <a:p>
            <a:r>
              <a:rPr lang="en-US" dirty="0"/>
              <a:t>with open('</a:t>
            </a:r>
            <a:r>
              <a:rPr lang="en-US" dirty="0" err="1"/>
              <a:t>zipcodes_out.csv','w</a:t>
            </a:r>
            <a:r>
              <a:rPr lang="en-US" dirty="0"/>
              <a:t>') as </a:t>
            </a:r>
            <a:r>
              <a:rPr lang="en-US" dirty="0" err="1"/>
              <a:t>f_out</a:t>
            </a:r>
            <a:r>
              <a:rPr lang="en-US" dirty="0"/>
              <a:t>:</a:t>
            </a:r>
          </a:p>
          <a:p>
            <a:r>
              <a:rPr lang="en-US" dirty="0"/>
              <a:t>    writer = </a:t>
            </a:r>
            <a:r>
              <a:rPr lang="en-US" dirty="0" err="1"/>
              <a:t>csv.writer</a:t>
            </a:r>
            <a:r>
              <a:rPr lang="en-US" dirty="0"/>
              <a:t>(</a:t>
            </a:r>
            <a:r>
              <a:rPr lang="en-US" dirty="0" err="1"/>
              <a:t>f_out</a:t>
            </a:r>
            <a:r>
              <a:rPr lang="en-US" dirty="0"/>
              <a:t>)</a:t>
            </a:r>
          </a:p>
          <a:p>
            <a:r>
              <a:rPr lang="en-US" dirty="0"/>
              <a:t>    </a:t>
            </a:r>
            <a:r>
              <a:rPr lang="en-US" dirty="0" err="1"/>
              <a:t>writer.writerows</a:t>
            </a:r>
            <a:r>
              <a:rPr lang="en-US" dirty="0"/>
              <a:t>(results)</a:t>
            </a:r>
          </a:p>
        </p:txBody>
      </p:sp>
      <p:sp>
        <p:nvSpPr>
          <p:cNvPr id="6" name="TextBox 5">
            <a:extLst>
              <a:ext uri="{FF2B5EF4-FFF2-40B4-BE49-F238E27FC236}">
                <a16:creationId xmlns:a16="http://schemas.microsoft.com/office/drawing/2014/main" id="{B8BD5941-64C8-5C47-BCB3-2F7813D1E1BA}"/>
              </a:ext>
            </a:extLst>
          </p:cNvPr>
          <p:cNvSpPr txBox="1"/>
          <p:nvPr/>
        </p:nvSpPr>
        <p:spPr>
          <a:xfrm>
            <a:off x="711843" y="514901"/>
            <a:ext cx="2812758" cy="461665"/>
          </a:xfrm>
          <a:prstGeom prst="rect">
            <a:avLst/>
          </a:prstGeom>
          <a:noFill/>
        </p:spPr>
        <p:txBody>
          <a:bodyPr wrap="none" rtlCol="0">
            <a:spAutoFit/>
          </a:bodyPr>
          <a:lstStyle/>
          <a:p>
            <a:r>
              <a:rPr lang="en-US" sz="2400" dirty="0"/>
              <a:t>&lt;zipcodees-deg2.py&gt;</a:t>
            </a:r>
          </a:p>
        </p:txBody>
      </p:sp>
    </p:spTree>
    <p:extLst>
      <p:ext uri="{BB962C8B-B14F-4D97-AF65-F5344CB8AC3E}">
        <p14:creationId xmlns:p14="http://schemas.microsoft.com/office/powerpoint/2010/main" val="416735881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AD702F-C094-AA4A-8684-AB455B2EA694}"/>
              </a:ext>
            </a:extLst>
          </p:cNvPr>
          <p:cNvSpPr>
            <a:spLocks noGrp="1"/>
          </p:cNvSpPr>
          <p:nvPr>
            <p:ph type="body" sz="quarter" idx="10"/>
          </p:nvPr>
        </p:nvSpPr>
        <p:spPr/>
        <p:txBody>
          <a:bodyPr>
            <a:normAutofit/>
          </a:bodyPr>
          <a:lstStyle/>
          <a:p>
            <a:r>
              <a:rPr lang="en-US" sz="3200" dirty="0"/>
              <a:t>In this version, the first loop builds a list of lists</a:t>
            </a:r>
          </a:p>
          <a:p>
            <a:r>
              <a:rPr lang="en-US" sz="3200" dirty="0"/>
              <a:t>Each list is a row from the table in which the </a:t>
            </a:r>
            <a:r>
              <a:rPr lang="en-US" sz="3200" dirty="0" err="1"/>
              <a:t>zipcode</a:t>
            </a:r>
            <a:r>
              <a:rPr lang="en-US" sz="3200" dirty="0"/>
              <a:t> was north of 40 </a:t>
            </a:r>
            <a:r>
              <a:rPr lang="en-US" sz="3200" dirty="0" err="1"/>
              <a:t>dergees</a:t>
            </a:r>
            <a:r>
              <a:rPr lang="en-US" sz="3200" dirty="0"/>
              <a:t> north. That list as one element per column in the CSV, in the same order</a:t>
            </a:r>
          </a:p>
          <a:p>
            <a:r>
              <a:rPr lang="en-US" sz="3200" dirty="0"/>
              <a:t>They're assembled into a list of lists</a:t>
            </a:r>
          </a:p>
          <a:p>
            <a:r>
              <a:rPr lang="en-US" sz="3200" dirty="0"/>
              <a:t>.</a:t>
            </a:r>
            <a:r>
              <a:rPr lang="en-US" sz="3200" dirty="0" err="1"/>
              <a:t>writerows</a:t>
            </a:r>
            <a:r>
              <a:rPr lang="en-US" sz="3200" dirty="0"/>
              <a:t>() writes all</a:t>
            </a:r>
            <a:r>
              <a:rPr lang="en-US" sz="3200" i="1" dirty="0"/>
              <a:t> </a:t>
            </a:r>
            <a:r>
              <a:rPr lang="en-US" sz="3200" dirty="0"/>
              <a:t>of these rows to the output CSV file, all at once</a:t>
            </a:r>
          </a:p>
        </p:txBody>
      </p:sp>
    </p:spTree>
    <p:extLst>
      <p:ext uri="{BB962C8B-B14F-4D97-AF65-F5344CB8AC3E}">
        <p14:creationId xmlns:p14="http://schemas.microsoft.com/office/powerpoint/2010/main" val="322706079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CTECH403_M4_06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“Named Columns”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7080020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77217F4-1D6A-444C-B249-868AA4AC7ADB}"/>
              </a:ext>
            </a:extLst>
          </p:cNvPr>
          <p:cNvSpPr>
            <a:spLocks noGrp="1"/>
          </p:cNvSpPr>
          <p:nvPr>
            <p:ph type="body" sz="quarter" idx="10"/>
          </p:nvPr>
        </p:nvSpPr>
        <p:spPr/>
        <p:txBody>
          <a:bodyPr>
            <a:normAutofit fontScale="92500" lnSpcReduction="20000"/>
          </a:bodyPr>
          <a:lstStyle/>
          <a:p>
            <a:r>
              <a:rPr lang="en-US" sz="3200" dirty="0"/>
              <a:t>Here's another way to think about tabular data.</a:t>
            </a:r>
          </a:p>
          <a:p>
            <a:r>
              <a:rPr lang="en-US" sz="3200" dirty="0"/>
              <a:t>The element 3 in each row is always a state abbreviation. element 0 is always a zip code </a:t>
            </a:r>
            <a:r>
              <a:rPr lang="en-US" sz="3200" b="1" dirty="0">
                <a:highlight>
                  <a:srgbClr val="FFFF00"/>
                </a:highlight>
              </a:rPr>
              <a:t>(Illustrate this)</a:t>
            </a:r>
            <a:endParaRPr lang="en-US" sz="3200" dirty="0">
              <a:highlight>
                <a:srgbClr val="FFFF00"/>
              </a:highlight>
            </a:endParaRPr>
          </a:p>
          <a:p>
            <a:r>
              <a:rPr lang="en-US" sz="3200" dirty="0"/>
              <a:t>Wouldn't it be easier to write </a:t>
            </a:r>
            <a:r>
              <a:rPr lang="en-US" sz="3200" b="1" dirty="0"/>
              <a:t>row['Zip Code'] </a:t>
            </a:r>
            <a:r>
              <a:rPr lang="en-US" sz="3200" dirty="0"/>
              <a:t>rather than </a:t>
            </a:r>
            <a:r>
              <a:rPr lang="en-US" sz="3200" b="1" dirty="0"/>
              <a:t>row[0]</a:t>
            </a:r>
            <a:endParaRPr lang="en-US" sz="3200" dirty="0"/>
          </a:p>
          <a:p>
            <a:r>
              <a:rPr lang="en-US" sz="3200" dirty="0"/>
              <a:t>Rather than treating this as a table of columns, we'd like to regard is as a collection of named </a:t>
            </a:r>
            <a:r>
              <a:rPr lang="en-US" sz="3200" i="1" dirty="0"/>
              <a:t>fields</a:t>
            </a:r>
            <a:endParaRPr lang="en-US" sz="3200" dirty="0"/>
          </a:p>
          <a:p>
            <a:r>
              <a:rPr lang="en-US" sz="3200" dirty="0"/>
              <a:t>I.e., rather than a list of </a:t>
            </a:r>
            <a:r>
              <a:rPr lang="en-US" sz="3200" i="1" dirty="0"/>
              <a:t>lists</a:t>
            </a:r>
            <a:r>
              <a:rPr lang="en-US" sz="3200" dirty="0"/>
              <a:t>, we'd like a list of </a:t>
            </a:r>
            <a:r>
              <a:rPr lang="en-US" sz="3200" i="1" dirty="0"/>
              <a:t>dictionaries</a:t>
            </a:r>
            <a:r>
              <a:rPr lang="en-US" sz="3200" dirty="0"/>
              <a:t>:  each row is a dictionary from field names ('Zip Code') to values ('90210')</a:t>
            </a:r>
          </a:p>
          <a:p>
            <a:r>
              <a:rPr lang="en-US" sz="3200" dirty="0"/>
              <a:t>Each row has the same set of fields</a:t>
            </a:r>
          </a:p>
          <a:p>
            <a:endParaRPr lang="en-US" dirty="0"/>
          </a:p>
          <a:p>
            <a:endParaRPr lang="en-US" dirty="0"/>
          </a:p>
        </p:txBody>
      </p:sp>
    </p:spTree>
    <p:extLst>
      <p:ext uri="{BB962C8B-B14F-4D97-AF65-F5344CB8AC3E}">
        <p14:creationId xmlns:p14="http://schemas.microsoft.com/office/powerpoint/2010/main" val="235285200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C13B0-C4BC-9840-9553-99179E5AAA16}"/>
              </a:ext>
            </a:extLst>
          </p:cNvPr>
          <p:cNvSpPr>
            <a:spLocks noGrp="1"/>
          </p:cNvSpPr>
          <p:nvPr>
            <p:ph type="body" sz="quarter" idx="10"/>
          </p:nvPr>
        </p:nvSpPr>
        <p:spPr/>
        <p:txBody>
          <a:bodyPr>
            <a:normAutofit/>
          </a:bodyPr>
          <a:lstStyle/>
          <a:p>
            <a:r>
              <a:rPr lang="en-US" sz="3200" dirty="0"/>
              <a:t>That's easy. Just use </a:t>
            </a:r>
            <a:r>
              <a:rPr lang="en-US" sz="3200" b="1" dirty="0" err="1"/>
              <a:t>csv.DictReader</a:t>
            </a:r>
            <a:r>
              <a:rPr lang="en-US" sz="3200" b="1" dirty="0"/>
              <a:t> </a:t>
            </a:r>
            <a:r>
              <a:rPr lang="en-US" sz="3200" dirty="0"/>
              <a:t>instead of </a:t>
            </a:r>
            <a:r>
              <a:rPr lang="en-US" sz="3200" b="1" dirty="0" err="1"/>
              <a:t>csv.reader</a:t>
            </a:r>
            <a:endParaRPr lang="en-US" sz="3200" b="1" dirty="0"/>
          </a:p>
          <a:p>
            <a:r>
              <a:rPr lang="en-US" sz="3200" dirty="0"/>
              <a:t>The only complication is that </a:t>
            </a:r>
            <a:r>
              <a:rPr lang="en-US" sz="3200" dirty="0" err="1"/>
              <a:t>DictReader</a:t>
            </a:r>
            <a:r>
              <a:rPr lang="en-US" sz="3200" dirty="0"/>
              <a:t> needs to know what the field names are so it can recognize them when we use them</a:t>
            </a:r>
          </a:p>
          <a:p>
            <a:r>
              <a:rPr lang="en-US" sz="3200" dirty="0"/>
              <a:t>How do we do that? Well, each row is a list of fields in the same order, so the names are also a list. We just give </a:t>
            </a:r>
            <a:r>
              <a:rPr lang="en-US" sz="3200" dirty="0" err="1"/>
              <a:t>DictReader</a:t>
            </a:r>
            <a:r>
              <a:rPr lang="en-US" sz="3200" dirty="0"/>
              <a:t> a list of field names.</a:t>
            </a:r>
          </a:p>
        </p:txBody>
      </p:sp>
    </p:spTree>
    <p:extLst>
      <p:ext uri="{BB962C8B-B14F-4D97-AF65-F5344CB8AC3E}">
        <p14:creationId xmlns:p14="http://schemas.microsoft.com/office/powerpoint/2010/main" val="15017923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1D538D-94ED-A248-8931-ED55A58F8F09}"/>
              </a:ext>
            </a:extLst>
          </p:cNvPr>
          <p:cNvSpPr>
            <a:spLocks noGrp="1"/>
          </p:cNvSpPr>
          <p:nvPr>
            <p:ph type="body" sz="quarter" idx="12"/>
          </p:nvPr>
        </p:nvSpPr>
        <p:spPr>
          <a:xfrm>
            <a:off x="711843" y="477888"/>
            <a:ext cx="8216683" cy="4521687"/>
          </a:xfrm>
        </p:spPr>
        <p:txBody>
          <a:bodyPr/>
          <a:lstStyle/>
          <a:p>
            <a:r>
              <a:rPr lang="en-US" sz="1275" b="1" dirty="0">
                <a:solidFill>
                  <a:srgbClr val="204A87"/>
                </a:solidFill>
                <a:latin typeface="Consolas" panose="020B0609020204030204" pitchFamily="49" charset="0"/>
              </a:rPr>
              <a:t>import csv</a:t>
            </a:r>
          </a:p>
          <a:p>
            <a:endParaRPr lang="en-US" sz="1275" b="1" dirty="0">
              <a:solidFill>
                <a:srgbClr val="204A87"/>
              </a:solidFill>
              <a:latin typeface="Consolas" panose="020B0609020204030204" pitchFamily="49" charset="0"/>
            </a:endParaRPr>
          </a:p>
          <a:p>
            <a:r>
              <a:rPr lang="en-US" sz="1275" b="1" dirty="0">
                <a:solidFill>
                  <a:srgbClr val="204A87"/>
                </a:solidFill>
                <a:highlight>
                  <a:srgbClr val="FFFF00"/>
                </a:highlight>
                <a:latin typeface="Consolas" panose="020B0609020204030204" pitchFamily="49" charset="0"/>
              </a:rPr>
              <a:t>fields = ['Zip Code', 'City', 'State', 'State </a:t>
            </a:r>
            <a:r>
              <a:rPr lang="en-US" sz="1275" b="1" dirty="0" err="1">
                <a:solidFill>
                  <a:srgbClr val="204A87"/>
                </a:solidFill>
                <a:highlight>
                  <a:srgbClr val="FFFF00"/>
                </a:highlight>
                <a:latin typeface="Consolas" panose="020B0609020204030204" pitchFamily="49" charset="0"/>
              </a:rPr>
              <a:t>Abbr</a:t>
            </a:r>
            <a:r>
              <a:rPr lang="en-US" sz="1275" b="1" dirty="0">
                <a:solidFill>
                  <a:srgbClr val="204A87"/>
                </a:solidFill>
                <a:highlight>
                  <a:srgbClr val="FFFF00"/>
                </a:highlight>
                <a:latin typeface="Consolas" panose="020B0609020204030204" pitchFamily="49" charset="0"/>
              </a:rPr>
              <a:t>', 'County', 'Latitude', 'Longitude']</a:t>
            </a:r>
          </a:p>
          <a:p>
            <a:endParaRPr lang="en-US" sz="1275" b="1" dirty="0">
              <a:solidFill>
                <a:srgbClr val="204A87"/>
              </a:solidFill>
              <a:latin typeface="Consolas" panose="020B0609020204030204" pitchFamily="49" charset="0"/>
            </a:endParaRPr>
          </a:p>
          <a:p>
            <a:r>
              <a:rPr lang="en-US" sz="1275" b="1" dirty="0">
                <a:solidFill>
                  <a:srgbClr val="204A87"/>
                </a:solidFill>
                <a:latin typeface="Consolas" panose="020B0609020204030204" pitchFamily="49" charset="0"/>
              </a:rPr>
              <a:t># Split CSV file into a list of lines</a:t>
            </a:r>
          </a:p>
          <a:p>
            <a:r>
              <a:rPr lang="en-US" sz="1275" b="1" dirty="0">
                <a:solidFill>
                  <a:srgbClr val="204A87"/>
                </a:solidFill>
                <a:latin typeface="Consolas" panose="020B0609020204030204" pitchFamily="49" charset="0"/>
              </a:rPr>
              <a:t>with open('</a:t>
            </a:r>
            <a:r>
              <a:rPr lang="en-US" sz="1275" b="1" dirty="0" err="1">
                <a:solidFill>
                  <a:srgbClr val="204A87"/>
                </a:solidFill>
                <a:latin typeface="Consolas" panose="020B0609020204030204" pitchFamily="49" charset="0"/>
              </a:rPr>
              <a:t>zipcodes.csv</a:t>
            </a:r>
            <a:r>
              <a:rPr lang="en-US" sz="1275" b="1" dirty="0">
                <a:solidFill>
                  <a:srgbClr val="204A87"/>
                </a:solidFill>
                <a:latin typeface="Consolas" panose="020B0609020204030204" pitchFamily="49" charset="0"/>
              </a:rPr>
              <a:t>') as f:</a:t>
            </a:r>
          </a:p>
          <a:p>
            <a:r>
              <a:rPr lang="en-US" sz="1275" b="1" dirty="0">
                <a:solidFill>
                  <a:srgbClr val="204A87"/>
                </a:solidFill>
                <a:latin typeface="Consolas" panose="020B0609020204030204" pitchFamily="49" charset="0"/>
              </a:rPr>
              <a:t>    reader = </a:t>
            </a:r>
            <a:r>
              <a:rPr lang="en-US" sz="1275" b="1" dirty="0" err="1">
                <a:solidFill>
                  <a:srgbClr val="204A87"/>
                </a:solidFill>
                <a:latin typeface="Consolas" panose="020B0609020204030204" pitchFamily="49" charset="0"/>
              </a:rPr>
              <a:t>csv.</a:t>
            </a:r>
            <a:r>
              <a:rPr lang="en-US" sz="1275" b="1" dirty="0" err="1">
                <a:solidFill>
                  <a:srgbClr val="204A87"/>
                </a:solidFill>
                <a:highlight>
                  <a:srgbClr val="FFFF00"/>
                </a:highlight>
                <a:latin typeface="Consolas" panose="020B0609020204030204" pitchFamily="49" charset="0"/>
              </a:rPr>
              <a:t>DictReader</a:t>
            </a:r>
            <a:r>
              <a:rPr lang="en-US" sz="1275" b="1" dirty="0">
                <a:solidFill>
                  <a:srgbClr val="204A87"/>
                </a:solidFill>
                <a:latin typeface="Consolas" panose="020B0609020204030204" pitchFamily="49" charset="0"/>
              </a:rPr>
              <a:t>(f</a:t>
            </a:r>
            <a:r>
              <a:rPr lang="en-US" sz="1275" b="1" dirty="0">
                <a:solidFill>
                  <a:srgbClr val="204A87"/>
                </a:solidFill>
                <a:highlight>
                  <a:srgbClr val="FFFF00"/>
                </a:highlight>
                <a:latin typeface="Consolas" panose="020B0609020204030204" pitchFamily="49" charset="0"/>
              </a:rPr>
              <a:t>, fieldnames=fields</a:t>
            </a:r>
            <a:r>
              <a:rPr lang="en-US" sz="1275" b="1" dirty="0">
                <a:solidFill>
                  <a:srgbClr val="204A87"/>
                </a:solidFill>
                <a:latin typeface="Consolas" panose="020B0609020204030204" pitchFamily="49" charset="0"/>
              </a:rPr>
              <a:t>)</a:t>
            </a:r>
          </a:p>
          <a:p>
            <a:r>
              <a:rPr lang="en-US" sz="1275" b="1" dirty="0">
                <a:solidFill>
                  <a:srgbClr val="204A87"/>
                </a:solidFill>
                <a:latin typeface="Consolas" panose="020B0609020204030204" pitchFamily="49" charset="0"/>
              </a:rPr>
              <a:t>    </a:t>
            </a:r>
            <a:r>
              <a:rPr lang="en-US" sz="1275" b="1" dirty="0" err="1">
                <a:solidFill>
                  <a:srgbClr val="204A87"/>
                </a:solidFill>
                <a:latin typeface="Consolas" panose="020B0609020204030204" pitchFamily="49" charset="0"/>
              </a:rPr>
              <a:t>zip_codes_table</a:t>
            </a:r>
            <a:r>
              <a:rPr lang="en-US" sz="1275" b="1" dirty="0">
                <a:solidFill>
                  <a:srgbClr val="204A87"/>
                </a:solidFill>
                <a:latin typeface="Consolas" panose="020B0609020204030204" pitchFamily="49" charset="0"/>
              </a:rPr>
              <a:t> = list(reader)</a:t>
            </a:r>
          </a:p>
          <a:p>
            <a:endParaRPr lang="en-US" sz="1275" b="1" dirty="0">
              <a:solidFill>
                <a:srgbClr val="204A87"/>
              </a:solidFill>
              <a:latin typeface="Consolas" panose="020B0609020204030204" pitchFamily="49" charset="0"/>
            </a:endParaRPr>
          </a:p>
          <a:p>
            <a:r>
              <a:rPr lang="en-US" sz="1275" b="1" dirty="0" err="1">
                <a:solidFill>
                  <a:srgbClr val="204A87"/>
                </a:solidFill>
                <a:latin typeface="Consolas" panose="020B0609020204030204" pitchFamily="49" charset="0"/>
              </a:rPr>
              <a:t>zip_codes_in_ny</a:t>
            </a:r>
            <a:r>
              <a:rPr lang="en-US" sz="1275" b="1" dirty="0">
                <a:solidFill>
                  <a:srgbClr val="204A87"/>
                </a:solidFill>
                <a:latin typeface="Consolas" panose="020B0609020204030204" pitchFamily="49" charset="0"/>
              </a:rPr>
              <a:t> = 0</a:t>
            </a:r>
          </a:p>
          <a:p>
            <a:r>
              <a:rPr lang="en-US" sz="1275" b="1" dirty="0">
                <a:solidFill>
                  <a:srgbClr val="204A87"/>
                </a:solidFill>
                <a:latin typeface="Consolas" panose="020B0609020204030204" pitchFamily="49" charset="0"/>
              </a:rPr>
              <a:t>for row in </a:t>
            </a:r>
            <a:r>
              <a:rPr lang="en-US" sz="1275" b="1" dirty="0" err="1">
                <a:solidFill>
                  <a:srgbClr val="204A87"/>
                </a:solidFill>
                <a:latin typeface="Consolas" panose="020B0609020204030204" pitchFamily="49" charset="0"/>
              </a:rPr>
              <a:t>zip_codes_table</a:t>
            </a:r>
            <a:r>
              <a:rPr lang="en-US" sz="1275" b="1" dirty="0">
                <a:solidFill>
                  <a:srgbClr val="204A87"/>
                </a:solidFill>
                <a:latin typeface="Consolas" panose="020B0609020204030204" pitchFamily="49" charset="0"/>
              </a:rPr>
              <a:t>:</a:t>
            </a:r>
          </a:p>
          <a:p>
            <a:r>
              <a:rPr lang="en-US" sz="1275" b="1" dirty="0">
                <a:solidFill>
                  <a:srgbClr val="204A87"/>
                </a:solidFill>
                <a:latin typeface="Consolas" panose="020B0609020204030204" pitchFamily="49" charset="0"/>
              </a:rPr>
              <a:t>    if row['State </a:t>
            </a:r>
            <a:r>
              <a:rPr lang="en-US" sz="1275" b="1" dirty="0" err="1">
                <a:solidFill>
                  <a:srgbClr val="204A87"/>
                </a:solidFill>
                <a:latin typeface="Consolas" panose="020B0609020204030204" pitchFamily="49" charset="0"/>
              </a:rPr>
              <a:t>Abbr</a:t>
            </a:r>
            <a:r>
              <a:rPr lang="en-US" sz="1275" b="1" dirty="0">
                <a:solidFill>
                  <a:srgbClr val="204A87"/>
                </a:solidFill>
                <a:latin typeface="Consolas" panose="020B0609020204030204" pitchFamily="49" charset="0"/>
              </a:rPr>
              <a:t>'] == 'NY':</a:t>
            </a:r>
          </a:p>
          <a:p>
            <a:r>
              <a:rPr lang="en-US" sz="1275" b="1" dirty="0">
                <a:solidFill>
                  <a:srgbClr val="204A87"/>
                </a:solidFill>
                <a:latin typeface="Consolas" panose="020B0609020204030204" pitchFamily="49" charset="0"/>
              </a:rPr>
              <a:t>        </a:t>
            </a:r>
            <a:r>
              <a:rPr lang="en-US" sz="1275" b="1" dirty="0" err="1">
                <a:solidFill>
                  <a:srgbClr val="204A87"/>
                </a:solidFill>
                <a:latin typeface="Consolas" panose="020B0609020204030204" pitchFamily="49" charset="0"/>
              </a:rPr>
              <a:t>zip_codes_in_ny</a:t>
            </a:r>
            <a:r>
              <a:rPr lang="en-US" sz="1275" b="1" dirty="0">
                <a:solidFill>
                  <a:srgbClr val="204A87"/>
                </a:solidFill>
                <a:latin typeface="Consolas" panose="020B0609020204030204" pitchFamily="49" charset="0"/>
              </a:rPr>
              <a:t> += 1</a:t>
            </a:r>
          </a:p>
          <a:p>
            <a:endParaRPr lang="en-US" sz="1275" b="1" dirty="0">
              <a:solidFill>
                <a:srgbClr val="204A87"/>
              </a:solidFill>
              <a:latin typeface="Consolas" panose="020B0609020204030204" pitchFamily="49" charset="0"/>
            </a:endParaRPr>
          </a:p>
          <a:p>
            <a:r>
              <a:rPr lang="en-US" sz="1275" b="1" dirty="0">
                <a:solidFill>
                  <a:srgbClr val="204A87"/>
                </a:solidFill>
                <a:latin typeface="Consolas" panose="020B0609020204030204" pitchFamily="49" charset="0"/>
              </a:rPr>
              <a:t>print('There are ' + </a:t>
            </a:r>
            <a:r>
              <a:rPr lang="en-US" sz="1275" b="1" dirty="0" err="1">
                <a:solidFill>
                  <a:srgbClr val="204A87"/>
                </a:solidFill>
                <a:latin typeface="Consolas" panose="020B0609020204030204" pitchFamily="49" charset="0"/>
              </a:rPr>
              <a:t>str</a:t>
            </a:r>
            <a:r>
              <a:rPr lang="en-US" sz="1275" b="1" dirty="0">
                <a:solidFill>
                  <a:srgbClr val="204A87"/>
                </a:solidFill>
                <a:latin typeface="Consolas" panose="020B0609020204030204" pitchFamily="49" charset="0"/>
              </a:rPr>
              <a:t>(</a:t>
            </a:r>
            <a:r>
              <a:rPr lang="en-US" sz="1275" b="1" dirty="0" err="1">
                <a:solidFill>
                  <a:srgbClr val="204A87"/>
                </a:solidFill>
                <a:latin typeface="Consolas" panose="020B0609020204030204" pitchFamily="49" charset="0"/>
              </a:rPr>
              <a:t>zip_codes_in_ny</a:t>
            </a:r>
            <a:r>
              <a:rPr lang="en-US" sz="1275" b="1" dirty="0">
                <a:solidFill>
                  <a:srgbClr val="204A87"/>
                </a:solidFill>
                <a:latin typeface="Consolas" panose="020B0609020204030204" pitchFamily="49" charset="0"/>
              </a:rPr>
              <a:t>) + ' zip codes in New York.')</a:t>
            </a:r>
          </a:p>
        </p:txBody>
      </p:sp>
      <p:sp>
        <p:nvSpPr>
          <p:cNvPr id="4" name="TextBox 3">
            <a:extLst>
              <a:ext uri="{FF2B5EF4-FFF2-40B4-BE49-F238E27FC236}">
                <a16:creationId xmlns:a16="http://schemas.microsoft.com/office/drawing/2014/main" id="{6E1CD091-1969-7843-A92D-AF98B5A232BD}"/>
              </a:ext>
            </a:extLst>
          </p:cNvPr>
          <p:cNvSpPr txBox="1"/>
          <p:nvPr/>
        </p:nvSpPr>
        <p:spPr>
          <a:xfrm>
            <a:off x="711843" y="16223"/>
            <a:ext cx="2494465" cy="461665"/>
          </a:xfrm>
          <a:prstGeom prst="rect">
            <a:avLst/>
          </a:prstGeom>
          <a:noFill/>
        </p:spPr>
        <p:txBody>
          <a:bodyPr wrap="none" rtlCol="0">
            <a:spAutoFit/>
          </a:bodyPr>
          <a:lstStyle/>
          <a:p>
            <a:r>
              <a:rPr lang="en-US" sz="2400" dirty="0"/>
              <a:t>&lt;zipcodes-ny4.py&gt;</a:t>
            </a:r>
          </a:p>
        </p:txBody>
      </p:sp>
    </p:spTree>
    <p:extLst>
      <p:ext uri="{BB962C8B-B14F-4D97-AF65-F5344CB8AC3E}">
        <p14:creationId xmlns:p14="http://schemas.microsoft.com/office/powerpoint/2010/main" val="312051510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9925B4-2723-C241-86D6-37ECDC21595F}"/>
              </a:ext>
            </a:extLst>
          </p:cNvPr>
          <p:cNvSpPr>
            <a:spLocks noGrp="1"/>
          </p:cNvSpPr>
          <p:nvPr>
            <p:ph type="body" sz="quarter" idx="10"/>
          </p:nvPr>
        </p:nvSpPr>
        <p:spPr/>
        <p:txBody>
          <a:bodyPr>
            <a:normAutofit/>
          </a:bodyPr>
          <a:lstStyle/>
          <a:p>
            <a:r>
              <a:rPr lang="en-US" sz="3200" dirty="0"/>
              <a:t>This is a nice convenience.</a:t>
            </a:r>
          </a:p>
          <a:p>
            <a:r>
              <a:rPr lang="en-US" sz="3200" dirty="0"/>
              <a:t>And here's something even easier.</a:t>
            </a:r>
          </a:p>
          <a:p>
            <a:r>
              <a:rPr lang="en-US" sz="3200" dirty="0"/>
              <a:t>We can put the list of field names </a:t>
            </a:r>
            <a:r>
              <a:rPr lang="en-US" sz="3200" i="1" dirty="0"/>
              <a:t>in the CSV file itself</a:t>
            </a:r>
            <a:endParaRPr lang="en-US" sz="3200" dirty="0"/>
          </a:p>
          <a:p>
            <a:r>
              <a:rPr lang="en-US" sz="3200" dirty="0"/>
              <a:t>There's a convention that the first line is a list of field names. If that's the case, you can omit the fieldnames in your program. </a:t>
            </a:r>
            <a:r>
              <a:rPr lang="en-US" sz="3200" dirty="0" err="1"/>
              <a:t>DictReader</a:t>
            </a:r>
            <a:r>
              <a:rPr lang="en-US" sz="3200" dirty="0"/>
              <a:t> will read the first line – the </a:t>
            </a:r>
            <a:r>
              <a:rPr lang="en-US" sz="3200" i="1" dirty="0"/>
              <a:t>header</a:t>
            </a:r>
            <a:r>
              <a:rPr lang="en-US" sz="3200" dirty="0"/>
              <a:t> line – and treat that as the field names for the rest of the file</a:t>
            </a:r>
            <a:r>
              <a:rPr lang="en-US" dirty="0"/>
              <a:t>		</a:t>
            </a:r>
          </a:p>
        </p:txBody>
      </p:sp>
    </p:spTree>
    <p:extLst>
      <p:ext uri="{BB962C8B-B14F-4D97-AF65-F5344CB8AC3E}">
        <p14:creationId xmlns:p14="http://schemas.microsoft.com/office/powerpoint/2010/main" val="174355083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83FEBA-CC44-0248-AA00-64E7DE3CFDCA}"/>
              </a:ext>
            </a:extLst>
          </p:cNvPr>
          <p:cNvSpPr>
            <a:spLocks noGrp="1"/>
          </p:cNvSpPr>
          <p:nvPr>
            <p:ph type="body" sz="quarter" idx="12"/>
          </p:nvPr>
        </p:nvSpPr>
        <p:spPr>
          <a:xfrm>
            <a:off x="711843" y="686279"/>
            <a:ext cx="8216683" cy="2598147"/>
          </a:xfrm>
        </p:spPr>
        <p:txBody>
          <a:bodyPr/>
          <a:lstStyle/>
          <a:p>
            <a:r>
              <a:rPr lang="en-US" dirty="0">
                <a:highlight>
                  <a:srgbClr val="FFFF00"/>
                </a:highlight>
              </a:rPr>
              <a:t>Zip </a:t>
            </a:r>
            <a:r>
              <a:rPr lang="en-US" dirty="0" err="1">
                <a:highlight>
                  <a:srgbClr val="FFFF00"/>
                </a:highlight>
              </a:rPr>
              <a:t>Code,City,State,State</a:t>
            </a:r>
            <a:r>
              <a:rPr lang="en-US" dirty="0">
                <a:highlight>
                  <a:srgbClr val="FFFF00"/>
                </a:highlight>
              </a:rPr>
              <a:t> </a:t>
            </a:r>
            <a:r>
              <a:rPr lang="en-US" dirty="0" err="1">
                <a:highlight>
                  <a:srgbClr val="FFFF00"/>
                </a:highlight>
              </a:rPr>
              <a:t>Abbr,County,Latitude,Longitude</a:t>
            </a:r>
            <a:endParaRPr lang="en-US" dirty="0">
              <a:highlight>
                <a:srgbClr val="FFFF00"/>
              </a:highlight>
            </a:endParaRPr>
          </a:p>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p:txBody>
      </p:sp>
      <p:sp>
        <p:nvSpPr>
          <p:cNvPr id="2" name="TextBox 1">
            <a:extLst>
              <a:ext uri="{FF2B5EF4-FFF2-40B4-BE49-F238E27FC236}">
                <a16:creationId xmlns:a16="http://schemas.microsoft.com/office/drawing/2014/main" id="{1E94207B-9B69-4141-A367-F18D89FD2D7C}"/>
              </a:ext>
            </a:extLst>
          </p:cNvPr>
          <p:cNvSpPr txBox="1"/>
          <p:nvPr/>
        </p:nvSpPr>
        <p:spPr>
          <a:xfrm>
            <a:off x="2094614" y="393405"/>
            <a:ext cx="1717906" cy="300082"/>
          </a:xfrm>
          <a:prstGeom prst="rect">
            <a:avLst/>
          </a:prstGeom>
          <a:noFill/>
        </p:spPr>
        <p:txBody>
          <a:bodyPr wrap="none" rtlCol="0">
            <a:spAutoFit/>
          </a:bodyPr>
          <a:lstStyle/>
          <a:p>
            <a:r>
              <a:rPr lang="en-US" dirty="0"/>
              <a:t>&lt;</a:t>
            </a:r>
            <a:r>
              <a:rPr lang="en-US" dirty="0" err="1"/>
              <a:t>zipcodesnamed.csv</a:t>
            </a:r>
            <a:r>
              <a:rPr lang="en-US" dirty="0"/>
              <a:t>&gt;</a:t>
            </a:r>
          </a:p>
        </p:txBody>
      </p:sp>
    </p:spTree>
    <p:extLst>
      <p:ext uri="{BB962C8B-B14F-4D97-AF65-F5344CB8AC3E}">
        <p14:creationId xmlns:p14="http://schemas.microsoft.com/office/powerpoint/2010/main" val="3702016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9FDD38-116A-994F-8EBD-FA0DFF4ED3EA}"/>
              </a:ext>
            </a:extLst>
          </p:cNvPr>
          <p:cNvSpPr>
            <a:spLocks noGrp="1"/>
          </p:cNvSpPr>
          <p:nvPr>
            <p:ph type="body" sz="quarter" idx="11"/>
          </p:nvPr>
        </p:nvSpPr>
        <p:spPr>
          <a:xfrm>
            <a:off x="4419600" y="908126"/>
            <a:ext cx="4508925" cy="1351652"/>
          </a:xfrm>
        </p:spPr>
        <p:txBody>
          <a:bodyPr/>
          <a:lstStyle/>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paine.txt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1294AA9F-E49C-C042-B084-8E965FC66206}"/>
              </a:ext>
            </a:extLst>
          </p:cNvPr>
          <p:cNvSpPr txBox="1"/>
          <p:nvPr/>
        </p:nvSpPr>
        <p:spPr>
          <a:xfrm>
            <a:off x="4419600" y="446461"/>
            <a:ext cx="1632306" cy="461665"/>
          </a:xfrm>
          <a:prstGeom prst="rect">
            <a:avLst/>
          </a:prstGeom>
          <a:noFill/>
        </p:spPr>
        <p:txBody>
          <a:bodyPr wrap="none" rtlCol="0">
            <a:spAutoFit/>
          </a:bodyPr>
          <a:lstStyle/>
          <a:p>
            <a:r>
              <a:rPr lang="en-US" sz="2400" dirty="0"/>
              <a:t>&lt;echo3.py&gt;</a:t>
            </a:r>
          </a:p>
        </p:txBody>
      </p:sp>
    </p:spTree>
    <p:extLst>
      <p:ext uri="{BB962C8B-B14F-4D97-AF65-F5344CB8AC3E}">
        <p14:creationId xmlns:p14="http://schemas.microsoft.com/office/powerpoint/2010/main" val="4221101579"/>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FBC616-6C2A-734B-801B-1DAAC86D6A00}"/>
              </a:ext>
            </a:extLst>
          </p:cNvPr>
          <p:cNvSpPr>
            <a:spLocks noGrp="1"/>
          </p:cNvSpPr>
          <p:nvPr>
            <p:ph type="body" sz="quarter" idx="12"/>
          </p:nvPr>
        </p:nvSpPr>
        <p:spPr>
          <a:xfrm>
            <a:off x="711843" y="869707"/>
            <a:ext cx="8216683" cy="1351652"/>
          </a:xfrm>
        </p:spPr>
        <p:txBody>
          <a:bodyPr/>
          <a:lstStyle/>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zipcodesnamed.csv</a:t>
            </a:r>
            <a:r>
              <a:rPr lang="en-US" b="1" dirty="0">
                <a:solidFill>
                  <a:srgbClr val="204A87"/>
                </a:solidFill>
                <a:latin typeface="Consolas" panose="020B0609020204030204" pitchFamily="49" charset="0"/>
              </a:rPr>
              <a:t>') as f:</a:t>
            </a:r>
          </a:p>
          <a:p>
            <a:r>
              <a:rPr lang="en-US" b="1" dirty="0">
                <a:solidFill>
                  <a:srgbClr val="204A87"/>
                </a:solidFill>
                <a:latin typeface="Consolas" panose="020B0609020204030204" pitchFamily="49" charset="0"/>
              </a:rPr>
              <a:t>    reader = </a:t>
            </a:r>
            <a:r>
              <a:rPr lang="en-US" b="1" dirty="0" err="1">
                <a:solidFill>
                  <a:srgbClr val="204A87"/>
                </a:solidFill>
                <a:latin typeface="Consolas" panose="020B0609020204030204" pitchFamily="49" charset="0"/>
              </a:rPr>
              <a:t>csv.DictReader</a:t>
            </a:r>
            <a:r>
              <a:rPr lang="en-US" b="1" dirty="0">
                <a:solidFill>
                  <a:srgbClr val="204A87"/>
                </a:solidFill>
                <a:latin typeface="Consolas" panose="020B0609020204030204" pitchFamily="49" charset="0"/>
              </a:rPr>
              <a:t>(f)</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list(reader)</a:t>
            </a:r>
            <a:endParaRPr lang="en-US" b="1" dirty="0">
              <a:solidFill>
                <a:srgbClr val="000000"/>
              </a:solidFill>
              <a:latin typeface="Consolas" panose="020B0609020204030204" pitchFamily="49" charset="0"/>
            </a:endParaRPr>
          </a:p>
        </p:txBody>
      </p:sp>
      <p:sp>
        <p:nvSpPr>
          <p:cNvPr id="4" name="TextBox 3">
            <a:extLst>
              <a:ext uri="{FF2B5EF4-FFF2-40B4-BE49-F238E27FC236}">
                <a16:creationId xmlns:a16="http://schemas.microsoft.com/office/drawing/2014/main" id="{ED99A3EF-D34A-3242-8C33-A2EA76E77CFC}"/>
              </a:ext>
            </a:extLst>
          </p:cNvPr>
          <p:cNvSpPr txBox="1"/>
          <p:nvPr/>
        </p:nvSpPr>
        <p:spPr>
          <a:xfrm>
            <a:off x="711843" y="408042"/>
            <a:ext cx="2494465" cy="461665"/>
          </a:xfrm>
          <a:prstGeom prst="rect">
            <a:avLst/>
          </a:prstGeom>
          <a:noFill/>
        </p:spPr>
        <p:txBody>
          <a:bodyPr wrap="none" rtlCol="0">
            <a:spAutoFit/>
          </a:bodyPr>
          <a:lstStyle/>
          <a:p>
            <a:r>
              <a:rPr lang="en-US" sz="2400" dirty="0"/>
              <a:t>&lt;zipcodes-ny5.py&gt;</a:t>
            </a:r>
          </a:p>
        </p:txBody>
      </p:sp>
    </p:spTree>
    <p:extLst>
      <p:ext uri="{BB962C8B-B14F-4D97-AF65-F5344CB8AC3E}">
        <p14:creationId xmlns:p14="http://schemas.microsoft.com/office/powerpoint/2010/main" val="142183841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34C716-F908-EF45-841B-D7A8E7299371}"/>
              </a:ext>
            </a:extLst>
          </p:cNvPr>
          <p:cNvSpPr>
            <a:spLocks noGrp="1"/>
          </p:cNvSpPr>
          <p:nvPr>
            <p:ph type="body" sz="quarter" idx="10"/>
          </p:nvPr>
        </p:nvSpPr>
        <p:spPr/>
        <p:txBody>
          <a:bodyPr/>
          <a:lstStyle/>
          <a:p>
            <a:r>
              <a:rPr lang="en-US" sz="3200" dirty="0"/>
              <a:t>It was very thoughtful of whoever wrote the CSV file to put a header row in there for you</a:t>
            </a:r>
          </a:p>
          <a:p>
            <a:r>
              <a:rPr lang="en-US" sz="3200" dirty="0"/>
              <a:t>How can you pay it forward and put a header row in the CSVs you write for the next reader?</a:t>
            </a:r>
          </a:p>
          <a:p>
            <a:endParaRPr lang="en-US" dirty="0"/>
          </a:p>
        </p:txBody>
      </p:sp>
    </p:spTree>
    <p:extLst>
      <p:ext uri="{BB962C8B-B14F-4D97-AF65-F5344CB8AC3E}">
        <p14:creationId xmlns:p14="http://schemas.microsoft.com/office/powerpoint/2010/main" val="310674416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71826-68CB-E349-9DB1-885C2F8148D7}"/>
              </a:ext>
            </a:extLst>
          </p:cNvPr>
          <p:cNvSpPr>
            <a:spLocks noGrp="1"/>
          </p:cNvSpPr>
          <p:nvPr>
            <p:ph type="body" sz="quarter" idx="10"/>
          </p:nvPr>
        </p:nvSpPr>
        <p:spPr/>
        <p:txBody>
          <a:bodyPr>
            <a:normAutofit/>
          </a:bodyPr>
          <a:lstStyle/>
          <a:p>
            <a:r>
              <a:rPr lang="en-US" sz="3200" dirty="0"/>
              <a:t>Since you've met </a:t>
            </a:r>
            <a:r>
              <a:rPr lang="en-US" sz="3200" dirty="0" err="1"/>
              <a:t>DictReader</a:t>
            </a:r>
            <a:r>
              <a:rPr lang="en-US" sz="3200" dirty="0"/>
              <a:t>, would it surprise you that there is also </a:t>
            </a:r>
            <a:r>
              <a:rPr lang="en-US" sz="3200" dirty="0" err="1"/>
              <a:t>DictWriter</a:t>
            </a:r>
            <a:r>
              <a:rPr lang="en-US" sz="3200" dirty="0"/>
              <a:t>?</a:t>
            </a:r>
          </a:p>
          <a:p>
            <a:r>
              <a:rPr lang="en-US" sz="3200" dirty="0" err="1"/>
              <a:t>DictWriter</a:t>
            </a:r>
            <a:r>
              <a:rPr lang="en-US" sz="3200" dirty="0"/>
              <a:t> has a command, </a:t>
            </a:r>
            <a:r>
              <a:rPr lang="en-US" sz="3200" b="1" dirty="0" err="1"/>
              <a:t>writeheader</a:t>
            </a:r>
            <a:r>
              <a:rPr lang="en-US" sz="3200" dirty="0"/>
              <a:t>(), which you should call before writing any rows (since headers come at the top of a table)</a:t>
            </a:r>
          </a:p>
          <a:p>
            <a:endParaRPr lang="en-US" sz="3200" dirty="0"/>
          </a:p>
        </p:txBody>
      </p:sp>
    </p:spTree>
    <p:extLst>
      <p:ext uri="{BB962C8B-B14F-4D97-AF65-F5344CB8AC3E}">
        <p14:creationId xmlns:p14="http://schemas.microsoft.com/office/powerpoint/2010/main" val="94923086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1F95E2-6DDC-2949-9EBA-914D8B5E65B6}"/>
              </a:ext>
            </a:extLst>
          </p:cNvPr>
          <p:cNvSpPr>
            <a:spLocks noGrp="1"/>
          </p:cNvSpPr>
          <p:nvPr>
            <p:ph type="body" sz="quarter" idx="12"/>
          </p:nvPr>
        </p:nvSpPr>
        <p:spPr>
          <a:xfrm>
            <a:off x="711843" y="634883"/>
            <a:ext cx="8216683" cy="4540795"/>
          </a:xfrm>
        </p:spPr>
        <p:txBody>
          <a:bodyPr/>
          <a:lstStyle/>
          <a:p>
            <a:r>
              <a:rPr lang="en-US" sz="1200" b="1" dirty="0">
                <a:solidFill>
                  <a:srgbClr val="204A87"/>
                </a:solidFill>
                <a:latin typeface="Consolas" panose="020B0609020204030204" pitchFamily="49" charset="0"/>
              </a:rPr>
              <a:t>import csv</a:t>
            </a:r>
          </a:p>
          <a:p>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Split CSV file into a list of lines</a:t>
            </a:r>
          </a:p>
          <a:p>
            <a:r>
              <a:rPr lang="en-US" sz="1200" b="1" dirty="0">
                <a:solidFill>
                  <a:srgbClr val="204A87"/>
                </a:solidFill>
                <a:latin typeface="Consolas" panose="020B0609020204030204" pitchFamily="49" charset="0"/>
              </a:rPr>
              <a:t>with open('</a:t>
            </a:r>
            <a:r>
              <a:rPr lang="en-US" sz="1200" b="1" dirty="0" err="1">
                <a:solidFill>
                  <a:srgbClr val="204A87"/>
                </a:solidFill>
                <a:latin typeface="Consolas" panose="020B0609020204030204" pitchFamily="49" charset="0"/>
              </a:rPr>
              <a:t>zipcodesnamed.csv</a:t>
            </a:r>
            <a:r>
              <a:rPr lang="en-US" sz="1200" b="1" dirty="0">
                <a:solidFill>
                  <a:srgbClr val="204A87"/>
                </a:solidFill>
                <a:latin typeface="Consolas" panose="020B0609020204030204" pitchFamily="49" charset="0"/>
              </a:rPr>
              <a:t>') as </a:t>
            </a:r>
            <a:r>
              <a:rPr lang="en-US" sz="1200" b="1" dirty="0" err="1">
                <a:solidFill>
                  <a:srgbClr val="204A87"/>
                </a:solidFill>
                <a:latin typeface="Consolas" panose="020B0609020204030204" pitchFamily="49" charset="0"/>
              </a:rPr>
              <a:t>f_in</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reader = </a:t>
            </a:r>
            <a:r>
              <a:rPr lang="en-US" sz="1200" b="1" dirty="0" err="1">
                <a:solidFill>
                  <a:srgbClr val="204A87"/>
                </a:solidFill>
                <a:latin typeface="Consolas" panose="020B0609020204030204" pitchFamily="49" charset="0"/>
              </a:rPr>
              <a:t>csv.DictReader</a:t>
            </a:r>
            <a:r>
              <a:rPr lang="en-US" sz="1200" b="1" dirty="0">
                <a:solidFill>
                  <a:srgbClr val="204A87"/>
                </a:solidFill>
                <a:latin typeface="Consolas" panose="020B0609020204030204" pitchFamily="49" charset="0"/>
              </a:rPr>
              <a:t>(</a:t>
            </a:r>
            <a:r>
              <a:rPr lang="en-US" sz="1200" b="1" dirty="0" err="1">
                <a:solidFill>
                  <a:srgbClr val="204A87"/>
                </a:solidFill>
                <a:latin typeface="Consolas" panose="020B0609020204030204" pitchFamily="49" charset="0"/>
              </a:rPr>
              <a:t>f_in</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 = list(reader)</a:t>
            </a:r>
          </a:p>
          <a:p>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Write only zip codes north of 40 degrees</a:t>
            </a:r>
          </a:p>
          <a:p>
            <a:r>
              <a:rPr lang="en-US" sz="1200" b="1" dirty="0">
                <a:solidFill>
                  <a:srgbClr val="204A87"/>
                </a:solidFill>
                <a:latin typeface="Consolas" panose="020B0609020204030204" pitchFamily="49" charset="0"/>
              </a:rPr>
              <a:t>with open('</a:t>
            </a:r>
            <a:r>
              <a:rPr lang="en-US" sz="1200" b="1" dirty="0" err="1">
                <a:solidFill>
                  <a:srgbClr val="204A87"/>
                </a:solidFill>
                <a:latin typeface="Consolas" panose="020B0609020204030204" pitchFamily="49" charset="0"/>
              </a:rPr>
              <a:t>zipcodesnamed-out.csv','w</a:t>
            </a:r>
            <a:r>
              <a:rPr lang="en-US" sz="1200" b="1" dirty="0">
                <a:solidFill>
                  <a:srgbClr val="204A87"/>
                </a:solidFill>
                <a:latin typeface="Consolas" panose="020B0609020204030204" pitchFamily="49" charset="0"/>
              </a:rPr>
              <a:t>') as </a:t>
            </a:r>
            <a:r>
              <a:rPr lang="en-US" sz="1200" b="1" dirty="0" err="1">
                <a:solidFill>
                  <a:srgbClr val="204A87"/>
                </a:solidFill>
                <a:latin typeface="Consolas" panose="020B0609020204030204" pitchFamily="49" charset="0"/>
              </a:rPr>
              <a:t>f_out</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headers = </a:t>
            </a:r>
            <a:r>
              <a:rPr lang="en-US" sz="1200" b="1" dirty="0" err="1">
                <a:solidFill>
                  <a:srgbClr val="204A87"/>
                </a:solidFill>
                <a:latin typeface="Consolas" panose="020B0609020204030204" pitchFamily="49" charset="0"/>
              </a:rPr>
              <a:t>reader.fieldnames</a:t>
            </a:r>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print(headers)</a:t>
            </a:r>
          </a:p>
          <a:p>
            <a:r>
              <a:rPr lang="en-US" sz="1200" b="1" dirty="0">
                <a:solidFill>
                  <a:srgbClr val="204A87"/>
                </a:solidFill>
                <a:latin typeface="Consolas" panose="020B0609020204030204" pitchFamily="49" charset="0"/>
              </a:rPr>
              <a:t>    writer = </a:t>
            </a:r>
            <a:r>
              <a:rPr lang="en-US" sz="1200" b="1" dirty="0" err="1">
                <a:solidFill>
                  <a:srgbClr val="204A87"/>
                </a:solidFill>
                <a:latin typeface="Consolas" panose="020B0609020204030204" pitchFamily="49" charset="0"/>
              </a:rPr>
              <a:t>csv.</a:t>
            </a:r>
            <a:r>
              <a:rPr lang="en-US" sz="1200" b="1" dirty="0" err="1">
                <a:solidFill>
                  <a:srgbClr val="204A87"/>
                </a:solidFill>
                <a:highlight>
                  <a:srgbClr val="FFFF00"/>
                </a:highlight>
                <a:latin typeface="Consolas" panose="020B0609020204030204" pitchFamily="49" charset="0"/>
              </a:rPr>
              <a:t>DictWriter</a:t>
            </a:r>
            <a:r>
              <a:rPr lang="en-US" sz="1200" b="1" dirty="0">
                <a:solidFill>
                  <a:srgbClr val="204A87"/>
                </a:solidFill>
                <a:latin typeface="Consolas" panose="020B0609020204030204" pitchFamily="49" charset="0"/>
              </a:rPr>
              <a:t>(</a:t>
            </a:r>
            <a:r>
              <a:rPr lang="en-US" sz="1200" b="1" dirty="0" err="1">
                <a:solidFill>
                  <a:srgbClr val="204A87"/>
                </a:solidFill>
                <a:latin typeface="Consolas" panose="020B0609020204030204" pitchFamily="49" charset="0"/>
              </a:rPr>
              <a:t>f_out</a:t>
            </a:r>
            <a:r>
              <a:rPr lang="en-US" sz="1200" b="1" dirty="0">
                <a:solidFill>
                  <a:srgbClr val="204A87"/>
                </a:solidFill>
                <a:latin typeface="Consolas" panose="020B0609020204030204" pitchFamily="49" charset="0"/>
              </a:rPr>
              <a:t>, headers)</a:t>
            </a:r>
          </a:p>
          <a:p>
            <a:r>
              <a:rPr lang="en-US" sz="1200" b="1" dirty="0">
                <a:solidFill>
                  <a:srgbClr val="204A87"/>
                </a:solidFill>
                <a:highlight>
                  <a:srgbClr val="FFFF00"/>
                </a:highlight>
                <a:latin typeface="Consolas" panose="020B0609020204030204" pitchFamily="49" charset="0"/>
              </a:rPr>
              <a:t>    </a:t>
            </a:r>
            <a:r>
              <a:rPr lang="en-US" sz="1200" b="1" dirty="0" err="1">
                <a:solidFill>
                  <a:srgbClr val="204A87"/>
                </a:solidFill>
                <a:highlight>
                  <a:srgbClr val="FFFF00"/>
                </a:highlight>
                <a:latin typeface="Consolas" panose="020B0609020204030204" pitchFamily="49" charset="0"/>
              </a:rPr>
              <a:t>writer.writeheader</a:t>
            </a:r>
            <a:r>
              <a:rPr lang="en-US" sz="1200" b="1" dirty="0">
                <a:solidFill>
                  <a:srgbClr val="204A87"/>
                </a:solidFill>
                <a:highlight>
                  <a:srgbClr val="FFFF00"/>
                </a:highlight>
                <a:latin typeface="Consolas" panose="020B0609020204030204" pitchFamily="49" charset="0"/>
              </a:rPr>
              <a:t>()</a:t>
            </a:r>
          </a:p>
          <a:p>
            <a:r>
              <a:rPr lang="en-US" sz="1200" b="1" dirty="0">
                <a:solidFill>
                  <a:srgbClr val="204A87"/>
                </a:solidFill>
                <a:latin typeface="Consolas" panose="020B0609020204030204" pitchFamily="49" charset="0"/>
              </a:rPr>
              <a:t>    for row in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if float(row['Latitude']) &gt; 40:</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writer.writerow</a:t>
            </a:r>
            <a:r>
              <a:rPr lang="en-US" sz="1200" b="1" dirty="0">
                <a:solidFill>
                  <a:srgbClr val="204A87"/>
                </a:solidFill>
                <a:latin typeface="Consolas" panose="020B0609020204030204" pitchFamily="49" charset="0"/>
              </a:rPr>
              <a:t>(row)</a:t>
            </a:r>
            <a:endParaRPr lang="en-US" sz="1200" b="1" dirty="0"/>
          </a:p>
        </p:txBody>
      </p:sp>
      <p:sp>
        <p:nvSpPr>
          <p:cNvPr id="4" name="TextBox 3">
            <a:extLst>
              <a:ext uri="{FF2B5EF4-FFF2-40B4-BE49-F238E27FC236}">
                <a16:creationId xmlns:a16="http://schemas.microsoft.com/office/drawing/2014/main" id="{ABD6D639-9FBC-FC40-852F-F2032B082606}"/>
              </a:ext>
            </a:extLst>
          </p:cNvPr>
          <p:cNvSpPr txBox="1"/>
          <p:nvPr/>
        </p:nvSpPr>
        <p:spPr>
          <a:xfrm>
            <a:off x="711843" y="173218"/>
            <a:ext cx="2658869" cy="461665"/>
          </a:xfrm>
          <a:prstGeom prst="rect">
            <a:avLst/>
          </a:prstGeom>
          <a:noFill/>
        </p:spPr>
        <p:txBody>
          <a:bodyPr wrap="none" rtlCol="0">
            <a:spAutoFit/>
          </a:bodyPr>
          <a:lstStyle/>
          <a:p>
            <a:r>
              <a:rPr lang="en-US" sz="2400" dirty="0"/>
              <a:t>&lt;zipcodes-deg3.py&gt;</a:t>
            </a:r>
          </a:p>
        </p:txBody>
      </p:sp>
    </p:spTree>
    <p:extLst>
      <p:ext uri="{BB962C8B-B14F-4D97-AF65-F5344CB8AC3E}">
        <p14:creationId xmlns:p14="http://schemas.microsoft.com/office/powerpoint/2010/main" val="195849429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71826-68CB-E349-9DB1-885C2F8148D7}"/>
              </a:ext>
            </a:extLst>
          </p:cNvPr>
          <p:cNvSpPr>
            <a:spLocks noGrp="1"/>
          </p:cNvSpPr>
          <p:nvPr>
            <p:ph type="body" sz="quarter" idx="10"/>
          </p:nvPr>
        </p:nvSpPr>
        <p:spPr/>
        <p:txBody>
          <a:bodyPr>
            <a:normAutofit/>
          </a:bodyPr>
          <a:lstStyle/>
          <a:p>
            <a:r>
              <a:rPr lang="en-US" sz="3200" dirty="0"/>
              <a:t>Since you've met </a:t>
            </a:r>
            <a:r>
              <a:rPr lang="en-US" sz="3200" dirty="0" err="1"/>
              <a:t>DictReader</a:t>
            </a:r>
            <a:r>
              <a:rPr lang="en-US" sz="3200" dirty="0"/>
              <a:t>, would it surprise you that there is also </a:t>
            </a:r>
            <a:r>
              <a:rPr lang="en-US" sz="3200" dirty="0" err="1"/>
              <a:t>DictWriter</a:t>
            </a:r>
            <a:r>
              <a:rPr lang="en-US" sz="3200" dirty="0"/>
              <a:t>?</a:t>
            </a:r>
          </a:p>
          <a:p>
            <a:r>
              <a:rPr lang="en-US" sz="3200" dirty="0"/>
              <a:t>The one challenge is that </a:t>
            </a:r>
            <a:r>
              <a:rPr lang="en-US" sz="3200" dirty="0" err="1"/>
              <a:t>DictWriter</a:t>
            </a:r>
            <a:r>
              <a:rPr lang="en-US" sz="3200" dirty="0"/>
              <a:t> needs to know what the field names are</a:t>
            </a:r>
          </a:p>
          <a:p>
            <a:r>
              <a:rPr lang="en-US" sz="3200" dirty="0"/>
              <a:t>Fortunately, it's easy to grab that list from our </a:t>
            </a:r>
            <a:r>
              <a:rPr lang="en-US" sz="3200" dirty="0" err="1"/>
              <a:t>DictReader</a:t>
            </a:r>
            <a:r>
              <a:rPr lang="en-US" sz="3200" dirty="0"/>
              <a:t>: it's </a:t>
            </a:r>
            <a:r>
              <a:rPr lang="en-US" sz="3200" b="1" dirty="0" err="1"/>
              <a:t>reader.fieldnames</a:t>
            </a:r>
            <a:endParaRPr lang="en-US" sz="3200" b="1" dirty="0"/>
          </a:p>
        </p:txBody>
      </p:sp>
    </p:spTree>
    <p:extLst>
      <p:ext uri="{BB962C8B-B14F-4D97-AF65-F5344CB8AC3E}">
        <p14:creationId xmlns:p14="http://schemas.microsoft.com/office/powerpoint/2010/main" val="420265445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1F95E2-6DDC-2949-9EBA-914D8B5E65B6}"/>
              </a:ext>
            </a:extLst>
          </p:cNvPr>
          <p:cNvSpPr>
            <a:spLocks noGrp="1"/>
          </p:cNvSpPr>
          <p:nvPr>
            <p:ph type="body" sz="quarter" idx="12"/>
          </p:nvPr>
        </p:nvSpPr>
        <p:spPr>
          <a:xfrm>
            <a:off x="711843" y="634883"/>
            <a:ext cx="8216683" cy="4540795"/>
          </a:xfrm>
        </p:spPr>
        <p:txBody>
          <a:bodyPr/>
          <a:lstStyle/>
          <a:p>
            <a:r>
              <a:rPr lang="en-US" sz="1200" b="1" dirty="0">
                <a:solidFill>
                  <a:srgbClr val="204A87"/>
                </a:solidFill>
                <a:latin typeface="Consolas" panose="020B0609020204030204" pitchFamily="49" charset="0"/>
              </a:rPr>
              <a:t>import csv</a:t>
            </a:r>
          </a:p>
          <a:p>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Split CSV file into a list of lines</a:t>
            </a:r>
          </a:p>
          <a:p>
            <a:r>
              <a:rPr lang="en-US" sz="1200" b="1" dirty="0">
                <a:solidFill>
                  <a:srgbClr val="204A87"/>
                </a:solidFill>
                <a:latin typeface="Consolas" panose="020B0609020204030204" pitchFamily="49" charset="0"/>
              </a:rPr>
              <a:t>with open('</a:t>
            </a:r>
            <a:r>
              <a:rPr lang="en-US" sz="1200" b="1" dirty="0" err="1">
                <a:solidFill>
                  <a:srgbClr val="204A87"/>
                </a:solidFill>
                <a:latin typeface="Consolas" panose="020B0609020204030204" pitchFamily="49" charset="0"/>
              </a:rPr>
              <a:t>zipcodesnamed.csv</a:t>
            </a:r>
            <a:r>
              <a:rPr lang="en-US" sz="1200" b="1" dirty="0">
                <a:solidFill>
                  <a:srgbClr val="204A87"/>
                </a:solidFill>
                <a:latin typeface="Consolas" panose="020B0609020204030204" pitchFamily="49" charset="0"/>
              </a:rPr>
              <a:t>') as </a:t>
            </a:r>
            <a:r>
              <a:rPr lang="en-US" sz="1200" b="1" dirty="0" err="1">
                <a:solidFill>
                  <a:srgbClr val="204A87"/>
                </a:solidFill>
                <a:latin typeface="Consolas" panose="020B0609020204030204" pitchFamily="49" charset="0"/>
              </a:rPr>
              <a:t>f_in</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reader = </a:t>
            </a:r>
            <a:r>
              <a:rPr lang="en-US" sz="1200" b="1" dirty="0" err="1">
                <a:solidFill>
                  <a:srgbClr val="204A87"/>
                </a:solidFill>
                <a:latin typeface="Consolas" panose="020B0609020204030204" pitchFamily="49" charset="0"/>
              </a:rPr>
              <a:t>csv.DictReader</a:t>
            </a:r>
            <a:r>
              <a:rPr lang="en-US" sz="1200" b="1" dirty="0">
                <a:solidFill>
                  <a:srgbClr val="204A87"/>
                </a:solidFill>
                <a:latin typeface="Consolas" panose="020B0609020204030204" pitchFamily="49" charset="0"/>
              </a:rPr>
              <a:t>(</a:t>
            </a:r>
            <a:r>
              <a:rPr lang="en-US" sz="1200" b="1" dirty="0" err="1">
                <a:solidFill>
                  <a:srgbClr val="204A87"/>
                </a:solidFill>
                <a:latin typeface="Consolas" panose="020B0609020204030204" pitchFamily="49" charset="0"/>
              </a:rPr>
              <a:t>f_in</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 = list(reader)</a:t>
            </a:r>
          </a:p>
          <a:p>
            <a:endParaRPr lang="en-US" sz="1200" b="1" dirty="0">
              <a:solidFill>
                <a:srgbClr val="204A87"/>
              </a:solidFill>
              <a:latin typeface="Consolas" panose="020B0609020204030204" pitchFamily="49" charset="0"/>
            </a:endParaRPr>
          </a:p>
          <a:p>
            <a:r>
              <a:rPr lang="en-US" sz="1200" b="1" dirty="0">
                <a:solidFill>
                  <a:srgbClr val="204A87"/>
                </a:solidFill>
                <a:latin typeface="Consolas" panose="020B0609020204030204" pitchFamily="49" charset="0"/>
              </a:rPr>
              <a:t># Write only zip codes north of 40 degrees</a:t>
            </a:r>
          </a:p>
          <a:p>
            <a:r>
              <a:rPr lang="en-US" sz="1200" b="1" dirty="0">
                <a:solidFill>
                  <a:srgbClr val="204A87"/>
                </a:solidFill>
                <a:latin typeface="Consolas" panose="020B0609020204030204" pitchFamily="49" charset="0"/>
              </a:rPr>
              <a:t>with open('</a:t>
            </a:r>
            <a:r>
              <a:rPr lang="en-US" sz="1200" b="1" dirty="0" err="1">
                <a:solidFill>
                  <a:srgbClr val="204A87"/>
                </a:solidFill>
                <a:latin typeface="Consolas" panose="020B0609020204030204" pitchFamily="49" charset="0"/>
              </a:rPr>
              <a:t>zipcodesnamed-out.csv','w</a:t>
            </a:r>
            <a:r>
              <a:rPr lang="en-US" sz="1200" b="1" dirty="0">
                <a:solidFill>
                  <a:srgbClr val="204A87"/>
                </a:solidFill>
                <a:latin typeface="Consolas" panose="020B0609020204030204" pitchFamily="49" charset="0"/>
              </a:rPr>
              <a:t>') as </a:t>
            </a:r>
            <a:r>
              <a:rPr lang="en-US" sz="1200" b="1" dirty="0" err="1">
                <a:solidFill>
                  <a:srgbClr val="204A87"/>
                </a:solidFill>
                <a:latin typeface="Consolas" panose="020B0609020204030204" pitchFamily="49" charset="0"/>
              </a:rPr>
              <a:t>f_out</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headers = </a:t>
            </a:r>
            <a:r>
              <a:rPr lang="en-US" sz="1200" b="1" dirty="0" err="1">
                <a:solidFill>
                  <a:srgbClr val="204A87"/>
                </a:solidFill>
                <a:highlight>
                  <a:srgbClr val="FFFF00"/>
                </a:highlight>
                <a:latin typeface="Consolas" panose="020B0609020204030204" pitchFamily="49" charset="0"/>
              </a:rPr>
              <a:t>reader.fieldnames</a:t>
            </a:r>
            <a:endParaRPr lang="en-US" sz="1200" b="1" dirty="0">
              <a:solidFill>
                <a:srgbClr val="204A87"/>
              </a:solidFill>
              <a:highlight>
                <a:srgbClr val="FFFF00"/>
              </a:highlight>
              <a:latin typeface="Consolas" panose="020B0609020204030204" pitchFamily="49" charset="0"/>
            </a:endParaRPr>
          </a:p>
          <a:p>
            <a:r>
              <a:rPr lang="en-US" sz="1200" b="1" dirty="0">
                <a:solidFill>
                  <a:srgbClr val="204A87"/>
                </a:solidFill>
                <a:latin typeface="Consolas" panose="020B0609020204030204" pitchFamily="49" charset="0"/>
              </a:rPr>
              <a:t>    print(headers)</a:t>
            </a:r>
          </a:p>
          <a:p>
            <a:r>
              <a:rPr lang="en-US" sz="1200" b="1" dirty="0">
                <a:solidFill>
                  <a:srgbClr val="204A87"/>
                </a:solidFill>
                <a:latin typeface="Consolas" panose="020B0609020204030204" pitchFamily="49" charset="0"/>
              </a:rPr>
              <a:t>    writer = </a:t>
            </a:r>
            <a:r>
              <a:rPr lang="en-US" sz="1200" b="1" dirty="0" err="1">
                <a:solidFill>
                  <a:srgbClr val="204A87"/>
                </a:solidFill>
                <a:latin typeface="Consolas" panose="020B0609020204030204" pitchFamily="49" charset="0"/>
              </a:rPr>
              <a:t>csv.DictWriter</a:t>
            </a:r>
            <a:r>
              <a:rPr lang="en-US" sz="1200" b="1" dirty="0">
                <a:solidFill>
                  <a:srgbClr val="204A87"/>
                </a:solidFill>
                <a:latin typeface="Consolas" panose="020B0609020204030204" pitchFamily="49" charset="0"/>
              </a:rPr>
              <a:t>(</a:t>
            </a:r>
            <a:r>
              <a:rPr lang="en-US" sz="1200" b="1" dirty="0" err="1">
                <a:solidFill>
                  <a:srgbClr val="204A87"/>
                </a:solidFill>
                <a:latin typeface="Consolas" panose="020B0609020204030204" pitchFamily="49" charset="0"/>
              </a:rPr>
              <a:t>f_out</a:t>
            </a:r>
            <a:r>
              <a:rPr lang="en-US" sz="1200" b="1" dirty="0">
                <a:solidFill>
                  <a:srgbClr val="204A87"/>
                </a:solidFill>
                <a:latin typeface="Consolas" panose="020B0609020204030204" pitchFamily="49" charset="0"/>
              </a:rPr>
              <a:t>, </a:t>
            </a:r>
            <a:r>
              <a:rPr lang="en-US" sz="1200" b="1" dirty="0">
                <a:solidFill>
                  <a:srgbClr val="204A87"/>
                </a:solidFill>
                <a:highlight>
                  <a:srgbClr val="FFFF00"/>
                </a:highlight>
                <a:latin typeface="Consolas" panose="020B0609020204030204" pitchFamily="49" charset="0"/>
              </a:rPr>
              <a:t>headers</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writer.writeheader</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for row in </a:t>
            </a:r>
            <a:r>
              <a:rPr lang="en-US" sz="1200" b="1" dirty="0" err="1">
                <a:solidFill>
                  <a:srgbClr val="204A87"/>
                </a:solidFill>
                <a:latin typeface="Consolas" panose="020B0609020204030204" pitchFamily="49" charset="0"/>
              </a:rPr>
              <a:t>zip_codes_table</a:t>
            </a:r>
            <a:r>
              <a:rPr lang="en-US" sz="1200" b="1" dirty="0">
                <a:solidFill>
                  <a:srgbClr val="204A87"/>
                </a:solidFill>
                <a:latin typeface="Consolas" panose="020B0609020204030204" pitchFamily="49" charset="0"/>
              </a:rPr>
              <a:t>:</a:t>
            </a:r>
          </a:p>
          <a:p>
            <a:r>
              <a:rPr lang="en-US" sz="1200" b="1" dirty="0">
                <a:solidFill>
                  <a:srgbClr val="204A87"/>
                </a:solidFill>
                <a:latin typeface="Consolas" panose="020B0609020204030204" pitchFamily="49" charset="0"/>
              </a:rPr>
              <a:t>        if float(row['Latitude']) &gt; 40:</a:t>
            </a:r>
          </a:p>
          <a:p>
            <a:r>
              <a:rPr lang="en-US" sz="1200" b="1" dirty="0">
                <a:solidFill>
                  <a:srgbClr val="204A87"/>
                </a:solidFill>
                <a:latin typeface="Consolas" panose="020B0609020204030204" pitchFamily="49" charset="0"/>
              </a:rPr>
              <a:t>            </a:t>
            </a:r>
            <a:r>
              <a:rPr lang="en-US" sz="1200" b="1" dirty="0" err="1">
                <a:solidFill>
                  <a:srgbClr val="204A87"/>
                </a:solidFill>
                <a:latin typeface="Consolas" panose="020B0609020204030204" pitchFamily="49" charset="0"/>
              </a:rPr>
              <a:t>writer.writerow</a:t>
            </a:r>
            <a:r>
              <a:rPr lang="en-US" sz="1200" b="1" dirty="0">
                <a:solidFill>
                  <a:srgbClr val="204A87"/>
                </a:solidFill>
                <a:latin typeface="Consolas" panose="020B0609020204030204" pitchFamily="49" charset="0"/>
              </a:rPr>
              <a:t>(row)</a:t>
            </a:r>
            <a:endParaRPr lang="en-US" sz="1200" b="1" dirty="0"/>
          </a:p>
        </p:txBody>
      </p:sp>
      <p:sp>
        <p:nvSpPr>
          <p:cNvPr id="4" name="TextBox 3">
            <a:extLst>
              <a:ext uri="{FF2B5EF4-FFF2-40B4-BE49-F238E27FC236}">
                <a16:creationId xmlns:a16="http://schemas.microsoft.com/office/drawing/2014/main" id="{ABD6D639-9FBC-FC40-852F-F2032B082606}"/>
              </a:ext>
            </a:extLst>
          </p:cNvPr>
          <p:cNvSpPr txBox="1"/>
          <p:nvPr/>
        </p:nvSpPr>
        <p:spPr>
          <a:xfrm>
            <a:off x="711843" y="173218"/>
            <a:ext cx="2658869" cy="461665"/>
          </a:xfrm>
          <a:prstGeom prst="rect">
            <a:avLst/>
          </a:prstGeom>
          <a:noFill/>
        </p:spPr>
        <p:txBody>
          <a:bodyPr wrap="none" rtlCol="0">
            <a:spAutoFit/>
          </a:bodyPr>
          <a:lstStyle/>
          <a:p>
            <a:r>
              <a:rPr lang="en-US" sz="2400" dirty="0"/>
              <a:t>&lt;zipcodes-deg3.py&gt;</a:t>
            </a:r>
          </a:p>
        </p:txBody>
      </p:sp>
    </p:spTree>
    <p:extLst>
      <p:ext uri="{BB962C8B-B14F-4D97-AF65-F5344CB8AC3E}">
        <p14:creationId xmlns:p14="http://schemas.microsoft.com/office/powerpoint/2010/main" val="304254321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33A8A-B9D5-B845-ADA6-F5F6E4BC09F2}"/>
              </a:ext>
            </a:extLst>
          </p:cNvPr>
          <p:cNvSpPr>
            <a:spLocks noGrp="1"/>
          </p:cNvSpPr>
          <p:nvPr>
            <p:ph type="body" sz="quarter" idx="10"/>
          </p:nvPr>
        </p:nvSpPr>
        <p:spPr/>
        <p:txBody>
          <a:bodyPr>
            <a:normAutofit/>
          </a:bodyPr>
          <a:lstStyle/>
          <a:p>
            <a:r>
              <a:rPr lang="en-US" sz="3200" dirty="0"/>
              <a:t>Headers make explicit a number of tedious but unavoidable file format issues</a:t>
            </a:r>
          </a:p>
          <a:p>
            <a:r>
              <a:rPr lang="en-US" sz="3200" dirty="0"/>
              <a:t>(Things are more complicated if you are creating a CSV file from scratch, or if you want to invent your own names for a CSV that doesn't have a header row)</a:t>
            </a:r>
          </a:p>
          <a:p>
            <a:r>
              <a:rPr lang="en-US" sz="3200" dirty="0"/>
              <a:t>From here on, we will just use CSVs that have an explicit header row, </a:t>
            </a:r>
          </a:p>
          <a:p>
            <a:r>
              <a:rPr lang="en-US" sz="3200" dirty="0"/>
              <a:t>And we will use </a:t>
            </a:r>
            <a:r>
              <a:rPr lang="en-US" sz="3200" dirty="0" err="1"/>
              <a:t>DictReader</a:t>
            </a:r>
            <a:r>
              <a:rPr lang="en-US" sz="3200" dirty="0"/>
              <a:t> and </a:t>
            </a:r>
            <a:r>
              <a:rPr lang="en-US" sz="3200" dirty="0" err="1"/>
              <a:t>DictWriter</a:t>
            </a:r>
            <a:r>
              <a:rPr lang="en-US" sz="3200" dirty="0"/>
              <a:t> to work with them</a:t>
            </a:r>
          </a:p>
        </p:txBody>
      </p:sp>
    </p:spTree>
    <p:extLst>
      <p:ext uri="{BB962C8B-B14F-4D97-AF65-F5344CB8AC3E}">
        <p14:creationId xmlns:p14="http://schemas.microsoft.com/office/powerpoint/2010/main" val="311342712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508647" y="857250"/>
            <a:ext cx="5694759" cy="1627112"/>
          </a:xfrm>
        </p:spPr>
        <p:txBody>
          <a:bodyPr/>
          <a:lstStyle/>
          <a:p>
            <a:r>
              <a:rPr lang="en-US" sz="3200" dirty="0">
                <a:solidFill>
                  <a:schemeClr val="bg1"/>
                </a:solidFill>
              </a:rPr>
              <a:t>5</a:t>
            </a:r>
          </a:p>
          <a:p>
            <a:endParaRPr lang="en-US" sz="3200" dirty="0">
              <a:solidFill>
                <a:schemeClr val="bg1"/>
              </a:solidFill>
            </a:endParaRPr>
          </a:p>
          <a:p>
            <a:r>
              <a:rPr lang="en-US" sz="3200" dirty="0">
                <a:solidFill>
                  <a:schemeClr val="bg1"/>
                </a:solidFill>
              </a:rPr>
              <a:t>Module Intro</a:t>
            </a:r>
          </a:p>
        </p:txBody>
      </p:sp>
    </p:spTree>
    <p:extLst>
      <p:ext uri="{BB962C8B-B14F-4D97-AF65-F5344CB8AC3E}">
        <p14:creationId xmlns:p14="http://schemas.microsoft.com/office/powerpoint/2010/main" val="20744203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3200" dirty="0"/>
              <a:t>You currently know how to read and write tabular data from a file</a:t>
            </a:r>
          </a:p>
          <a:p>
            <a:r>
              <a:rPr lang="en-US" sz="3200" dirty="0"/>
              <a:t>In this module, we're going to build on that in two ways</a:t>
            </a:r>
          </a:p>
          <a:p>
            <a:r>
              <a:rPr lang="en-US" sz="3200" dirty="0"/>
              <a:t>First, we're going to look at some of the many ways you can work with a table.</a:t>
            </a:r>
          </a:p>
          <a:p>
            <a:r>
              <a:rPr lang="en-US" sz="3200" dirty="0"/>
              <a:t>There are lots of simple but powerful operations.</a:t>
            </a:r>
          </a:p>
          <a:p>
            <a:r>
              <a:rPr lang="en-US" sz="3200" dirty="0"/>
              <a:t>Second, we're going to combine multiple tables into a full database</a:t>
            </a:r>
          </a:p>
        </p:txBody>
      </p:sp>
    </p:spTree>
    <p:extLst>
      <p:ext uri="{BB962C8B-B14F-4D97-AF65-F5344CB8AC3E}">
        <p14:creationId xmlns:p14="http://schemas.microsoft.com/office/powerpoint/2010/main" val="143222249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CTECH403_M5_01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“Fields”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979416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AAE18F-F6B6-414A-B1DC-50959E011FA8}"/>
              </a:ext>
            </a:extLst>
          </p:cNvPr>
          <p:cNvSpPr>
            <a:spLocks noGrp="1"/>
          </p:cNvSpPr>
          <p:nvPr>
            <p:ph sz="quarter" idx="10"/>
          </p:nvPr>
        </p:nvSpPr>
        <p:spPr/>
        <p:txBody>
          <a:bodyPr/>
          <a:lstStyle/>
          <a:p>
            <a:r>
              <a:rPr lang="en-US" dirty="0"/>
              <a:t>$ python echo3.py</a:t>
            </a:r>
          </a:p>
          <a:p>
            <a:endParaRPr lang="en-US" dirty="0"/>
          </a:p>
          <a:p>
            <a:r>
              <a:rPr lang="en-US" dirty="0"/>
              <a:t>Let's have a look at the file itself</a:t>
            </a:r>
          </a:p>
        </p:txBody>
      </p:sp>
    </p:spTree>
    <p:extLst>
      <p:ext uri="{BB962C8B-B14F-4D97-AF65-F5344CB8AC3E}">
        <p14:creationId xmlns:p14="http://schemas.microsoft.com/office/powerpoint/2010/main" val="144148968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01557-9BF2-8F4D-A963-3DAE4AE8FB6F}"/>
              </a:ext>
            </a:extLst>
          </p:cNvPr>
          <p:cNvSpPr>
            <a:spLocks noGrp="1"/>
          </p:cNvSpPr>
          <p:nvPr>
            <p:ph type="body" sz="quarter" idx="10"/>
          </p:nvPr>
        </p:nvSpPr>
        <p:spPr/>
        <p:txBody>
          <a:bodyPr>
            <a:normAutofit/>
          </a:bodyPr>
          <a:lstStyle/>
          <a:p>
            <a:r>
              <a:rPr lang="en-US" sz="3200" dirty="0"/>
              <a:t>How many zip codes are there in New York?</a:t>
            </a:r>
          </a:p>
          <a:p>
            <a:r>
              <a:rPr lang="en-US" sz="3200" dirty="0"/>
              <a:t>Let's look at a code fragment:</a:t>
            </a:r>
          </a:p>
        </p:txBody>
      </p:sp>
    </p:spTree>
    <p:extLst>
      <p:ext uri="{BB962C8B-B14F-4D97-AF65-F5344CB8AC3E}">
        <p14:creationId xmlns:p14="http://schemas.microsoft.com/office/powerpoint/2010/main" val="131261162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711843" y="882064"/>
            <a:ext cx="8216683" cy="1351652"/>
          </a:xfrm>
        </p:spPr>
        <p:txBody>
          <a:bodyPr/>
          <a:lstStyle/>
          <a:p>
            <a:r>
              <a:rPr lang="en-US" dirty="0"/>
              <a:t>total = 0</a:t>
            </a:r>
          </a:p>
          <a:p>
            <a:r>
              <a:rPr lang="en-US" dirty="0"/>
              <a:t>for row in </a:t>
            </a:r>
            <a:r>
              <a:rPr lang="en-US" dirty="0" err="1"/>
              <a:t>zipcodes</a:t>
            </a:r>
            <a:r>
              <a:rPr lang="en-US" dirty="0"/>
              <a:t>:</a:t>
            </a:r>
          </a:p>
          <a:p>
            <a:r>
              <a:rPr lang="en-US" dirty="0"/>
              <a:t>    if row['State'] == 'New York':</a:t>
            </a:r>
          </a:p>
          <a:p>
            <a:r>
              <a:rPr lang="en-US" dirty="0"/>
              <a:t>        total += 1</a:t>
            </a:r>
          </a:p>
        </p:txBody>
      </p:sp>
      <p:sp>
        <p:nvSpPr>
          <p:cNvPr id="2" name="TextBox 1">
            <a:extLst>
              <a:ext uri="{FF2B5EF4-FFF2-40B4-BE49-F238E27FC236}">
                <a16:creationId xmlns:a16="http://schemas.microsoft.com/office/drawing/2014/main" id="{3ED17625-82D7-1544-9EBB-657D40802E23}"/>
              </a:ext>
            </a:extLst>
          </p:cNvPr>
          <p:cNvSpPr txBox="1"/>
          <p:nvPr/>
        </p:nvSpPr>
        <p:spPr>
          <a:xfrm>
            <a:off x="711843" y="420399"/>
            <a:ext cx="1737463" cy="461665"/>
          </a:xfrm>
          <a:prstGeom prst="rect">
            <a:avLst/>
          </a:prstGeom>
          <a:noFill/>
        </p:spPr>
        <p:txBody>
          <a:bodyPr wrap="none" rtlCol="0">
            <a:spAutoFit/>
          </a:bodyPr>
          <a:lstStyle/>
          <a:p>
            <a:r>
              <a:rPr lang="en-US" sz="2400" dirty="0"/>
              <a:t>&lt;count1.py&gt;</a:t>
            </a:r>
          </a:p>
        </p:txBody>
      </p:sp>
    </p:spTree>
    <p:extLst>
      <p:ext uri="{BB962C8B-B14F-4D97-AF65-F5344CB8AC3E}">
        <p14:creationId xmlns:p14="http://schemas.microsoft.com/office/powerpoint/2010/main" val="77462232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198EE8-83F7-2C4F-820D-E44D177F3CA3}"/>
              </a:ext>
            </a:extLst>
          </p:cNvPr>
          <p:cNvSpPr>
            <a:spLocks noGrp="1"/>
          </p:cNvSpPr>
          <p:nvPr>
            <p:ph type="body" sz="quarter" idx="10"/>
          </p:nvPr>
        </p:nvSpPr>
        <p:spPr/>
        <p:txBody>
          <a:bodyPr>
            <a:normAutofit/>
          </a:bodyPr>
          <a:lstStyle/>
          <a:p>
            <a:r>
              <a:rPr lang="en-US" sz="3200" dirty="0"/>
              <a:t>How would you count the number of </a:t>
            </a:r>
            <a:r>
              <a:rPr lang="en-US" sz="3200" dirty="0" err="1"/>
              <a:t>zipcodes</a:t>
            </a:r>
            <a:r>
              <a:rPr lang="en-US" sz="3200" dirty="0"/>
              <a:t> in </a:t>
            </a:r>
            <a:r>
              <a:rPr lang="en-US" sz="3200" i="1" dirty="0"/>
              <a:t>New Jersey</a:t>
            </a:r>
            <a:r>
              <a:rPr lang="en-US" sz="3200" dirty="0"/>
              <a:t>?</a:t>
            </a:r>
          </a:p>
        </p:txBody>
      </p:sp>
    </p:spTree>
    <p:extLst>
      <p:ext uri="{BB962C8B-B14F-4D97-AF65-F5344CB8AC3E}">
        <p14:creationId xmlns:p14="http://schemas.microsoft.com/office/powerpoint/2010/main" val="307352775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711843" y="844994"/>
            <a:ext cx="8216683" cy="1351652"/>
          </a:xfrm>
        </p:spPr>
        <p:txBody>
          <a:bodyPr/>
          <a:lstStyle/>
          <a:p>
            <a:r>
              <a:rPr lang="en-US" dirty="0"/>
              <a:t>total = 0</a:t>
            </a:r>
          </a:p>
          <a:p>
            <a:r>
              <a:rPr lang="en-US" dirty="0"/>
              <a:t>for row in </a:t>
            </a:r>
            <a:r>
              <a:rPr lang="en-US" dirty="0" err="1"/>
              <a:t>zipcodes</a:t>
            </a:r>
            <a:r>
              <a:rPr lang="en-US" dirty="0"/>
              <a:t>:</a:t>
            </a:r>
          </a:p>
          <a:p>
            <a:r>
              <a:rPr lang="en-US" dirty="0"/>
              <a:t>    if row['State'] == 'New Jersey':</a:t>
            </a:r>
          </a:p>
          <a:p>
            <a:r>
              <a:rPr lang="en-US" dirty="0"/>
              <a:t>        total += 1</a:t>
            </a:r>
          </a:p>
        </p:txBody>
      </p:sp>
      <p:sp>
        <p:nvSpPr>
          <p:cNvPr id="2" name="TextBox 1">
            <a:extLst>
              <a:ext uri="{FF2B5EF4-FFF2-40B4-BE49-F238E27FC236}">
                <a16:creationId xmlns:a16="http://schemas.microsoft.com/office/drawing/2014/main" id="{3F175352-E6D0-2749-A79F-8634248ACC30}"/>
              </a:ext>
            </a:extLst>
          </p:cNvPr>
          <p:cNvSpPr txBox="1"/>
          <p:nvPr/>
        </p:nvSpPr>
        <p:spPr>
          <a:xfrm>
            <a:off x="711843" y="383329"/>
            <a:ext cx="1737463" cy="461665"/>
          </a:xfrm>
          <a:prstGeom prst="rect">
            <a:avLst/>
          </a:prstGeom>
          <a:noFill/>
        </p:spPr>
        <p:txBody>
          <a:bodyPr wrap="none" rtlCol="0">
            <a:spAutoFit/>
          </a:bodyPr>
          <a:lstStyle/>
          <a:p>
            <a:r>
              <a:rPr lang="en-US" sz="2400" dirty="0"/>
              <a:t>&lt;count2.py&gt;</a:t>
            </a:r>
          </a:p>
        </p:txBody>
      </p:sp>
    </p:spTree>
    <p:extLst>
      <p:ext uri="{BB962C8B-B14F-4D97-AF65-F5344CB8AC3E}">
        <p14:creationId xmlns:p14="http://schemas.microsoft.com/office/powerpoint/2010/main" val="390309756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ED6F9-509B-4741-AAFC-19E269C51E28}"/>
              </a:ext>
            </a:extLst>
          </p:cNvPr>
          <p:cNvSpPr>
            <a:spLocks noGrp="1"/>
          </p:cNvSpPr>
          <p:nvPr>
            <p:ph type="body" sz="quarter" idx="10"/>
          </p:nvPr>
        </p:nvSpPr>
        <p:spPr/>
        <p:txBody>
          <a:bodyPr>
            <a:normAutofit/>
          </a:bodyPr>
          <a:lstStyle/>
          <a:p>
            <a:r>
              <a:rPr lang="en-US" sz="3200" dirty="0"/>
              <a:t>If you find yourself writing the same code more than once, stop and think, how can I generalize this?</a:t>
            </a:r>
          </a:p>
          <a:p>
            <a:r>
              <a:rPr lang="en-US" sz="3200" dirty="0"/>
              <a:t>Counting the number of </a:t>
            </a:r>
            <a:r>
              <a:rPr lang="en-US" sz="3200" dirty="0" err="1"/>
              <a:t>zipcodes</a:t>
            </a:r>
            <a:r>
              <a:rPr lang="en-US" sz="3200" dirty="0"/>
              <a:t> in a state is a good candidate for a function:</a:t>
            </a:r>
          </a:p>
        </p:txBody>
      </p:sp>
    </p:spTree>
    <p:extLst>
      <p:ext uri="{BB962C8B-B14F-4D97-AF65-F5344CB8AC3E}">
        <p14:creationId xmlns:p14="http://schemas.microsoft.com/office/powerpoint/2010/main" val="166495925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711843" y="956205"/>
            <a:ext cx="8216683" cy="1974900"/>
          </a:xfrm>
        </p:spPr>
        <p:txBody>
          <a:bodyPr/>
          <a:lstStyle/>
          <a:p>
            <a:r>
              <a:rPr lang="en-US" dirty="0"/>
              <a:t>def </a:t>
            </a:r>
            <a:r>
              <a:rPr lang="en-US" dirty="0" err="1"/>
              <a:t>count_zipcodes</a:t>
            </a:r>
            <a:r>
              <a:rPr lang="en-US" dirty="0"/>
              <a:t> (rows, state):</a:t>
            </a:r>
          </a:p>
          <a:p>
            <a:r>
              <a:rPr lang="en-US" dirty="0"/>
              <a:t>    count = 0</a:t>
            </a:r>
          </a:p>
          <a:p>
            <a:r>
              <a:rPr lang="en-US" dirty="0"/>
              <a:t>    for row in rows:</a:t>
            </a:r>
          </a:p>
          <a:p>
            <a:r>
              <a:rPr lang="en-US" dirty="0"/>
              <a:t>        if row['State'] == state:</a:t>
            </a:r>
          </a:p>
          <a:p>
            <a:r>
              <a:rPr lang="en-US" dirty="0"/>
              <a:t>            count += 1</a:t>
            </a:r>
          </a:p>
          <a:p>
            <a:r>
              <a:rPr lang="en-US" dirty="0"/>
              <a:t>    return count</a:t>
            </a:r>
          </a:p>
        </p:txBody>
      </p:sp>
      <p:sp>
        <p:nvSpPr>
          <p:cNvPr id="2" name="TextBox 1">
            <a:extLst>
              <a:ext uri="{FF2B5EF4-FFF2-40B4-BE49-F238E27FC236}">
                <a16:creationId xmlns:a16="http://schemas.microsoft.com/office/drawing/2014/main" id="{87F6A565-03CD-1A4C-8767-0FC0C3659901}"/>
              </a:ext>
            </a:extLst>
          </p:cNvPr>
          <p:cNvSpPr txBox="1"/>
          <p:nvPr/>
        </p:nvSpPr>
        <p:spPr>
          <a:xfrm>
            <a:off x="711843" y="494540"/>
            <a:ext cx="1737463" cy="461665"/>
          </a:xfrm>
          <a:prstGeom prst="rect">
            <a:avLst/>
          </a:prstGeom>
          <a:noFill/>
        </p:spPr>
        <p:txBody>
          <a:bodyPr wrap="none" rtlCol="0">
            <a:spAutoFit/>
          </a:bodyPr>
          <a:lstStyle/>
          <a:p>
            <a:r>
              <a:rPr lang="en-US" sz="2400" dirty="0"/>
              <a:t>&lt;count3.py&gt;</a:t>
            </a:r>
          </a:p>
        </p:txBody>
      </p:sp>
    </p:spTree>
    <p:extLst>
      <p:ext uri="{BB962C8B-B14F-4D97-AF65-F5344CB8AC3E}">
        <p14:creationId xmlns:p14="http://schemas.microsoft.com/office/powerpoint/2010/main" val="323056194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7B7C53-2274-644E-B9C4-8A0946F70F5B}"/>
              </a:ext>
            </a:extLst>
          </p:cNvPr>
          <p:cNvSpPr>
            <a:spLocks noGrp="1"/>
          </p:cNvSpPr>
          <p:nvPr>
            <p:ph type="body" sz="quarter" idx="10"/>
          </p:nvPr>
        </p:nvSpPr>
        <p:spPr/>
        <p:txBody>
          <a:bodyPr>
            <a:normAutofit/>
          </a:bodyPr>
          <a:lstStyle/>
          <a:p>
            <a:r>
              <a:rPr lang="en-US" sz="3200" dirty="0"/>
              <a:t>Now this code works for </a:t>
            </a:r>
            <a:r>
              <a:rPr lang="en-US" sz="3200" i="1" dirty="0"/>
              <a:t>any</a:t>
            </a:r>
            <a:r>
              <a:rPr lang="en-US" sz="3200" dirty="0"/>
              <a:t> state</a:t>
            </a:r>
          </a:p>
        </p:txBody>
      </p:sp>
    </p:spTree>
    <p:extLst>
      <p:ext uri="{BB962C8B-B14F-4D97-AF65-F5344CB8AC3E}">
        <p14:creationId xmlns:p14="http://schemas.microsoft.com/office/powerpoint/2010/main" val="141340179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866E089-3860-BD47-8DD0-FD0285B1CB49}"/>
              </a:ext>
            </a:extLst>
          </p:cNvPr>
          <p:cNvSpPr>
            <a:spLocks noGrp="1"/>
          </p:cNvSpPr>
          <p:nvPr>
            <p:ph type="body" sz="quarter" idx="12"/>
          </p:nvPr>
        </p:nvSpPr>
        <p:spPr>
          <a:xfrm>
            <a:off x="711843" y="537321"/>
            <a:ext cx="8216683" cy="1351652"/>
          </a:xfrm>
        </p:spPr>
        <p:txBody>
          <a:bodyPr/>
          <a:lstStyle/>
          <a:p>
            <a:r>
              <a:rPr lang="en-US" dirty="0"/>
              <a:t>print('New York: '+ </a:t>
            </a:r>
            <a:r>
              <a:rPr lang="en-US" dirty="0" err="1"/>
              <a:t>str</a:t>
            </a:r>
            <a:r>
              <a:rPr lang="en-US" dirty="0"/>
              <a:t>(</a:t>
            </a:r>
            <a:r>
              <a:rPr lang="en-US" dirty="0" err="1"/>
              <a:t>count_zipcodes</a:t>
            </a:r>
            <a:r>
              <a:rPr lang="en-US" dirty="0"/>
              <a:t>(rows, 'New York')))</a:t>
            </a:r>
            <a:br>
              <a:rPr lang="en-US" dirty="0"/>
            </a:br>
            <a:r>
              <a:rPr lang="en-US" dirty="0"/>
              <a:t>print('New Jersey: '+ </a:t>
            </a:r>
            <a:r>
              <a:rPr lang="en-US" dirty="0" err="1"/>
              <a:t>str</a:t>
            </a:r>
            <a:r>
              <a:rPr lang="en-US" dirty="0"/>
              <a:t>(</a:t>
            </a:r>
            <a:r>
              <a:rPr lang="en-US" dirty="0" err="1"/>
              <a:t>count_zipcodes</a:t>
            </a:r>
            <a:r>
              <a:rPr lang="en-US" dirty="0"/>
              <a:t>(rows, 'New Jersey')))</a:t>
            </a:r>
          </a:p>
          <a:p>
            <a:r>
              <a:rPr lang="en-US" dirty="0"/>
              <a:t>print('New Hampshire: '+ </a:t>
            </a:r>
            <a:r>
              <a:rPr lang="en-US" dirty="0" err="1"/>
              <a:t>str</a:t>
            </a:r>
            <a:r>
              <a:rPr lang="en-US" dirty="0"/>
              <a:t>(</a:t>
            </a:r>
            <a:r>
              <a:rPr lang="en-US" dirty="0" err="1"/>
              <a:t>count_zipcodes</a:t>
            </a:r>
            <a:r>
              <a:rPr lang="en-US" dirty="0"/>
              <a:t>(rows, 'New Hampshire')))</a:t>
            </a:r>
            <a:br>
              <a:rPr lang="en-US" dirty="0"/>
            </a:br>
            <a:endParaRPr lang="en-US" dirty="0"/>
          </a:p>
        </p:txBody>
      </p:sp>
    </p:spTree>
    <p:extLst>
      <p:ext uri="{BB962C8B-B14F-4D97-AF65-F5344CB8AC3E}">
        <p14:creationId xmlns:p14="http://schemas.microsoft.com/office/powerpoint/2010/main" val="20483731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a:bodyPr>
          <a:lstStyle/>
          <a:p>
            <a:r>
              <a:rPr lang="en-US" dirty="0"/>
              <a:t>&gt;&gt;&gt; python count3.py</a:t>
            </a:r>
          </a:p>
        </p:txBody>
      </p:sp>
    </p:spTree>
    <p:extLst>
      <p:ext uri="{BB962C8B-B14F-4D97-AF65-F5344CB8AC3E}">
        <p14:creationId xmlns:p14="http://schemas.microsoft.com/office/powerpoint/2010/main" val="21917320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22712B-3E5E-CE4D-BFB3-ED156D87FAA8}"/>
              </a:ext>
            </a:extLst>
          </p:cNvPr>
          <p:cNvSpPr>
            <a:spLocks noGrp="1"/>
          </p:cNvSpPr>
          <p:nvPr>
            <p:ph type="body" sz="quarter" idx="10"/>
          </p:nvPr>
        </p:nvSpPr>
        <p:spPr/>
        <p:txBody>
          <a:bodyPr>
            <a:normAutofit/>
          </a:bodyPr>
          <a:lstStyle/>
          <a:p>
            <a:r>
              <a:rPr lang="en-US" sz="3200" dirty="0"/>
              <a:t>We can generalize again. What if we want to count the number of </a:t>
            </a:r>
            <a:r>
              <a:rPr lang="en-US" sz="3200" dirty="0" err="1"/>
              <a:t>zipcodes</a:t>
            </a:r>
            <a:r>
              <a:rPr lang="en-US" sz="3200" dirty="0"/>
              <a:t> in a </a:t>
            </a:r>
            <a:r>
              <a:rPr lang="en-US" sz="3200" i="1" dirty="0"/>
              <a:t>city</a:t>
            </a:r>
            <a:r>
              <a:rPr lang="en-US" sz="3200" dirty="0"/>
              <a:t>?</a:t>
            </a:r>
          </a:p>
          <a:p>
            <a:r>
              <a:rPr lang="en-US" sz="3200" dirty="0"/>
              <a:t>Why write a function that matches on a specific field? That should be another argument to the function</a:t>
            </a:r>
          </a:p>
        </p:txBody>
      </p:sp>
    </p:spTree>
    <p:extLst>
      <p:ext uri="{BB962C8B-B14F-4D97-AF65-F5344CB8AC3E}">
        <p14:creationId xmlns:p14="http://schemas.microsoft.com/office/powerpoint/2010/main" val="4144301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A306D1-318C-554B-8377-EDBB911913C0}"/>
              </a:ext>
            </a:extLst>
          </p:cNvPr>
          <p:cNvSpPr>
            <a:spLocks noGrp="1"/>
          </p:cNvSpPr>
          <p:nvPr>
            <p:ph type="body" sz="quarter" idx="12"/>
          </p:nvPr>
        </p:nvSpPr>
        <p:spPr>
          <a:xfrm>
            <a:off x="4078514" y="1300012"/>
            <a:ext cx="4749054" cy="1663276"/>
          </a:xfrm>
        </p:spPr>
        <p:txBody>
          <a:bodyPr/>
          <a:lstStyle/>
          <a:p>
            <a:r>
              <a:rPr lang="en-US" dirty="0"/>
              <a:t>These are the times that try men's souls. The </a:t>
            </a:r>
          </a:p>
          <a:p>
            <a:r>
              <a:rPr lang="en-US" dirty="0"/>
              <a:t>summer soldier and the sunshine patriot will,</a:t>
            </a:r>
          </a:p>
          <a:p>
            <a:r>
              <a:rPr lang="en-US" dirty="0"/>
              <a:t>in this crisis, shrink from the service of </a:t>
            </a:r>
          </a:p>
          <a:p>
            <a:r>
              <a:rPr lang="en-US" dirty="0"/>
              <a:t>their country; but he that stands by it now, </a:t>
            </a:r>
          </a:p>
          <a:p>
            <a:r>
              <a:rPr lang="en-US" dirty="0"/>
              <a:t>deserves the love and thanks of man and woman.</a:t>
            </a:r>
          </a:p>
        </p:txBody>
      </p:sp>
      <p:sp>
        <p:nvSpPr>
          <p:cNvPr id="4" name="TextBox 3">
            <a:extLst>
              <a:ext uri="{FF2B5EF4-FFF2-40B4-BE49-F238E27FC236}">
                <a16:creationId xmlns:a16="http://schemas.microsoft.com/office/drawing/2014/main" id="{4A6222A1-A91D-8E4C-B6F6-63AEF3265AFF}"/>
              </a:ext>
            </a:extLst>
          </p:cNvPr>
          <p:cNvSpPr txBox="1"/>
          <p:nvPr/>
        </p:nvSpPr>
        <p:spPr>
          <a:xfrm>
            <a:off x="4078514" y="838347"/>
            <a:ext cx="1597617" cy="461665"/>
          </a:xfrm>
          <a:prstGeom prst="rect">
            <a:avLst/>
          </a:prstGeom>
          <a:noFill/>
        </p:spPr>
        <p:txBody>
          <a:bodyPr wrap="none" rtlCol="0">
            <a:spAutoFit/>
          </a:bodyPr>
          <a:lstStyle/>
          <a:p>
            <a:r>
              <a:rPr lang="en-US" sz="2400" dirty="0"/>
              <a:t>&lt;</a:t>
            </a:r>
            <a:r>
              <a:rPr lang="en-US" sz="2400" dirty="0" err="1"/>
              <a:t>paine.txt</a:t>
            </a:r>
            <a:r>
              <a:rPr lang="en-US" sz="2400" dirty="0"/>
              <a:t>&gt;</a:t>
            </a:r>
          </a:p>
        </p:txBody>
      </p:sp>
    </p:spTree>
    <p:extLst>
      <p:ext uri="{BB962C8B-B14F-4D97-AF65-F5344CB8AC3E}">
        <p14:creationId xmlns:p14="http://schemas.microsoft.com/office/powerpoint/2010/main" val="376149725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853835E-607B-204B-8B51-F8DD714C257C}"/>
              </a:ext>
            </a:extLst>
          </p:cNvPr>
          <p:cNvSpPr>
            <a:spLocks noGrp="1"/>
          </p:cNvSpPr>
          <p:nvPr>
            <p:ph type="body" sz="quarter" idx="12"/>
          </p:nvPr>
        </p:nvSpPr>
        <p:spPr>
          <a:xfrm>
            <a:off x="711843" y="828495"/>
            <a:ext cx="8216683" cy="2909707"/>
          </a:xfrm>
        </p:spPr>
        <p:txBody>
          <a:bodyPr/>
          <a:lstStyle/>
          <a:p>
            <a:r>
              <a:rPr lang="en-US" dirty="0"/>
              <a:t>def </a:t>
            </a:r>
            <a:r>
              <a:rPr lang="en-US" dirty="0" err="1"/>
              <a:t>count_matches</a:t>
            </a:r>
            <a:r>
              <a:rPr lang="en-US" dirty="0"/>
              <a:t>(rows</a:t>
            </a:r>
            <a:r>
              <a:rPr lang="en-US" dirty="0">
                <a:highlight>
                  <a:srgbClr val="FFFF00"/>
                </a:highlight>
              </a:rPr>
              <a:t>, field, value</a:t>
            </a:r>
            <a:r>
              <a:rPr lang="en-US" dirty="0"/>
              <a:t>):</a:t>
            </a:r>
          </a:p>
          <a:p>
            <a:r>
              <a:rPr lang="en-US" dirty="0"/>
              <a:t>    count = 0</a:t>
            </a:r>
          </a:p>
          <a:p>
            <a:r>
              <a:rPr lang="en-US" dirty="0"/>
              <a:t>    for row in rows:</a:t>
            </a:r>
          </a:p>
          <a:p>
            <a:r>
              <a:rPr lang="en-US" dirty="0"/>
              <a:t>        if row[</a:t>
            </a:r>
            <a:r>
              <a:rPr lang="en-US" dirty="0">
                <a:highlight>
                  <a:srgbClr val="FFFF00"/>
                </a:highlight>
              </a:rPr>
              <a:t>field</a:t>
            </a:r>
            <a:r>
              <a:rPr lang="en-US" dirty="0"/>
              <a:t>] == </a:t>
            </a:r>
            <a:r>
              <a:rPr lang="en-US" dirty="0">
                <a:highlight>
                  <a:srgbClr val="FFFF00"/>
                </a:highlight>
              </a:rPr>
              <a:t>value</a:t>
            </a:r>
            <a:r>
              <a:rPr lang="en-US" dirty="0"/>
              <a:t>:</a:t>
            </a:r>
          </a:p>
          <a:p>
            <a:r>
              <a:rPr lang="en-US" dirty="0"/>
              <a:t>            count += 1</a:t>
            </a:r>
          </a:p>
          <a:p>
            <a:r>
              <a:rPr lang="en-US" dirty="0"/>
              <a:t>    return count</a:t>
            </a:r>
          </a:p>
          <a:p>
            <a:endParaRPr lang="en-US" dirty="0"/>
          </a:p>
          <a:p>
            <a:r>
              <a:rPr lang="en-US" dirty="0"/>
              <a:t>print('New York: '+ str(</a:t>
            </a:r>
            <a:r>
              <a:rPr lang="en-US" dirty="0" err="1"/>
              <a:t>count_matches</a:t>
            </a:r>
            <a:r>
              <a:rPr lang="en-US" dirty="0"/>
              <a:t>(</a:t>
            </a:r>
            <a:r>
              <a:rPr lang="en-US" dirty="0" err="1"/>
              <a:t>zip_codes_table</a:t>
            </a:r>
            <a:r>
              <a:rPr lang="en-US" dirty="0"/>
              <a:t>, 'State', 'New York')))</a:t>
            </a:r>
          </a:p>
          <a:p>
            <a:r>
              <a:rPr lang="en-US" dirty="0"/>
              <a:t>print('Atlanta: '+ str(</a:t>
            </a:r>
            <a:r>
              <a:rPr lang="en-US" dirty="0" err="1"/>
              <a:t>count_matches</a:t>
            </a:r>
            <a:r>
              <a:rPr lang="en-US" dirty="0"/>
              <a:t>(</a:t>
            </a:r>
            <a:r>
              <a:rPr lang="en-US" dirty="0" err="1"/>
              <a:t>zip_codes_table</a:t>
            </a:r>
            <a:r>
              <a:rPr lang="en-US" dirty="0"/>
              <a:t>, 'City', 'Albany')))</a:t>
            </a:r>
          </a:p>
        </p:txBody>
      </p:sp>
      <p:sp>
        <p:nvSpPr>
          <p:cNvPr id="2" name="TextBox 1">
            <a:extLst>
              <a:ext uri="{FF2B5EF4-FFF2-40B4-BE49-F238E27FC236}">
                <a16:creationId xmlns:a16="http://schemas.microsoft.com/office/drawing/2014/main" id="{76D605B7-9F1E-B248-91D9-8C20171D7B53}"/>
              </a:ext>
            </a:extLst>
          </p:cNvPr>
          <p:cNvSpPr txBox="1"/>
          <p:nvPr/>
        </p:nvSpPr>
        <p:spPr>
          <a:xfrm>
            <a:off x="711843" y="366830"/>
            <a:ext cx="1737463" cy="461665"/>
          </a:xfrm>
          <a:prstGeom prst="rect">
            <a:avLst/>
          </a:prstGeom>
          <a:noFill/>
        </p:spPr>
        <p:txBody>
          <a:bodyPr wrap="none" rtlCol="0">
            <a:spAutoFit/>
          </a:bodyPr>
          <a:lstStyle/>
          <a:p>
            <a:r>
              <a:rPr lang="en-US" sz="2400" dirty="0"/>
              <a:t>&lt;count4.py&gt;</a:t>
            </a:r>
          </a:p>
        </p:txBody>
      </p:sp>
    </p:spTree>
    <p:extLst>
      <p:ext uri="{BB962C8B-B14F-4D97-AF65-F5344CB8AC3E}">
        <p14:creationId xmlns:p14="http://schemas.microsoft.com/office/powerpoint/2010/main" val="361352906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a:bodyPr>
          <a:lstStyle/>
          <a:p>
            <a:r>
              <a:rPr lang="en-US" dirty="0"/>
              <a:t>&gt;&gt;&gt; python count4.py</a:t>
            </a:r>
          </a:p>
          <a:p>
            <a:endParaRPr lang="en-US" dirty="0"/>
          </a:p>
          <a:p>
            <a:r>
              <a:rPr lang="en-US" dirty="0"/>
              <a:t>Notice that we're using a variable as key to look up a value in a dictionary, rather than just a fixed constant string</a:t>
            </a:r>
          </a:p>
          <a:p>
            <a:r>
              <a:rPr lang="en-US" dirty="0"/>
              <a:t>I.e., saying </a:t>
            </a:r>
            <a:r>
              <a:rPr lang="en-US" b="1" dirty="0"/>
              <a:t>row[field] </a:t>
            </a:r>
            <a:r>
              <a:rPr lang="en-US" dirty="0"/>
              <a:t>rather than </a:t>
            </a:r>
            <a:r>
              <a:rPr lang="en-US" b="1" dirty="0"/>
              <a:t>row['State']</a:t>
            </a:r>
          </a:p>
          <a:p>
            <a:endParaRPr lang="en-US" dirty="0"/>
          </a:p>
        </p:txBody>
      </p:sp>
    </p:spTree>
    <p:extLst>
      <p:ext uri="{BB962C8B-B14F-4D97-AF65-F5344CB8AC3E}">
        <p14:creationId xmlns:p14="http://schemas.microsoft.com/office/powerpoint/2010/main" val="147185206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22712B-3E5E-CE4D-BFB3-ED156D87FAA8}"/>
              </a:ext>
            </a:extLst>
          </p:cNvPr>
          <p:cNvSpPr>
            <a:spLocks noGrp="1"/>
          </p:cNvSpPr>
          <p:nvPr>
            <p:ph type="body" sz="quarter" idx="10"/>
          </p:nvPr>
        </p:nvSpPr>
        <p:spPr/>
        <p:txBody>
          <a:bodyPr>
            <a:normAutofit/>
          </a:bodyPr>
          <a:lstStyle/>
          <a:p>
            <a:r>
              <a:rPr lang="en-US" sz="3200" dirty="0"/>
              <a:t>We've now generalized the idea of looking up a specific field in a table of data</a:t>
            </a:r>
          </a:p>
          <a:p>
            <a:r>
              <a:rPr lang="en-US" sz="3200" dirty="0"/>
              <a:t>This is </a:t>
            </a:r>
            <a:r>
              <a:rPr lang="en-US" sz="3200" i="1" dirty="0"/>
              <a:t>no longer specific to the </a:t>
            </a:r>
            <a:r>
              <a:rPr lang="en-US" sz="3200" i="1" dirty="0" err="1"/>
              <a:t>zipcodes</a:t>
            </a:r>
            <a:r>
              <a:rPr lang="en-US" sz="3200" i="1" dirty="0"/>
              <a:t> table!</a:t>
            </a:r>
          </a:p>
          <a:p>
            <a:r>
              <a:rPr lang="en-US" sz="3200" dirty="0"/>
              <a:t>Here is the same function on a different table</a:t>
            </a:r>
          </a:p>
        </p:txBody>
      </p:sp>
    </p:spTree>
    <p:extLst>
      <p:ext uri="{BB962C8B-B14F-4D97-AF65-F5344CB8AC3E}">
        <p14:creationId xmlns:p14="http://schemas.microsoft.com/office/powerpoint/2010/main" val="216429683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F6F19F-578A-F741-AA2D-F722E10A3B91}"/>
              </a:ext>
            </a:extLst>
          </p:cNvPr>
          <p:cNvSpPr>
            <a:spLocks noGrp="1"/>
          </p:cNvSpPr>
          <p:nvPr>
            <p:ph type="body" sz="quarter" idx="12"/>
          </p:nvPr>
        </p:nvSpPr>
        <p:spPr>
          <a:xfrm>
            <a:off x="711843" y="686279"/>
            <a:ext cx="8216683" cy="4121609"/>
          </a:xfrm>
        </p:spPr>
        <p:txBody>
          <a:bodyPr/>
          <a:lstStyle/>
          <a:p>
            <a:r>
              <a:rPr lang="en-US" dirty="0" err="1"/>
              <a:t>course_id,name,room_id,times,credits</a:t>
            </a:r>
            <a:endParaRPr lang="en-US" dirty="0"/>
          </a:p>
          <a:p>
            <a:r>
              <a:rPr lang="en-US" dirty="0"/>
              <a:t>1,Introduction to American History,1001,MW10,3</a:t>
            </a:r>
          </a:p>
          <a:p>
            <a:r>
              <a:rPr lang="en-US" dirty="0"/>
              <a:t>2,Introduction to European History,1002,MW10,3</a:t>
            </a:r>
          </a:p>
          <a:p>
            <a:r>
              <a:rPr lang="en-US" dirty="0"/>
              <a:t>3,Introduction to Asian History,1001,TH10,3</a:t>
            </a:r>
          </a:p>
          <a:p>
            <a:r>
              <a:rPr lang="en-US" dirty="0"/>
              <a:t>4,Introduction to African History,1002,TH10,3</a:t>
            </a:r>
          </a:p>
          <a:p>
            <a:r>
              <a:rPr lang="en-US" dirty="0"/>
              <a:t>5,Classics of Literature,1001,MW11,3</a:t>
            </a:r>
          </a:p>
          <a:p>
            <a:r>
              <a:rPr lang="en-US" dirty="0"/>
              <a:t>6,Contemporary Art,1501,H12,2</a:t>
            </a:r>
          </a:p>
          <a:p>
            <a:r>
              <a:rPr lang="en-US" dirty="0"/>
              <a:t>7,Organic Chemistry,1001,MWF1,4</a:t>
            </a:r>
          </a:p>
          <a:p>
            <a:r>
              <a:rPr lang="en-US" dirty="0"/>
              <a:t>8,Inorganic Chemistry,1003,MWF2,4 ...</a:t>
            </a:r>
          </a:p>
          <a:p>
            <a:r>
              <a:rPr lang="en-US" dirty="0"/>
              <a:t> </a:t>
            </a:r>
          </a:p>
          <a:p>
            <a:r>
              <a:rPr lang="en-US" dirty="0"/>
              <a:t>print('Meets at MW10: '+ </a:t>
            </a:r>
            <a:r>
              <a:rPr lang="en-US" dirty="0" err="1"/>
              <a:t>str</a:t>
            </a:r>
            <a:r>
              <a:rPr lang="en-US" dirty="0"/>
              <a:t>(</a:t>
            </a:r>
            <a:r>
              <a:rPr lang="en-US" dirty="0" err="1"/>
              <a:t>count_matches</a:t>
            </a:r>
            <a:r>
              <a:rPr lang="en-US" dirty="0"/>
              <a:t>(courses, 'times', 'MW10')))</a:t>
            </a:r>
          </a:p>
          <a:p>
            <a:r>
              <a:rPr lang="en-US" dirty="0"/>
              <a:t>print('Room 1002: ' + </a:t>
            </a:r>
            <a:r>
              <a:rPr lang="en-US" dirty="0" err="1"/>
              <a:t>str</a:t>
            </a:r>
            <a:r>
              <a:rPr lang="en-US" dirty="0"/>
              <a:t>(</a:t>
            </a:r>
            <a:r>
              <a:rPr lang="en-US" dirty="0" err="1"/>
              <a:t>count_matches</a:t>
            </a:r>
            <a:r>
              <a:rPr lang="en-US" dirty="0"/>
              <a:t>(courses, '</a:t>
            </a:r>
            <a:r>
              <a:rPr lang="en-US" dirty="0" err="1"/>
              <a:t>room_id</a:t>
            </a:r>
            <a:r>
              <a:rPr lang="en-US" dirty="0"/>
              <a:t>', '1002')))</a:t>
            </a:r>
          </a:p>
          <a:p>
            <a:r>
              <a:rPr lang="en-US" dirty="0"/>
              <a:t>print('3 credits: ' + </a:t>
            </a:r>
            <a:r>
              <a:rPr lang="en-US" dirty="0" err="1"/>
              <a:t>str</a:t>
            </a:r>
            <a:r>
              <a:rPr lang="en-US" dirty="0"/>
              <a:t>(</a:t>
            </a:r>
            <a:r>
              <a:rPr lang="en-US" dirty="0" err="1"/>
              <a:t>count_matches</a:t>
            </a:r>
            <a:r>
              <a:rPr lang="en-US" dirty="0"/>
              <a:t>(courses, 'credits', '3')))</a:t>
            </a:r>
          </a:p>
        </p:txBody>
      </p:sp>
      <p:sp>
        <p:nvSpPr>
          <p:cNvPr id="4" name="TextBox 3">
            <a:extLst>
              <a:ext uri="{FF2B5EF4-FFF2-40B4-BE49-F238E27FC236}">
                <a16:creationId xmlns:a16="http://schemas.microsoft.com/office/drawing/2014/main" id="{F1A8DEDF-4827-1445-BBBD-A4EA0BF2ABE9}"/>
              </a:ext>
            </a:extLst>
          </p:cNvPr>
          <p:cNvSpPr txBox="1"/>
          <p:nvPr/>
        </p:nvSpPr>
        <p:spPr>
          <a:xfrm>
            <a:off x="711843" y="224614"/>
            <a:ext cx="1737463" cy="461665"/>
          </a:xfrm>
          <a:prstGeom prst="rect">
            <a:avLst/>
          </a:prstGeom>
          <a:noFill/>
        </p:spPr>
        <p:txBody>
          <a:bodyPr wrap="none" rtlCol="0">
            <a:spAutoFit/>
          </a:bodyPr>
          <a:lstStyle/>
          <a:p>
            <a:r>
              <a:rPr lang="en-US" sz="2400" dirty="0"/>
              <a:t>&lt;count5.py&gt;</a:t>
            </a:r>
          </a:p>
        </p:txBody>
      </p:sp>
    </p:spTree>
    <p:extLst>
      <p:ext uri="{BB962C8B-B14F-4D97-AF65-F5344CB8AC3E}">
        <p14:creationId xmlns:p14="http://schemas.microsoft.com/office/powerpoint/2010/main" val="359584302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a:bodyPr>
          <a:lstStyle/>
          <a:p>
            <a:r>
              <a:rPr lang="en-US" dirty="0"/>
              <a:t>&gt;&gt;&gt; python count5.py</a:t>
            </a:r>
          </a:p>
          <a:p>
            <a:endParaRPr lang="en-US" dirty="0"/>
          </a:p>
          <a:p>
            <a:r>
              <a:rPr lang="en-US" dirty="0"/>
              <a:t>There. We used this function to count the number of courses meeting Monday and Wednesday at 10, the number of courses in room 1002, and the number of courses that are worth 3 credits</a:t>
            </a:r>
          </a:p>
          <a:p>
            <a:r>
              <a:rPr lang="en-US" dirty="0"/>
              <a:t>Same code, completely different table</a:t>
            </a:r>
          </a:p>
          <a:p>
            <a:endParaRPr lang="en-US" dirty="0"/>
          </a:p>
        </p:txBody>
      </p:sp>
    </p:spTree>
    <p:extLst>
      <p:ext uri="{BB962C8B-B14F-4D97-AF65-F5344CB8AC3E}">
        <p14:creationId xmlns:p14="http://schemas.microsoft.com/office/powerpoint/2010/main" val="404642736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CTECH403_M5_02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“Select and Where”</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423491070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BCBC8F-5D49-4649-B296-80E745594DE1}"/>
              </a:ext>
            </a:extLst>
          </p:cNvPr>
          <p:cNvSpPr>
            <a:spLocks noGrp="1"/>
          </p:cNvSpPr>
          <p:nvPr>
            <p:ph type="body" sz="quarter" idx="10"/>
          </p:nvPr>
        </p:nvSpPr>
        <p:spPr/>
        <p:txBody>
          <a:bodyPr>
            <a:normAutofit/>
          </a:bodyPr>
          <a:lstStyle/>
          <a:p>
            <a:r>
              <a:rPr lang="en-US" sz="3200" dirty="0"/>
              <a:t>What if you don't just want to count the </a:t>
            </a:r>
            <a:r>
              <a:rPr lang="en-US" sz="3200" dirty="0" err="1"/>
              <a:t>zipcodes</a:t>
            </a:r>
            <a:r>
              <a:rPr lang="en-US" sz="3200" dirty="0"/>
              <a:t> in New York, but you actually want to make a list of them?</a:t>
            </a:r>
          </a:p>
        </p:txBody>
      </p:sp>
    </p:spTree>
    <p:extLst>
      <p:ext uri="{BB962C8B-B14F-4D97-AF65-F5344CB8AC3E}">
        <p14:creationId xmlns:p14="http://schemas.microsoft.com/office/powerpoint/2010/main" val="233569456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A57225-0A5A-B543-888D-3F004AC6272A}"/>
              </a:ext>
            </a:extLst>
          </p:cNvPr>
          <p:cNvSpPr>
            <a:spLocks noGrp="1"/>
          </p:cNvSpPr>
          <p:nvPr>
            <p:ph type="body" sz="quarter" idx="12"/>
          </p:nvPr>
        </p:nvSpPr>
        <p:spPr>
          <a:xfrm>
            <a:off x="711843" y="906778"/>
            <a:ext cx="8216683" cy="1974900"/>
          </a:xfrm>
        </p:spPr>
        <p:txBody>
          <a:bodyPr/>
          <a:lstStyle/>
          <a:p>
            <a:r>
              <a:rPr lang="en-US" dirty="0"/>
              <a:t>def </a:t>
            </a:r>
            <a:r>
              <a:rPr lang="en-US" dirty="0" err="1">
                <a:highlight>
                  <a:srgbClr val="FFFF00"/>
                </a:highlight>
              </a:rPr>
              <a:t>list</a:t>
            </a:r>
            <a:r>
              <a:rPr lang="en-US" dirty="0" err="1"/>
              <a:t>_matches</a:t>
            </a:r>
            <a:r>
              <a:rPr lang="en-US" dirty="0"/>
              <a:t>(rows, field, value):</a:t>
            </a:r>
          </a:p>
          <a:p>
            <a:r>
              <a:rPr lang="en-US" dirty="0"/>
              <a:t>    </a:t>
            </a:r>
            <a:r>
              <a:rPr lang="en-US" dirty="0">
                <a:highlight>
                  <a:srgbClr val="FFFF00"/>
                </a:highlight>
              </a:rPr>
              <a:t>matches = []</a:t>
            </a:r>
          </a:p>
          <a:p>
            <a:r>
              <a:rPr lang="en-US" dirty="0"/>
              <a:t>    for row in rows:</a:t>
            </a:r>
          </a:p>
          <a:p>
            <a:r>
              <a:rPr lang="en-US" dirty="0"/>
              <a:t>        if row[field] == value:</a:t>
            </a:r>
          </a:p>
          <a:p>
            <a:r>
              <a:rPr lang="en-US" dirty="0"/>
              <a:t>            </a:t>
            </a:r>
            <a:r>
              <a:rPr lang="en-US" dirty="0" err="1"/>
              <a:t>matches.</a:t>
            </a:r>
            <a:r>
              <a:rPr lang="en-US" dirty="0" err="1">
                <a:highlight>
                  <a:srgbClr val="FFFF00"/>
                </a:highlight>
              </a:rPr>
              <a:t>append</a:t>
            </a:r>
            <a:r>
              <a:rPr lang="en-US" dirty="0">
                <a:highlight>
                  <a:srgbClr val="FFFF00"/>
                </a:highlight>
              </a:rPr>
              <a:t>(row['Zip Code'])</a:t>
            </a:r>
          </a:p>
          <a:p>
            <a:r>
              <a:rPr lang="en-US" dirty="0"/>
              <a:t>    return count</a:t>
            </a:r>
          </a:p>
        </p:txBody>
      </p:sp>
      <p:sp>
        <p:nvSpPr>
          <p:cNvPr id="2" name="TextBox 1">
            <a:extLst>
              <a:ext uri="{FF2B5EF4-FFF2-40B4-BE49-F238E27FC236}">
                <a16:creationId xmlns:a16="http://schemas.microsoft.com/office/drawing/2014/main" id="{5F940365-54D5-8D49-A5A7-B315E638BE76}"/>
              </a:ext>
            </a:extLst>
          </p:cNvPr>
          <p:cNvSpPr txBox="1"/>
          <p:nvPr/>
        </p:nvSpPr>
        <p:spPr>
          <a:xfrm>
            <a:off x="711843" y="445113"/>
            <a:ext cx="1385187" cy="461665"/>
          </a:xfrm>
          <a:prstGeom prst="rect">
            <a:avLst/>
          </a:prstGeom>
          <a:noFill/>
        </p:spPr>
        <p:txBody>
          <a:bodyPr wrap="none" rtlCol="0">
            <a:spAutoFit/>
          </a:bodyPr>
          <a:lstStyle/>
          <a:p>
            <a:r>
              <a:rPr lang="en-US" sz="2400" dirty="0"/>
              <a:t>&lt;list1.py&gt;</a:t>
            </a:r>
          </a:p>
        </p:txBody>
      </p:sp>
    </p:spTree>
    <p:extLst>
      <p:ext uri="{BB962C8B-B14F-4D97-AF65-F5344CB8AC3E}">
        <p14:creationId xmlns:p14="http://schemas.microsoft.com/office/powerpoint/2010/main" val="240622493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a:bodyPr>
          <a:lstStyle/>
          <a:p>
            <a:r>
              <a:rPr lang="en-US" dirty="0"/>
              <a:t>&gt;&gt;&gt; python list1.py</a:t>
            </a:r>
          </a:p>
          <a:p>
            <a:endParaRPr lang="en-US" dirty="0"/>
          </a:p>
        </p:txBody>
      </p:sp>
    </p:spTree>
    <p:extLst>
      <p:ext uri="{BB962C8B-B14F-4D97-AF65-F5344CB8AC3E}">
        <p14:creationId xmlns:p14="http://schemas.microsoft.com/office/powerpoint/2010/main" val="58143822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F139F5-0D0D-7342-8F72-22A61B2574D7}"/>
              </a:ext>
            </a:extLst>
          </p:cNvPr>
          <p:cNvSpPr>
            <a:spLocks noGrp="1"/>
          </p:cNvSpPr>
          <p:nvPr>
            <p:ph type="body" sz="quarter" idx="10"/>
          </p:nvPr>
        </p:nvSpPr>
        <p:spPr/>
        <p:txBody>
          <a:bodyPr>
            <a:normAutofit/>
          </a:bodyPr>
          <a:lstStyle/>
          <a:p>
            <a:r>
              <a:rPr lang="en-US" sz="3200" dirty="0"/>
              <a:t>Well, that works, but it's not a general solution. It hard codes that we're listing the matching </a:t>
            </a:r>
            <a:r>
              <a:rPr lang="en-US" sz="3200" i="1" dirty="0"/>
              <a:t>zip codes.</a:t>
            </a:r>
            <a:r>
              <a:rPr lang="en-US" sz="3200" dirty="0"/>
              <a:t> But what if we wanted to make a list of the </a:t>
            </a:r>
            <a:r>
              <a:rPr lang="en-US" sz="3200" i="1" dirty="0"/>
              <a:t>cities</a:t>
            </a:r>
            <a:r>
              <a:rPr lang="en-US" sz="3200" dirty="0"/>
              <a:t> in New York?</a:t>
            </a:r>
          </a:p>
          <a:p>
            <a:r>
              <a:rPr lang="en-US" sz="3200" dirty="0"/>
              <a:t>We could add an argument to this function.</a:t>
            </a:r>
          </a:p>
          <a:p>
            <a:r>
              <a:rPr lang="en-US" sz="3200" dirty="0"/>
              <a:t>But I want to present a slightly different solution, because we're really asking this function to do two things: find the matching rows and then extract the city names</a:t>
            </a:r>
          </a:p>
        </p:txBody>
      </p:sp>
    </p:spTree>
    <p:extLst>
      <p:ext uri="{BB962C8B-B14F-4D97-AF65-F5344CB8AC3E}">
        <p14:creationId xmlns:p14="http://schemas.microsoft.com/office/powerpoint/2010/main" val="825791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E7FDAE-8852-2446-A4E9-46B6077225DF}"/>
              </a:ext>
            </a:extLst>
          </p:cNvPr>
          <p:cNvSpPr>
            <a:spLocks noGrp="1"/>
          </p:cNvSpPr>
          <p:nvPr>
            <p:ph type="body" sz="quarter" idx="10"/>
          </p:nvPr>
        </p:nvSpPr>
        <p:spPr>
          <a:xfrm>
            <a:off x="134884" y="291133"/>
            <a:ext cx="8840546" cy="4852367"/>
          </a:xfrm>
        </p:spPr>
        <p:txBody>
          <a:bodyPr>
            <a:normAutofit/>
          </a:bodyPr>
          <a:lstStyle/>
          <a:p>
            <a:r>
              <a:rPr lang="en-US" sz="3200" dirty="0"/>
              <a:t>This is a </a:t>
            </a:r>
            <a:r>
              <a:rPr lang="en-US" sz="3200" i="1" dirty="0"/>
              <a:t>text file</a:t>
            </a:r>
            <a:r>
              <a:rPr lang="en-US" sz="3200" dirty="0"/>
              <a:t>: it contains a sequence of characters.</a:t>
            </a:r>
          </a:p>
          <a:p>
            <a:r>
              <a:rPr lang="en-US" sz="3200" dirty="0"/>
              <a:t>Its name is "</a:t>
            </a:r>
            <a:r>
              <a:rPr lang="en-US" sz="3200" dirty="0" err="1"/>
              <a:t>paine.txt</a:t>
            </a:r>
            <a:r>
              <a:rPr lang="en-US" sz="3200" dirty="0"/>
              <a:t>" (This is a quotation from the beginning of the American revolutionary Thomas Paine's essay "The American Crisis")</a:t>
            </a:r>
          </a:p>
          <a:p>
            <a:r>
              <a:rPr lang="en-US" sz="3200" dirty="0"/>
              <a:t>The file </a:t>
            </a:r>
            <a:r>
              <a:rPr lang="en-US" sz="3200" i="1" dirty="0"/>
              <a:t>extension</a:t>
            </a:r>
            <a:r>
              <a:rPr lang="en-US" sz="3200" dirty="0"/>
              <a:t> — the part of the name after the period — is "txt", which is a way of reminding ourselves that it's a text file</a:t>
            </a:r>
          </a:p>
        </p:txBody>
      </p:sp>
    </p:spTree>
    <p:extLst>
      <p:ext uri="{BB962C8B-B14F-4D97-AF65-F5344CB8AC3E}">
        <p14:creationId xmlns:p14="http://schemas.microsoft.com/office/powerpoint/2010/main" val="3565837310"/>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008738-EF23-A84C-8407-F73B42816102}"/>
              </a:ext>
            </a:extLst>
          </p:cNvPr>
          <p:cNvSpPr>
            <a:spLocks noGrp="1"/>
          </p:cNvSpPr>
          <p:nvPr>
            <p:ph type="body" sz="quarter" idx="12"/>
          </p:nvPr>
        </p:nvSpPr>
        <p:spPr>
          <a:xfrm>
            <a:off x="711843" y="664284"/>
            <a:ext cx="8216683" cy="4121609"/>
          </a:xfrm>
        </p:spPr>
        <p:txBody>
          <a:bodyPr/>
          <a:lstStyle/>
          <a:p>
            <a:r>
              <a:rPr lang="en-US" b="1" dirty="0"/>
              <a:t>def</a:t>
            </a:r>
            <a:r>
              <a:rPr lang="en-US" dirty="0"/>
              <a:t> where(rows, field, value):</a:t>
            </a:r>
            <a:br>
              <a:rPr lang="en-US" dirty="0"/>
            </a:br>
            <a:r>
              <a:rPr lang="en-US" dirty="0"/>
              <a:t>   matches = []</a:t>
            </a:r>
            <a:br>
              <a:rPr lang="en-US" dirty="0"/>
            </a:br>
            <a:r>
              <a:rPr lang="en-US" dirty="0"/>
              <a:t>   for row in rows:</a:t>
            </a:r>
            <a:br>
              <a:rPr lang="en-US" dirty="0"/>
            </a:br>
            <a:r>
              <a:rPr lang="en-US" dirty="0"/>
              <a:t>       if row[field] == value:</a:t>
            </a:r>
            <a:br>
              <a:rPr lang="en-US" dirty="0"/>
            </a:br>
            <a:r>
              <a:rPr lang="en-US" dirty="0"/>
              <a:t>           </a:t>
            </a:r>
            <a:r>
              <a:rPr lang="en-US" dirty="0" err="1"/>
              <a:t>matches.append</a:t>
            </a:r>
            <a:r>
              <a:rPr lang="en-US" dirty="0"/>
              <a:t>(row)</a:t>
            </a:r>
            <a:br>
              <a:rPr lang="en-US" dirty="0"/>
            </a:br>
            <a:r>
              <a:rPr lang="en-US" dirty="0"/>
              <a:t>   return matches</a:t>
            </a:r>
          </a:p>
          <a:p>
            <a:endParaRPr lang="en-US" dirty="0"/>
          </a:p>
          <a:p>
            <a:r>
              <a:rPr lang="en-US" b="1" dirty="0"/>
              <a:t>def</a:t>
            </a:r>
            <a:r>
              <a:rPr lang="en-US" dirty="0"/>
              <a:t> select(rows, field):</a:t>
            </a:r>
            <a:br>
              <a:rPr lang="en-US" dirty="0"/>
            </a:br>
            <a:r>
              <a:rPr lang="en-US" dirty="0"/>
              <a:t>   values = []</a:t>
            </a:r>
            <a:br>
              <a:rPr lang="en-US" dirty="0"/>
            </a:br>
            <a:r>
              <a:rPr lang="en-US" dirty="0"/>
              <a:t>   </a:t>
            </a:r>
            <a:r>
              <a:rPr lang="en-US" b="1" dirty="0"/>
              <a:t>for</a:t>
            </a:r>
            <a:r>
              <a:rPr lang="en-US" dirty="0"/>
              <a:t> row </a:t>
            </a:r>
            <a:r>
              <a:rPr lang="en-US" b="1" dirty="0"/>
              <a:t>in</a:t>
            </a:r>
            <a:r>
              <a:rPr lang="en-US" dirty="0"/>
              <a:t> rows:</a:t>
            </a:r>
            <a:br>
              <a:rPr lang="en-US" dirty="0"/>
            </a:br>
            <a:r>
              <a:rPr lang="en-US" dirty="0"/>
              <a:t>       </a:t>
            </a:r>
            <a:r>
              <a:rPr lang="en-US" dirty="0" err="1"/>
              <a:t>values.append</a:t>
            </a:r>
            <a:r>
              <a:rPr lang="en-US" dirty="0"/>
              <a:t>(row[field])</a:t>
            </a:r>
            <a:br>
              <a:rPr lang="en-US" dirty="0"/>
            </a:br>
            <a:r>
              <a:rPr lang="en-US" dirty="0"/>
              <a:t>   </a:t>
            </a:r>
            <a:r>
              <a:rPr lang="en-US" b="1" dirty="0"/>
              <a:t>return</a:t>
            </a:r>
            <a:r>
              <a:rPr lang="en-US" dirty="0"/>
              <a:t> values</a:t>
            </a:r>
          </a:p>
          <a:p>
            <a:endParaRPr lang="en-US" dirty="0"/>
          </a:p>
        </p:txBody>
      </p:sp>
      <p:sp>
        <p:nvSpPr>
          <p:cNvPr id="4" name="TextBox 3">
            <a:extLst>
              <a:ext uri="{FF2B5EF4-FFF2-40B4-BE49-F238E27FC236}">
                <a16:creationId xmlns:a16="http://schemas.microsoft.com/office/drawing/2014/main" id="{2D6A34D6-8C64-DC44-A236-F9CB34C70ACF}"/>
              </a:ext>
            </a:extLst>
          </p:cNvPr>
          <p:cNvSpPr txBox="1"/>
          <p:nvPr/>
        </p:nvSpPr>
        <p:spPr>
          <a:xfrm>
            <a:off x="711843" y="202619"/>
            <a:ext cx="1385187" cy="461665"/>
          </a:xfrm>
          <a:prstGeom prst="rect">
            <a:avLst/>
          </a:prstGeom>
          <a:noFill/>
        </p:spPr>
        <p:txBody>
          <a:bodyPr wrap="none" rtlCol="0">
            <a:spAutoFit/>
          </a:bodyPr>
          <a:lstStyle/>
          <a:p>
            <a:r>
              <a:rPr lang="en-US" sz="2400" dirty="0"/>
              <a:t>&lt;list2.py&gt;</a:t>
            </a:r>
          </a:p>
        </p:txBody>
      </p:sp>
    </p:spTree>
    <p:extLst>
      <p:ext uri="{BB962C8B-B14F-4D97-AF65-F5344CB8AC3E}">
        <p14:creationId xmlns:p14="http://schemas.microsoft.com/office/powerpoint/2010/main" val="116268300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DF37EE1-EFDA-274C-AA65-0C896D629845}"/>
              </a:ext>
            </a:extLst>
          </p:cNvPr>
          <p:cNvSpPr>
            <a:spLocks noGrp="1"/>
          </p:cNvSpPr>
          <p:nvPr>
            <p:ph type="body" sz="quarter" idx="10"/>
          </p:nvPr>
        </p:nvSpPr>
        <p:spPr/>
        <p:txBody>
          <a:bodyPr>
            <a:normAutofit/>
          </a:bodyPr>
          <a:lstStyle/>
          <a:p>
            <a:r>
              <a:rPr lang="en-US" sz="3200" dirty="0"/>
              <a:t>This code splits the job into </a:t>
            </a:r>
            <a:r>
              <a:rPr lang="en-US" sz="3200" i="1" dirty="0"/>
              <a:t>two</a:t>
            </a:r>
            <a:r>
              <a:rPr lang="en-US" sz="3200" dirty="0"/>
              <a:t> functions</a:t>
            </a:r>
          </a:p>
          <a:p>
            <a:r>
              <a:rPr lang="en-US" sz="3200" i="1" dirty="0"/>
              <a:t>where</a:t>
            </a:r>
            <a:r>
              <a:rPr lang="en-US" sz="3200" dirty="0"/>
              <a:t> takes a list of rows and makes a smaller list of only the rows where the specified field has a specified value</a:t>
            </a:r>
          </a:p>
          <a:p>
            <a:r>
              <a:rPr lang="en-US" sz="3200" i="1" dirty="0"/>
              <a:t>select</a:t>
            </a:r>
            <a:r>
              <a:rPr lang="en-US" sz="3200" dirty="0"/>
              <a:t> takes a list of rows and makes a list of their values in the specified field</a:t>
            </a:r>
          </a:p>
        </p:txBody>
      </p:sp>
    </p:spTree>
    <p:extLst>
      <p:ext uri="{BB962C8B-B14F-4D97-AF65-F5344CB8AC3E}">
        <p14:creationId xmlns:p14="http://schemas.microsoft.com/office/powerpoint/2010/main" val="94110109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BA02D-6E8A-A94E-897B-5E3BD810BA7C}"/>
              </a:ext>
            </a:extLst>
          </p:cNvPr>
          <p:cNvSpPr>
            <a:spLocks noGrp="1"/>
          </p:cNvSpPr>
          <p:nvPr>
            <p:ph type="body" sz="quarter" idx="10"/>
          </p:nvPr>
        </p:nvSpPr>
        <p:spPr/>
        <p:txBody>
          <a:bodyPr/>
          <a:lstStyle/>
          <a:p>
            <a:r>
              <a:rPr lang="en-US" sz="3200" dirty="0"/>
              <a:t>We can make that list of cities in NY by combining them select and where</a:t>
            </a:r>
          </a:p>
          <a:p>
            <a:r>
              <a:rPr lang="en-US" sz="3200" b="1" dirty="0" err="1"/>
              <a:t>cities_in_ny</a:t>
            </a:r>
            <a:r>
              <a:rPr lang="en-US" sz="3200" b="1" dirty="0"/>
              <a:t> = select(where(</a:t>
            </a:r>
            <a:r>
              <a:rPr lang="en-US" sz="3200" b="1" dirty="0" err="1"/>
              <a:t>zipcodes</a:t>
            </a:r>
            <a:r>
              <a:rPr lang="en-US" sz="3200" b="1" dirty="0"/>
              <a:t>, 'State', 'New York'), 'City')</a:t>
            </a:r>
          </a:p>
          <a:p>
            <a:r>
              <a:rPr lang="en-US" sz="3200" dirty="0"/>
              <a:t>First where takes only the rows where the 'State' field has the value 'New York"</a:t>
            </a:r>
          </a:p>
          <a:p>
            <a:r>
              <a:rPr lang="en-US" sz="3200" dirty="0"/>
              <a:t>Then select selects only the value of the City' column</a:t>
            </a:r>
          </a:p>
          <a:p>
            <a:pPr marL="0" indent="0">
              <a:buNone/>
            </a:pPr>
            <a:endParaRPr lang="en-US" dirty="0"/>
          </a:p>
        </p:txBody>
      </p:sp>
    </p:spTree>
    <p:extLst>
      <p:ext uri="{BB962C8B-B14F-4D97-AF65-F5344CB8AC3E}">
        <p14:creationId xmlns:p14="http://schemas.microsoft.com/office/powerpoint/2010/main" val="139871108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9B23AB-DE2A-EA44-B960-D6EB3E84A9FD}"/>
              </a:ext>
            </a:extLst>
          </p:cNvPr>
          <p:cNvSpPr>
            <a:spLocks noGrp="1"/>
          </p:cNvSpPr>
          <p:nvPr>
            <p:ph type="body" sz="quarter" idx="10"/>
          </p:nvPr>
        </p:nvSpPr>
        <p:spPr/>
        <p:txBody>
          <a:bodyPr>
            <a:normAutofit/>
          </a:bodyPr>
          <a:lstStyle/>
          <a:p>
            <a:r>
              <a:rPr lang="en-US" sz="3200" dirty="0"/>
              <a:t>Here's a visual way to think about it. We want a list of the zip codes in New York</a:t>
            </a:r>
          </a:p>
          <a:p>
            <a:pPr lvl="1"/>
            <a:r>
              <a:rPr lang="en-US" sz="3200" b="1" dirty="0"/>
              <a:t>Picture highlighting the matching cells</a:t>
            </a:r>
            <a:endParaRPr lang="en-US" sz="3200" dirty="0"/>
          </a:p>
          <a:p>
            <a:r>
              <a:rPr lang="en-US" sz="3200" dirty="0"/>
              <a:t>First, we use </a:t>
            </a:r>
            <a:r>
              <a:rPr lang="en-US" sz="3200" b="1" dirty="0"/>
              <a:t>where</a:t>
            </a:r>
            <a:r>
              <a:rPr lang="en-US" sz="3200" dirty="0"/>
              <a:t> to restrict our attention to the relevant </a:t>
            </a:r>
            <a:r>
              <a:rPr lang="en-US" sz="3200" i="1" dirty="0"/>
              <a:t>rows</a:t>
            </a:r>
          </a:p>
          <a:p>
            <a:r>
              <a:rPr lang="en-US" sz="3200" dirty="0"/>
              <a:t>Then we use </a:t>
            </a:r>
            <a:r>
              <a:rPr lang="en-US" sz="3200" b="1" dirty="0"/>
              <a:t>select </a:t>
            </a:r>
            <a:r>
              <a:rPr lang="en-US" sz="3200" dirty="0"/>
              <a:t>to restrict our attention to the relevant </a:t>
            </a:r>
            <a:r>
              <a:rPr lang="en-US" sz="3200" i="1" dirty="0"/>
              <a:t>column</a:t>
            </a:r>
          </a:p>
          <a:p>
            <a:r>
              <a:rPr lang="en-US" sz="3200" dirty="0"/>
              <a:t>Where picks out specific </a:t>
            </a:r>
            <a:r>
              <a:rPr lang="en-US" sz="3200" i="1" dirty="0"/>
              <a:t>rows</a:t>
            </a:r>
            <a:r>
              <a:rPr lang="en-US" sz="3200" dirty="0"/>
              <a:t>; select picks out a specific </a:t>
            </a:r>
            <a:r>
              <a:rPr lang="en-US" sz="3200" i="1" dirty="0"/>
              <a:t>column</a:t>
            </a:r>
            <a:endParaRPr lang="en-US" sz="3200" dirty="0"/>
          </a:p>
        </p:txBody>
      </p:sp>
    </p:spTree>
    <p:extLst>
      <p:ext uri="{BB962C8B-B14F-4D97-AF65-F5344CB8AC3E}">
        <p14:creationId xmlns:p14="http://schemas.microsoft.com/office/powerpoint/2010/main" val="425206120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a:bodyPr>
          <a:lstStyle/>
          <a:p>
            <a:r>
              <a:rPr lang="en-US" dirty="0"/>
              <a:t>&gt;&gt;&gt; python list2.py</a:t>
            </a:r>
          </a:p>
          <a:p>
            <a:endParaRPr lang="en-US" dirty="0"/>
          </a:p>
        </p:txBody>
      </p:sp>
    </p:spTree>
    <p:extLst>
      <p:ext uri="{BB962C8B-B14F-4D97-AF65-F5344CB8AC3E}">
        <p14:creationId xmlns:p14="http://schemas.microsoft.com/office/powerpoint/2010/main" val="329438328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CTECH403_M5_03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“More Table Functions”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406223219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043714-3E9B-384D-9FCC-DC2186F76306}"/>
              </a:ext>
            </a:extLst>
          </p:cNvPr>
          <p:cNvSpPr>
            <a:spLocks noGrp="1"/>
          </p:cNvSpPr>
          <p:nvPr>
            <p:ph type="body" sz="quarter" idx="10"/>
          </p:nvPr>
        </p:nvSpPr>
        <p:spPr/>
        <p:txBody>
          <a:bodyPr/>
          <a:lstStyle/>
          <a:p>
            <a:r>
              <a:rPr lang="en-US" sz="3200" dirty="0"/>
              <a:t>[start by importing </a:t>
            </a:r>
            <a:r>
              <a:rPr lang="en-US" sz="3200" dirty="0" err="1"/>
              <a:t>setupzip.py</a:t>
            </a:r>
            <a:r>
              <a:rPr lang="en-US" sz="3200" dirty="0"/>
              <a:t>]</a:t>
            </a:r>
          </a:p>
          <a:p>
            <a:r>
              <a:rPr lang="en-US" sz="3200" dirty="0"/>
              <a:t>We can now write simple </a:t>
            </a:r>
            <a:r>
              <a:rPr lang="en-US" sz="3200" i="1" dirty="0"/>
              <a:t>queries</a:t>
            </a:r>
            <a:r>
              <a:rPr lang="en-US" sz="3200" dirty="0"/>
              <a:t> of our table of data — ask questions like 'list the localities in Hawaii'</a:t>
            </a:r>
          </a:p>
          <a:p>
            <a:r>
              <a:rPr lang="en-US" sz="3200" dirty="0"/>
              <a:t>A query is a command to retrieve or change data from a database </a:t>
            </a:r>
          </a:p>
          <a:p>
            <a:r>
              <a:rPr lang="en-US" sz="3200" dirty="0"/>
              <a:t>Let's meet some additional functions that are useful in writing queries</a:t>
            </a:r>
          </a:p>
          <a:p>
            <a:endParaRPr lang="en-US" dirty="0"/>
          </a:p>
        </p:txBody>
      </p:sp>
    </p:spTree>
    <p:extLst>
      <p:ext uri="{BB962C8B-B14F-4D97-AF65-F5344CB8AC3E}">
        <p14:creationId xmlns:p14="http://schemas.microsoft.com/office/powerpoint/2010/main" val="4096719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F65511-CD1B-9444-B89E-3C1DE2212A96}"/>
              </a:ext>
            </a:extLst>
          </p:cNvPr>
          <p:cNvSpPr>
            <a:spLocks noGrp="1"/>
          </p:cNvSpPr>
          <p:nvPr>
            <p:ph type="body" sz="quarter" idx="10"/>
          </p:nvPr>
        </p:nvSpPr>
        <p:spPr/>
        <p:txBody>
          <a:bodyPr>
            <a:normAutofit/>
          </a:bodyPr>
          <a:lstStyle/>
          <a:p>
            <a:r>
              <a:rPr lang="en-US" sz="3200" dirty="0"/>
              <a:t>First, now that we have </a:t>
            </a:r>
            <a:r>
              <a:rPr lang="en-US" sz="3200" b="1" dirty="0"/>
              <a:t>where</a:t>
            </a:r>
            <a:r>
              <a:rPr lang="en-US" sz="3200" dirty="0"/>
              <a:t>, there is a much easier way to count the number of matching rows</a:t>
            </a:r>
          </a:p>
        </p:txBody>
      </p:sp>
    </p:spTree>
    <p:extLst>
      <p:ext uri="{BB962C8B-B14F-4D97-AF65-F5344CB8AC3E}">
        <p14:creationId xmlns:p14="http://schemas.microsoft.com/office/powerpoint/2010/main" val="46910486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BBCC23F-1B52-F44F-9AC2-8B32F7DEA646}"/>
              </a:ext>
            </a:extLst>
          </p:cNvPr>
          <p:cNvSpPr>
            <a:spLocks noGrp="1"/>
          </p:cNvSpPr>
          <p:nvPr>
            <p:ph type="body" sz="quarter" idx="12"/>
          </p:nvPr>
        </p:nvSpPr>
        <p:spPr>
          <a:xfrm>
            <a:off x="711843" y="931491"/>
            <a:ext cx="8216683" cy="1351652"/>
          </a:xfrm>
        </p:spPr>
        <p:txBody>
          <a:bodyPr/>
          <a:lstStyle/>
          <a:p>
            <a:r>
              <a:rPr lang="en-US" b="1" dirty="0"/>
              <a:t>def</a:t>
            </a:r>
            <a:r>
              <a:rPr lang="en-US" dirty="0"/>
              <a:t> count(rows):</a:t>
            </a:r>
            <a:br>
              <a:rPr lang="en-US" dirty="0"/>
            </a:br>
            <a:r>
              <a:rPr lang="en-US" dirty="0"/>
              <a:t>   </a:t>
            </a:r>
            <a:r>
              <a:rPr lang="en-US" b="1" dirty="0"/>
              <a:t>return</a:t>
            </a:r>
            <a:r>
              <a:rPr lang="en-US" dirty="0"/>
              <a:t> </a:t>
            </a:r>
            <a:r>
              <a:rPr lang="en-US" dirty="0" err="1"/>
              <a:t>len</a:t>
            </a:r>
            <a:r>
              <a:rPr lang="en-US" dirty="0"/>
              <a:t>(rows)</a:t>
            </a:r>
          </a:p>
          <a:p>
            <a:endParaRPr lang="en-US" dirty="0"/>
          </a:p>
          <a:p>
            <a:r>
              <a:rPr lang="en-US" dirty="0"/>
              <a:t>count(where(</a:t>
            </a:r>
            <a:r>
              <a:rPr lang="en-US" dirty="0" err="1"/>
              <a:t>zipcodes</a:t>
            </a:r>
            <a:r>
              <a:rPr lang="en-US" dirty="0"/>
              <a:t>, 'State', 'New York'))</a:t>
            </a:r>
          </a:p>
        </p:txBody>
      </p:sp>
    </p:spTree>
    <p:extLst>
      <p:ext uri="{BB962C8B-B14F-4D97-AF65-F5344CB8AC3E}">
        <p14:creationId xmlns:p14="http://schemas.microsoft.com/office/powerpoint/2010/main" val="184216014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4050034-0693-6143-9A95-226BE808C93D}"/>
              </a:ext>
            </a:extLst>
          </p:cNvPr>
          <p:cNvSpPr>
            <a:spLocks noGrp="1"/>
          </p:cNvSpPr>
          <p:nvPr>
            <p:ph type="body" sz="quarter" idx="10"/>
          </p:nvPr>
        </p:nvSpPr>
        <p:spPr/>
        <p:txBody>
          <a:bodyPr>
            <a:normAutofit/>
          </a:bodyPr>
          <a:lstStyle/>
          <a:p>
            <a:r>
              <a:rPr lang="en-US" sz="3200" dirty="0"/>
              <a:t>If you can select out a numerical column, it's also easy to do straightforward math on it</a:t>
            </a:r>
          </a:p>
          <a:p>
            <a:r>
              <a:rPr lang="en-US" sz="3200" dirty="0"/>
              <a:t>Here, let's find the geographical east-west center of Kansas:</a:t>
            </a:r>
          </a:p>
        </p:txBody>
      </p:sp>
    </p:spTree>
    <p:extLst>
      <p:ext uri="{BB962C8B-B14F-4D97-AF65-F5344CB8AC3E}">
        <p14:creationId xmlns:p14="http://schemas.microsoft.com/office/powerpoint/2010/main" val="854922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1769-27E8-AC41-8822-E361B83BEA63}"/>
              </a:ext>
            </a:extLst>
          </p:cNvPr>
          <p:cNvSpPr>
            <a:spLocks noGrp="1"/>
          </p:cNvSpPr>
          <p:nvPr>
            <p:ph type="body" sz="quarter" idx="10"/>
          </p:nvPr>
        </p:nvSpPr>
        <p:spPr/>
        <p:txBody>
          <a:bodyPr>
            <a:normAutofit/>
          </a:bodyPr>
          <a:lstStyle/>
          <a:p>
            <a:r>
              <a:rPr lang="en-US" sz="3200" dirty="0"/>
              <a:t>Let's look in more detail at how this program works.</a:t>
            </a:r>
          </a:p>
          <a:p>
            <a:r>
              <a:rPr lang="en-US" sz="3200" dirty="0"/>
              <a:t>Here it is again:</a:t>
            </a:r>
          </a:p>
        </p:txBody>
      </p:sp>
    </p:spTree>
    <p:extLst>
      <p:ext uri="{BB962C8B-B14F-4D97-AF65-F5344CB8AC3E}">
        <p14:creationId xmlns:p14="http://schemas.microsoft.com/office/powerpoint/2010/main" val="333706547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BBCC23F-1B52-F44F-9AC2-8B32F7DEA646}"/>
              </a:ext>
            </a:extLst>
          </p:cNvPr>
          <p:cNvSpPr>
            <a:spLocks noGrp="1"/>
          </p:cNvSpPr>
          <p:nvPr>
            <p:ph type="body" sz="quarter" idx="12"/>
          </p:nvPr>
        </p:nvSpPr>
        <p:spPr>
          <a:xfrm>
            <a:off x="711843" y="919135"/>
            <a:ext cx="8216683" cy="2598147"/>
          </a:xfrm>
        </p:spPr>
        <p:txBody>
          <a:bodyPr/>
          <a:lstStyle/>
          <a:p>
            <a:r>
              <a:rPr lang="en-US" b="1" dirty="0"/>
              <a:t>def</a:t>
            </a:r>
            <a:r>
              <a:rPr lang="en-US" dirty="0"/>
              <a:t> </a:t>
            </a:r>
            <a:r>
              <a:rPr lang="en-US" dirty="0" err="1"/>
              <a:t>db_sum</a:t>
            </a:r>
            <a:r>
              <a:rPr lang="en-US" dirty="0"/>
              <a:t>(rows):</a:t>
            </a:r>
            <a:br>
              <a:rPr lang="en-US" dirty="0"/>
            </a:br>
            <a:r>
              <a:rPr lang="en-US" dirty="0"/>
              <a:t>   total = 0</a:t>
            </a:r>
            <a:br>
              <a:rPr lang="en-US" dirty="0"/>
            </a:br>
            <a:r>
              <a:rPr lang="en-US" dirty="0"/>
              <a:t>   </a:t>
            </a:r>
            <a:r>
              <a:rPr lang="en-US" b="1" dirty="0"/>
              <a:t>for</a:t>
            </a:r>
            <a:r>
              <a:rPr lang="en-US" dirty="0"/>
              <a:t> row </a:t>
            </a:r>
            <a:r>
              <a:rPr lang="en-US" b="1" dirty="0"/>
              <a:t>in</a:t>
            </a:r>
            <a:r>
              <a:rPr lang="en-US" dirty="0"/>
              <a:t> rows:</a:t>
            </a:r>
            <a:br>
              <a:rPr lang="en-US" dirty="0"/>
            </a:br>
            <a:r>
              <a:rPr lang="en-US" dirty="0"/>
              <a:t>       total = total + float(row)</a:t>
            </a:r>
            <a:br>
              <a:rPr lang="en-US" dirty="0"/>
            </a:br>
            <a:r>
              <a:rPr lang="en-US" dirty="0"/>
              <a:t>   </a:t>
            </a:r>
            <a:r>
              <a:rPr lang="en-US" b="1" dirty="0"/>
              <a:t>return</a:t>
            </a:r>
            <a:r>
              <a:rPr lang="en-US" dirty="0"/>
              <a:t> total</a:t>
            </a:r>
          </a:p>
          <a:p>
            <a:endParaRPr lang="en-US" dirty="0"/>
          </a:p>
          <a:p>
            <a:r>
              <a:rPr lang="en-US" dirty="0" err="1"/>
              <a:t>ks_latitudes</a:t>
            </a:r>
            <a:r>
              <a:rPr lang="en-US" dirty="0"/>
              <a:t> = select(where(</a:t>
            </a:r>
            <a:r>
              <a:rPr lang="en-US" dirty="0" err="1"/>
              <a:t>zipcodes</a:t>
            </a:r>
            <a:r>
              <a:rPr lang="en-US" dirty="0"/>
              <a:t>, 'State', 'Kansas'),'Latitude')</a:t>
            </a:r>
          </a:p>
          <a:p>
            <a:r>
              <a:rPr lang="en-US" dirty="0" err="1"/>
              <a:t>mean_latitude</a:t>
            </a:r>
            <a:r>
              <a:rPr lang="en-US" dirty="0"/>
              <a:t> = sum(</a:t>
            </a:r>
            <a:r>
              <a:rPr lang="en-US" dirty="0" err="1"/>
              <a:t>ks_latitudes</a:t>
            </a:r>
            <a:r>
              <a:rPr lang="en-US" dirty="0"/>
              <a:t>, 'Latitude') / count(</a:t>
            </a:r>
            <a:r>
              <a:rPr lang="en-US" dirty="0" err="1"/>
              <a:t>ks_latitudes</a:t>
            </a:r>
            <a:r>
              <a:rPr lang="en-US" dirty="0"/>
              <a:t>) </a:t>
            </a:r>
          </a:p>
        </p:txBody>
      </p:sp>
    </p:spTree>
    <p:extLst>
      <p:ext uri="{BB962C8B-B14F-4D97-AF65-F5344CB8AC3E}">
        <p14:creationId xmlns:p14="http://schemas.microsoft.com/office/powerpoint/2010/main" val="125211600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7D6DA6-A58C-5747-BC6D-41F8CE559E20}"/>
              </a:ext>
            </a:extLst>
          </p:cNvPr>
          <p:cNvSpPr>
            <a:spLocks noGrp="1"/>
          </p:cNvSpPr>
          <p:nvPr>
            <p:ph type="body" sz="quarter" idx="10"/>
          </p:nvPr>
        </p:nvSpPr>
        <p:spPr/>
        <p:txBody>
          <a:bodyPr>
            <a:normAutofit/>
          </a:bodyPr>
          <a:lstStyle/>
          <a:p>
            <a:r>
              <a:rPr lang="en-US" sz="3200" dirty="0"/>
              <a:t>See what we're doing here? where returns a list of rows, but we are doing our best not to look inside the list. We interact with it only via database functions</a:t>
            </a:r>
          </a:p>
          <a:p>
            <a:r>
              <a:rPr lang="en-US" sz="3200" dirty="0"/>
              <a:t>We're treating it as a </a:t>
            </a:r>
            <a:r>
              <a:rPr lang="en-US" sz="3200" i="1" dirty="0"/>
              <a:t>set of records</a:t>
            </a:r>
            <a:r>
              <a:rPr lang="en-US" sz="3200" dirty="0"/>
              <a:t>: a collection that contains all of the data we're interested in, but where we don't pay attention to what order the records are in</a:t>
            </a:r>
          </a:p>
          <a:p>
            <a:r>
              <a:rPr lang="en-US" sz="3200" dirty="0"/>
              <a:t>Similarly, we don't care about the order of the columns in the CSV, only the field names</a:t>
            </a:r>
          </a:p>
        </p:txBody>
      </p:sp>
    </p:spTree>
    <p:extLst>
      <p:ext uri="{BB962C8B-B14F-4D97-AF65-F5344CB8AC3E}">
        <p14:creationId xmlns:p14="http://schemas.microsoft.com/office/powerpoint/2010/main" val="368818629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5780EB-245D-8A4F-AB74-31FEA6DB5C37}"/>
              </a:ext>
            </a:extLst>
          </p:cNvPr>
          <p:cNvSpPr>
            <a:spLocks noGrp="1"/>
          </p:cNvSpPr>
          <p:nvPr>
            <p:ph type="body" sz="quarter" idx="10"/>
          </p:nvPr>
        </p:nvSpPr>
        <p:spPr/>
        <p:txBody>
          <a:bodyPr>
            <a:normAutofit/>
          </a:bodyPr>
          <a:lstStyle/>
          <a:p>
            <a:r>
              <a:rPr lang="en-US" sz="3200" dirty="0"/>
              <a:t>This is typical for tabular data: we care about different records being different, and about the names of the fields</a:t>
            </a:r>
          </a:p>
          <a:p>
            <a:r>
              <a:rPr lang="en-US" sz="3200" dirty="0"/>
              <a:t>But we don't count on knowing the order of the records or of the fields</a:t>
            </a:r>
          </a:p>
          <a:p>
            <a:r>
              <a:rPr lang="en-US" sz="3200" dirty="0"/>
              <a:t>Just as the JSON files we wrote didn't have the same line-spacing as the original, with tabular data you should try not to assume anything about the order of rows and columns</a:t>
            </a:r>
          </a:p>
        </p:txBody>
      </p:sp>
    </p:spTree>
    <p:extLst>
      <p:ext uri="{BB962C8B-B14F-4D97-AF65-F5344CB8AC3E}">
        <p14:creationId xmlns:p14="http://schemas.microsoft.com/office/powerpoint/2010/main" val="262888674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608BD3-0B9A-7C4E-8C76-DFA729F71814}"/>
              </a:ext>
            </a:extLst>
          </p:cNvPr>
          <p:cNvSpPr>
            <a:spLocks noGrp="1"/>
          </p:cNvSpPr>
          <p:nvPr>
            <p:ph type="body" sz="quarter" idx="10"/>
          </p:nvPr>
        </p:nvSpPr>
        <p:spPr/>
        <p:txBody>
          <a:bodyPr>
            <a:normAutofit/>
          </a:bodyPr>
          <a:lstStyle/>
          <a:p>
            <a:r>
              <a:rPr lang="en-US" sz="3200" dirty="0"/>
              <a:t>If you </a:t>
            </a:r>
            <a:r>
              <a:rPr lang="en-US" sz="3200" i="1" dirty="0"/>
              <a:t>do</a:t>
            </a:r>
            <a:r>
              <a:rPr lang="en-US" sz="3200" dirty="0"/>
              <a:t> need to put data in some kind of order, you can sort it explicitly yourself.</a:t>
            </a:r>
          </a:p>
          <a:p>
            <a:r>
              <a:rPr lang="en-US" sz="3200" dirty="0"/>
              <a:t>This next function uses a bit of Python wizardry; don't worry about understanding it in detail</a:t>
            </a:r>
          </a:p>
        </p:txBody>
      </p:sp>
    </p:spTree>
    <p:extLst>
      <p:ext uri="{BB962C8B-B14F-4D97-AF65-F5344CB8AC3E}">
        <p14:creationId xmlns:p14="http://schemas.microsoft.com/office/powerpoint/2010/main" val="402774102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5B916B-7705-A843-8097-256B9401CC01}"/>
              </a:ext>
            </a:extLst>
          </p:cNvPr>
          <p:cNvSpPr>
            <a:spLocks noGrp="1"/>
          </p:cNvSpPr>
          <p:nvPr>
            <p:ph type="body" sz="quarter" idx="12"/>
          </p:nvPr>
        </p:nvSpPr>
        <p:spPr>
          <a:xfrm>
            <a:off x="711843" y="882064"/>
            <a:ext cx="8216683" cy="1351652"/>
          </a:xfrm>
        </p:spPr>
        <p:txBody>
          <a:bodyPr/>
          <a:lstStyle/>
          <a:p>
            <a:r>
              <a:rPr lang="en-US" dirty="0"/>
              <a:t>def </a:t>
            </a:r>
            <a:r>
              <a:rPr lang="en-US" dirty="0" err="1"/>
              <a:t>orderby</a:t>
            </a:r>
            <a:r>
              <a:rPr lang="en-US" dirty="0"/>
              <a:t>(rows, field):</a:t>
            </a:r>
          </a:p>
          <a:p>
            <a:r>
              <a:rPr lang="en-US" dirty="0"/>
              <a:t>    return sorted(rows, key = </a:t>
            </a:r>
            <a:r>
              <a:rPr lang="en-US" dirty="0" err="1"/>
              <a:t>operator.itemgetter</a:t>
            </a:r>
            <a:r>
              <a:rPr lang="en-US" dirty="0"/>
              <a:t>(field))</a:t>
            </a:r>
          </a:p>
          <a:p>
            <a:endParaRPr lang="en-US" dirty="0"/>
          </a:p>
          <a:p>
            <a:r>
              <a:rPr lang="en-US" dirty="0"/>
              <a:t>select(</a:t>
            </a:r>
            <a:r>
              <a:rPr lang="en-US" dirty="0" err="1"/>
              <a:t>orderby</a:t>
            </a:r>
            <a:r>
              <a:rPr lang="en-US" dirty="0"/>
              <a:t>(</a:t>
            </a:r>
            <a:r>
              <a:rPr lang="en-US" dirty="0" err="1"/>
              <a:t>zipcodes</a:t>
            </a:r>
            <a:r>
              <a:rPr lang="en-US" dirty="0"/>
              <a:t>,'Longitude'), 'Zip Code')</a:t>
            </a:r>
          </a:p>
        </p:txBody>
      </p:sp>
    </p:spTree>
    <p:extLst>
      <p:ext uri="{BB962C8B-B14F-4D97-AF65-F5344CB8AC3E}">
        <p14:creationId xmlns:p14="http://schemas.microsoft.com/office/powerpoint/2010/main" val="63148037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12A060C-7645-F44A-B327-F70C1617E6C3}"/>
              </a:ext>
            </a:extLst>
          </p:cNvPr>
          <p:cNvSpPr>
            <a:spLocks noGrp="1"/>
          </p:cNvSpPr>
          <p:nvPr>
            <p:ph type="body" sz="quarter" idx="10"/>
          </p:nvPr>
        </p:nvSpPr>
        <p:spPr/>
        <p:txBody>
          <a:bodyPr>
            <a:normAutofit/>
          </a:bodyPr>
          <a:lstStyle/>
          <a:p>
            <a:r>
              <a:rPr lang="en-US" sz="3200" dirty="0" err="1"/>
              <a:t>Orderby</a:t>
            </a:r>
            <a:r>
              <a:rPr lang="en-US" sz="3200" dirty="0"/>
              <a:t> sorts a list of records by a specified field</a:t>
            </a:r>
          </a:p>
          <a:p>
            <a:r>
              <a:rPr lang="en-US" sz="3200" dirty="0"/>
              <a:t>So this last line returns a list of all </a:t>
            </a:r>
            <a:r>
              <a:rPr lang="en-US" sz="3200" dirty="0" err="1"/>
              <a:t>zipcodes</a:t>
            </a:r>
            <a:r>
              <a:rPr lang="en-US" sz="3200" dirty="0"/>
              <a:t> from east (smallest longitude) to west (largest longitude)</a:t>
            </a:r>
          </a:p>
        </p:txBody>
      </p:sp>
    </p:spTree>
    <p:extLst>
      <p:ext uri="{BB962C8B-B14F-4D97-AF65-F5344CB8AC3E}">
        <p14:creationId xmlns:p14="http://schemas.microsoft.com/office/powerpoint/2010/main" val="104868722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B076CD-772C-E146-9613-D36FDA4157F1}"/>
              </a:ext>
            </a:extLst>
          </p:cNvPr>
          <p:cNvSpPr>
            <a:spLocks noGrp="1"/>
          </p:cNvSpPr>
          <p:nvPr>
            <p:ph type="body" sz="quarter" idx="10"/>
          </p:nvPr>
        </p:nvSpPr>
        <p:spPr/>
        <p:txBody>
          <a:bodyPr/>
          <a:lstStyle/>
          <a:p>
            <a:r>
              <a:rPr lang="en-US" sz="3200" dirty="0"/>
              <a:t>Here's one more: distinct returns only the records that are different. This one is powerful in combination with select</a:t>
            </a:r>
          </a:p>
          <a:p>
            <a:endParaRPr lang="en-US" dirty="0"/>
          </a:p>
        </p:txBody>
      </p:sp>
    </p:spTree>
    <p:extLst>
      <p:ext uri="{BB962C8B-B14F-4D97-AF65-F5344CB8AC3E}">
        <p14:creationId xmlns:p14="http://schemas.microsoft.com/office/powerpoint/2010/main" val="285459007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43889C-2159-E14B-A052-C635D05E8B2C}"/>
              </a:ext>
            </a:extLst>
          </p:cNvPr>
          <p:cNvSpPr>
            <a:spLocks noGrp="1"/>
          </p:cNvSpPr>
          <p:nvPr>
            <p:ph type="body" sz="quarter" idx="12"/>
          </p:nvPr>
        </p:nvSpPr>
        <p:spPr>
          <a:xfrm>
            <a:off x="711843" y="993276"/>
            <a:ext cx="8216683" cy="2598147"/>
          </a:xfrm>
        </p:spPr>
        <p:txBody>
          <a:bodyPr/>
          <a:lstStyle/>
          <a:p>
            <a:r>
              <a:rPr lang="en-US" b="1" dirty="0"/>
              <a:t>def</a:t>
            </a:r>
            <a:r>
              <a:rPr lang="en-US" dirty="0"/>
              <a:t> distinct(rows):</a:t>
            </a:r>
            <a:br>
              <a:rPr lang="en-US" dirty="0"/>
            </a:br>
            <a:r>
              <a:rPr lang="en-US" dirty="0"/>
              <a:t>    </a:t>
            </a:r>
            <a:r>
              <a:rPr lang="en-US" dirty="0" err="1"/>
              <a:t>new_rows</a:t>
            </a:r>
            <a:r>
              <a:rPr lang="en-US" dirty="0"/>
              <a:t> = []</a:t>
            </a:r>
            <a:br>
              <a:rPr lang="en-US" dirty="0"/>
            </a:br>
            <a:r>
              <a:rPr lang="en-US" dirty="0"/>
              <a:t>    </a:t>
            </a:r>
            <a:r>
              <a:rPr lang="en-US" b="1" dirty="0"/>
              <a:t>for</a:t>
            </a:r>
            <a:r>
              <a:rPr lang="en-US" dirty="0"/>
              <a:t> row </a:t>
            </a:r>
            <a:r>
              <a:rPr lang="en-US" b="1" dirty="0"/>
              <a:t>in</a:t>
            </a:r>
            <a:r>
              <a:rPr lang="en-US" dirty="0"/>
              <a:t> rows:</a:t>
            </a:r>
            <a:br>
              <a:rPr lang="en-US" dirty="0"/>
            </a:br>
            <a:r>
              <a:rPr lang="en-US" dirty="0"/>
              <a:t>    </a:t>
            </a:r>
            <a:r>
              <a:rPr lang="en-US" b="1" dirty="0"/>
              <a:t>if</a:t>
            </a:r>
            <a:r>
              <a:rPr lang="en-US" dirty="0"/>
              <a:t> row </a:t>
            </a:r>
            <a:r>
              <a:rPr lang="en-US" b="1" dirty="0"/>
              <a:t>not</a:t>
            </a:r>
            <a:r>
              <a:rPr lang="en-US" dirty="0"/>
              <a:t> </a:t>
            </a:r>
            <a:r>
              <a:rPr lang="en-US" b="1" dirty="0"/>
              <a:t>in</a:t>
            </a:r>
            <a:r>
              <a:rPr lang="en-US" dirty="0"/>
              <a:t> </a:t>
            </a:r>
            <a:r>
              <a:rPr lang="en-US" dirty="0" err="1"/>
              <a:t>new_rows</a:t>
            </a:r>
            <a:r>
              <a:rPr lang="en-US" dirty="0"/>
              <a:t>:</a:t>
            </a:r>
          </a:p>
          <a:p>
            <a:r>
              <a:rPr lang="en-US" dirty="0"/>
              <a:t>        </a:t>
            </a:r>
            <a:r>
              <a:rPr lang="en-US" dirty="0" err="1"/>
              <a:t>new_rows.append</a:t>
            </a:r>
            <a:r>
              <a:rPr lang="en-US" dirty="0"/>
              <a:t>(row)</a:t>
            </a:r>
            <a:br>
              <a:rPr lang="en-US" dirty="0"/>
            </a:br>
            <a:r>
              <a:rPr lang="en-US" dirty="0"/>
              <a:t>    </a:t>
            </a:r>
            <a:r>
              <a:rPr lang="en-US" b="1" dirty="0"/>
              <a:t>return</a:t>
            </a:r>
            <a:r>
              <a:rPr lang="en-US" dirty="0"/>
              <a:t> </a:t>
            </a:r>
            <a:r>
              <a:rPr lang="en-US" dirty="0" err="1"/>
              <a:t>new_rows</a:t>
            </a:r>
            <a:endParaRPr lang="en-US" dirty="0"/>
          </a:p>
          <a:p>
            <a:endParaRPr lang="en-US" dirty="0"/>
          </a:p>
          <a:p>
            <a:r>
              <a:rPr lang="en-US" dirty="0"/>
              <a:t>distinct(select(where(</a:t>
            </a:r>
            <a:r>
              <a:rPr lang="en-US" dirty="0" err="1"/>
              <a:t>zipcodes</a:t>
            </a:r>
            <a:r>
              <a:rPr lang="en-US" dirty="0"/>
              <a:t>, 'Locality', 'Springfield'), 'State'))</a:t>
            </a:r>
          </a:p>
        </p:txBody>
      </p:sp>
    </p:spTree>
    <p:extLst>
      <p:ext uri="{BB962C8B-B14F-4D97-AF65-F5344CB8AC3E}">
        <p14:creationId xmlns:p14="http://schemas.microsoft.com/office/powerpoint/2010/main" val="343810506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2D19CAC-F451-CC4B-AFC3-F0428DACB53B}"/>
              </a:ext>
            </a:extLst>
          </p:cNvPr>
          <p:cNvSpPr>
            <a:spLocks noGrp="1"/>
          </p:cNvSpPr>
          <p:nvPr>
            <p:ph type="body" sz="quarter" idx="10"/>
          </p:nvPr>
        </p:nvSpPr>
        <p:spPr/>
        <p:txBody>
          <a:bodyPr>
            <a:normAutofit/>
          </a:bodyPr>
          <a:lstStyle/>
          <a:p>
            <a:r>
              <a:rPr lang="en-US" sz="3200" dirty="0"/>
              <a:t>That last line generates a list of all states that have a locality named Springfield</a:t>
            </a:r>
          </a:p>
          <a:p>
            <a:r>
              <a:rPr lang="en-US" sz="3200" dirty="0"/>
              <a:t>This collection of functions is useful enough that maybe we should put it in a module</a:t>
            </a:r>
          </a:p>
          <a:p>
            <a:r>
              <a:rPr lang="en-US" sz="3200" dirty="0"/>
              <a:t>Let's call it </a:t>
            </a:r>
            <a:r>
              <a:rPr lang="en-US" sz="3200" dirty="0" err="1"/>
              <a:t>basicdb</a:t>
            </a:r>
            <a:r>
              <a:rPr lang="en-US" sz="3200" dirty="0"/>
              <a:t>, since that's what it is: a basic database</a:t>
            </a:r>
          </a:p>
          <a:p>
            <a:r>
              <a:rPr lang="en-US" sz="3200" dirty="0"/>
              <a:t>So from now on, we'll just put </a:t>
            </a:r>
            <a:r>
              <a:rPr lang="en-US" sz="3200" b="1" dirty="0"/>
              <a:t>from </a:t>
            </a:r>
            <a:r>
              <a:rPr lang="en-US" sz="3200" b="1" dirty="0" err="1"/>
              <a:t>basicdb</a:t>
            </a:r>
            <a:r>
              <a:rPr lang="en-US" sz="3200" dirty="0"/>
              <a:t> </a:t>
            </a:r>
            <a:r>
              <a:rPr lang="en-US" sz="3200" b="1" dirty="0"/>
              <a:t>import * </a:t>
            </a:r>
            <a:r>
              <a:rPr lang="en-US" sz="3200" dirty="0"/>
              <a:t>at the top of our programs, and then we can use all of these functions on tables</a:t>
            </a:r>
          </a:p>
        </p:txBody>
      </p:sp>
    </p:spTree>
    <p:extLst>
      <p:ext uri="{BB962C8B-B14F-4D97-AF65-F5344CB8AC3E}">
        <p14:creationId xmlns:p14="http://schemas.microsoft.com/office/powerpoint/2010/main" val="325841039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CTECH403_M5_04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“Joins”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949491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9FDD38-116A-994F-8EBD-FA0DFF4ED3EA}"/>
              </a:ext>
            </a:extLst>
          </p:cNvPr>
          <p:cNvSpPr>
            <a:spLocks noGrp="1"/>
          </p:cNvSpPr>
          <p:nvPr>
            <p:ph type="body" sz="quarter" idx="11"/>
          </p:nvPr>
        </p:nvSpPr>
        <p:spPr>
          <a:xfrm>
            <a:off x="4419600" y="908126"/>
            <a:ext cx="4508925" cy="1351652"/>
          </a:xfrm>
        </p:spPr>
        <p:txBody>
          <a:bodyPr/>
          <a:lstStyle/>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paine.txt</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1294AA9F-E49C-C042-B084-8E965FC66206}"/>
              </a:ext>
            </a:extLst>
          </p:cNvPr>
          <p:cNvSpPr txBox="1"/>
          <p:nvPr/>
        </p:nvSpPr>
        <p:spPr>
          <a:xfrm>
            <a:off x="4419600" y="446461"/>
            <a:ext cx="1632306" cy="461665"/>
          </a:xfrm>
          <a:prstGeom prst="rect">
            <a:avLst/>
          </a:prstGeom>
          <a:noFill/>
        </p:spPr>
        <p:txBody>
          <a:bodyPr wrap="none" rtlCol="0">
            <a:spAutoFit/>
          </a:bodyPr>
          <a:lstStyle/>
          <a:p>
            <a:r>
              <a:rPr lang="en-US" sz="2400" dirty="0"/>
              <a:t>&lt;echo3.py&gt;</a:t>
            </a:r>
          </a:p>
        </p:txBody>
      </p:sp>
    </p:spTree>
    <p:extLst>
      <p:ext uri="{BB962C8B-B14F-4D97-AF65-F5344CB8AC3E}">
        <p14:creationId xmlns:p14="http://schemas.microsoft.com/office/powerpoint/2010/main" val="200049369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C19D94-DF28-4B46-8589-30060E4E071D}"/>
              </a:ext>
            </a:extLst>
          </p:cNvPr>
          <p:cNvSpPr>
            <a:spLocks noGrp="1"/>
          </p:cNvSpPr>
          <p:nvPr>
            <p:ph type="body" sz="quarter" idx="10"/>
          </p:nvPr>
        </p:nvSpPr>
        <p:spPr/>
        <p:txBody>
          <a:bodyPr>
            <a:normAutofit/>
          </a:bodyPr>
          <a:lstStyle/>
          <a:p>
            <a:r>
              <a:rPr lang="en-US" sz="3200" dirty="0"/>
              <a:t>Our basic database can now filter and analyze data from a table</a:t>
            </a:r>
          </a:p>
          <a:p>
            <a:r>
              <a:rPr lang="en-US" sz="3200" dirty="0"/>
              <a:t>Full </a:t>
            </a:r>
            <a:r>
              <a:rPr lang="en-US" sz="3200" i="1" dirty="0"/>
              <a:t>relational</a:t>
            </a:r>
            <a:r>
              <a:rPr lang="en-US" sz="3200" dirty="0"/>
              <a:t> databases contain multiple tables</a:t>
            </a:r>
          </a:p>
          <a:p>
            <a:r>
              <a:rPr lang="en-US" sz="3200" dirty="0"/>
              <a:t>So how do we extend our database into multiple tables?</a:t>
            </a:r>
          </a:p>
        </p:txBody>
      </p:sp>
    </p:spTree>
    <p:extLst>
      <p:ext uri="{BB962C8B-B14F-4D97-AF65-F5344CB8AC3E}">
        <p14:creationId xmlns:p14="http://schemas.microsoft.com/office/powerpoint/2010/main" val="152654111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6D665-ADEE-4242-B228-9DEA494531BA}"/>
              </a:ext>
            </a:extLst>
          </p:cNvPr>
          <p:cNvSpPr>
            <a:spLocks noGrp="1"/>
          </p:cNvSpPr>
          <p:nvPr>
            <p:ph type="body" sz="quarter" idx="10"/>
          </p:nvPr>
        </p:nvSpPr>
        <p:spPr/>
        <p:txBody>
          <a:bodyPr>
            <a:normAutofit/>
          </a:bodyPr>
          <a:lstStyle/>
          <a:p>
            <a:r>
              <a:rPr lang="en-US" sz="3200" dirty="0"/>
              <a:t>Suppose we have a table with a list of courses</a:t>
            </a:r>
          </a:p>
        </p:txBody>
      </p:sp>
    </p:spTree>
    <p:extLst>
      <p:ext uri="{BB962C8B-B14F-4D97-AF65-F5344CB8AC3E}">
        <p14:creationId xmlns:p14="http://schemas.microsoft.com/office/powerpoint/2010/main" val="152150335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97AEE8-6C89-9B4D-ADD4-2D7A7585036C}"/>
              </a:ext>
            </a:extLst>
          </p:cNvPr>
          <p:cNvSpPr>
            <a:spLocks noGrp="1"/>
          </p:cNvSpPr>
          <p:nvPr>
            <p:ph type="body" sz="quarter" idx="12"/>
          </p:nvPr>
        </p:nvSpPr>
        <p:spPr>
          <a:xfrm>
            <a:off x="711843" y="699463"/>
            <a:ext cx="8216683" cy="4121609"/>
          </a:xfrm>
        </p:spPr>
        <p:txBody>
          <a:bodyPr/>
          <a:lstStyle/>
          <a:p>
            <a:r>
              <a:rPr lang="en-US" dirty="0" err="1"/>
              <a:t>courseid,coursename,roomid,times,credits</a:t>
            </a:r>
            <a:endParaRPr lang="en-US" dirty="0"/>
          </a:p>
          <a:p>
            <a:r>
              <a:rPr lang="en-US" dirty="0"/>
              <a:t>1,Introduction to American History,1001,MW10,3</a:t>
            </a:r>
          </a:p>
          <a:p>
            <a:r>
              <a:rPr lang="en-US" dirty="0"/>
              <a:t>2,Introduction to European History,1002,MW10,3</a:t>
            </a:r>
          </a:p>
          <a:p>
            <a:r>
              <a:rPr lang="en-US" dirty="0"/>
              <a:t>3,Introduction to Asian History,1001,TH10,3</a:t>
            </a:r>
          </a:p>
          <a:p>
            <a:r>
              <a:rPr lang="en-US" dirty="0"/>
              <a:t>4,Introduction to African History,1002,TH10,3</a:t>
            </a:r>
          </a:p>
          <a:p>
            <a:r>
              <a:rPr lang="en-US" dirty="0"/>
              <a:t>5,Classics of Literature,1001,MW11,3</a:t>
            </a:r>
          </a:p>
          <a:p>
            <a:r>
              <a:rPr lang="en-US" dirty="0"/>
              <a:t>6,Contemporary Art,1501,H12,2</a:t>
            </a:r>
          </a:p>
          <a:p>
            <a:r>
              <a:rPr lang="en-US" dirty="0"/>
              <a:t>7,Organic Chemistry,1001,MWF1,4</a:t>
            </a:r>
          </a:p>
          <a:p>
            <a:r>
              <a:rPr lang="en-US" dirty="0"/>
              <a:t>8,Inorganic Chemistry,1003,MWF2,4</a:t>
            </a:r>
          </a:p>
          <a:p>
            <a:r>
              <a:rPr lang="en-US" dirty="0"/>
              <a:t>9,Organic Chemistry Laboratory,2001,W2,1</a:t>
            </a:r>
          </a:p>
          <a:p>
            <a:r>
              <a:rPr lang="en-US" dirty="0"/>
              <a:t>10,Inorganic Chemistry Laboratory,2001,W2,1</a:t>
            </a:r>
          </a:p>
          <a:p>
            <a:r>
              <a:rPr lang="en-US" dirty="0"/>
              <a:t>11,Biodiversity,1003,TH2,3</a:t>
            </a:r>
          </a:p>
          <a:p>
            <a:r>
              <a:rPr lang="en-US" dirty="0"/>
              <a:t>12,Biodiversity Laboratory,2002,H3,1</a:t>
            </a:r>
          </a:p>
        </p:txBody>
      </p:sp>
      <p:sp>
        <p:nvSpPr>
          <p:cNvPr id="5" name="TextBox 4">
            <a:extLst>
              <a:ext uri="{FF2B5EF4-FFF2-40B4-BE49-F238E27FC236}">
                <a16:creationId xmlns:a16="http://schemas.microsoft.com/office/drawing/2014/main" id="{C0EDE384-F6E3-D347-A954-DC2CC6004813}"/>
              </a:ext>
            </a:extLst>
          </p:cNvPr>
          <p:cNvSpPr txBox="1"/>
          <p:nvPr/>
        </p:nvSpPr>
        <p:spPr>
          <a:xfrm>
            <a:off x="711843" y="202665"/>
            <a:ext cx="1901803" cy="461665"/>
          </a:xfrm>
          <a:prstGeom prst="rect">
            <a:avLst/>
          </a:prstGeom>
          <a:noFill/>
        </p:spPr>
        <p:txBody>
          <a:bodyPr wrap="none" rtlCol="0">
            <a:spAutoFit/>
          </a:bodyPr>
          <a:lstStyle/>
          <a:p>
            <a:r>
              <a:rPr lang="en-US" sz="2400" dirty="0"/>
              <a:t>&lt;</a:t>
            </a:r>
            <a:r>
              <a:rPr lang="en-US" sz="2400" dirty="0" err="1"/>
              <a:t>courses.csv</a:t>
            </a:r>
            <a:r>
              <a:rPr lang="en-US" sz="2400" dirty="0"/>
              <a:t>&gt;</a:t>
            </a:r>
          </a:p>
        </p:txBody>
      </p:sp>
    </p:spTree>
    <p:extLst>
      <p:ext uri="{BB962C8B-B14F-4D97-AF65-F5344CB8AC3E}">
        <p14:creationId xmlns:p14="http://schemas.microsoft.com/office/powerpoint/2010/main" val="126110090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6D665-ADEE-4242-B228-9DEA494531BA}"/>
              </a:ext>
            </a:extLst>
          </p:cNvPr>
          <p:cNvSpPr>
            <a:spLocks noGrp="1"/>
          </p:cNvSpPr>
          <p:nvPr>
            <p:ph type="body" sz="quarter" idx="10"/>
          </p:nvPr>
        </p:nvSpPr>
        <p:spPr/>
        <p:txBody>
          <a:bodyPr>
            <a:normAutofit/>
          </a:bodyPr>
          <a:lstStyle/>
          <a:p>
            <a:r>
              <a:rPr lang="en-US" sz="3200" dirty="0"/>
              <a:t>And suppose we have another table with information about the rooms in which the courses meet</a:t>
            </a:r>
          </a:p>
        </p:txBody>
      </p:sp>
    </p:spTree>
    <p:extLst>
      <p:ext uri="{BB962C8B-B14F-4D97-AF65-F5344CB8AC3E}">
        <p14:creationId xmlns:p14="http://schemas.microsoft.com/office/powerpoint/2010/main" val="62402067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AB1F5A-DFB8-D24C-9EC6-2BBCACDE7255}"/>
              </a:ext>
            </a:extLst>
          </p:cNvPr>
          <p:cNvSpPr>
            <a:spLocks noGrp="1"/>
          </p:cNvSpPr>
          <p:nvPr>
            <p:ph type="body" sz="quarter" idx="12"/>
          </p:nvPr>
        </p:nvSpPr>
        <p:spPr>
          <a:xfrm>
            <a:off x="711843" y="720999"/>
            <a:ext cx="8216683" cy="2909771"/>
          </a:xfrm>
        </p:spPr>
        <p:txBody>
          <a:bodyPr/>
          <a:lstStyle/>
          <a:p>
            <a:r>
              <a:rPr lang="en-US" dirty="0" err="1"/>
              <a:t>roomid,roomname,capacity</a:t>
            </a:r>
            <a:endParaRPr lang="en-US" dirty="0"/>
          </a:p>
          <a:p>
            <a:r>
              <a:rPr lang="en-US" dirty="0"/>
              <a:t>1001,Lecture Hall A,25</a:t>
            </a:r>
          </a:p>
          <a:p>
            <a:r>
              <a:rPr lang="en-US" dirty="0"/>
              <a:t>1002,Lecture Hall B,30</a:t>
            </a:r>
          </a:p>
          <a:p>
            <a:r>
              <a:rPr lang="en-US" dirty="0"/>
              <a:t>1003,Lecture Hall C,40</a:t>
            </a:r>
          </a:p>
          <a:p>
            <a:r>
              <a:rPr lang="en-US" dirty="0"/>
              <a:t>1501,Seminar Room 1,15</a:t>
            </a:r>
          </a:p>
          <a:p>
            <a:r>
              <a:rPr lang="en-US" dirty="0"/>
              <a:t>1502,Seminar Room 2,15</a:t>
            </a:r>
          </a:p>
          <a:p>
            <a:r>
              <a:rPr lang="en-US" dirty="0"/>
              <a:t>1503,Seminar Room 3,12</a:t>
            </a:r>
          </a:p>
          <a:p>
            <a:r>
              <a:rPr lang="en-US" dirty="0"/>
              <a:t>2001,Chemistry Lab,20</a:t>
            </a:r>
          </a:p>
          <a:p>
            <a:r>
              <a:rPr lang="en-US" dirty="0"/>
              <a:t>2002,Biology Lab,10</a:t>
            </a:r>
          </a:p>
        </p:txBody>
      </p:sp>
      <p:sp>
        <p:nvSpPr>
          <p:cNvPr id="5" name="TextBox 4">
            <a:extLst>
              <a:ext uri="{FF2B5EF4-FFF2-40B4-BE49-F238E27FC236}">
                <a16:creationId xmlns:a16="http://schemas.microsoft.com/office/drawing/2014/main" id="{82E7864C-25A0-064B-9FD0-97AF1D3F35C2}"/>
              </a:ext>
            </a:extLst>
          </p:cNvPr>
          <p:cNvSpPr txBox="1"/>
          <p:nvPr/>
        </p:nvSpPr>
        <p:spPr>
          <a:xfrm>
            <a:off x="711843" y="259334"/>
            <a:ext cx="1745991" cy="461665"/>
          </a:xfrm>
          <a:prstGeom prst="rect">
            <a:avLst/>
          </a:prstGeom>
          <a:noFill/>
        </p:spPr>
        <p:txBody>
          <a:bodyPr wrap="none" rtlCol="0">
            <a:spAutoFit/>
          </a:bodyPr>
          <a:lstStyle/>
          <a:p>
            <a:r>
              <a:rPr lang="en-US" sz="2400" dirty="0"/>
              <a:t>&lt;</a:t>
            </a:r>
            <a:r>
              <a:rPr lang="en-US" sz="2400" dirty="0" err="1"/>
              <a:t>rooms.csv</a:t>
            </a:r>
            <a:r>
              <a:rPr lang="en-US" sz="2400" dirty="0"/>
              <a:t>&gt;</a:t>
            </a:r>
          </a:p>
        </p:txBody>
      </p:sp>
    </p:spTree>
    <p:extLst>
      <p:ext uri="{BB962C8B-B14F-4D97-AF65-F5344CB8AC3E}">
        <p14:creationId xmlns:p14="http://schemas.microsoft.com/office/powerpoint/2010/main" val="362414332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F8E51B-F80E-BD4D-AAD9-9F07625240C5}"/>
              </a:ext>
            </a:extLst>
          </p:cNvPr>
          <p:cNvSpPr>
            <a:spLocks noGrp="1"/>
          </p:cNvSpPr>
          <p:nvPr>
            <p:ph type="body" sz="quarter" idx="10"/>
          </p:nvPr>
        </p:nvSpPr>
        <p:spPr/>
        <p:txBody>
          <a:bodyPr>
            <a:normAutofit/>
          </a:bodyPr>
          <a:lstStyle/>
          <a:p>
            <a:r>
              <a:rPr lang="en-US" sz="3200" dirty="0"/>
              <a:t>Now you want to know, </a:t>
            </a:r>
            <a:r>
              <a:rPr lang="en-US" sz="3200" i="1" dirty="0"/>
              <a:t>what is the enrollment limit for Organic Chemistry?</a:t>
            </a:r>
            <a:endParaRPr lang="en-US" sz="3200" dirty="0"/>
          </a:p>
          <a:p>
            <a:r>
              <a:rPr lang="en-US" sz="3200" dirty="0"/>
              <a:t>That's the capacity of the room in which Organic Chemistry meets</a:t>
            </a:r>
          </a:p>
          <a:p>
            <a:r>
              <a:rPr lang="en-US" sz="3200" dirty="0"/>
              <a:t>We know what room each course meets in: that's in the courses table</a:t>
            </a:r>
          </a:p>
          <a:p>
            <a:r>
              <a:rPr lang="en-US" sz="3200" dirty="0"/>
              <a:t>And we know what each room's capacity is: that's in the rooms table</a:t>
            </a:r>
          </a:p>
        </p:txBody>
      </p:sp>
    </p:spTree>
    <p:extLst>
      <p:ext uri="{BB962C8B-B14F-4D97-AF65-F5344CB8AC3E}">
        <p14:creationId xmlns:p14="http://schemas.microsoft.com/office/powerpoint/2010/main" val="178724137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75BB0B-C204-7B43-BB97-C5490C975403}"/>
              </a:ext>
            </a:extLst>
          </p:cNvPr>
          <p:cNvSpPr>
            <a:spLocks noGrp="1"/>
          </p:cNvSpPr>
          <p:nvPr>
            <p:ph type="body" sz="quarter" idx="10"/>
          </p:nvPr>
        </p:nvSpPr>
        <p:spPr/>
        <p:txBody>
          <a:bodyPr>
            <a:normAutofit/>
          </a:bodyPr>
          <a:lstStyle/>
          <a:p>
            <a:r>
              <a:rPr lang="en-US" sz="3200" dirty="0"/>
              <a:t>But these two pieces of information are in different tables!</a:t>
            </a:r>
          </a:p>
          <a:p>
            <a:r>
              <a:rPr lang="en-US" sz="3200" dirty="0"/>
              <a:t>We can't answer this question with a query that only looks at a single table.</a:t>
            </a:r>
          </a:p>
          <a:p>
            <a:r>
              <a:rPr lang="en-US" sz="3200" dirty="0"/>
              <a:t>Let's solve this problem in the same way we've solved previous ones: write some code to answer this specific question, and then generalize it into a new database function</a:t>
            </a:r>
          </a:p>
        </p:txBody>
      </p:sp>
    </p:spTree>
    <p:extLst>
      <p:ext uri="{BB962C8B-B14F-4D97-AF65-F5344CB8AC3E}">
        <p14:creationId xmlns:p14="http://schemas.microsoft.com/office/powerpoint/2010/main" val="363580963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D3D96BE-6B05-B04F-8797-08756C378173}"/>
              </a:ext>
            </a:extLst>
          </p:cNvPr>
          <p:cNvSpPr>
            <a:spLocks noGrp="1"/>
          </p:cNvSpPr>
          <p:nvPr>
            <p:ph type="body" sz="quarter" idx="12"/>
          </p:nvPr>
        </p:nvSpPr>
        <p:spPr>
          <a:xfrm>
            <a:off x="711843" y="820280"/>
            <a:ext cx="8216683" cy="1974900"/>
          </a:xfrm>
        </p:spPr>
        <p:txBody>
          <a:bodyPr/>
          <a:lstStyle/>
          <a:p>
            <a:r>
              <a:rPr lang="en-US" dirty="0" err="1"/>
              <a:t>course_row</a:t>
            </a:r>
            <a:r>
              <a:rPr lang="en-US" dirty="0"/>
              <a:t> = where(courses, '</a:t>
            </a:r>
            <a:r>
              <a:rPr lang="en-US" dirty="0" err="1"/>
              <a:t>coursename</a:t>
            </a:r>
            <a:r>
              <a:rPr lang="en-US" dirty="0"/>
              <a:t>', 'Organic Chemistry')[0]</a:t>
            </a:r>
          </a:p>
          <a:p>
            <a:r>
              <a:rPr lang="en-US" dirty="0"/>
              <a:t>room = </a:t>
            </a:r>
            <a:r>
              <a:rPr lang="en-US" dirty="0" err="1"/>
              <a:t>course_row</a:t>
            </a:r>
            <a:r>
              <a:rPr lang="en-US" dirty="0"/>
              <a:t>['</a:t>
            </a:r>
            <a:r>
              <a:rPr lang="en-US" dirty="0" err="1"/>
              <a:t>roomid</a:t>
            </a:r>
            <a:r>
              <a:rPr lang="en-US" dirty="0"/>
              <a:t>']</a:t>
            </a:r>
          </a:p>
          <a:p>
            <a:r>
              <a:rPr lang="en-US" dirty="0" err="1"/>
              <a:t>room_row</a:t>
            </a:r>
            <a:r>
              <a:rPr lang="en-US" dirty="0"/>
              <a:t> = where(rooms, '</a:t>
            </a:r>
            <a:r>
              <a:rPr lang="en-US" dirty="0" err="1"/>
              <a:t>roomid</a:t>
            </a:r>
            <a:r>
              <a:rPr lang="en-US" dirty="0"/>
              <a:t>', room)[0]</a:t>
            </a:r>
          </a:p>
          <a:p>
            <a:r>
              <a:rPr lang="en-US" dirty="0"/>
              <a:t>capacity = </a:t>
            </a:r>
            <a:r>
              <a:rPr lang="en-US" dirty="0" err="1"/>
              <a:t>room_row</a:t>
            </a:r>
            <a:r>
              <a:rPr lang="en-US" dirty="0"/>
              <a:t>['capacity']</a:t>
            </a:r>
          </a:p>
          <a:p>
            <a:endParaRPr lang="en-US" dirty="0"/>
          </a:p>
          <a:p>
            <a:r>
              <a:rPr lang="en-US" dirty="0"/>
              <a:t>print('The enrollment limit is ' + capacity)</a:t>
            </a:r>
          </a:p>
        </p:txBody>
      </p:sp>
      <p:sp>
        <p:nvSpPr>
          <p:cNvPr id="2" name="TextBox 1">
            <a:extLst>
              <a:ext uri="{FF2B5EF4-FFF2-40B4-BE49-F238E27FC236}">
                <a16:creationId xmlns:a16="http://schemas.microsoft.com/office/drawing/2014/main" id="{35F39353-24EF-B64C-9DEA-90DAB0961087}"/>
              </a:ext>
            </a:extLst>
          </p:cNvPr>
          <p:cNvSpPr txBox="1"/>
          <p:nvPr/>
        </p:nvSpPr>
        <p:spPr>
          <a:xfrm>
            <a:off x="2913321" y="393405"/>
            <a:ext cx="1238801" cy="300082"/>
          </a:xfrm>
          <a:prstGeom prst="rect">
            <a:avLst/>
          </a:prstGeom>
          <a:noFill/>
        </p:spPr>
        <p:txBody>
          <a:bodyPr wrap="none" rtlCol="0">
            <a:spAutoFit/>
          </a:bodyPr>
          <a:lstStyle/>
          <a:p>
            <a:r>
              <a:rPr lang="en-US" dirty="0"/>
              <a:t>&lt;capacity1.py&gt;</a:t>
            </a:r>
          </a:p>
        </p:txBody>
      </p:sp>
    </p:spTree>
    <p:extLst>
      <p:ext uri="{BB962C8B-B14F-4D97-AF65-F5344CB8AC3E}">
        <p14:creationId xmlns:p14="http://schemas.microsoft.com/office/powerpoint/2010/main" val="201767565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a:bodyPr>
          <a:lstStyle/>
          <a:p>
            <a:r>
              <a:rPr lang="en-US" dirty="0"/>
              <a:t>&gt;&gt;&gt; python capacity1.py</a:t>
            </a:r>
          </a:p>
          <a:p>
            <a:endParaRPr lang="en-US" dirty="0"/>
          </a:p>
        </p:txBody>
      </p:sp>
    </p:spTree>
    <p:extLst>
      <p:ext uri="{BB962C8B-B14F-4D97-AF65-F5344CB8AC3E}">
        <p14:creationId xmlns:p14="http://schemas.microsoft.com/office/powerpoint/2010/main" val="322410385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F48778-748C-CB46-B914-B3BAC3E1D30E}"/>
              </a:ext>
            </a:extLst>
          </p:cNvPr>
          <p:cNvSpPr>
            <a:spLocks noGrp="1"/>
          </p:cNvSpPr>
          <p:nvPr>
            <p:ph type="body" sz="quarter" idx="10"/>
          </p:nvPr>
        </p:nvSpPr>
        <p:spPr/>
        <p:txBody>
          <a:bodyPr>
            <a:normAutofit/>
          </a:bodyPr>
          <a:lstStyle/>
          <a:p>
            <a:r>
              <a:rPr lang="en-US" sz="3200" dirty="0"/>
              <a:t>This is okay as a start. But it's really focused on a </a:t>
            </a:r>
            <a:r>
              <a:rPr lang="en-US" sz="3200" i="1" dirty="0"/>
              <a:t>single course</a:t>
            </a:r>
            <a:endParaRPr lang="en-US" sz="3200" dirty="0"/>
          </a:p>
          <a:p>
            <a:r>
              <a:rPr lang="en-US" sz="3200" dirty="0"/>
              <a:t>The spirit of functions like select, while, count, and </a:t>
            </a:r>
            <a:r>
              <a:rPr lang="en-US" sz="3200" dirty="0" err="1"/>
              <a:t>orderby</a:t>
            </a:r>
            <a:r>
              <a:rPr lang="en-US" sz="3200" dirty="0"/>
              <a:t> is that that they let us work with many records at once</a:t>
            </a:r>
          </a:p>
          <a:p>
            <a:r>
              <a:rPr lang="en-US" sz="3200" dirty="0"/>
              <a:t>So how would we get the capacities of </a:t>
            </a:r>
            <a:r>
              <a:rPr lang="en-US" sz="3200" i="1" dirty="0"/>
              <a:t>all courses at once</a:t>
            </a:r>
            <a:r>
              <a:rPr lang="en-US" sz="3200" dirty="0"/>
              <a:t>?</a:t>
            </a:r>
          </a:p>
          <a:p>
            <a:r>
              <a:rPr lang="en-US" sz="3200" dirty="0"/>
              <a:t>Maybe something like:</a:t>
            </a:r>
          </a:p>
        </p:txBody>
      </p:sp>
    </p:spTree>
    <p:extLst>
      <p:ext uri="{BB962C8B-B14F-4D97-AF65-F5344CB8AC3E}">
        <p14:creationId xmlns:p14="http://schemas.microsoft.com/office/powerpoint/2010/main" val="279006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39B5F8-3FF2-3847-ACF1-81FD82DEB4EE}"/>
              </a:ext>
            </a:extLst>
          </p:cNvPr>
          <p:cNvSpPr>
            <a:spLocks noGrp="1"/>
          </p:cNvSpPr>
          <p:nvPr>
            <p:ph type="body" sz="quarter" idx="10"/>
          </p:nvPr>
        </p:nvSpPr>
        <p:spPr>
          <a:xfrm>
            <a:off x="528404" y="517161"/>
            <a:ext cx="8015990" cy="4126043"/>
          </a:xfrm>
        </p:spPr>
        <p:txBody>
          <a:bodyPr>
            <a:normAutofit/>
          </a:bodyPr>
          <a:lstStyle/>
          <a:p>
            <a:r>
              <a:rPr lang="en-US" sz="3200" dirty="0"/>
              <a:t>This module will introduce two new ways to get data in and out:</a:t>
            </a:r>
          </a:p>
          <a:p>
            <a:pPr lvl="1"/>
            <a:r>
              <a:rPr lang="en-US" sz="3200" dirty="0"/>
              <a:t>First, a useful but limited way to get data in: from the command line when you start a program</a:t>
            </a:r>
          </a:p>
          <a:p>
            <a:pPr lvl="1"/>
            <a:r>
              <a:rPr lang="en-US" sz="3200" dirty="0"/>
              <a:t>Second, the really powerful way: </a:t>
            </a:r>
            <a:r>
              <a:rPr lang="en-US" sz="3200" i="1" dirty="0"/>
              <a:t>files</a:t>
            </a:r>
            <a:r>
              <a:rPr lang="en-US" sz="3200" dirty="0"/>
              <a:t>: </a:t>
            </a:r>
          </a:p>
          <a:p>
            <a:pPr lvl="2"/>
            <a:r>
              <a:rPr lang="en-US" sz="3200" dirty="0"/>
              <a:t>We'll cover how to read data from a file </a:t>
            </a:r>
          </a:p>
          <a:p>
            <a:pPr lvl="2"/>
            <a:r>
              <a:rPr lang="en-US" sz="3200" dirty="0"/>
              <a:t>And how to write data to a file.</a:t>
            </a:r>
          </a:p>
        </p:txBody>
      </p:sp>
    </p:spTree>
    <p:extLst>
      <p:ext uri="{BB962C8B-B14F-4D97-AF65-F5344CB8AC3E}">
        <p14:creationId xmlns:p14="http://schemas.microsoft.com/office/powerpoint/2010/main" val="2637860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1769-27E8-AC41-8822-E361B83BEA63}"/>
              </a:ext>
            </a:extLst>
          </p:cNvPr>
          <p:cNvSpPr>
            <a:spLocks noGrp="1"/>
          </p:cNvSpPr>
          <p:nvPr>
            <p:ph type="body" sz="quarter" idx="10"/>
          </p:nvPr>
        </p:nvSpPr>
        <p:spPr/>
        <p:txBody>
          <a:bodyPr>
            <a:normAutofit/>
          </a:bodyPr>
          <a:lstStyle/>
          <a:p>
            <a:r>
              <a:rPr lang="en-US" sz="3200" dirty="0"/>
              <a:t>First, we </a:t>
            </a:r>
            <a:r>
              <a:rPr lang="en-US" sz="3200" i="1" dirty="0"/>
              <a:t>open</a:t>
            </a:r>
            <a:r>
              <a:rPr lang="en-US" sz="3200" dirty="0"/>
              <a:t> the file. To read a file, the open() function takes one argument: a string with the name of the file to open.</a:t>
            </a:r>
          </a:p>
          <a:p>
            <a:r>
              <a:rPr lang="en-US" sz="3200" dirty="0"/>
              <a:t>It returns a special value: a </a:t>
            </a:r>
            <a:r>
              <a:rPr lang="en-US" sz="3200" i="1" dirty="0"/>
              <a:t>file handle</a:t>
            </a:r>
            <a:r>
              <a:rPr lang="en-US" sz="3200" dirty="0"/>
              <a:t>. It represents a file that you're in the process of working with; it remembers "where you were" in the file.</a:t>
            </a:r>
          </a:p>
          <a:p>
            <a:r>
              <a:rPr lang="en-US" sz="3200" dirty="0"/>
              <a:t>This is a new type. It's not like an integer, string, or list. You can't look inside it. Instead, you use various methods to get data from it.</a:t>
            </a:r>
          </a:p>
        </p:txBody>
      </p:sp>
    </p:spTree>
    <p:extLst>
      <p:ext uri="{BB962C8B-B14F-4D97-AF65-F5344CB8AC3E}">
        <p14:creationId xmlns:p14="http://schemas.microsoft.com/office/powerpoint/2010/main" val="61289771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83E726-A415-6545-8232-322129945BA4}"/>
              </a:ext>
            </a:extLst>
          </p:cNvPr>
          <p:cNvSpPr>
            <a:spLocks noGrp="1"/>
          </p:cNvSpPr>
          <p:nvPr>
            <p:ph type="body" sz="quarter" idx="12"/>
          </p:nvPr>
        </p:nvSpPr>
        <p:spPr>
          <a:xfrm>
            <a:off x="711843" y="1005633"/>
            <a:ext cx="8216683" cy="1663276"/>
          </a:xfrm>
        </p:spPr>
        <p:txBody>
          <a:bodyPr/>
          <a:lstStyle/>
          <a:p>
            <a:r>
              <a:rPr lang="en-US" dirty="0"/>
              <a:t>for </a:t>
            </a:r>
            <a:r>
              <a:rPr lang="en-US" dirty="0" err="1"/>
              <a:t>course_row</a:t>
            </a:r>
            <a:r>
              <a:rPr lang="en-US" dirty="0"/>
              <a:t> in courses:</a:t>
            </a:r>
          </a:p>
          <a:p>
            <a:r>
              <a:rPr lang="en-US" dirty="0"/>
              <a:t>    for </a:t>
            </a:r>
            <a:r>
              <a:rPr lang="en-US" dirty="0" err="1"/>
              <a:t>room_row</a:t>
            </a:r>
            <a:r>
              <a:rPr lang="en-US" dirty="0"/>
              <a:t> in rooms:</a:t>
            </a:r>
          </a:p>
          <a:p>
            <a:r>
              <a:rPr lang="en-US" dirty="0"/>
              <a:t>        if </a:t>
            </a:r>
            <a:r>
              <a:rPr lang="en-US" dirty="0" err="1"/>
              <a:t>room_row</a:t>
            </a:r>
            <a:r>
              <a:rPr lang="en-US" dirty="0"/>
              <a:t>['</a:t>
            </a:r>
            <a:r>
              <a:rPr lang="en-US" dirty="0" err="1"/>
              <a:t>roomid</a:t>
            </a:r>
            <a:r>
              <a:rPr lang="en-US" dirty="0"/>
              <a:t>'] == </a:t>
            </a:r>
            <a:r>
              <a:rPr lang="en-US" dirty="0" err="1"/>
              <a:t>course_row</a:t>
            </a:r>
            <a:r>
              <a:rPr lang="en-US" dirty="0"/>
              <a:t>['</a:t>
            </a:r>
            <a:r>
              <a:rPr lang="en-US" dirty="0" err="1"/>
              <a:t>roomid</a:t>
            </a:r>
            <a:r>
              <a:rPr lang="en-US" dirty="0"/>
              <a:t>']:</a:t>
            </a:r>
          </a:p>
          <a:p>
            <a:r>
              <a:rPr lang="en-US" dirty="0"/>
              <a:t>            print('The enrollment limit for ' + </a:t>
            </a:r>
            <a:r>
              <a:rPr lang="en-US" dirty="0" err="1"/>
              <a:t>course_row</a:t>
            </a:r>
            <a:r>
              <a:rPr lang="en-US" dirty="0"/>
              <a:t>['</a:t>
            </a:r>
            <a:r>
              <a:rPr lang="en-US" dirty="0" err="1"/>
              <a:t>coursename</a:t>
            </a:r>
            <a:r>
              <a:rPr lang="en-US" dirty="0"/>
              <a:t>'] + ' is ' + </a:t>
            </a:r>
            <a:r>
              <a:rPr lang="en-US" dirty="0" err="1"/>
              <a:t>room_row</a:t>
            </a:r>
            <a:r>
              <a:rPr lang="en-US" dirty="0"/>
              <a:t>['capacity'])</a:t>
            </a:r>
          </a:p>
        </p:txBody>
      </p:sp>
    </p:spTree>
    <p:extLst>
      <p:ext uri="{BB962C8B-B14F-4D97-AF65-F5344CB8AC3E}">
        <p14:creationId xmlns:p14="http://schemas.microsoft.com/office/powerpoint/2010/main" val="4343474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FA91D51-23E4-B643-8D6F-9CF4AE72CD5B}"/>
              </a:ext>
            </a:extLst>
          </p:cNvPr>
          <p:cNvSpPr>
            <a:spLocks noGrp="1"/>
          </p:cNvSpPr>
          <p:nvPr>
            <p:ph type="body" sz="quarter" idx="10"/>
          </p:nvPr>
        </p:nvSpPr>
        <p:spPr/>
        <p:txBody>
          <a:bodyPr>
            <a:normAutofit/>
          </a:bodyPr>
          <a:lstStyle/>
          <a:p>
            <a:r>
              <a:rPr lang="en-US" sz="3200" dirty="0"/>
              <a:t>This is a simple, brute-force way of matching up the courses and rooms tables, but it works</a:t>
            </a:r>
          </a:p>
          <a:p>
            <a:r>
              <a:rPr lang="en-US" sz="3200" dirty="0"/>
              <a:t>We just look for </a:t>
            </a:r>
            <a:r>
              <a:rPr lang="en-US" sz="3200" i="1" dirty="0"/>
              <a:t>every</a:t>
            </a:r>
            <a:r>
              <a:rPr lang="en-US" sz="3200" dirty="0"/>
              <a:t> pair of rows whose '</a:t>
            </a:r>
            <a:r>
              <a:rPr lang="en-US" sz="3200" dirty="0" err="1"/>
              <a:t>roomid</a:t>
            </a:r>
            <a:r>
              <a:rPr lang="en-US" sz="3200" dirty="0"/>
              <a:t>' values match.</a:t>
            </a:r>
          </a:p>
          <a:p>
            <a:r>
              <a:rPr lang="en-US" sz="3200" dirty="0"/>
              <a:t>When we find one, we print out the two values we're interested: the </a:t>
            </a:r>
            <a:r>
              <a:rPr lang="en-US" sz="3200" dirty="0" err="1"/>
              <a:t>coursename</a:t>
            </a:r>
            <a:r>
              <a:rPr lang="en-US" sz="3200" dirty="0"/>
              <a:t> from courses, and the capacity from rooms</a:t>
            </a:r>
          </a:p>
        </p:txBody>
      </p:sp>
    </p:spTree>
    <p:extLst>
      <p:ext uri="{BB962C8B-B14F-4D97-AF65-F5344CB8AC3E}">
        <p14:creationId xmlns:p14="http://schemas.microsoft.com/office/powerpoint/2010/main" val="425386107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E65AB-11BB-1644-9445-8E5DC11D8526}"/>
              </a:ext>
            </a:extLst>
          </p:cNvPr>
          <p:cNvSpPr>
            <a:spLocks noGrp="1"/>
          </p:cNvSpPr>
          <p:nvPr>
            <p:ph sz="quarter" idx="10"/>
          </p:nvPr>
        </p:nvSpPr>
        <p:spPr/>
        <p:txBody>
          <a:bodyPr/>
          <a:lstStyle/>
          <a:p>
            <a:r>
              <a:rPr lang="en-US" dirty="0"/>
              <a:t>$ python capacity2.py</a:t>
            </a:r>
          </a:p>
        </p:txBody>
      </p:sp>
    </p:spTree>
    <p:extLst>
      <p:ext uri="{BB962C8B-B14F-4D97-AF65-F5344CB8AC3E}">
        <p14:creationId xmlns:p14="http://schemas.microsoft.com/office/powerpoint/2010/main" val="288192300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2B1921-ED12-4E44-BDAB-ABAB5B12B015}"/>
              </a:ext>
            </a:extLst>
          </p:cNvPr>
          <p:cNvSpPr>
            <a:spLocks noGrp="1"/>
          </p:cNvSpPr>
          <p:nvPr>
            <p:ph type="body" sz="quarter" idx="10"/>
          </p:nvPr>
        </p:nvSpPr>
        <p:spPr/>
        <p:txBody>
          <a:bodyPr>
            <a:normAutofit/>
          </a:bodyPr>
          <a:lstStyle/>
          <a:p>
            <a:r>
              <a:rPr lang="en-US" sz="3200" dirty="0"/>
              <a:t>So let's turn this into a function</a:t>
            </a:r>
          </a:p>
          <a:p>
            <a:r>
              <a:rPr lang="en-US" sz="3200" dirty="0"/>
              <a:t>I would like to generalize this in two ways</a:t>
            </a:r>
          </a:p>
          <a:p>
            <a:r>
              <a:rPr lang="en-US" sz="3200" dirty="0"/>
              <a:t>First, let's not hard code the names of any of the fields involved</a:t>
            </a:r>
          </a:p>
          <a:p>
            <a:r>
              <a:rPr lang="en-US" sz="3200" dirty="0"/>
              <a:t>Second, let's </a:t>
            </a:r>
            <a:r>
              <a:rPr lang="en-US" sz="3200" i="1" dirty="0"/>
              <a:t>return</a:t>
            </a:r>
            <a:r>
              <a:rPr lang="en-US" sz="3200" dirty="0"/>
              <a:t> a list of the pairs that match, so that the function doesn't need to know how to print or analyze each one</a:t>
            </a:r>
          </a:p>
          <a:p>
            <a:r>
              <a:rPr lang="en-US" sz="3200" dirty="0"/>
              <a:t>We'll call this </a:t>
            </a:r>
            <a:r>
              <a:rPr lang="en-US" sz="3200" dirty="0" err="1"/>
              <a:t>join_pair</a:t>
            </a:r>
            <a:r>
              <a:rPr lang="en-US" sz="3200" dirty="0"/>
              <a:t>, since it joins two tables together into a list of pair of values</a:t>
            </a:r>
          </a:p>
        </p:txBody>
      </p:sp>
    </p:spTree>
    <p:extLst>
      <p:ext uri="{BB962C8B-B14F-4D97-AF65-F5344CB8AC3E}">
        <p14:creationId xmlns:p14="http://schemas.microsoft.com/office/powerpoint/2010/main" val="3694794392"/>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447A1C-9249-7745-BC2B-27FFB4C80869}"/>
              </a:ext>
            </a:extLst>
          </p:cNvPr>
          <p:cNvSpPr>
            <a:spLocks noGrp="1"/>
          </p:cNvSpPr>
          <p:nvPr>
            <p:ph type="body" sz="quarter" idx="11"/>
          </p:nvPr>
        </p:nvSpPr>
        <p:spPr>
          <a:xfrm>
            <a:off x="4419600" y="269498"/>
            <a:ext cx="4508925" cy="416781"/>
          </a:xfrm>
        </p:spPr>
        <p:txBody>
          <a:bodyPr/>
          <a:lstStyle/>
          <a:p>
            <a:endParaRPr lang="en-US"/>
          </a:p>
        </p:txBody>
      </p:sp>
      <p:sp>
        <p:nvSpPr>
          <p:cNvPr id="4" name="Text Placeholder 3">
            <a:extLst>
              <a:ext uri="{FF2B5EF4-FFF2-40B4-BE49-F238E27FC236}">
                <a16:creationId xmlns:a16="http://schemas.microsoft.com/office/drawing/2014/main" id="{A40FDEE2-9BB9-374C-BC15-DAA93A86D648}"/>
              </a:ext>
            </a:extLst>
          </p:cNvPr>
          <p:cNvSpPr>
            <a:spLocks noGrp="1"/>
          </p:cNvSpPr>
          <p:nvPr>
            <p:ph type="body" sz="quarter" idx="12"/>
          </p:nvPr>
        </p:nvSpPr>
        <p:spPr>
          <a:xfrm>
            <a:off x="711843" y="276583"/>
            <a:ext cx="8216683" cy="3533018"/>
          </a:xfrm>
        </p:spPr>
        <p:txBody>
          <a:bodyPr/>
          <a:lstStyle/>
          <a:p>
            <a:r>
              <a:rPr lang="en-US" dirty="0"/>
              <a:t>def </a:t>
            </a:r>
            <a:r>
              <a:rPr lang="en-US" dirty="0" err="1"/>
              <a:t>join_pair</a:t>
            </a:r>
            <a:r>
              <a:rPr lang="en-US" dirty="0"/>
              <a:t>(rows1, rows2, </a:t>
            </a:r>
            <a:r>
              <a:rPr lang="en-US" dirty="0" err="1"/>
              <a:t>join_field</a:t>
            </a:r>
            <a:r>
              <a:rPr lang="en-US" dirty="0"/>
              <a:t>, field1, field2):</a:t>
            </a:r>
          </a:p>
          <a:p>
            <a:r>
              <a:rPr lang="en-US" dirty="0"/>
              <a:t>    </a:t>
            </a:r>
            <a:r>
              <a:rPr lang="en-US" dirty="0" err="1"/>
              <a:t>new_rows</a:t>
            </a:r>
            <a:r>
              <a:rPr lang="en-US" dirty="0"/>
              <a:t> = []</a:t>
            </a:r>
          </a:p>
          <a:p>
            <a:r>
              <a:rPr lang="en-US" dirty="0"/>
              <a:t>    for row1 in rows1:</a:t>
            </a:r>
          </a:p>
          <a:p>
            <a:r>
              <a:rPr lang="en-US" dirty="0"/>
              <a:t>        for row2 in rows2:</a:t>
            </a:r>
          </a:p>
          <a:p>
            <a:r>
              <a:rPr lang="en-US" dirty="0"/>
              <a:t>            if row1[</a:t>
            </a:r>
            <a:r>
              <a:rPr lang="en-US" dirty="0" err="1"/>
              <a:t>join_field</a:t>
            </a:r>
            <a:r>
              <a:rPr lang="en-US" dirty="0"/>
              <a:t>] == row2[</a:t>
            </a:r>
            <a:r>
              <a:rPr lang="en-US" dirty="0" err="1"/>
              <a:t>join_field</a:t>
            </a:r>
            <a:r>
              <a:rPr lang="en-US" dirty="0"/>
              <a:t>]:</a:t>
            </a:r>
          </a:p>
          <a:p>
            <a:r>
              <a:rPr lang="en-US" dirty="0"/>
              <a:t>                </a:t>
            </a:r>
            <a:r>
              <a:rPr lang="en-US" dirty="0" err="1"/>
              <a:t>new_rows.append</a:t>
            </a:r>
            <a:r>
              <a:rPr lang="en-US" dirty="0"/>
              <a:t>({field1 : row1[field1], field2 : row2[field2]})</a:t>
            </a:r>
          </a:p>
          <a:p>
            <a:r>
              <a:rPr lang="en-US" dirty="0"/>
              <a:t>    return </a:t>
            </a:r>
            <a:r>
              <a:rPr lang="en-US" dirty="0" err="1"/>
              <a:t>new_rows</a:t>
            </a:r>
            <a:endParaRPr lang="en-US" dirty="0"/>
          </a:p>
          <a:p>
            <a:endParaRPr lang="en-US" dirty="0"/>
          </a:p>
          <a:p>
            <a:r>
              <a:rPr lang="en-US" dirty="0"/>
              <a:t>for </a:t>
            </a:r>
            <a:r>
              <a:rPr lang="en-US" dirty="0" err="1"/>
              <a:t>join_row</a:t>
            </a:r>
            <a:r>
              <a:rPr lang="en-US" dirty="0"/>
              <a:t> in </a:t>
            </a:r>
            <a:r>
              <a:rPr lang="en-US" dirty="0" err="1"/>
              <a:t>join_pair</a:t>
            </a:r>
            <a:r>
              <a:rPr lang="en-US" dirty="0"/>
              <a:t>(courses, rooms, '</a:t>
            </a:r>
            <a:r>
              <a:rPr lang="en-US" dirty="0" err="1"/>
              <a:t>roomid</a:t>
            </a:r>
            <a:r>
              <a:rPr lang="en-US" dirty="0"/>
              <a:t>', '</a:t>
            </a:r>
            <a:r>
              <a:rPr lang="en-US" dirty="0" err="1"/>
              <a:t>coursename</a:t>
            </a:r>
            <a:r>
              <a:rPr lang="en-US" dirty="0"/>
              <a:t>', 'capacity'):</a:t>
            </a:r>
          </a:p>
          <a:p>
            <a:r>
              <a:rPr lang="en-US" dirty="0"/>
              <a:t>    print('The enrollment limit for ' + </a:t>
            </a:r>
            <a:r>
              <a:rPr lang="en-US" dirty="0" err="1"/>
              <a:t>join_row</a:t>
            </a:r>
            <a:r>
              <a:rPr lang="en-US" dirty="0"/>
              <a:t>['</a:t>
            </a:r>
            <a:r>
              <a:rPr lang="en-US" dirty="0" err="1"/>
              <a:t>coursename</a:t>
            </a:r>
            <a:r>
              <a:rPr lang="en-US" dirty="0"/>
              <a:t>'] + ' is ' + </a:t>
            </a:r>
            <a:r>
              <a:rPr lang="en-US" dirty="0" err="1"/>
              <a:t>join_row</a:t>
            </a:r>
            <a:r>
              <a:rPr lang="en-US" dirty="0"/>
              <a:t>['capacity'])</a:t>
            </a:r>
          </a:p>
        </p:txBody>
      </p:sp>
    </p:spTree>
    <p:extLst>
      <p:ext uri="{BB962C8B-B14F-4D97-AF65-F5344CB8AC3E}">
        <p14:creationId xmlns:p14="http://schemas.microsoft.com/office/powerpoint/2010/main" val="49370613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E65AB-11BB-1644-9445-8E5DC11D8526}"/>
              </a:ext>
            </a:extLst>
          </p:cNvPr>
          <p:cNvSpPr>
            <a:spLocks noGrp="1"/>
          </p:cNvSpPr>
          <p:nvPr>
            <p:ph sz="quarter" idx="10"/>
          </p:nvPr>
        </p:nvSpPr>
        <p:spPr/>
        <p:txBody>
          <a:bodyPr/>
          <a:lstStyle/>
          <a:p>
            <a:r>
              <a:rPr lang="en-US" dirty="0"/>
              <a:t>$ python capacity3.py</a:t>
            </a:r>
          </a:p>
          <a:p>
            <a:endParaRPr lang="en-US" dirty="0"/>
          </a:p>
          <a:p>
            <a:r>
              <a:rPr lang="en-US" dirty="0"/>
              <a:t>See: same results</a:t>
            </a:r>
          </a:p>
        </p:txBody>
      </p:sp>
    </p:spTree>
    <p:extLst>
      <p:ext uri="{BB962C8B-B14F-4D97-AF65-F5344CB8AC3E}">
        <p14:creationId xmlns:p14="http://schemas.microsoft.com/office/powerpoint/2010/main" val="205106976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6A02F7-601C-0F45-B51A-B78AFE352751}"/>
              </a:ext>
            </a:extLst>
          </p:cNvPr>
          <p:cNvSpPr>
            <a:spLocks noGrp="1"/>
          </p:cNvSpPr>
          <p:nvPr>
            <p:ph type="body" sz="quarter" idx="10"/>
          </p:nvPr>
        </p:nvSpPr>
        <p:spPr/>
        <p:txBody>
          <a:bodyPr>
            <a:normAutofit/>
          </a:bodyPr>
          <a:lstStyle/>
          <a:p>
            <a:r>
              <a:rPr lang="en-US" sz="3200" dirty="0"/>
              <a:t>We can improve this in another way</a:t>
            </a:r>
          </a:p>
          <a:p>
            <a:r>
              <a:rPr lang="en-US" sz="3200" dirty="0"/>
              <a:t>It shouldn't be this function's job to extract the fields we care about — the course name and the room capacity.</a:t>
            </a:r>
          </a:p>
          <a:p>
            <a:r>
              <a:rPr lang="en-US" sz="3200" dirty="0"/>
              <a:t>Just like it's not where's job to extract the fields we care about when we restrict our attention to specific rows</a:t>
            </a:r>
          </a:p>
          <a:p>
            <a:r>
              <a:rPr lang="en-US" sz="3200" dirty="0"/>
              <a:t>So the function, which we'll just call join(), will return </a:t>
            </a:r>
            <a:r>
              <a:rPr lang="en-US" sz="3200" i="1" dirty="0"/>
              <a:t>all </a:t>
            </a:r>
            <a:r>
              <a:rPr lang="en-US" sz="3200" dirty="0"/>
              <a:t>of the fields in each row of the two tables we combine</a:t>
            </a:r>
          </a:p>
        </p:txBody>
      </p:sp>
    </p:spTree>
    <p:extLst>
      <p:ext uri="{BB962C8B-B14F-4D97-AF65-F5344CB8AC3E}">
        <p14:creationId xmlns:p14="http://schemas.microsoft.com/office/powerpoint/2010/main" val="235022333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94D2F6-E49E-6E4F-A623-821DC375FB24}"/>
              </a:ext>
            </a:extLst>
          </p:cNvPr>
          <p:cNvSpPr>
            <a:spLocks noGrp="1"/>
          </p:cNvSpPr>
          <p:nvPr>
            <p:ph type="body" sz="quarter" idx="11"/>
          </p:nvPr>
        </p:nvSpPr>
        <p:spPr>
          <a:xfrm>
            <a:off x="4419600" y="269498"/>
            <a:ext cx="4508925" cy="416781"/>
          </a:xfrm>
        </p:spPr>
        <p:txBody>
          <a:bodyPr/>
          <a:lstStyle/>
          <a:p>
            <a:endParaRPr lang="en-US"/>
          </a:p>
        </p:txBody>
      </p:sp>
      <p:sp>
        <p:nvSpPr>
          <p:cNvPr id="4" name="Text Placeholder 3">
            <a:extLst>
              <a:ext uri="{FF2B5EF4-FFF2-40B4-BE49-F238E27FC236}">
                <a16:creationId xmlns:a16="http://schemas.microsoft.com/office/drawing/2014/main" id="{11A099D2-40A2-C249-8EB5-8E0F8586E420}"/>
              </a:ext>
            </a:extLst>
          </p:cNvPr>
          <p:cNvSpPr>
            <a:spLocks noGrp="1"/>
          </p:cNvSpPr>
          <p:nvPr>
            <p:ph type="body" sz="quarter" idx="12"/>
          </p:nvPr>
        </p:nvSpPr>
        <p:spPr>
          <a:xfrm>
            <a:off x="711843" y="276584"/>
            <a:ext cx="8216683" cy="4744856"/>
          </a:xfrm>
        </p:spPr>
        <p:txBody>
          <a:bodyPr/>
          <a:lstStyle/>
          <a:p>
            <a:r>
              <a:rPr lang="en-US" dirty="0"/>
              <a:t>def join(rows1, rows2, field):</a:t>
            </a:r>
          </a:p>
          <a:p>
            <a:r>
              <a:rPr lang="en-US" dirty="0"/>
              <a:t>    </a:t>
            </a:r>
            <a:r>
              <a:rPr lang="en-US" dirty="0" err="1"/>
              <a:t>new_rows</a:t>
            </a:r>
            <a:r>
              <a:rPr lang="en-US" dirty="0"/>
              <a:t> = []</a:t>
            </a:r>
          </a:p>
          <a:p>
            <a:r>
              <a:rPr lang="en-US" dirty="0"/>
              <a:t>    for row1 in rows1:</a:t>
            </a:r>
          </a:p>
          <a:p>
            <a:r>
              <a:rPr lang="en-US" dirty="0"/>
              <a:t>        for row2 in rows2:</a:t>
            </a:r>
          </a:p>
          <a:p>
            <a:r>
              <a:rPr lang="en-US" dirty="0"/>
              <a:t>            if row1[field] == row2[field]:</a:t>
            </a:r>
          </a:p>
          <a:p>
            <a:r>
              <a:rPr lang="en-US" dirty="0"/>
              <a:t>                </a:t>
            </a:r>
            <a:r>
              <a:rPr lang="en-US" dirty="0" err="1"/>
              <a:t>new_row</a:t>
            </a:r>
            <a:r>
              <a:rPr lang="en-US" dirty="0"/>
              <a:t> = {}</a:t>
            </a:r>
          </a:p>
          <a:p>
            <a:r>
              <a:rPr lang="en-US" dirty="0"/>
              <a:t>                </a:t>
            </a:r>
            <a:r>
              <a:rPr lang="en-US" dirty="0" err="1"/>
              <a:t>new_row.update</a:t>
            </a:r>
            <a:r>
              <a:rPr lang="en-US" dirty="0"/>
              <a:t>(row1)</a:t>
            </a:r>
          </a:p>
          <a:p>
            <a:r>
              <a:rPr lang="en-US" dirty="0"/>
              <a:t>                </a:t>
            </a:r>
            <a:r>
              <a:rPr lang="en-US" dirty="0" err="1"/>
              <a:t>new_row.update</a:t>
            </a:r>
            <a:r>
              <a:rPr lang="en-US" dirty="0"/>
              <a:t>(row2)</a:t>
            </a:r>
          </a:p>
          <a:p>
            <a:r>
              <a:rPr lang="en-US" dirty="0"/>
              <a:t>                </a:t>
            </a:r>
            <a:r>
              <a:rPr lang="en-US" dirty="0" err="1"/>
              <a:t>new_rows.append</a:t>
            </a:r>
            <a:r>
              <a:rPr lang="en-US" dirty="0"/>
              <a:t>(</a:t>
            </a:r>
            <a:r>
              <a:rPr lang="en-US" dirty="0" err="1"/>
              <a:t>new_row</a:t>
            </a:r>
            <a:r>
              <a:rPr lang="en-US" dirty="0"/>
              <a:t>)</a:t>
            </a:r>
          </a:p>
          <a:p>
            <a:r>
              <a:rPr lang="en-US" dirty="0"/>
              <a:t>    return </a:t>
            </a:r>
            <a:r>
              <a:rPr lang="en-US" dirty="0" err="1"/>
              <a:t>new_rows</a:t>
            </a:r>
            <a:endParaRPr lang="en-US" dirty="0"/>
          </a:p>
          <a:p>
            <a:endParaRPr lang="en-US" dirty="0"/>
          </a:p>
          <a:p>
            <a:endParaRPr lang="en-US" dirty="0"/>
          </a:p>
          <a:p>
            <a:r>
              <a:rPr lang="en-US" dirty="0"/>
              <a:t>for row in join(courses, rooms, '</a:t>
            </a:r>
            <a:r>
              <a:rPr lang="en-US" dirty="0" err="1"/>
              <a:t>roomid</a:t>
            </a:r>
            <a:r>
              <a:rPr lang="en-US" dirty="0"/>
              <a:t>'):</a:t>
            </a:r>
          </a:p>
          <a:p>
            <a:r>
              <a:rPr lang="en-US" dirty="0"/>
              <a:t>    print('The enrollment limit for ' + row['</a:t>
            </a:r>
            <a:r>
              <a:rPr lang="en-US" dirty="0" err="1"/>
              <a:t>coursename</a:t>
            </a:r>
            <a:r>
              <a:rPr lang="en-US" dirty="0"/>
              <a:t>'] + ' is ' + row['capacity'])</a:t>
            </a:r>
          </a:p>
        </p:txBody>
      </p:sp>
      <p:sp>
        <p:nvSpPr>
          <p:cNvPr id="2" name="TextBox 1">
            <a:extLst>
              <a:ext uri="{FF2B5EF4-FFF2-40B4-BE49-F238E27FC236}">
                <a16:creationId xmlns:a16="http://schemas.microsoft.com/office/drawing/2014/main" id="{54FE3122-90D8-8B4D-99C1-EDF4DE7E9367}"/>
              </a:ext>
            </a:extLst>
          </p:cNvPr>
          <p:cNvSpPr txBox="1"/>
          <p:nvPr/>
        </p:nvSpPr>
        <p:spPr>
          <a:xfrm>
            <a:off x="6877194" y="276584"/>
            <a:ext cx="2051331" cy="461665"/>
          </a:xfrm>
          <a:prstGeom prst="rect">
            <a:avLst/>
          </a:prstGeom>
          <a:noFill/>
        </p:spPr>
        <p:txBody>
          <a:bodyPr wrap="none" rtlCol="0">
            <a:spAutoFit/>
          </a:bodyPr>
          <a:lstStyle/>
          <a:p>
            <a:r>
              <a:rPr lang="en-US" sz="2400" dirty="0"/>
              <a:t>&lt;capacity4.py&gt;</a:t>
            </a:r>
          </a:p>
        </p:txBody>
      </p:sp>
    </p:spTree>
    <p:extLst>
      <p:ext uri="{BB962C8B-B14F-4D97-AF65-F5344CB8AC3E}">
        <p14:creationId xmlns:p14="http://schemas.microsoft.com/office/powerpoint/2010/main" val="248498838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4852D9-3732-2145-BE27-9E218290DD72}"/>
              </a:ext>
            </a:extLst>
          </p:cNvPr>
          <p:cNvSpPr>
            <a:spLocks noGrp="1"/>
          </p:cNvSpPr>
          <p:nvPr>
            <p:ph type="body" sz="quarter" idx="10"/>
          </p:nvPr>
        </p:nvSpPr>
        <p:spPr/>
        <p:txBody>
          <a:bodyPr>
            <a:normAutofit/>
          </a:bodyPr>
          <a:lstStyle/>
          <a:p>
            <a:r>
              <a:rPr lang="en-US" sz="3200" dirty="0"/>
              <a:t>How does join() work? If it finds a row in table A that has the same value in a field as a row in table B, it makes a new row with ALL of the values from the row in A and the row in B</a:t>
            </a:r>
          </a:p>
          <a:p>
            <a:r>
              <a:rPr lang="en-US" sz="3200" b="1" dirty="0"/>
              <a:t>ANIMATION</a:t>
            </a:r>
            <a:endParaRPr lang="en-US" sz="3200" dirty="0"/>
          </a:p>
          <a:p>
            <a:r>
              <a:rPr lang="en-US" sz="3200" dirty="0"/>
              <a:t>So in our example, this looks like:</a:t>
            </a:r>
          </a:p>
          <a:p>
            <a:r>
              <a:rPr lang="en-US" sz="3200" b="1" dirty="0"/>
              <a:t>ANIMATION</a:t>
            </a:r>
            <a:endParaRPr lang="en-US" sz="3200" dirty="0"/>
          </a:p>
        </p:txBody>
      </p:sp>
    </p:spTree>
    <p:extLst>
      <p:ext uri="{BB962C8B-B14F-4D97-AF65-F5344CB8AC3E}">
        <p14:creationId xmlns:p14="http://schemas.microsoft.com/office/powerpoint/2010/main" val="736495388"/>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530A21-3BC8-614F-B9DA-8C5050258A97}"/>
              </a:ext>
            </a:extLst>
          </p:cNvPr>
          <p:cNvSpPr>
            <a:spLocks noGrp="1"/>
          </p:cNvSpPr>
          <p:nvPr>
            <p:ph type="body" sz="quarter" idx="10"/>
          </p:nvPr>
        </p:nvSpPr>
        <p:spPr/>
        <p:txBody>
          <a:bodyPr>
            <a:normAutofit/>
          </a:bodyPr>
          <a:lstStyle/>
          <a:p>
            <a:r>
              <a:rPr lang="en-US" sz="3200" dirty="0"/>
              <a:t>Here's an example of the power of join</a:t>
            </a:r>
          </a:p>
          <a:p>
            <a:r>
              <a:rPr lang="en-US" sz="3200" dirty="0"/>
              <a:t>What is the </a:t>
            </a:r>
            <a:r>
              <a:rPr lang="en-US" sz="3200" i="1" dirty="0"/>
              <a:t>total enrollment capacity of all courses meeting MW10</a:t>
            </a:r>
            <a:r>
              <a:rPr lang="en-US" sz="3200" dirty="0"/>
              <a:t>?</a:t>
            </a:r>
          </a:p>
          <a:p>
            <a:r>
              <a:rPr lang="en-US" sz="3200" b="1" dirty="0" err="1"/>
              <a:t>db_sum</a:t>
            </a:r>
            <a:r>
              <a:rPr lang="en-US" sz="3200" b="1" dirty="0"/>
              <a:t>(join(where(courses, 'times', 'MW10'), rooms, '</a:t>
            </a:r>
            <a:r>
              <a:rPr lang="en-US" sz="3200" b="1" dirty="0" err="1"/>
              <a:t>roomid</a:t>
            </a:r>
            <a:r>
              <a:rPr lang="en-US" sz="3200" b="1" dirty="0"/>
              <a:t>'), 'capacity')</a:t>
            </a:r>
          </a:p>
        </p:txBody>
      </p:sp>
    </p:spTree>
    <p:extLst>
      <p:ext uri="{BB962C8B-B14F-4D97-AF65-F5344CB8AC3E}">
        <p14:creationId xmlns:p14="http://schemas.microsoft.com/office/powerpoint/2010/main" val="278792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1769-27E8-AC41-8822-E361B83BEA63}"/>
              </a:ext>
            </a:extLst>
          </p:cNvPr>
          <p:cNvSpPr>
            <a:spLocks noGrp="1"/>
          </p:cNvSpPr>
          <p:nvPr>
            <p:ph type="body" sz="quarter" idx="10"/>
          </p:nvPr>
        </p:nvSpPr>
        <p:spPr>
          <a:xfrm>
            <a:off x="149398" y="290286"/>
            <a:ext cx="8840546" cy="4696673"/>
          </a:xfrm>
        </p:spPr>
        <p:txBody>
          <a:bodyPr>
            <a:normAutofit fontScale="92500"/>
          </a:bodyPr>
          <a:lstStyle/>
          <a:p>
            <a:r>
              <a:rPr lang="en-US" sz="3200" dirty="0"/>
              <a:t>We put the file handle in a variable named "f" to help us remember that it's a file handle. As a mnemonic, I'll give every file handle we use a name that starts with  "f", like "</a:t>
            </a:r>
            <a:r>
              <a:rPr lang="en-US" sz="3200" dirty="0" err="1"/>
              <a:t>f_in</a:t>
            </a:r>
            <a:r>
              <a:rPr lang="en-US" sz="3200" dirty="0"/>
              <a:t>"</a:t>
            </a:r>
          </a:p>
          <a:p>
            <a:r>
              <a:rPr lang="en-US" sz="3200" dirty="0"/>
              <a:t>The file handle has a read() function (invoked with the . syntax) that returns the file's contents as a string.</a:t>
            </a:r>
          </a:p>
          <a:p>
            <a:r>
              <a:rPr lang="en-US" sz="3200" dirty="0"/>
              <a:t>We call .close() when we're done with the file (in case someone else wants to read or modify it).</a:t>
            </a:r>
          </a:p>
          <a:p>
            <a:r>
              <a:rPr lang="en-US" sz="3200" dirty="0"/>
              <a:t>And you know what print() does — it prints the string we just read from the file</a:t>
            </a:r>
          </a:p>
        </p:txBody>
      </p:sp>
    </p:spTree>
    <p:extLst>
      <p:ext uri="{BB962C8B-B14F-4D97-AF65-F5344CB8AC3E}">
        <p14:creationId xmlns:p14="http://schemas.microsoft.com/office/powerpoint/2010/main" val="1307817393"/>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E65AB-11BB-1644-9445-8E5DC11D8526}"/>
              </a:ext>
            </a:extLst>
          </p:cNvPr>
          <p:cNvSpPr>
            <a:spLocks noGrp="1"/>
          </p:cNvSpPr>
          <p:nvPr>
            <p:ph sz="quarter" idx="10"/>
          </p:nvPr>
        </p:nvSpPr>
        <p:spPr/>
        <p:txBody>
          <a:bodyPr/>
          <a:lstStyle/>
          <a:p>
            <a:r>
              <a:rPr lang="en-US" dirty="0"/>
              <a:t>$ python capacity5.py</a:t>
            </a:r>
          </a:p>
          <a:p>
            <a:endParaRPr lang="en-US" dirty="0"/>
          </a:p>
        </p:txBody>
      </p:sp>
    </p:spTree>
    <p:extLst>
      <p:ext uri="{BB962C8B-B14F-4D97-AF65-F5344CB8AC3E}">
        <p14:creationId xmlns:p14="http://schemas.microsoft.com/office/powerpoint/2010/main" val="285793908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CECA5-4452-5940-A778-11A0FD55FCB9}"/>
              </a:ext>
            </a:extLst>
          </p:cNvPr>
          <p:cNvSpPr>
            <a:spLocks noGrp="1"/>
          </p:cNvSpPr>
          <p:nvPr>
            <p:ph type="body" sz="quarter" idx="10"/>
          </p:nvPr>
        </p:nvSpPr>
        <p:spPr/>
        <p:txBody>
          <a:bodyPr>
            <a:normAutofit/>
          </a:bodyPr>
          <a:lstStyle/>
          <a:p>
            <a:r>
              <a:rPr lang="en-US" sz="3200" dirty="0"/>
              <a:t>Let's walk through this step by step (</a:t>
            </a:r>
            <a:r>
              <a:rPr lang="en-US" sz="3200" b="1" dirty="0"/>
              <a:t>Animation</a:t>
            </a:r>
            <a:r>
              <a:rPr lang="en-US" sz="3200" dirty="0"/>
              <a:t>):</a:t>
            </a:r>
          </a:p>
          <a:p>
            <a:r>
              <a:rPr lang="en-US" sz="3200" dirty="0"/>
              <a:t>We take the data from</a:t>
            </a:r>
            <a:r>
              <a:rPr lang="en-US" sz="3200" b="1" i="1" dirty="0"/>
              <a:t> </a:t>
            </a:r>
            <a:r>
              <a:rPr lang="en-US" sz="3200" dirty="0"/>
              <a:t>the courses table</a:t>
            </a:r>
          </a:p>
          <a:p>
            <a:r>
              <a:rPr lang="en-US" sz="3200" dirty="0"/>
              <a:t>Take only the rows </a:t>
            </a:r>
            <a:r>
              <a:rPr lang="en-US" sz="3200" i="1" dirty="0"/>
              <a:t>where</a:t>
            </a:r>
            <a:r>
              <a:rPr lang="en-US" sz="3200" dirty="0"/>
              <a:t> the meeting time is MW10</a:t>
            </a:r>
          </a:p>
          <a:p>
            <a:r>
              <a:rPr lang="en-US" sz="3200" dirty="0"/>
              <a:t>Take the data from the rooms table</a:t>
            </a:r>
          </a:p>
          <a:p>
            <a:r>
              <a:rPr lang="en-US" sz="3200" i="1" dirty="0"/>
              <a:t>join</a:t>
            </a:r>
            <a:r>
              <a:rPr lang="en-US" sz="3200" dirty="0"/>
              <a:t> the course and room by </a:t>
            </a:r>
            <a:r>
              <a:rPr lang="en-US" sz="3200" dirty="0" err="1"/>
              <a:t>roomid</a:t>
            </a:r>
            <a:endParaRPr lang="en-US" sz="3200" dirty="0"/>
          </a:p>
          <a:p>
            <a:r>
              <a:rPr lang="en-US" sz="3200" dirty="0"/>
              <a:t>and take the </a:t>
            </a:r>
            <a:r>
              <a:rPr lang="en-US" sz="3200" i="1" dirty="0"/>
              <a:t>sum</a:t>
            </a:r>
            <a:r>
              <a:rPr lang="en-US" sz="3200" dirty="0"/>
              <a:t> of their capacities</a:t>
            </a:r>
          </a:p>
          <a:p>
            <a:r>
              <a:rPr lang="en-US" sz="3200" dirty="0"/>
              <a:t>Now you see the power of database queries</a:t>
            </a:r>
          </a:p>
        </p:txBody>
      </p:sp>
    </p:spTree>
    <p:extLst>
      <p:ext uri="{BB962C8B-B14F-4D97-AF65-F5344CB8AC3E}">
        <p14:creationId xmlns:p14="http://schemas.microsoft.com/office/powerpoint/2010/main" val="359026540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CTECH403_M5_05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“Schemas”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18334323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FF9DE5-2DAA-3B46-8E23-18105B527045}"/>
              </a:ext>
            </a:extLst>
          </p:cNvPr>
          <p:cNvSpPr>
            <a:spLocks noGrp="1"/>
          </p:cNvSpPr>
          <p:nvPr>
            <p:ph type="body" sz="quarter" idx="10"/>
          </p:nvPr>
        </p:nvSpPr>
        <p:spPr/>
        <p:txBody>
          <a:bodyPr>
            <a:normAutofit/>
          </a:bodyPr>
          <a:lstStyle/>
          <a:p>
            <a:r>
              <a:rPr lang="en-US" sz="3200" dirty="0"/>
              <a:t>Now that we have multiple tables, we would like to also free the user from the tedium of  keeping track of how they are stored</a:t>
            </a:r>
          </a:p>
          <a:p>
            <a:r>
              <a:rPr lang="en-US" sz="3200" dirty="0"/>
              <a:t>The user should just think, "I want to open the database" and then have the data right there to work with.</a:t>
            </a:r>
          </a:p>
          <a:p>
            <a:r>
              <a:rPr lang="en-US" sz="3200" dirty="0"/>
              <a:t>In the database, each table will have a name: a string, and the user should be able to refer to that table by its name</a:t>
            </a:r>
          </a:p>
        </p:txBody>
      </p:sp>
    </p:spTree>
    <p:extLst>
      <p:ext uri="{BB962C8B-B14F-4D97-AF65-F5344CB8AC3E}">
        <p14:creationId xmlns:p14="http://schemas.microsoft.com/office/powerpoint/2010/main" val="372565805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FF9DE5-2DAA-3B46-8E23-18105B527045}"/>
              </a:ext>
            </a:extLst>
          </p:cNvPr>
          <p:cNvSpPr>
            <a:spLocks noGrp="1"/>
          </p:cNvSpPr>
          <p:nvPr>
            <p:ph type="body" sz="quarter" idx="10"/>
          </p:nvPr>
        </p:nvSpPr>
        <p:spPr/>
        <p:txBody>
          <a:bodyPr>
            <a:normAutofit/>
          </a:bodyPr>
          <a:lstStyle/>
          <a:p>
            <a:r>
              <a:rPr lang="en-US" sz="3200" dirty="0"/>
              <a:t>How do we do that?</a:t>
            </a:r>
          </a:p>
          <a:p>
            <a:r>
              <a:rPr lang="en-US" sz="3200" dirty="0"/>
              <a:t>We'll have a dictionary, in which each table name is the key and the table's data is the value</a:t>
            </a:r>
          </a:p>
          <a:p>
            <a:r>
              <a:rPr lang="en-US" sz="3200" dirty="0"/>
              <a:t>We're still going to </a:t>
            </a:r>
            <a:r>
              <a:rPr lang="en-US" sz="3200" i="1" dirty="0"/>
              <a:t>store</a:t>
            </a:r>
            <a:r>
              <a:rPr lang="en-US" sz="3200" dirty="0"/>
              <a:t> each table in its own CSV, in a separate file (since we couldn't write the whole dictionary of tables in a single CSV)</a:t>
            </a:r>
          </a:p>
        </p:txBody>
      </p:sp>
    </p:spTree>
    <p:extLst>
      <p:ext uri="{BB962C8B-B14F-4D97-AF65-F5344CB8AC3E}">
        <p14:creationId xmlns:p14="http://schemas.microsoft.com/office/powerpoint/2010/main" val="139936457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6682B-9002-A14E-8E59-B3E817F4F952}"/>
              </a:ext>
            </a:extLst>
          </p:cNvPr>
          <p:cNvSpPr>
            <a:spLocks noGrp="1"/>
          </p:cNvSpPr>
          <p:nvPr>
            <p:ph type="body" sz="quarter" idx="10"/>
          </p:nvPr>
        </p:nvSpPr>
        <p:spPr/>
        <p:txBody>
          <a:bodyPr>
            <a:normAutofit/>
          </a:bodyPr>
          <a:lstStyle/>
          <a:p>
            <a:r>
              <a:rPr lang="en-US" sz="3200" dirty="0"/>
              <a:t>To repeat, this means we can completely shield from users of </a:t>
            </a:r>
            <a:r>
              <a:rPr lang="en-US" sz="3200" dirty="0" err="1"/>
              <a:t>basicdb</a:t>
            </a:r>
            <a:r>
              <a:rPr lang="en-US" sz="3200" dirty="0"/>
              <a:t> how the CSV files work behind the scenes. They'll never need to use the csv package</a:t>
            </a:r>
          </a:p>
          <a:p>
            <a:r>
              <a:rPr lang="en-US" sz="3200" dirty="0"/>
              <a:t>We'll do that by providing one more function, which I'm going to call </a:t>
            </a:r>
            <a:r>
              <a:rPr lang="en-US" sz="3200" b="1" dirty="0" err="1"/>
              <a:t>db_from</a:t>
            </a:r>
            <a:endParaRPr lang="en-US" sz="3200" dirty="0"/>
          </a:p>
          <a:p>
            <a:r>
              <a:rPr lang="en-US" sz="3200" dirty="0"/>
              <a:t>It takes the </a:t>
            </a:r>
            <a:r>
              <a:rPr lang="en-US" sz="3200" i="1" dirty="0"/>
              <a:t>name</a:t>
            </a:r>
            <a:r>
              <a:rPr lang="en-US" sz="3200" dirty="0"/>
              <a:t> of a table, and it returns the data in the table.</a:t>
            </a:r>
          </a:p>
          <a:p>
            <a:r>
              <a:rPr lang="en-US" sz="3200" dirty="0"/>
              <a:t>E.g., </a:t>
            </a:r>
            <a:r>
              <a:rPr lang="en-US" sz="3200" b="1" dirty="0"/>
              <a:t>distinct(select(</a:t>
            </a:r>
            <a:r>
              <a:rPr lang="en-US" sz="3200" b="1" dirty="0" err="1"/>
              <a:t>db_from</a:t>
            </a:r>
            <a:r>
              <a:rPr lang="en-US" sz="3200" b="1" dirty="0"/>
              <a:t>('</a:t>
            </a:r>
            <a:r>
              <a:rPr lang="en-US" sz="3200" b="1" dirty="0" err="1"/>
              <a:t>zipcodes</a:t>
            </a:r>
            <a:r>
              <a:rPr lang="en-US" sz="3200" b="1" dirty="0"/>
              <a:t>'),'State'))</a:t>
            </a:r>
          </a:p>
        </p:txBody>
      </p:sp>
    </p:spTree>
    <p:extLst>
      <p:ext uri="{BB962C8B-B14F-4D97-AF65-F5344CB8AC3E}">
        <p14:creationId xmlns:p14="http://schemas.microsoft.com/office/powerpoint/2010/main" val="1555531188"/>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2669A4-D53D-1C43-A754-B5F7A7D26937}"/>
              </a:ext>
            </a:extLst>
          </p:cNvPr>
          <p:cNvSpPr>
            <a:spLocks noGrp="1"/>
          </p:cNvSpPr>
          <p:nvPr>
            <p:ph type="body" sz="quarter" idx="12"/>
          </p:nvPr>
        </p:nvSpPr>
        <p:spPr>
          <a:xfrm>
            <a:off x="711843" y="968562"/>
            <a:ext cx="8216683" cy="728405"/>
          </a:xfrm>
        </p:spPr>
        <p:txBody>
          <a:bodyPr/>
          <a:lstStyle/>
          <a:p>
            <a:r>
              <a:rPr lang="en-US" b="1" dirty="0"/>
              <a:t>def </a:t>
            </a:r>
            <a:r>
              <a:rPr lang="en-US" b="1" dirty="0" err="1"/>
              <a:t>db_from</a:t>
            </a:r>
            <a:r>
              <a:rPr lang="en-US" b="1" dirty="0"/>
              <a:t>(</a:t>
            </a:r>
            <a:r>
              <a:rPr lang="en-US" b="1" dirty="0" err="1"/>
              <a:t>table_name</a:t>
            </a:r>
            <a:r>
              <a:rPr lang="en-US" b="1" dirty="0"/>
              <a:t>):</a:t>
            </a:r>
          </a:p>
          <a:p>
            <a:r>
              <a:rPr lang="en-US" b="1" dirty="0"/>
              <a:t>    return </a:t>
            </a:r>
            <a:r>
              <a:rPr lang="en-US" b="1" dirty="0" err="1"/>
              <a:t>db</a:t>
            </a:r>
            <a:r>
              <a:rPr lang="en-US" b="1" dirty="0"/>
              <a:t>[</a:t>
            </a:r>
            <a:r>
              <a:rPr lang="en-US" b="1" dirty="0" err="1"/>
              <a:t>table_name</a:t>
            </a:r>
            <a:r>
              <a:rPr lang="en-US" b="1" dirty="0"/>
              <a:t>]</a:t>
            </a:r>
            <a:endParaRPr lang="en-US" dirty="0"/>
          </a:p>
        </p:txBody>
      </p:sp>
    </p:spTree>
    <p:extLst>
      <p:ext uri="{BB962C8B-B14F-4D97-AF65-F5344CB8AC3E}">
        <p14:creationId xmlns:p14="http://schemas.microsoft.com/office/powerpoint/2010/main" val="202253345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6682B-9002-A14E-8E59-B3E817F4F952}"/>
              </a:ext>
            </a:extLst>
          </p:cNvPr>
          <p:cNvSpPr>
            <a:spLocks noGrp="1"/>
          </p:cNvSpPr>
          <p:nvPr>
            <p:ph type="body" sz="quarter" idx="10"/>
          </p:nvPr>
        </p:nvSpPr>
        <p:spPr/>
        <p:txBody>
          <a:bodyPr>
            <a:normAutofit/>
          </a:bodyPr>
          <a:lstStyle/>
          <a:p>
            <a:r>
              <a:rPr lang="en-US" sz="3200" dirty="0"/>
              <a:t>So here is a familiar query rewritten to use </a:t>
            </a:r>
            <a:r>
              <a:rPr lang="en-US" sz="3200" dirty="0" err="1"/>
              <a:t>db_from</a:t>
            </a:r>
            <a:r>
              <a:rPr lang="en-US" sz="3200" dirty="0"/>
              <a:t>():</a:t>
            </a:r>
          </a:p>
          <a:p>
            <a:r>
              <a:rPr lang="en-US" sz="3200" b="1" dirty="0" err="1"/>
              <a:t>db_sum</a:t>
            </a:r>
            <a:r>
              <a:rPr lang="en-US" sz="3200" b="1" dirty="0"/>
              <a:t>(join(where(courses, 'times', 'MW10'), rooms, '</a:t>
            </a:r>
            <a:r>
              <a:rPr lang="en-US" sz="3200" b="1" dirty="0" err="1"/>
              <a:t>roomid</a:t>
            </a:r>
            <a:r>
              <a:rPr lang="en-US" sz="3200" b="1" dirty="0"/>
              <a:t>'), 'capacity')</a:t>
            </a:r>
          </a:p>
          <a:p>
            <a:r>
              <a:rPr lang="en-US" sz="3200" b="1" dirty="0" err="1"/>
              <a:t>db_sum</a:t>
            </a:r>
            <a:r>
              <a:rPr lang="en-US" sz="3200" b="1" dirty="0"/>
              <a:t>(join(where(</a:t>
            </a:r>
            <a:r>
              <a:rPr lang="en-US" sz="3200" b="1" dirty="0" err="1">
                <a:highlight>
                  <a:srgbClr val="FFFF00"/>
                </a:highlight>
              </a:rPr>
              <a:t>db_from</a:t>
            </a:r>
            <a:r>
              <a:rPr lang="en-US" sz="3200" b="1" dirty="0">
                <a:highlight>
                  <a:srgbClr val="FFFF00"/>
                </a:highlight>
              </a:rPr>
              <a:t>('courses')</a:t>
            </a:r>
            <a:r>
              <a:rPr lang="en-US" sz="3200" b="1" dirty="0"/>
              <a:t>, 'times', 'MW10'), </a:t>
            </a:r>
            <a:r>
              <a:rPr lang="en-US" sz="3200" b="1" dirty="0" err="1">
                <a:highlight>
                  <a:srgbClr val="FFFF00"/>
                </a:highlight>
              </a:rPr>
              <a:t>db_from</a:t>
            </a:r>
            <a:r>
              <a:rPr lang="en-US" sz="3200" b="1" dirty="0">
                <a:highlight>
                  <a:srgbClr val="FFFF00"/>
                </a:highlight>
              </a:rPr>
              <a:t>('rooms')</a:t>
            </a:r>
            <a:r>
              <a:rPr lang="en-US" sz="3200" b="1" dirty="0"/>
              <a:t>, '</a:t>
            </a:r>
            <a:r>
              <a:rPr lang="en-US" sz="3200" b="1" dirty="0" err="1"/>
              <a:t>roomid</a:t>
            </a:r>
            <a:r>
              <a:rPr lang="en-US" sz="3200" b="1" dirty="0"/>
              <a:t>'), 'capacity')</a:t>
            </a:r>
          </a:p>
          <a:p>
            <a:r>
              <a:rPr lang="en-US" sz="3200" dirty="0"/>
              <a:t>The difference is that we don't work with a variable that corresponds to the table. We ask the database for the data by name, using a string</a:t>
            </a:r>
          </a:p>
        </p:txBody>
      </p:sp>
    </p:spTree>
    <p:extLst>
      <p:ext uri="{BB962C8B-B14F-4D97-AF65-F5344CB8AC3E}">
        <p14:creationId xmlns:p14="http://schemas.microsoft.com/office/powerpoint/2010/main" val="3981966505"/>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B56ABD-7024-224B-96D3-F05065645AE8}"/>
              </a:ext>
            </a:extLst>
          </p:cNvPr>
          <p:cNvSpPr>
            <a:spLocks noGrp="1"/>
          </p:cNvSpPr>
          <p:nvPr>
            <p:ph type="body" sz="quarter" idx="10"/>
          </p:nvPr>
        </p:nvSpPr>
        <p:spPr/>
        <p:txBody>
          <a:bodyPr>
            <a:normAutofit/>
          </a:bodyPr>
          <a:lstStyle/>
          <a:p>
            <a:r>
              <a:rPr lang="en-US" sz="3200" dirty="0"/>
              <a:t>In addition, we will have a single data structure which </a:t>
            </a:r>
            <a:r>
              <a:rPr lang="en-US" sz="3200" i="1" dirty="0"/>
              <a:t>describes</a:t>
            </a:r>
            <a:r>
              <a:rPr lang="en-US" sz="3200" dirty="0"/>
              <a:t> the rest of the database.</a:t>
            </a:r>
          </a:p>
          <a:p>
            <a:r>
              <a:rPr lang="en-US" sz="3200" dirty="0"/>
              <a:t>Of course, we can store </a:t>
            </a:r>
            <a:r>
              <a:rPr lang="en-US" sz="3200" i="1" dirty="0"/>
              <a:t>that</a:t>
            </a:r>
            <a:r>
              <a:rPr lang="en-US" sz="3200" dirty="0"/>
              <a:t> data structure as JSON</a:t>
            </a:r>
          </a:p>
          <a:p>
            <a:r>
              <a:rPr lang="en-US" sz="3200" dirty="0"/>
              <a:t>We call this a database </a:t>
            </a:r>
            <a:r>
              <a:rPr lang="en-US" sz="3200" i="1" dirty="0"/>
              <a:t>schema</a:t>
            </a:r>
            <a:r>
              <a:rPr lang="en-US" sz="3200" dirty="0"/>
              <a:t>: it tells us how the rest of the database is organized</a:t>
            </a:r>
          </a:p>
        </p:txBody>
      </p:sp>
    </p:spTree>
    <p:extLst>
      <p:ext uri="{BB962C8B-B14F-4D97-AF65-F5344CB8AC3E}">
        <p14:creationId xmlns:p14="http://schemas.microsoft.com/office/powerpoint/2010/main" val="318218006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994162F-2A56-9246-8C71-2D3DC5807B9E}"/>
              </a:ext>
            </a:extLst>
          </p:cNvPr>
          <p:cNvSpPr>
            <a:spLocks noGrp="1"/>
          </p:cNvSpPr>
          <p:nvPr>
            <p:ph type="body" sz="quarter" idx="12"/>
          </p:nvPr>
        </p:nvSpPr>
        <p:spPr>
          <a:xfrm>
            <a:off x="711843" y="1203340"/>
            <a:ext cx="8216683" cy="2286523"/>
          </a:xfrm>
        </p:spPr>
        <p:txBody>
          <a:bodyPr/>
          <a:lstStyle/>
          <a:p>
            <a:r>
              <a:rPr lang="en-US" dirty="0"/>
              <a:t>[{"</a:t>
            </a:r>
            <a:r>
              <a:rPr lang="en-US" dirty="0" err="1"/>
              <a:t>name":"rooms","filename":"rooms.csv","fields</a:t>
            </a:r>
            <a:r>
              <a:rPr lang="en-US" dirty="0"/>
              <a:t>":["</a:t>
            </a:r>
            <a:r>
              <a:rPr lang="en-US" dirty="0" err="1"/>
              <a:t>roomid</a:t>
            </a:r>
            <a:r>
              <a:rPr lang="en-US" dirty="0"/>
              <a:t>","</a:t>
            </a:r>
            <a:r>
              <a:rPr lang="en-US" dirty="0" err="1"/>
              <a:t>roomname</a:t>
            </a:r>
            <a:r>
              <a:rPr lang="en-US" dirty="0"/>
              <a:t>","capacity"]},</a:t>
            </a:r>
          </a:p>
          <a:p>
            <a:r>
              <a:rPr lang="en-US" dirty="0"/>
              <a:t>{"</a:t>
            </a:r>
            <a:r>
              <a:rPr lang="en-US" dirty="0" err="1"/>
              <a:t>name":"students","filename":"students.csv","fields</a:t>
            </a:r>
            <a:r>
              <a:rPr lang="en-US" dirty="0"/>
              <a:t>":["</a:t>
            </a:r>
            <a:r>
              <a:rPr lang="en-US" dirty="0" err="1"/>
              <a:t>lastname</a:t>
            </a:r>
            <a:r>
              <a:rPr lang="en-US" dirty="0"/>
              <a:t>","</a:t>
            </a:r>
            <a:r>
              <a:rPr lang="en-US" dirty="0" err="1"/>
              <a:t>firstname</a:t>
            </a:r>
            <a:r>
              <a:rPr lang="en-US" dirty="0"/>
              <a:t>","</a:t>
            </a:r>
            <a:r>
              <a:rPr lang="en-US" dirty="0" err="1"/>
              <a:t>student_id</a:t>
            </a:r>
            <a:r>
              <a:rPr lang="en-US" dirty="0"/>
              <a:t>"]},</a:t>
            </a:r>
          </a:p>
          <a:p>
            <a:r>
              <a:rPr lang="en-US" dirty="0"/>
              <a:t>{"</a:t>
            </a:r>
            <a:r>
              <a:rPr lang="en-US" dirty="0" err="1"/>
              <a:t>name":"courses","filename":"courses.csv","fields</a:t>
            </a:r>
            <a:r>
              <a:rPr lang="en-US" dirty="0"/>
              <a:t>":["</a:t>
            </a:r>
            <a:r>
              <a:rPr lang="en-US" dirty="0" err="1"/>
              <a:t>courseid</a:t>
            </a:r>
            <a:r>
              <a:rPr lang="en-US" dirty="0"/>
              <a:t>","</a:t>
            </a:r>
            <a:r>
              <a:rPr lang="en-US" dirty="0" err="1"/>
              <a:t>coursename</a:t>
            </a:r>
            <a:r>
              <a:rPr lang="en-US" dirty="0"/>
              <a:t>","</a:t>
            </a:r>
            <a:r>
              <a:rPr lang="en-US" dirty="0" err="1"/>
              <a:t>roomid</a:t>
            </a:r>
            <a:r>
              <a:rPr lang="en-US" dirty="0"/>
              <a:t>","</a:t>
            </a:r>
            <a:r>
              <a:rPr lang="en-US" dirty="0" err="1"/>
              <a:t>times","credits</a:t>
            </a:r>
            <a:r>
              <a:rPr lang="en-US" dirty="0"/>
              <a:t>"]},</a:t>
            </a:r>
          </a:p>
          <a:p>
            <a:r>
              <a:rPr lang="en-US" dirty="0"/>
              <a:t>{"</a:t>
            </a:r>
            <a:r>
              <a:rPr lang="en-US" dirty="0" err="1"/>
              <a:t>name":"enrollments","filename":"enrollments.csv","fields</a:t>
            </a:r>
            <a:r>
              <a:rPr lang="en-US" dirty="0"/>
              <a:t>":["</a:t>
            </a:r>
            <a:r>
              <a:rPr lang="en-US" dirty="0" err="1"/>
              <a:t>studentid</a:t>
            </a:r>
            <a:r>
              <a:rPr lang="en-US" dirty="0"/>
              <a:t>","</a:t>
            </a:r>
            <a:r>
              <a:rPr lang="en-US" dirty="0" err="1"/>
              <a:t>courseid</a:t>
            </a:r>
            <a:r>
              <a:rPr lang="en-US" dirty="0"/>
              <a:t>"]}]</a:t>
            </a:r>
          </a:p>
        </p:txBody>
      </p:sp>
      <p:sp>
        <p:nvSpPr>
          <p:cNvPr id="5" name="TextBox 4">
            <a:extLst>
              <a:ext uri="{FF2B5EF4-FFF2-40B4-BE49-F238E27FC236}">
                <a16:creationId xmlns:a16="http://schemas.microsoft.com/office/drawing/2014/main" id="{F90CFBE2-4DC6-904F-BEB8-32E997FF3E2D}"/>
              </a:ext>
            </a:extLst>
          </p:cNvPr>
          <p:cNvSpPr txBox="1"/>
          <p:nvPr/>
        </p:nvSpPr>
        <p:spPr>
          <a:xfrm>
            <a:off x="711843" y="741675"/>
            <a:ext cx="6583982" cy="461665"/>
          </a:xfrm>
          <a:prstGeom prst="rect">
            <a:avLst/>
          </a:prstGeom>
          <a:noFill/>
        </p:spPr>
        <p:txBody>
          <a:bodyPr wrap="none" rtlCol="0">
            <a:spAutoFit/>
          </a:bodyPr>
          <a:lstStyle/>
          <a:p>
            <a:r>
              <a:rPr lang="en-US" sz="2400" dirty="0"/>
              <a:t>&lt;</a:t>
            </a:r>
            <a:r>
              <a:rPr lang="en-US" sz="2400" dirty="0" err="1"/>
              <a:t>registrar.json</a:t>
            </a:r>
            <a:r>
              <a:rPr lang="en-US" sz="2400" dirty="0"/>
              <a:t>&gt; – format this with better </a:t>
            </a:r>
            <a:r>
              <a:rPr lang="en-US" sz="2400" dirty="0" err="1"/>
              <a:t>linebreaks</a:t>
            </a:r>
            <a:endParaRPr lang="en-US" sz="2400" dirty="0"/>
          </a:p>
        </p:txBody>
      </p:sp>
    </p:spTree>
    <p:extLst>
      <p:ext uri="{BB962C8B-B14F-4D97-AF65-F5344CB8AC3E}">
        <p14:creationId xmlns:p14="http://schemas.microsoft.com/office/powerpoint/2010/main" val="3222930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C64B31-1727-204A-8C77-1E1CEC16DB15}"/>
              </a:ext>
            </a:extLst>
          </p:cNvPr>
          <p:cNvSpPr>
            <a:spLocks noGrp="1"/>
          </p:cNvSpPr>
          <p:nvPr>
            <p:ph sz="quarter" idx="10"/>
          </p:nvPr>
        </p:nvSpPr>
        <p:spPr/>
        <p:txBody>
          <a:bodyPr/>
          <a:lstStyle/>
          <a:p>
            <a:r>
              <a:rPr lang="en-US" dirty="0"/>
              <a:t>Let's go in and change the file a bit.</a:t>
            </a:r>
          </a:p>
          <a:p>
            <a:endParaRPr lang="en-US" dirty="0"/>
          </a:p>
          <a:p>
            <a:r>
              <a:rPr lang="en-US" dirty="0"/>
              <a:t>(Open </a:t>
            </a:r>
            <a:r>
              <a:rPr lang="en-US" dirty="0" err="1"/>
              <a:t>paine.txt</a:t>
            </a:r>
            <a:r>
              <a:rPr lang="en-US" dirty="0"/>
              <a:t> and make some changes. Times that fry men's soles?)</a:t>
            </a:r>
          </a:p>
          <a:p>
            <a:endParaRPr lang="en-US" dirty="0"/>
          </a:p>
          <a:p>
            <a:r>
              <a:rPr lang="en-US" dirty="0"/>
              <a:t>$ python echo3.py</a:t>
            </a:r>
          </a:p>
          <a:p>
            <a:endParaRPr lang="en-US" dirty="0"/>
          </a:p>
          <a:p>
            <a:r>
              <a:rPr lang="en-US" dirty="0"/>
              <a:t>See. This is live! This program echoes what's in the file </a:t>
            </a:r>
            <a:r>
              <a:rPr lang="en-US" i="1" dirty="0"/>
              <a:t>at the moment it reads the file</a:t>
            </a:r>
            <a:r>
              <a:rPr lang="en-US" dirty="0"/>
              <a:t>. Every time we run the program, and open() the file, </a:t>
            </a:r>
            <a:r>
              <a:rPr lang="en-US" dirty="0" err="1"/>
              <a:t>f.read</a:t>
            </a:r>
            <a:r>
              <a:rPr lang="en-US" dirty="0"/>
              <a:t>() reads the file again and returns whatever the file contains at that moment in time.</a:t>
            </a:r>
          </a:p>
        </p:txBody>
      </p:sp>
    </p:spTree>
    <p:extLst>
      <p:ext uri="{BB962C8B-B14F-4D97-AF65-F5344CB8AC3E}">
        <p14:creationId xmlns:p14="http://schemas.microsoft.com/office/powerpoint/2010/main" val="318593412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38C335F-56F3-AF4F-A5A0-949E58A713F4}"/>
              </a:ext>
            </a:extLst>
          </p:cNvPr>
          <p:cNvSpPr>
            <a:spLocks noGrp="1"/>
          </p:cNvSpPr>
          <p:nvPr>
            <p:ph type="body" sz="quarter" idx="10"/>
          </p:nvPr>
        </p:nvSpPr>
        <p:spPr/>
        <p:txBody>
          <a:bodyPr>
            <a:normAutofit/>
          </a:bodyPr>
          <a:lstStyle/>
          <a:p>
            <a:r>
              <a:rPr lang="en-US" sz="3200" dirty="0"/>
              <a:t>The schema file is a list where each item describes a single table in the database</a:t>
            </a:r>
          </a:p>
          <a:p>
            <a:r>
              <a:rPr lang="en-US" sz="3200" dirty="0"/>
              <a:t>That item is a dictionary with three keys:</a:t>
            </a:r>
          </a:p>
          <a:p>
            <a:pPr lvl="1"/>
            <a:r>
              <a:rPr lang="en-US" sz="3200" i="1" dirty="0"/>
              <a:t>name</a:t>
            </a:r>
            <a:r>
              <a:rPr lang="en-US" sz="3200" dirty="0"/>
              <a:t> is the name we'll use to refer to the table</a:t>
            </a:r>
          </a:p>
          <a:p>
            <a:pPr lvl="1"/>
            <a:r>
              <a:rPr lang="en-US" sz="3200" i="1" dirty="0"/>
              <a:t>filename</a:t>
            </a:r>
            <a:r>
              <a:rPr lang="en-US" sz="3200" dirty="0"/>
              <a:t> is where the table is stored</a:t>
            </a:r>
          </a:p>
          <a:p>
            <a:pPr lvl="1"/>
            <a:r>
              <a:rPr lang="en-US" sz="3200" i="1" dirty="0"/>
              <a:t>fields</a:t>
            </a:r>
            <a:r>
              <a:rPr lang="en-US" sz="3200" dirty="0"/>
              <a:t> is a list of the columns (the field names) in the table</a:t>
            </a:r>
          </a:p>
        </p:txBody>
      </p:sp>
    </p:spTree>
    <p:extLst>
      <p:ext uri="{BB962C8B-B14F-4D97-AF65-F5344CB8AC3E}">
        <p14:creationId xmlns:p14="http://schemas.microsoft.com/office/powerpoint/2010/main" val="363101799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38C335F-56F3-AF4F-A5A0-949E58A713F4}"/>
              </a:ext>
            </a:extLst>
          </p:cNvPr>
          <p:cNvSpPr>
            <a:spLocks noGrp="1"/>
          </p:cNvSpPr>
          <p:nvPr>
            <p:ph type="body" sz="quarter" idx="10"/>
          </p:nvPr>
        </p:nvSpPr>
        <p:spPr/>
        <p:txBody>
          <a:bodyPr>
            <a:normAutofit/>
          </a:bodyPr>
          <a:lstStyle/>
          <a:p>
            <a:r>
              <a:rPr lang="en-US" sz="3200" dirty="0"/>
              <a:t>So the "courses" table is stored in file '</a:t>
            </a:r>
            <a:r>
              <a:rPr lang="en-US" sz="3200" dirty="0" err="1"/>
              <a:t>courses.csv</a:t>
            </a:r>
            <a:r>
              <a:rPr lang="en-US" sz="3200" dirty="0"/>
              <a:t>' and it has five fields: "</a:t>
            </a:r>
            <a:r>
              <a:rPr lang="en-US" sz="3200" dirty="0" err="1"/>
              <a:t>courseid</a:t>
            </a:r>
            <a:r>
              <a:rPr lang="en-US" sz="3200" dirty="0"/>
              <a:t>","</a:t>
            </a:r>
            <a:r>
              <a:rPr lang="en-US" sz="3200" dirty="0" err="1"/>
              <a:t>coursename</a:t>
            </a:r>
            <a:r>
              <a:rPr lang="en-US" sz="3200" dirty="0"/>
              <a:t>","</a:t>
            </a:r>
            <a:r>
              <a:rPr lang="en-US" sz="3200" dirty="0" err="1"/>
              <a:t>roomid</a:t>
            </a:r>
            <a:r>
              <a:rPr lang="en-US" sz="3200" dirty="0"/>
              <a:t>","</a:t>
            </a:r>
            <a:r>
              <a:rPr lang="en-US" sz="3200" dirty="0" err="1"/>
              <a:t>times","credits</a:t>
            </a:r>
            <a:r>
              <a:rPr lang="en-US" sz="3200" dirty="0"/>
              <a:t>"</a:t>
            </a:r>
          </a:p>
          <a:p>
            <a:r>
              <a:rPr lang="en-US" sz="3200" dirty="0"/>
              <a:t>We already knew that: it's in the header row of </a:t>
            </a:r>
            <a:r>
              <a:rPr lang="en-US" sz="3200" dirty="0" err="1"/>
              <a:t>courses.csv</a:t>
            </a:r>
            <a:endParaRPr lang="en-US" sz="3200" dirty="0"/>
          </a:p>
          <a:p>
            <a:r>
              <a:rPr lang="en-US" sz="3200" dirty="0"/>
              <a:t>But now it's explicit in our representation of the database itself</a:t>
            </a:r>
          </a:p>
        </p:txBody>
      </p:sp>
    </p:spTree>
    <p:extLst>
      <p:ext uri="{BB962C8B-B14F-4D97-AF65-F5344CB8AC3E}">
        <p14:creationId xmlns:p14="http://schemas.microsoft.com/office/powerpoint/2010/main" val="22668331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3D193-2F82-F24F-953C-91A02488E872}"/>
              </a:ext>
            </a:extLst>
          </p:cNvPr>
          <p:cNvSpPr>
            <a:spLocks noGrp="1"/>
          </p:cNvSpPr>
          <p:nvPr>
            <p:ph type="body" sz="quarter" idx="10"/>
          </p:nvPr>
        </p:nvSpPr>
        <p:spPr/>
        <p:txBody>
          <a:bodyPr>
            <a:normAutofit/>
          </a:bodyPr>
          <a:lstStyle/>
          <a:p>
            <a:r>
              <a:rPr lang="en-US" sz="3200" dirty="0"/>
              <a:t>In a more sophisticated database, the schema would also specify types: this field contains strings, this field contains an integer, etc.</a:t>
            </a:r>
          </a:p>
          <a:p>
            <a:r>
              <a:rPr lang="en-US" sz="3200" dirty="0" err="1"/>
              <a:t>basicdb</a:t>
            </a:r>
            <a:r>
              <a:rPr lang="en-US" sz="3200" dirty="0"/>
              <a:t> doesn't do that because the code to check and convert types would make it more complicated</a:t>
            </a:r>
          </a:p>
          <a:p>
            <a:r>
              <a:rPr lang="en-US" sz="3200" dirty="0"/>
              <a:t>And the point of </a:t>
            </a:r>
            <a:r>
              <a:rPr lang="en-US" sz="3200" dirty="0" err="1"/>
              <a:t>basicdb</a:t>
            </a:r>
            <a:r>
              <a:rPr lang="en-US" sz="3200" dirty="0"/>
              <a:t> is to be extremely simple, as simple as possible</a:t>
            </a:r>
          </a:p>
        </p:txBody>
      </p:sp>
    </p:spTree>
    <p:extLst>
      <p:ext uri="{BB962C8B-B14F-4D97-AF65-F5344CB8AC3E}">
        <p14:creationId xmlns:p14="http://schemas.microsoft.com/office/powerpoint/2010/main" val="252194285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CTECH403_M5_06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“Modifying Databases”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577338668"/>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E2BCC7-D460-924D-8A07-3F2ADA29712B}"/>
              </a:ext>
            </a:extLst>
          </p:cNvPr>
          <p:cNvSpPr>
            <a:spLocks noGrp="1"/>
          </p:cNvSpPr>
          <p:nvPr>
            <p:ph type="body" sz="quarter" idx="10"/>
          </p:nvPr>
        </p:nvSpPr>
        <p:spPr/>
        <p:txBody>
          <a:bodyPr>
            <a:normAutofit/>
          </a:bodyPr>
          <a:lstStyle/>
          <a:p>
            <a:r>
              <a:rPr lang="en-US" sz="3200" dirty="0"/>
              <a:t>So far, we have just issued queries to find out what data is in our database</a:t>
            </a:r>
          </a:p>
          <a:p>
            <a:r>
              <a:rPr lang="en-US" sz="3200" dirty="0"/>
              <a:t>But part of the power of a database is that you can </a:t>
            </a:r>
            <a:r>
              <a:rPr lang="en-US" sz="3200" i="1" dirty="0"/>
              <a:t>change </a:t>
            </a:r>
            <a:r>
              <a:rPr lang="en-US" sz="3200" dirty="0"/>
              <a:t>it</a:t>
            </a:r>
          </a:p>
          <a:p>
            <a:r>
              <a:rPr lang="en-US" sz="3200" dirty="0"/>
              <a:t>So let's write some functions that </a:t>
            </a:r>
            <a:r>
              <a:rPr lang="en-US" sz="3200" i="1" dirty="0"/>
              <a:t>alter</a:t>
            </a:r>
            <a:r>
              <a:rPr lang="en-US" sz="3200" dirty="0"/>
              <a:t> the data in a database</a:t>
            </a:r>
          </a:p>
        </p:txBody>
      </p:sp>
    </p:spTree>
    <p:extLst>
      <p:ext uri="{BB962C8B-B14F-4D97-AF65-F5344CB8AC3E}">
        <p14:creationId xmlns:p14="http://schemas.microsoft.com/office/powerpoint/2010/main" val="231808922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F095E3-DE98-4542-A78B-32DC83792208}"/>
              </a:ext>
            </a:extLst>
          </p:cNvPr>
          <p:cNvSpPr>
            <a:spLocks noGrp="1"/>
          </p:cNvSpPr>
          <p:nvPr>
            <p:ph type="body" sz="quarter" idx="12"/>
          </p:nvPr>
        </p:nvSpPr>
        <p:spPr>
          <a:xfrm>
            <a:off x="711843" y="832638"/>
            <a:ext cx="8216683" cy="1663212"/>
          </a:xfrm>
        </p:spPr>
        <p:txBody>
          <a:bodyPr/>
          <a:lstStyle/>
          <a:p>
            <a:r>
              <a:rPr lang="en-US" dirty="0"/>
              <a:t>def insert(</a:t>
            </a:r>
            <a:r>
              <a:rPr lang="en-US" dirty="0" err="1"/>
              <a:t>table_name</a:t>
            </a:r>
            <a:r>
              <a:rPr lang="en-US" dirty="0"/>
              <a:t>, row):</a:t>
            </a:r>
          </a:p>
          <a:p>
            <a:r>
              <a:rPr lang="en-US" dirty="0"/>
              <a:t>    </a:t>
            </a:r>
            <a:r>
              <a:rPr lang="en-US" dirty="0" err="1"/>
              <a:t>db</a:t>
            </a:r>
            <a:r>
              <a:rPr lang="en-US" dirty="0"/>
              <a:t>[</a:t>
            </a:r>
            <a:r>
              <a:rPr lang="en-US" dirty="0" err="1"/>
              <a:t>table_name</a:t>
            </a:r>
            <a:r>
              <a:rPr lang="en-US" dirty="0"/>
              <a:t>].append(row)</a:t>
            </a:r>
          </a:p>
          <a:p>
            <a:endParaRPr lang="en-US" dirty="0"/>
          </a:p>
          <a:p>
            <a:r>
              <a:rPr lang="en-US" dirty="0"/>
              <a:t>def delete(</a:t>
            </a:r>
            <a:r>
              <a:rPr lang="en-US" dirty="0" err="1"/>
              <a:t>table_name</a:t>
            </a:r>
            <a:r>
              <a:rPr lang="en-US" dirty="0"/>
              <a:t>, </a:t>
            </a:r>
            <a:r>
              <a:rPr lang="en-US" dirty="0" err="1"/>
              <a:t>delete_row</a:t>
            </a:r>
            <a:r>
              <a:rPr lang="en-US" dirty="0"/>
              <a:t>):</a:t>
            </a:r>
          </a:p>
          <a:p>
            <a:r>
              <a:rPr lang="en-US" dirty="0"/>
              <a:t>    </a:t>
            </a:r>
            <a:r>
              <a:rPr lang="en-US" dirty="0" err="1"/>
              <a:t>db</a:t>
            </a:r>
            <a:r>
              <a:rPr lang="en-US" dirty="0"/>
              <a:t>[</a:t>
            </a:r>
            <a:r>
              <a:rPr lang="en-US" dirty="0" err="1"/>
              <a:t>table_name</a:t>
            </a:r>
            <a:r>
              <a:rPr lang="en-US" dirty="0"/>
              <a:t>].remove(row)</a:t>
            </a:r>
          </a:p>
        </p:txBody>
      </p:sp>
      <p:sp>
        <p:nvSpPr>
          <p:cNvPr id="2" name="TextBox 1">
            <a:extLst>
              <a:ext uri="{FF2B5EF4-FFF2-40B4-BE49-F238E27FC236}">
                <a16:creationId xmlns:a16="http://schemas.microsoft.com/office/drawing/2014/main" id="{09A083AD-5D0D-0648-818E-AF71CC213CFB}"/>
              </a:ext>
            </a:extLst>
          </p:cNvPr>
          <p:cNvSpPr txBox="1"/>
          <p:nvPr/>
        </p:nvSpPr>
        <p:spPr>
          <a:xfrm>
            <a:off x="711843" y="370973"/>
            <a:ext cx="1823063" cy="461665"/>
          </a:xfrm>
          <a:prstGeom prst="rect">
            <a:avLst/>
          </a:prstGeom>
          <a:noFill/>
        </p:spPr>
        <p:txBody>
          <a:bodyPr wrap="none" rtlCol="0">
            <a:spAutoFit/>
          </a:bodyPr>
          <a:lstStyle/>
          <a:p>
            <a:r>
              <a:rPr lang="en-US" sz="2400" dirty="0"/>
              <a:t>&lt;</a:t>
            </a:r>
            <a:r>
              <a:rPr lang="en-US" sz="2400" dirty="0" err="1"/>
              <a:t>basicdb.py</a:t>
            </a:r>
            <a:r>
              <a:rPr lang="en-US" sz="2400" dirty="0"/>
              <a:t>&gt;</a:t>
            </a:r>
          </a:p>
        </p:txBody>
      </p:sp>
    </p:spTree>
    <p:extLst>
      <p:ext uri="{BB962C8B-B14F-4D97-AF65-F5344CB8AC3E}">
        <p14:creationId xmlns:p14="http://schemas.microsoft.com/office/powerpoint/2010/main" val="418290628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F6390DF-6863-1E44-A09E-BC76150864B3}"/>
              </a:ext>
            </a:extLst>
          </p:cNvPr>
          <p:cNvSpPr>
            <a:spLocks noGrp="1"/>
          </p:cNvSpPr>
          <p:nvPr>
            <p:ph type="body" sz="quarter" idx="10"/>
          </p:nvPr>
        </p:nvSpPr>
        <p:spPr/>
        <p:txBody>
          <a:bodyPr>
            <a:normAutofit/>
          </a:bodyPr>
          <a:lstStyle/>
          <a:p>
            <a:r>
              <a:rPr lang="en-US" dirty="0"/>
              <a:t>insert() adds a row to a table</a:t>
            </a:r>
          </a:p>
          <a:p>
            <a:r>
              <a:rPr lang="en-US" dirty="0"/>
              <a:t>delete() removes specific rows from a table – it works by keeping all of the rows </a:t>
            </a:r>
            <a:r>
              <a:rPr lang="en-US" i="1" dirty="0"/>
              <a:t>except</a:t>
            </a:r>
            <a:r>
              <a:rPr lang="en-US" dirty="0"/>
              <a:t> for those specific ones</a:t>
            </a:r>
          </a:p>
          <a:p>
            <a:r>
              <a:rPr lang="en-US" dirty="0"/>
              <a:t>So we could add a new room to campus:</a:t>
            </a:r>
          </a:p>
          <a:p>
            <a:r>
              <a:rPr lang="en-US" b="1" dirty="0"/>
              <a:t>insert</a:t>
            </a:r>
            <a:r>
              <a:rPr lang="en-US" dirty="0"/>
              <a:t>('</a:t>
            </a:r>
            <a:r>
              <a:rPr lang="en-US" b="1" dirty="0"/>
              <a:t>rooms', {'</a:t>
            </a:r>
            <a:r>
              <a:rPr lang="en-US" b="1" dirty="0" err="1"/>
              <a:t>roomid</a:t>
            </a:r>
            <a:r>
              <a:rPr lang="en-US" b="1" dirty="0"/>
              <a:t>': 2003', '</a:t>
            </a:r>
            <a:r>
              <a:rPr lang="en-US" b="1" dirty="0" err="1"/>
              <a:t>roomname</a:t>
            </a:r>
            <a:r>
              <a:rPr lang="en-US" b="1" dirty="0"/>
              <a:t>': 'Physics Lab', 'capacity' : 20})</a:t>
            </a:r>
          </a:p>
          <a:p>
            <a:r>
              <a:rPr lang="en-US" dirty="0"/>
              <a:t>And then delete it:</a:t>
            </a:r>
          </a:p>
          <a:p>
            <a:r>
              <a:rPr lang="en-US" b="1" dirty="0"/>
              <a:t>delete</a:t>
            </a:r>
            <a:r>
              <a:rPr lang="en-US" dirty="0"/>
              <a:t>('</a:t>
            </a:r>
            <a:r>
              <a:rPr lang="en-US" b="1" dirty="0"/>
              <a:t>rooms', [{'</a:t>
            </a:r>
            <a:r>
              <a:rPr lang="en-US" b="1" dirty="0" err="1"/>
              <a:t>roomid</a:t>
            </a:r>
            <a:r>
              <a:rPr lang="en-US" b="1" dirty="0"/>
              <a:t>': 2003', '</a:t>
            </a:r>
            <a:r>
              <a:rPr lang="en-US" b="1" dirty="0" err="1"/>
              <a:t>roomname</a:t>
            </a:r>
            <a:r>
              <a:rPr lang="en-US" b="1" dirty="0"/>
              <a:t>': 'Physics Lab', 'capacity' : 20}])</a:t>
            </a:r>
          </a:p>
          <a:p>
            <a:endParaRPr lang="en-US" dirty="0"/>
          </a:p>
        </p:txBody>
      </p:sp>
    </p:spTree>
    <p:extLst>
      <p:ext uri="{BB962C8B-B14F-4D97-AF65-F5344CB8AC3E}">
        <p14:creationId xmlns:p14="http://schemas.microsoft.com/office/powerpoint/2010/main" val="91423752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B14268-14F6-A444-9B96-9317FB34B56C}"/>
              </a:ext>
            </a:extLst>
          </p:cNvPr>
          <p:cNvSpPr>
            <a:spLocks noGrp="1"/>
          </p:cNvSpPr>
          <p:nvPr>
            <p:ph type="body" sz="quarter" idx="10"/>
          </p:nvPr>
        </p:nvSpPr>
        <p:spPr/>
        <p:txBody>
          <a:bodyPr>
            <a:normAutofit/>
          </a:bodyPr>
          <a:lstStyle/>
          <a:p>
            <a:r>
              <a:rPr lang="en-US" sz="3200" dirty="0"/>
              <a:t>In fact, why restrict ourselves to adding and deleting data in a table</a:t>
            </a:r>
          </a:p>
          <a:p>
            <a:r>
              <a:rPr lang="en-US" sz="3200" dirty="0"/>
              <a:t>Why not add and delete entire </a:t>
            </a:r>
            <a:r>
              <a:rPr lang="en-US" sz="3200" i="1" dirty="0"/>
              <a:t>tables</a:t>
            </a:r>
            <a:r>
              <a:rPr lang="en-US" sz="3200" dirty="0"/>
              <a:t>?</a:t>
            </a:r>
          </a:p>
          <a:p>
            <a:r>
              <a:rPr lang="en-US" sz="3200" dirty="0"/>
              <a:t>Deleting (or "dropping") a table is simple. Just pull that entry from the schema. Adding (or "creating") a table is a little trickier, because we need to specify its columns for the schema.</a:t>
            </a:r>
          </a:p>
        </p:txBody>
      </p:sp>
    </p:spTree>
    <p:extLst>
      <p:ext uri="{BB962C8B-B14F-4D97-AF65-F5344CB8AC3E}">
        <p14:creationId xmlns:p14="http://schemas.microsoft.com/office/powerpoint/2010/main" val="427556299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585857-16D9-504D-8C83-1685B32AF40B}"/>
              </a:ext>
            </a:extLst>
          </p:cNvPr>
          <p:cNvSpPr>
            <a:spLocks noGrp="1"/>
          </p:cNvSpPr>
          <p:nvPr>
            <p:ph type="body" sz="quarter" idx="12"/>
          </p:nvPr>
        </p:nvSpPr>
        <p:spPr>
          <a:xfrm>
            <a:off x="489420" y="167295"/>
            <a:ext cx="8216683" cy="5402697"/>
          </a:xfrm>
        </p:spPr>
        <p:txBody>
          <a:bodyPr/>
          <a:lstStyle/>
          <a:p>
            <a:r>
              <a:rPr lang="en-US" dirty="0"/>
              <a:t>def </a:t>
            </a:r>
            <a:r>
              <a:rPr lang="en-US" dirty="0" err="1"/>
              <a:t>create_table</a:t>
            </a:r>
            <a:r>
              <a:rPr lang="en-US" dirty="0"/>
              <a:t>(</a:t>
            </a:r>
            <a:r>
              <a:rPr lang="en-US" dirty="0" err="1"/>
              <a:t>table_name</a:t>
            </a:r>
            <a:r>
              <a:rPr lang="en-US" dirty="0"/>
              <a:t>, </a:t>
            </a:r>
            <a:r>
              <a:rPr lang="en-US" dirty="0" err="1"/>
              <a:t>field_names</a:t>
            </a:r>
            <a:r>
              <a:rPr lang="en-US" dirty="0"/>
              <a:t>):</a:t>
            </a:r>
          </a:p>
          <a:p>
            <a:r>
              <a:rPr lang="en-US" dirty="0"/>
              <a:t>    </a:t>
            </a:r>
            <a:r>
              <a:rPr lang="en-US" dirty="0" err="1"/>
              <a:t>new_table</a:t>
            </a:r>
            <a:r>
              <a:rPr lang="en-US" dirty="0"/>
              <a:t> = {}</a:t>
            </a:r>
          </a:p>
          <a:p>
            <a:r>
              <a:rPr lang="en-US" dirty="0"/>
              <a:t>    </a:t>
            </a:r>
            <a:r>
              <a:rPr lang="en-US" dirty="0" err="1"/>
              <a:t>new_table</a:t>
            </a:r>
            <a:r>
              <a:rPr lang="en-US" dirty="0"/>
              <a:t>['name'] = </a:t>
            </a:r>
            <a:r>
              <a:rPr lang="en-US" dirty="0" err="1"/>
              <a:t>table_name</a:t>
            </a:r>
            <a:endParaRPr lang="en-US" dirty="0"/>
          </a:p>
          <a:p>
            <a:r>
              <a:rPr lang="en-US" dirty="0"/>
              <a:t>    </a:t>
            </a:r>
            <a:r>
              <a:rPr lang="en-US" dirty="0" err="1"/>
              <a:t>new_table</a:t>
            </a:r>
            <a:r>
              <a:rPr lang="en-US" dirty="0"/>
              <a:t>['filename'] = </a:t>
            </a:r>
            <a:r>
              <a:rPr lang="en-US" dirty="0" err="1"/>
              <a:t>table_name</a:t>
            </a:r>
            <a:r>
              <a:rPr lang="en-US" dirty="0"/>
              <a:t> + '.csv'</a:t>
            </a:r>
          </a:p>
          <a:p>
            <a:r>
              <a:rPr lang="en-US" dirty="0"/>
              <a:t>    </a:t>
            </a:r>
            <a:r>
              <a:rPr lang="en-US" dirty="0" err="1"/>
              <a:t>new_table</a:t>
            </a:r>
            <a:r>
              <a:rPr lang="en-US" dirty="0"/>
              <a:t>['fields'] = </a:t>
            </a:r>
            <a:r>
              <a:rPr lang="en-US" dirty="0" err="1"/>
              <a:t>field_names</a:t>
            </a:r>
            <a:endParaRPr lang="en-US" dirty="0"/>
          </a:p>
          <a:p>
            <a:r>
              <a:rPr lang="en-US" dirty="0"/>
              <a:t>    </a:t>
            </a:r>
            <a:r>
              <a:rPr lang="en-US" dirty="0" err="1"/>
              <a:t>schema.append</a:t>
            </a:r>
            <a:r>
              <a:rPr lang="en-US" dirty="0"/>
              <a:t>(</a:t>
            </a:r>
            <a:r>
              <a:rPr lang="en-US" dirty="0" err="1"/>
              <a:t>new_table</a:t>
            </a:r>
            <a:r>
              <a:rPr lang="en-US" dirty="0"/>
              <a:t>)</a:t>
            </a:r>
          </a:p>
          <a:p>
            <a:r>
              <a:rPr lang="en-US" dirty="0"/>
              <a:t>    </a:t>
            </a:r>
          </a:p>
          <a:p>
            <a:r>
              <a:rPr lang="en-US" dirty="0"/>
              <a:t>    </a:t>
            </a:r>
            <a:r>
              <a:rPr lang="en-US" dirty="0" err="1"/>
              <a:t>db</a:t>
            </a:r>
            <a:r>
              <a:rPr lang="en-US" dirty="0"/>
              <a:t>[</a:t>
            </a:r>
            <a:r>
              <a:rPr lang="en-US" dirty="0" err="1"/>
              <a:t>table_name</a:t>
            </a:r>
            <a:r>
              <a:rPr lang="en-US" dirty="0"/>
              <a:t>] = []</a:t>
            </a:r>
          </a:p>
          <a:p>
            <a:r>
              <a:rPr lang="en-US" dirty="0"/>
              <a:t>    </a:t>
            </a:r>
          </a:p>
          <a:p>
            <a:r>
              <a:rPr lang="en-US" dirty="0"/>
              <a:t>def </a:t>
            </a:r>
            <a:r>
              <a:rPr lang="en-US" dirty="0" err="1"/>
              <a:t>drop_table</a:t>
            </a:r>
            <a:r>
              <a:rPr lang="en-US" dirty="0"/>
              <a:t>(</a:t>
            </a:r>
            <a:r>
              <a:rPr lang="en-US" dirty="0" err="1"/>
              <a:t>table_name</a:t>
            </a:r>
            <a:r>
              <a:rPr lang="en-US" dirty="0"/>
              <a:t>):</a:t>
            </a:r>
          </a:p>
          <a:p>
            <a:r>
              <a:rPr lang="en-US" dirty="0"/>
              <a:t>    global schema</a:t>
            </a:r>
          </a:p>
          <a:p>
            <a:r>
              <a:rPr lang="en-US" dirty="0"/>
              <a:t>    </a:t>
            </a:r>
            <a:r>
              <a:rPr lang="en-US" dirty="0" err="1"/>
              <a:t>new_schema</a:t>
            </a:r>
            <a:r>
              <a:rPr lang="en-US" dirty="0"/>
              <a:t> = []</a:t>
            </a:r>
          </a:p>
          <a:p>
            <a:r>
              <a:rPr lang="en-US" dirty="0"/>
              <a:t>    for table in schema:</a:t>
            </a:r>
          </a:p>
          <a:p>
            <a:r>
              <a:rPr lang="en-US" dirty="0"/>
              <a:t>        if table['name'] != </a:t>
            </a:r>
            <a:r>
              <a:rPr lang="en-US" dirty="0" err="1"/>
              <a:t>table_name</a:t>
            </a:r>
            <a:r>
              <a:rPr lang="en-US" dirty="0"/>
              <a:t>:</a:t>
            </a:r>
          </a:p>
          <a:p>
            <a:r>
              <a:rPr lang="en-US" dirty="0"/>
              <a:t>            </a:t>
            </a:r>
            <a:r>
              <a:rPr lang="en-US" dirty="0" err="1"/>
              <a:t>new_schema.append</a:t>
            </a:r>
            <a:r>
              <a:rPr lang="en-US" dirty="0"/>
              <a:t>(table)</a:t>
            </a:r>
          </a:p>
          <a:p>
            <a:r>
              <a:rPr lang="en-US" dirty="0"/>
              <a:t>    schema = </a:t>
            </a:r>
            <a:r>
              <a:rPr lang="en-US" dirty="0" err="1"/>
              <a:t>new_schema</a:t>
            </a:r>
            <a:endParaRPr lang="en-US" dirty="0"/>
          </a:p>
          <a:p>
            <a:r>
              <a:rPr lang="en-US" dirty="0"/>
              <a:t>    del </a:t>
            </a:r>
            <a:r>
              <a:rPr lang="en-US" dirty="0" err="1"/>
              <a:t>db</a:t>
            </a:r>
            <a:r>
              <a:rPr lang="en-US" dirty="0"/>
              <a:t>[</a:t>
            </a:r>
            <a:r>
              <a:rPr lang="en-US" dirty="0" err="1"/>
              <a:t>table_name</a:t>
            </a:r>
            <a:r>
              <a:rPr lang="en-US" dirty="0"/>
              <a:t>]</a:t>
            </a:r>
          </a:p>
        </p:txBody>
      </p:sp>
    </p:spTree>
    <p:extLst>
      <p:ext uri="{BB962C8B-B14F-4D97-AF65-F5344CB8AC3E}">
        <p14:creationId xmlns:p14="http://schemas.microsoft.com/office/powerpoint/2010/main" val="844105591"/>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24B72-DEAD-904F-9F18-4186AE9373CD}"/>
              </a:ext>
            </a:extLst>
          </p:cNvPr>
          <p:cNvSpPr>
            <a:spLocks noGrp="1"/>
          </p:cNvSpPr>
          <p:nvPr>
            <p:ph type="body" sz="quarter" idx="10"/>
          </p:nvPr>
        </p:nvSpPr>
        <p:spPr/>
        <p:txBody>
          <a:bodyPr>
            <a:normAutofit/>
          </a:bodyPr>
          <a:lstStyle/>
          <a:p>
            <a:r>
              <a:rPr lang="en-US" sz="3200" dirty="0"/>
              <a:t>There's only one problem with our database right now: it loses all the changes when we quit</a:t>
            </a:r>
          </a:p>
          <a:p>
            <a:r>
              <a:rPr lang="en-US" sz="3200" dirty="0"/>
              <a:t>We </a:t>
            </a:r>
            <a:r>
              <a:rPr lang="en-US" sz="3200" i="1" dirty="0"/>
              <a:t>started</a:t>
            </a:r>
            <a:r>
              <a:rPr lang="en-US" sz="3200" dirty="0"/>
              <a:t> with tables that load from CSV files and a schema in JSON</a:t>
            </a:r>
          </a:p>
          <a:p>
            <a:r>
              <a:rPr lang="en-US" sz="3200" dirty="0"/>
              <a:t>But we never save our changes back!</a:t>
            </a:r>
          </a:p>
          <a:p>
            <a:r>
              <a:rPr lang="en-US" sz="3200" dirty="0"/>
              <a:t>So we need to add functions — let's call them </a:t>
            </a:r>
            <a:r>
              <a:rPr lang="en-US" sz="3200" dirty="0" err="1"/>
              <a:t>load_db</a:t>
            </a:r>
            <a:r>
              <a:rPr lang="en-US" sz="3200" dirty="0"/>
              <a:t>() and </a:t>
            </a:r>
            <a:r>
              <a:rPr lang="en-US" sz="3200" dirty="0" err="1"/>
              <a:t>save_db</a:t>
            </a:r>
            <a:r>
              <a:rPr lang="en-US" sz="3200" dirty="0"/>
              <a:t>() — to read the database in from disk and to save it back</a:t>
            </a:r>
          </a:p>
        </p:txBody>
      </p:sp>
    </p:spTree>
    <p:extLst>
      <p:ext uri="{BB962C8B-B14F-4D97-AF65-F5344CB8AC3E}">
        <p14:creationId xmlns:p14="http://schemas.microsoft.com/office/powerpoint/2010/main" val="2273699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CTECH403_M1_04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“Opening Files”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28724919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BCF05-7E5D-1140-B879-B85C50DD9F4F}"/>
              </a:ext>
            </a:extLst>
          </p:cNvPr>
          <p:cNvSpPr>
            <a:spLocks noGrp="1"/>
          </p:cNvSpPr>
          <p:nvPr>
            <p:ph type="body" sz="quarter" idx="11"/>
          </p:nvPr>
        </p:nvSpPr>
        <p:spPr/>
        <p:txBody>
          <a:bodyPr>
            <a:normAutofit fontScale="25000" lnSpcReduction="20000"/>
          </a:bodyPr>
          <a:lstStyle/>
          <a:p>
            <a:r>
              <a:rPr lang="en-US" dirty="0"/>
              <a:t>def </a:t>
            </a:r>
            <a:r>
              <a:rPr lang="en-US" dirty="0" err="1"/>
              <a:t>create_db</a:t>
            </a:r>
            <a:r>
              <a:rPr lang="en-US" dirty="0"/>
              <a:t>()</a:t>
            </a:r>
          </a:p>
          <a:p>
            <a:r>
              <a:rPr lang="en-US" dirty="0"/>
              <a:t>    XXX</a:t>
            </a:r>
          </a:p>
          <a:p>
            <a:endParaRPr lang="en-US" dirty="0"/>
          </a:p>
          <a:p>
            <a:r>
              <a:rPr lang="en-US" dirty="0"/>
              <a:t>def </a:t>
            </a:r>
            <a:r>
              <a:rPr lang="en-US" dirty="0" err="1"/>
              <a:t>load_db</a:t>
            </a:r>
            <a:r>
              <a:rPr lang="en-US" dirty="0"/>
              <a:t>(filename):</a:t>
            </a:r>
          </a:p>
          <a:p>
            <a:r>
              <a:rPr lang="en-US" dirty="0"/>
              <a:t>    read XXX</a:t>
            </a:r>
          </a:p>
          <a:p>
            <a:endParaRPr lang="en-US" dirty="0"/>
          </a:p>
          <a:p>
            <a:r>
              <a:rPr lang="en-US" dirty="0"/>
              <a:t># Close the database</a:t>
            </a:r>
          </a:p>
          <a:p>
            <a:r>
              <a:rPr lang="en-US" dirty="0"/>
              <a:t>def </a:t>
            </a:r>
            <a:r>
              <a:rPr lang="en-US" dirty="0" err="1"/>
              <a:t>save_db</a:t>
            </a:r>
            <a:r>
              <a:rPr lang="en-US" dirty="0"/>
              <a:t>():</a:t>
            </a:r>
          </a:p>
          <a:p>
            <a:r>
              <a:rPr lang="en-US" dirty="0"/>
              <a:t>write XXX</a:t>
            </a:r>
          </a:p>
        </p:txBody>
      </p:sp>
      <p:sp>
        <p:nvSpPr>
          <p:cNvPr id="3" name="Text Placeholder 2">
            <a:extLst>
              <a:ext uri="{FF2B5EF4-FFF2-40B4-BE49-F238E27FC236}">
                <a16:creationId xmlns:a16="http://schemas.microsoft.com/office/drawing/2014/main" id="{F9D8D543-39C8-6D4F-A84E-8D092F3C09F3}"/>
              </a:ext>
            </a:extLst>
          </p:cNvPr>
          <p:cNvSpPr>
            <a:spLocks noGrp="1"/>
          </p:cNvSpPr>
          <p:nvPr>
            <p:ph type="body" sz="quarter" idx="12"/>
          </p:nvPr>
        </p:nvSpPr>
        <p:spPr>
          <a:xfrm>
            <a:off x="711843" y="276583"/>
            <a:ext cx="8216683" cy="8207311"/>
          </a:xfrm>
        </p:spPr>
        <p:txBody>
          <a:bodyPr/>
          <a:lstStyle/>
          <a:p>
            <a:r>
              <a:rPr lang="en-US" dirty="0"/>
              <a:t>def </a:t>
            </a:r>
            <a:r>
              <a:rPr lang="en-US" dirty="0" err="1"/>
              <a:t>create_db</a:t>
            </a:r>
            <a:r>
              <a:rPr lang="en-US" dirty="0"/>
              <a:t>():</a:t>
            </a:r>
          </a:p>
          <a:p>
            <a:r>
              <a:rPr lang="en-US" dirty="0"/>
              <a:t>    global schema </a:t>
            </a:r>
          </a:p>
          <a:p>
            <a:r>
              <a:rPr lang="en-US" dirty="0"/>
              <a:t>    schema = []</a:t>
            </a:r>
          </a:p>
          <a:p>
            <a:r>
              <a:rPr lang="en-US" dirty="0"/>
              <a:t>    global </a:t>
            </a:r>
            <a:r>
              <a:rPr lang="en-US" dirty="0" err="1"/>
              <a:t>db</a:t>
            </a:r>
            <a:r>
              <a:rPr lang="en-US" dirty="0"/>
              <a:t> </a:t>
            </a:r>
          </a:p>
          <a:p>
            <a:r>
              <a:rPr lang="en-US" dirty="0"/>
              <a:t>    </a:t>
            </a:r>
            <a:r>
              <a:rPr lang="en-US" dirty="0" err="1"/>
              <a:t>db</a:t>
            </a:r>
            <a:r>
              <a:rPr lang="en-US" dirty="0"/>
              <a:t> = {}</a:t>
            </a:r>
          </a:p>
          <a:p>
            <a:endParaRPr lang="en-US" dirty="0"/>
          </a:p>
          <a:p>
            <a:r>
              <a:rPr lang="en-US" dirty="0"/>
              <a:t>def </a:t>
            </a:r>
            <a:r>
              <a:rPr lang="en-US" dirty="0" err="1"/>
              <a:t>load_db</a:t>
            </a:r>
            <a:r>
              <a:rPr lang="en-US" dirty="0"/>
              <a:t>(</a:t>
            </a:r>
            <a:r>
              <a:rPr lang="en-US" dirty="0" err="1"/>
              <a:t>schema_filename</a:t>
            </a:r>
            <a:r>
              <a:rPr lang="en-US" dirty="0"/>
              <a:t>):</a:t>
            </a:r>
          </a:p>
          <a:p>
            <a:r>
              <a:rPr lang="en-US" dirty="0"/>
              <a:t>    </a:t>
            </a:r>
            <a:r>
              <a:rPr lang="en-US" dirty="0" err="1"/>
              <a:t>create_db</a:t>
            </a:r>
            <a:r>
              <a:rPr lang="en-US" dirty="0"/>
              <a:t>()</a:t>
            </a:r>
          </a:p>
          <a:p>
            <a:r>
              <a:rPr lang="en-US" dirty="0"/>
              <a:t>    global schema</a:t>
            </a:r>
          </a:p>
          <a:p>
            <a:r>
              <a:rPr lang="en-US" dirty="0"/>
              <a:t>    with open(</a:t>
            </a:r>
            <a:r>
              <a:rPr lang="en-US" dirty="0" err="1"/>
              <a:t>schema_filename</a:t>
            </a:r>
            <a:r>
              <a:rPr lang="en-US" dirty="0"/>
              <a:t>) as </a:t>
            </a:r>
            <a:r>
              <a:rPr lang="en-US" dirty="0" err="1"/>
              <a:t>f_schema</a:t>
            </a:r>
            <a:r>
              <a:rPr lang="en-US" dirty="0"/>
              <a:t>:</a:t>
            </a:r>
          </a:p>
          <a:p>
            <a:r>
              <a:rPr lang="en-US" dirty="0"/>
              <a:t>        schema = </a:t>
            </a:r>
            <a:r>
              <a:rPr lang="en-US" dirty="0" err="1"/>
              <a:t>json.load</a:t>
            </a:r>
            <a:r>
              <a:rPr lang="en-US" dirty="0"/>
              <a:t>(</a:t>
            </a:r>
            <a:r>
              <a:rPr lang="en-US" dirty="0" err="1"/>
              <a:t>f_schema</a:t>
            </a:r>
            <a:r>
              <a:rPr lang="en-US" dirty="0"/>
              <a:t>)</a:t>
            </a:r>
          </a:p>
          <a:p>
            <a:r>
              <a:rPr lang="en-US" dirty="0"/>
              <a:t>    for table in schema:</a:t>
            </a:r>
          </a:p>
          <a:p>
            <a:r>
              <a:rPr lang="en-US" dirty="0"/>
              <a:t>        with open(table['filename']) as </a:t>
            </a:r>
            <a:r>
              <a:rPr lang="en-US" dirty="0" err="1"/>
              <a:t>f_table</a:t>
            </a:r>
            <a:r>
              <a:rPr lang="en-US" dirty="0"/>
              <a:t>:</a:t>
            </a:r>
          </a:p>
          <a:p>
            <a:r>
              <a:rPr lang="en-US" dirty="0"/>
              <a:t>            reader = </a:t>
            </a:r>
            <a:r>
              <a:rPr lang="en-US" dirty="0" err="1"/>
              <a:t>csv.DictReader</a:t>
            </a:r>
            <a:r>
              <a:rPr lang="en-US" dirty="0"/>
              <a:t>(</a:t>
            </a:r>
            <a:r>
              <a:rPr lang="en-US" dirty="0" err="1"/>
              <a:t>f_table</a:t>
            </a:r>
            <a:r>
              <a:rPr lang="en-US" dirty="0"/>
              <a:t>, fieldnames = table['fields'])</a:t>
            </a:r>
          </a:p>
          <a:p>
            <a:r>
              <a:rPr lang="en-US" dirty="0"/>
              <a:t>            </a:t>
            </a:r>
            <a:r>
              <a:rPr lang="en-US" dirty="0" err="1"/>
              <a:t>db</a:t>
            </a:r>
            <a:r>
              <a:rPr lang="en-US" dirty="0"/>
              <a:t>[table['name']] = list(reader)   </a:t>
            </a:r>
          </a:p>
          <a:p>
            <a:endParaRPr lang="en-US" dirty="0"/>
          </a:p>
          <a:p>
            <a:r>
              <a:rPr lang="en-US" dirty="0"/>
              <a:t># Save a database</a:t>
            </a:r>
          </a:p>
          <a:p>
            <a:r>
              <a:rPr lang="en-US" dirty="0"/>
              <a:t>def </a:t>
            </a:r>
            <a:r>
              <a:rPr lang="en-US" dirty="0" err="1"/>
              <a:t>save_db</a:t>
            </a:r>
            <a:r>
              <a:rPr lang="en-US" dirty="0"/>
              <a:t>(</a:t>
            </a:r>
            <a:r>
              <a:rPr lang="en-US" dirty="0" err="1"/>
              <a:t>schema_filename</a:t>
            </a:r>
            <a:r>
              <a:rPr lang="en-US" dirty="0"/>
              <a:t>):</a:t>
            </a:r>
          </a:p>
          <a:p>
            <a:r>
              <a:rPr lang="en-US" dirty="0"/>
              <a:t>    for table in schema:</a:t>
            </a:r>
          </a:p>
          <a:p>
            <a:r>
              <a:rPr lang="en-US" dirty="0"/>
              <a:t>        with open(table['filename'], 'w') as </a:t>
            </a:r>
            <a:r>
              <a:rPr lang="en-US" dirty="0" err="1"/>
              <a:t>f_table</a:t>
            </a:r>
            <a:r>
              <a:rPr lang="en-US" dirty="0"/>
              <a:t>:</a:t>
            </a:r>
          </a:p>
          <a:p>
            <a:r>
              <a:rPr lang="en-US" dirty="0"/>
              <a:t>            writer = </a:t>
            </a:r>
            <a:r>
              <a:rPr lang="en-US" dirty="0" err="1"/>
              <a:t>csv.DictWriter</a:t>
            </a:r>
            <a:r>
              <a:rPr lang="en-US" dirty="0"/>
              <a:t>(</a:t>
            </a:r>
            <a:r>
              <a:rPr lang="en-US" dirty="0" err="1"/>
              <a:t>f_table</a:t>
            </a:r>
            <a:r>
              <a:rPr lang="en-US" dirty="0"/>
              <a:t>, table['fields'])</a:t>
            </a:r>
          </a:p>
          <a:p>
            <a:r>
              <a:rPr lang="en-US" dirty="0"/>
              <a:t>            </a:t>
            </a:r>
            <a:r>
              <a:rPr lang="en-US" dirty="0" err="1"/>
              <a:t>writer.writerows</a:t>
            </a:r>
            <a:r>
              <a:rPr lang="en-US" dirty="0"/>
              <a:t>(</a:t>
            </a:r>
            <a:r>
              <a:rPr lang="en-US" dirty="0" err="1"/>
              <a:t>db</a:t>
            </a:r>
            <a:r>
              <a:rPr lang="en-US" dirty="0"/>
              <a:t>[table['name']])</a:t>
            </a:r>
          </a:p>
          <a:p>
            <a:r>
              <a:rPr lang="en-US" dirty="0"/>
              <a:t>    with open(</a:t>
            </a:r>
            <a:r>
              <a:rPr lang="en-US" dirty="0" err="1"/>
              <a:t>schema_filename</a:t>
            </a:r>
            <a:r>
              <a:rPr lang="en-US" dirty="0"/>
              <a:t>, 'w') as </a:t>
            </a:r>
            <a:r>
              <a:rPr lang="en-US" dirty="0" err="1"/>
              <a:t>f_schema</a:t>
            </a:r>
            <a:r>
              <a:rPr lang="en-US" dirty="0"/>
              <a:t>:</a:t>
            </a:r>
          </a:p>
          <a:p>
            <a:r>
              <a:rPr lang="en-US" dirty="0"/>
              <a:t>        </a:t>
            </a:r>
            <a:r>
              <a:rPr lang="en-US" dirty="0" err="1"/>
              <a:t>json.dump</a:t>
            </a:r>
            <a:r>
              <a:rPr lang="en-US" dirty="0"/>
              <a:t>(schema, </a:t>
            </a:r>
            <a:r>
              <a:rPr lang="en-US" dirty="0" err="1"/>
              <a:t>f_schema</a:t>
            </a:r>
            <a:r>
              <a:rPr lang="en-US" dirty="0"/>
              <a:t>)</a:t>
            </a:r>
          </a:p>
          <a:p>
            <a:endParaRPr lang="en-US" dirty="0"/>
          </a:p>
        </p:txBody>
      </p:sp>
    </p:spTree>
    <p:extLst>
      <p:ext uri="{BB962C8B-B14F-4D97-AF65-F5344CB8AC3E}">
        <p14:creationId xmlns:p14="http://schemas.microsoft.com/office/powerpoint/2010/main" val="230655484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31DB2C-4C30-4048-A839-B3C01CD4AE02}"/>
              </a:ext>
            </a:extLst>
          </p:cNvPr>
          <p:cNvSpPr>
            <a:spLocks noGrp="1"/>
          </p:cNvSpPr>
          <p:nvPr>
            <p:ph type="body" sz="quarter" idx="10"/>
          </p:nvPr>
        </p:nvSpPr>
        <p:spPr/>
        <p:txBody>
          <a:bodyPr>
            <a:normAutofit/>
          </a:bodyPr>
          <a:lstStyle/>
          <a:p>
            <a:r>
              <a:rPr lang="en-US" sz="3200" dirty="0"/>
              <a:t>Notice the sequence. When loading the database, we start by reading the schema from the file the user thinks of as "the database"</a:t>
            </a:r>
          </a:p>
          <a:p>
            <a:r>
              <a:rPr lang="en-US" sz="3200" dirty="0"/>
              <a:t>The schema then tells us where to read the individual tables</a:t>
            </a:r>
          </a:p>
          <a:p>
            <a:r>
              <a:rPr lang="en-US" sz="3200" dirty="0"/>
              <a:t>When saving the database, we can go in either order since we already know the filenames and have the data. So for consistency first we save the schema, then save the tables</a:t>
            </a:r>
          </a:p>
        </p:txBody>
      </p:sp>
    </p:spTree>
    <p:extLst>
      <p:ext uri="{BB962C8B-B14F-4D97-AF65-F5344CB8AC3E}">
        <p14:creationId xmlns:p14="http://schemas.microsoft.com/office/powerpoint/2010/main" val="309341272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C3858D-AA5E-0D42-B95B-11CD715EE8FC}"/>
              </a:ext>
            </a:extLst>
          </p:cNvPr>
          <p:cNvSpPr>
            <a:spLocks noGrp="1"/>
          </p:cNvSpPr>
          <p:nvPr>
            <p:ph type="body" sz="quarter" idx="10"/>
          </p:nvPr>
        </p:nvSpPr>
        <p:spPr/>
        <p:txBody>
          <a:bodyPr>
            <a:normAutofit/>
          </a:bodyPr>
          <a:lstStyle/>
          <a:p>
            <a:r>
              <a:rPr lang="en-US" sz="3200" dirty="0"/>
              <a:t>So there you go. A complete database.</a:t>
            </a:r>
          </a:p>
        </p:txBody>
      </p:sp>
    </p:spTree>
    <p:extLst>
      <p:ext uri="{BB962C8B-B14F-4D97-AF65-F5344CB8AC3E}">
        <p14:creationId xmlns:p14="http://schemas.microsoft.com/office/powerpoint/2010/main" val="395442046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E34DB6-E99C-0542-B35B-589B79AB2F7A}"/>
              </a:ext>
            </a:extLst>
          </p:cNvPr>
          <p:cNvSpPr>
            <a:spLocks noGrp="1"/>
          </p:cNvSpPr>
          <p:nvPr>
            <p:ph type="body" sz="quarter" idx="10"/>
          </p:nvPr>
        </p:nvSpPr>
        <p:spPr/>
        <p:txBody>
          <a:bodyPr>
            <a:normAutofit/>
          </a:bodyPr>
          <a:lstStyle/>
          <a:p>
            <a:r>
              <a:rPr lang="en-US" sz="3200" dirty="0" err="1"/>
              <a:t>basicdb</a:t>
            </a:r>
            <a:r>
              <a:rPr lang="en-US" sz="3200" dirty="0"/>
              <a:t> is not a very sophisticated database.</a:t>
            </a:r>
          </a:p>
          <a:p>
            <a:r>
              <a:rPr lang="en-US" sz="3200" dirty="0"/>
              <a:t>It's inefficient. It is missing many useful features.</a:t>
            </a:r>
          </a:p>
          <a:p>
            <a:r>
              <a:rPr lang="en-US" sz="3200" dirty="0"/>
              <a:t>But it works! It features all of the essentials of a relational database: tables of rows and columns, a schema, and queries.</a:t>
            </a:r>
          </a:p>
        </p:txBody>
      </p:sp>
    </p:spTree>
    <p:extLst>
      <p:ext uri="{BB962C8B-B14F-4D97-AF65-F5344CB8AC3E}">
        <p14:creationId xmlns:p14="http://schemas.microsoft.com/office/powerpoint/2010/main" val="308652322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508647" y="857250"/>
            <a:ext cx="5694759" cy="1627112"/>
          </a:xfrm>
        </p:spPr>
        <p:txBody>
          <a:bodyPr/>
          <a:lstStyle/>
          <a:p>
            <a:r>
              <a:rPr lang="en-US" sz="3200" dirty="0">
                <a:solidFill>
                  <a:schemeClr val="bg1"/>
                </a:solidFill>
              </a:rPr>
              <a:t>6 </a:t>
            </a:r>
          </a:p>
          <a:p>
            <a:endParaRPr lang="en-US" sz="3200" dirty="0">
              <a:solidFill>
                <a:schemeClr val="bg1"/>
              </a:solidFill>
            </a:endParaRPr>
          </a:p>
          <a:p>
            <a:r>
              <a:rPr lang="en-US" sz="3200" dirty="0">
                <a:solidFill>
                  <a:schemeClr val="bg1"/>
                </a:solidFill>
              </a:rPr>
              <a:t>Module Intro</a:t>
            </a:r>
          </a:p>
        </p:txBody>
      </p:sp>
    </p:spTree>
    <p:extLst>
      <p:ext uri="{BB962C8B-B14F-4D97-AF65-F5344CB8AC3E}">
        <p14:creationId xmlns:p14="http://schemas.microsoft.com/office/powerpoint/2010/main" val="62280745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a:bodyPr>
          <a:lstStyle/>
          <a:p>
            <a:r>
              <a:rPr lang="en-US" sz="3200" dirty="0"/>
              <a:t>In this module, we're going to move from our bare-bones </a:t>
            </a:r>
            <a:r>
              <a:rPr lang="en-US" sz="3200" dirty="0" err="1"/>
              <a:t>basicdb</a:t>
            </a:r>
            <a:r>
              <a:rPr lang="en-US" sz="3200" dirty="0"/>
              <a:t> to more sophisticated database programs</a:t>
            </a:r>
          </a:p>
          <a:p>
            <a:r>
              <a:rPr lang="en-US" sz="3200" dirty="0"/>
              <a:t>We're just going to scratch the surface of how to use them</a:t>
            </a:r>
          </a:p>
          <a:p>
            <a:r>
              <a:rPr lang="en-US" sz="3200" dirty="0"/>
              <a:t>But hopefully you'll see that they rely on the same fundamentals as </a:t>
            </a:r>
            <a:r>
              <a:rPr lang="en-US" sz="3200" dirty="0" err="1"/>
              <a:t>basicdb</a:t>
            </a:r>
            <a:endParaRPr lang="en-US" sz="3200" dirty="0"/>
          </a:p>
          <a:p>
            <a:r>
              <a:rPr lang="en-US" sz="3200" dirty="0"/>
              <a:t>The key to it all is a new programming language, called SQL: Structured Query Language</a:t>
            </a:r>
          </a:p>
        </p:txBody>
      </p:sp>
    </p:spTree>
    <p:extLst>
      <p:ext uri="{BB962C8B-B14F-4D97-AF65-F5344CB8AC3E}">
        <p14:creationId xmlns:p14="http://schemas.microsoft.com/office/powerpoint/2010/main" val="65479766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CTECH403_M6_01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“SQLite”</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29654316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45BBE-2EA6-F844-A918-5C8964ADF45E}"/>
              </a:ext>
            </a:extLst>
          </p:cNvPr>
          <p:cNvSpPr>
            <a:spLocks noGrp="1"/>
          </p:cNvSpPr>
          <p:nvPr>
            <p:ph sz="quarter" idx="10"/>
          </p:nvPr>
        </p:nvSpPr>
        <p:spPr/>
        <p:txBody>
          <a:bodyPr>
            <a:normAutofit/>
          </a:bodyPr>
          <a:lstStyle/>
          <a:p>
            <a:r>
              <a:rPr lang="en-US" dirty="0"/>
              <a:t>Here. Let's run a program called sqlite3</a:t>
            </a:r>
          </a:p>
          <a:p>
            <a:endParaRPr lang="en-US" dirty="0"/>
          </a:p>
          <a:p>
            <a:r>
              <a:rPr lang="en-US" dirty="0"/>
              <a:t>$ sqlite3</a:t>
            </a:r>
          </a:p>
          <a:p>
            <a:endParaRPr lang="en-US" dirty="0"/>
          </a:p>
          <a:p>
            <a:r>
              <a:rPr lang="en-US" dirty="0"/>
              <a:t>This is a programming language interpreter. Just like Python interprets Python, this interprets SQL</a:t>
            </a:r>
          </a:p>
          <a:p>
            <a:endParaRPr lang="en-US" dirty="0"/>
          </a:p>
          <a:p>
            <a:r>
              <a:rPr lang="en-US" dirty="0" err="1"/>
              <a:t>sqlite</a:t>
            </a:r>
            <a:r>
              <a:rPr lang="en-US" dirty="0"/>
              <a:t>&gt; .open </a:t>
            </a:r>
            <a:r>
              <a:rPr lang="en-US" dirty="0" err="1"/>
              <a:t>zipcodesdb.sqlite</a:t>
            </a:r>
            <a:endParaRPr lang="en-US" dirty="0"/>
          </a:p>
          <a:p>
            <a:endParaRPr lang="en-US" dirty="0"/>
          </a:p>
          <a:p>
            <a:r>
              <a:rPr lang="en-US" dirty="0"/>
              <a:t>So let's open a database</a:t>
            </a:r>
          </a:p>
        </p:txBody>
      </p:sp>
    </p:spTree>
    <p:extLst>
      <p:ext uri="{BB962C8B-B14F-4D97-AF65-F5344CB8AC3E}">
        <p14:creationId xmlns:p14="http://schemas.microsoft.com/office/powerpoint/2010/main" val="1184164295"/>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53E1E97-167D-2C4A-9571-EB0C290ABD87}"/>
              </a:ext>
            </a:extLst>
          </p:cNvPr>
          <p:cNvSpPr>
            <a:spLocks noGrp="1"/>
          </p:cNvSpPr>
          <p:nvPr>
            <p:ph sz="quarter" idx="10"/>
          </p:nvPr>
        </p:nvSpPr>
        <p:spPr/>
        <p:txBody>
          <a:bodyPr/>
          <a:lstStyle/>
          <a:p>
            <a:r>
              <a:rPr lang="en-US" dirty="0" err="1"/>
              <a:t>sqlite</a:t>
            </a:r>
            <a:r>
              <a:rPr lang="en-US" dirty="0"/>
              <a:t>&gt; SELECT "Zip Code" FROM </a:t>
            </a:r>
            <a:r>
              <a:rPr lang="en-US" dirty="0" err="1"/>
              <a:t>zipcodes</a:t>
            </a:r>
            <a:r>
              <a:rPr lang="en-US" dirty="0"/>
              <a:t> WHERE "State"="New York";</a:t>
            </a:r>
          </a:p>
          <a:p>
            <a:r>
              <a:rPr lang="en-US" dirty="0" err="1"/>
              <a:t>sqlite</a:t>
            </a:r>
            <a:r>
              <a:rPr lang="en-US" dirty="0"/>
              <a:t>&gt; SELECT "City" FROM </a:t>
            </a:r>
            <a:r>
              <a:rPr lang="en-US" dirty="0" err="1"/>
              <a:t>zipcodes</a:t>
            </a:r>
            <a:r>
              <a:rPr lang="en-US" dirty="0"/>
              <a:t> WHERE "State"="New Jersey";</a:t>
            </a:r>
          </a:p>
          <a:p>
            <a:endParaRPr lang="en-US" dirty="0"/>
          </a:p>
          <a:p>
            <a:r>
              <a:rPr lang="en-US" dirty="0"/>
              <a:t>Does this look ... familiar? The syntax is a little different, but we're using the SAME functions that </a:t>
            </a:r>
            <a:r>
              <a:rPr lang="en-US" dirty="0" err="1"/>
              <a:t>basicdb</a:t>
            </a:r>
            <a:r>
              <a:rPr lang="en-US" dirty="0"/>
              <a:t> implemented: select, from, and where</a:t>
            </a:r>
          </a:p>
          <a:p>
            <a:r>
              <a:rPr lang="en-US" dirty="0"/>
              <a:t>From picks a table, where filters it to only some rows, and select picks out a column of interest</a:t>
            </a:r>
          </a:p>
          <a:p>
            <a:endParaRPr lang="en-US" dirty="0"/>
          </a:p>
          <a:p>
            <a:endParaRPr lang="en-US" dirty="0"/>
          </a:p>
        </p:txBody>
      </p:sp>
    </p:spTree>
    <p:extLst>
      <p:ext uri="{BB962C8B-B14F-4D97-AF65-F5344CB8AC3E}">
        <p14:creationId xmlns:p14="http://schemas.microsoft.com/office/powerpoint/2010/main" val="218549951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46CDDA-6348-8345-9D67-667CFDF7F492}"/>
              </a:ext>
            </a:extLst>
          </p:cNvPr>
          <p:cNvSpPr>
            <a:spLocks noGrp="1"/>
          </p:cNvSpPr>
          <p:nvPr>
            <p:ph type="body" sz="quarter" idx="10"/>
          </p:nvPr>
        </p:nvSpPr>
        <p:spPr/>
        <p:txBody>
          <a:bodyPr>
            <a:normAutofit/>
          </a:bodyPr>
          <a:lstStyle/>
          <a:p>
            <a:r>
              <a:rPr lang="en-US" sz="3200" dirty="0"/>
              <a:t>SQL is a language designed for writing </a:t>
            </a:r>
            <a:r>
              <a:rPr lang="en-US" sz="3200" i="1" dirty="0"/>
              <a:t>queries</a:t>
            </a:r>
            <a:r>
              <a:rPr lang="en-US" sz="3200" dirty="0"/>
              <a:t> against a database</a:t>
            </a:r>
          </a:p>
          <a:p>
            <a:r>
              <a:rPr lang="en-US" sz="3200" dirty="0"/>
              <a:t>Hence the name.</a:t>
            </a:r>
          </a:p>
          <a:p>
            <a:r>
              <a:rPr lang="en-US" sz="3200" dirty="0"/>
              <a:t>There are fewer parentheses and other distractions than in our Python code to run </a:t>
            </a:r>
            <a:r>
              <a:rPr lang="en-US" sz="3200" dirty="0" err="1"/>
              <a:t>basicdb</a:t>
            </a:r>
            <a:endParaRPr lang="en-US" sz="3200" dirty="0"/>
          </a:p>
          <a:p>
            <a:r>
              <a:rPr lang="en-US" sz="3200" dirty="0"/>
              <a:t>The language is optimized for working with databases</a:t>
            </a:r>
          </a:p>
          <a:p>
            <a:r>
              <a:rPr lang="en-US" sz="3200" dirty="0"/>
              <a:t>It has powerful operations for sorting, filtering, doing different types of joins, etc.</a:t>
            </a:r>
          </a:p>
        </p:txBody>
      </p:sp>
    </p:spTree>
    <p:extLst>
      <p:ext uri="{BB962C8B-B14F-4D97-AF65-F5344CB8AC3E}">
        <p14:creationId xmlns:p14="http://schemas.microsoft.com/office/powerpoint/2010/main" val="3687202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CD55D3-8EFE-D04B-8EFE-9B445400B069}"/>
              </a:ext>
            </a:extLst>
          </p:cNvPr>
          <p:cNvSpPr>
            <a:spLocks noGrp="1"/>
          </p:cNvSpPr>
          <p:nvPr>
            <p:ph type="body" sz="quarter" idx="10"/>
          </p:nvPr>
        </p:nvSpPr>
        <p:spPr>
          <a:xfrm>
            <a:off x="149398" y="348343"/>
            <a:ext cx="8840546" cy="4638616"/>
          </a:xfrm>
        </p:spPr>
        <p:txBody>
          <a:bodyPr>
            <a:normAutofit/>
          </a:bodyPr>
          <a:lstStyle/>
          <a:p>
            <a:r>
              <a:rPr lang="en-US" sz="3200" dirty="0"/>
              <a:t>Let’s see another example of opening files.</a:t>
            </a:r>
          </a:p>
          <a:p>
            <a:r>
              <a:rPr lang="en-US" sz="3200" dirty="0"/>
              <a:t>Here's a modified version. Can you see what's different?</a:t>
            </a:r>
          </a:p>
        </p:txBody>
      </p:sp>
    </p:spTree>
    <p:extLst>
      <p:ext uri="{BB962C8B-B14F-4D97-AF65-F5344CB8AC3E}">
        <p14:creationId xmlns:p14="http://schemas.microsoft.com/office/powerpoint/2010/main" val="961899738"/>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5BFC7-A497-0B42-8849-DFE7C9989967}"/>
              </a:ext>
            </a:extLst>
          </p:cNvPr>
          <p:cNvSpPr>
            <a:spLocks noGrp="1"/>
          </p:cNvSpPr>
          <p:nvPr>
            <p:ph type="body" sz="quarter" idx="10"/>
          </p:nvPr>
        </p:nvSpPr>
        <p:spPr>
          <a:xfrm>
            <a:off x="139162" y="134592"/>
            <a:ext cx="8840546" cy="4852367"/>
          </a:xfrm>
        </p:spPr>
        <p:txBody>
          <a:bodyPr>
            <a:normAutofit/>
          </a:bodyPr>
          <a:lstStyle/>
          <a:p>
            <a:r>
              <a:rPr lang="en-US" sz="3200" dirty="0"/>
              <a:t>Let's have a look at the SQLite database file itself XXX </a:t>
            </a:r>
            <a:r>
              <a:rPr lang="en-US" sz="3200" b="1" dirty="0">
                <a:highlight>
                  <a:srgbClr val="FFFF00"/>
                </a:highlight>
              </a:rPr>
              <a:t>SHOW</a:t>
            </a:r>
            <a:endParaRPr lang="en-US" sz="3200" dirty="0">
              <a:highlight>
                <a:srgbClr val="FFFF00"/>
              </a:highlight>
            </a:endParaRPr>
          </a:p>
          <a:p>
            <a:r>
              <a:rPr lang="en-US" sz="3200" dirty="0"/>
              <a:t>That's ... incomprehensible. There are clearly parts of it that are recognizable as </a:t>
            </a:r>
            <a:r>
              <a:rPr lang="en-US" sz="3200" dirty="0" err="1"/>
              <a:t>zipcodes</a:t>
            </a:r>
            <a:r>
              <a:rPr lang="en-US" sz="3200" dirty="0"/>
              <a:t> and place information, but most of this is not human-readable.</a:t>
            </a:r>
          </a:p>
          <a:p>
            <a:r>
              <a:rPr lang="en-US" sz="3200" dirty="0"/>
              <a:t>This is a </a:t>
            </a:r>
            <a:r>
              <a:rPr lang="en-US" sz="3200" i="1" dirty="0"/>
              <a:t>binary </a:t>
            </a:r>
            <a:r>
              <a:rPr lang="en-US" sz="3200" dirty="0"/>
              <a:t>file format, not a </a:t>
            </a:r>
            <a:r>
              <a:rPr lang="en-US" sz="3200" i="1" dirty="0"/>
              <a:t>text</a:t>
            </a:r>
            <a:r>
              <a:rPr lang="en-US" sz="3200" dirty="0"/>
              <a:t> file format. SQLite does this because it's more efficient to store data directly rather than translating it in and out of text.</a:t>
            </a:r>
          </a:p>
        </p:txBody>
      </p:sp>
    </p:spTree>
    <p:extLst>
      <p:ext uri="{BB962C8B-B14F-4D97-AF65-F5344CB8AC3E}">
        <p14:creationId xmlns:p14="http://schemas.microsoft.com/office/powerpoint/2010/main" val="385867452"/>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1E203C-5B1E-CA4F-9491-B86610F9B685}"/>
              </a:ext>
            </a:extLst>
          </p:cNvPr>
          <p:cNvSpPr>
            <a:spLocks noGrp="1"/>
          </p:cNvSpPr>
          <p:nvPr>
            <p:ph type="body" sz="quarter" idx="10"/>
          </p:nvPr>
        </p:nvSpPr>
        <p:spPr/>
        <p:txBody>
          <a:bodyPr>
            <a:normAutofit/>
          </a:bodyPr>
          <a:lstStyle/>
          <a:p>
            <a:r>
              <a:rPr lang="en-US" sz="3200" dirty="0"/>
              <a:t>This is typical for serious databases: they have customized file formats that are highly optimized for reading and writing lots of data efficiently</a:t>
            </a:r>
          </a:p>
          <a:p>
            <a:r>
              <a:rPr lang="en-US" sz="3200" dirty="0"/>
              <a:t>This is a major reason why you need to interact with them via a database program: it's a lot of work just to read and write data. Much harder than parsing JSON and CSV</a:t>
            </a:r>
          </a:p>
        </p:txBody>
      </p:sp>
    </p:spTree>
    <p:extLst>
      <p:ext uri="{BB962C8B-B14F-4D97-AF65-F5344CB8AC3E}">
        <p14:creationId xmlns:p14="http://schemas.microsoft.com/office/powerpoint/2010/main" val="366729766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CTECH403_M6_02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“SQL”</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810029534"/>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sz="3200" dirty="0"/>
              <a:t>Let's run through the correspondence between </a:t>
            </a:r>
            <a:r>
              <a:rPr lang="en-US" sz="3200" dirty="0" err="1"/>
              <a:t>basicdb</a:t>
            </a:r>
            <a:r>
              <a:rPr lang="en-US" sz="3200" dirty="0"/>
              <a:t> functions and SQL commands</a:t>
            </a:r>
          </a:p>
        </p:txBody>
      </p:sp>
    </p:spTree>
    <p:extLst>
      <p:ext uri="{BB962C8B-B14F-4D97-AF65-F5344CB8AC3E}">
        <p14:creationId xmlns:p14="http://schemas.microsoft.com/office/powerpoint/2010/main" val="817768819"/>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711842" y="398644"/>
            <a:ext cx="8216683" cy="4744856"/>
          </a:xfrm>
        </p:spPr>
        <p:txBody>
          <a:bodyPr/>
          <a:lstStyle/>
          <a:p>
            <a:r>
              <a:rPr lang="en-US" dirty="0"/>
              <a:t># Creates an empty table with the specified fields</a:t>
            </a:r>
          </a:p>
          <a:p>
            <a:r>
              <a:rPr lang="en-US" dirty="0"/>
              <a:t># SQL: CREATE TABLE </a:t>
            </a:r>
            <a:r>
              <a:rPr lang="en-US" dirty="0" err="1"/>
              <a:t>table_name</a:t>
            </a:r>
            <a:r>
              <a:rPr lang="en-US" dirty="0"/>
              <a:t> (fields);</a:t>
            </a:r>
          </a:p>
          <a:p>
            <a:r>
              <a:rPr lang="en-US" dirty="0"/>
              <a:t>def </a:t>
            </a:r>
            <a:r>
              <a:rPr lang="en-US" dirty="0" err="1"/>
              <a:t>create_table</a:t>
            </a:r>
            <a:r>
              <a:rPr lang="en-US" dirty="0"/>
              <a:t>(</a:t>
            </a:r>
            <a:r>
              <a:rPr lang="en-US" dirty="0" err="1"/>
              <a:t>table_name</a:t>
            </a:r>
            <a:r>
              <a:rPr lang="en-US" dirty="0"/>
              <a:t>, </a:t>
            </a:r>
            <a:r>
              <a:rPr lang="en-US" dirty="0" err="1"/>
              <a:t>field_names</a:t>
            </a:r>
            <a:r>
              <a:rPr lang="en-US" dirty="0"/>
              <a:t>):</a:t>
            </a:r>
          </a:p>
          <a:p>
            <a:r>
              <a:rPr lang="en-US" dirty="0"/>
              <a:t>   </a:t>
            </a:r>
          </a:p>
          <a:p>
            <a:r>
              <a:rPr lang="en-US" dirty="0"/>
              <a:t># Removes the specified table from the database</a:t>
            </a:r>
          </a:p>
          <a:p>
            <a:r>
              <a:rPr lang="en-US" dirty="0"/>
              <a:t># SQL: DROP TABLE </a:t>
            </a:r>
            <a:r>
              <a:rPr lang="en-US" dirty="0" err="1"/>
              <a:t>table_name</a:t>
            </a:r>
            <a:r>
              <a:rPr lang="en-US" dirty="0"/>
              <a:t>;</a:t>
            </a:r>
          </a:p>
          <a:p>
            <a:r>
              <a:rPr lang="en-US" dirty="0"/>
              <a:t>def </a:t>
            </a:r>
            <a:r>
              <a:rPr lang="en-US" dirty="0" err="1"/>
              <a:t>drop_table</a:t>
            </a:r>
            <a:r>
              <a:rPr lang="en-US" dirty="0"/>
              <a:t>(</a:t>
            </a:r>
            <a:r>
              <a:rPr lang="en-US" dirty="0" err="1"/>
              <a:t>table_name</a:t>
            </a:r>
            <a:r>
              <a:rPr lang="en-US" dirty="0"/>
              <a:t>):</a:t>
            </a:r>
          </a:p>
          <a:p>
            <a:endParaRPr lang="en-US" dirty="0"/>
          </a:p>
          <a:p>
            <a:r>
              <a:rPr lang="en-US" dirty="0"/>
              <a:t># Add specified row to </a:t>
            </a:r>
            <a:r>
              <a:rPr lang="en-US" dirty="0" err="1"/>
              <a:t>table_name</a:t>
            </a:r>
            <a:endParaRPr lang="en-US" dirty="0"/>
          </a:p>
          <a:p>
            <a:r>
              <a:rPr lang="en-US" dirty="0"/>
              <a:t># SQL: INSERT INTO </a:t>
            </a:r>
            <a:r>
              <a:rPr lang="en-US" dirty="0" err="1"/>
              <a:t>table_name</a:t>
            </a:r>
            <a:r>
              <a:rPr lang="en-US" dirty="0"/>
              <a:t> VALUES row;</a:t>
            </a:r>
          </a:p>
          <a:p>
            <a:r>
              <a:rPr lang="en-US" dirty="0"/>
              <a:t>def insert(</a:t>
            </a:r>
            <a:r>
              <a:rPr lang="en-US" dirty="0" err="1"/>
              <a:t>table_name</a:t>
            </a:r>
            <a:r>
              <a:rPr lang="en-US" dirty="0"/>
              <a:t>, row):</a:t>
            </a:r>
          </a:p>
          <a:p>
            <a:endParaRPr lang="en-US" dirty="0"/>
          </a:p>
          <a:p>
            <a:r>
              <a:rPr lang="en-US" dirty="0"/>
              <a:t># Delete specified row from </a:t>
            </a:r>
            <a:r>
              <a:rPr lang="en-US" dirty="0" err="1"/>
              <a:t>table_name</a:t>
            </a:r>
            <a:endParaRPr lang="en-US" dirty="0"/>
          </a:p>
          <a:p>
            <a:r>
              <a:rPr lang="en-US" dirty="0"/>
              <a:t># SQL: DELETE FROM </a:t>
            </a:r>
            <a:r>
              <a:rPr lang="en-US" dirty="0" err="1"/>
              <a:t>table_name</a:t>
            </a:r>
            <a:r>
              <a:rPr lang="en-US" dirty="0"/>
              <a:t> ...</a:t>
            </a:r>
          </a:p>
          <a:p>
            <a:r>
              <a:rPr lang="en-US" dirty="0"/>
              <a:t>def delete(</a:t>
            </a:r>
            <a:r>
              <a:rPr lang="en-US" dirty="0" err="1"/>
              <a:t>table_name</a:t>
            </a:r>
            <a:r>
              <a:rPr lang="en-US" dirty="0"/>
              <a:t>, </a:t>
            </a:r>
            <a:r>
              <a:rPr lang="en-US" dirty="0" err="1"/>
              <a:t>delete_row</a:t>
            </a:r>
            <a:r>
              <a:rPr lang="en-US" dirty="0"/>
              <a:t>):</a:t>
            </a:r>
          </a:p>
        </p:txBody>
      </p:sp>
      <p:sp>
        <p:nvSpPr>
          <p:cNvPr id="2" name="TextBox 1">
            <a:extLst>
              <a:ext uri="{FF2B5EF4-FFF2-40B4-BE49-F238E27FC236}">
                <a16:creationId xmlns:a16="http://schemas.microsoft.com/office/drawing/2014/main" id="{3642BD0F-4E0B-F043-8B5C-6B4D00935452}"/>
              </a:ext>
            </a:extLst>
          </p:cNvPr>
          <p:cNvSpPr txBox="1"/>
          <p:nvPr/>
        </p:nvSpPr>
        <p:spPr>
          <a:xfrm>
            <a:off x="711842" y="-63021"/>
            <a:ext cx="1823063" cy="461665"/>
          </a:xfrm>
          <a:prstGeom prst="rect">
            <a:avLst/>
          </a:prstGeom>
          <a:noFill/>
        </p:spPr>
        <p:txBody>
          <a:bodyPr wrap="none" rtlCol="0">
            <a:spAutoFit/>
          </a:bodyPr>
          <a:lstStyle/>
          <a:p>
            <a:r>
              <a:rPr lang="en-US" sz="2400" dirty="0"/>
              <a:t>&lt;</a:t>
            </a:r>
            <a:r>
              <a:rPr lang="en-US" sz="2400" dirty="0" err="1"/>
              <a:t>basicdb.py</a:t>
            </a:r>
            <a:r>
              <a:rPr lang="en-US" sz="2400" dirty="0"/>
              <a:t>&gt;</a:t>
            </a:r>
          </a:p>
        </p:txBody>
      </p:sp>
    </p:spTree>
    <p:extLst>
      <p:ext uri="{BB962C8B-B14F-4D97-AF65-F5344CB8AC3E}">
        <p14:creationId xmlns:p14="http://schemas.microsoft.com/office/powerpoint/2010/main" val="2658377926"/>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sz="3200" dirty="0"/>
              <a:t>SQL has commands for adding and removing entire tables: CREATE TABLE and DROP TABLE, that function just like </a:t>
            </a:r>
            <a:r>
              <a:rPr lang="en-US" sz="3200" dirty="0" err="1"/>
              <a:t>basicdb's</a:t>
            </a:r>
            <a:r>
              <a:rPr lang="en-US" sz="3200" dirty="0"/>
              <a:t> versions</a:t>
            </a:r>
          </a:p>
          <a:p>
            <a:r>
              <a:rPr lang="en-US" sz="3200" dirty="0"/>
              <a:t>SQL has commands for inserting rows and removing rows: INSERT INTO and DELETE FROM, that function a lot like </a:t>
            </a:r>
            <a:r>
              <a:rPr lang="en-US" sz="3200" dirty="0" err="1"/>
              <a:t>basicdb's</a:t>
            </a:r>
            <a:r>
              <a:rPr lang="en-US" sz="3200" dirty="0"/>
              <a:t> versions</a:t>
            </a:r>
          </a:p>
        </p:txBody>
      </p:sp>
    </p:spTree>
    <p:extLst>
      <p:ext uri="{BB962C8B-B14F-4D97-AF65-F5344CB8AC3E}">
        <p14:creationId xmlns:p14="http://schemas.microsoft.com/office/powerpoint/2010/main" val="58371426"/>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538848" y="291861"/>
            <a:ext cx="8216683" cy="10977332"/>
          </a:xfrm>
        </p:spPr>
        <p:txBody>
          <a:bodyPr/>
          <a:lstStyle/>
          <a:p>
            <a:r>
              <a:rPr lang="en-US" dirty="0"/>
              <a:t># Returns all the rows from </a:t>
            </a:r>
            <a:r>
              <a:rPr lang="en-US" dirty="0" err="1"/>
              <a:t>table_name</a:t>
            </a:r>
            <a:endParaRPr lang="en-US" dirty="0"/>
          </a:p>
          <a:p>
            <a:r>
              <a:rPr lang="en-US" dirty="0"/>
              <a:t># SQL: FROM </a:t>
            </a:r>
            <a:r>
              <a:rPr lang="en-US" dirty="0" err="1"/>
              <a:t>table_name</a:t>
            </a:r>
            <a:r>
              <a:rPr lang="en-US" dirty="0"/>
              <a:t>;</a:t>
            </a:r>
          </a:p>
          <a:p>
            <a:r>
              <a:rPr lang="en-US" dirty="0"/>
              <a:t>def </a:t>
            </a:r>
            <a:r>
              <a:rPr lang="en-US" dirty="0" err="1"/>
              <a:t>db_from</a:t>
            </a:r>
            <a:r>
              <a:rPr lang="en-US" dirty="0"/>
              <a:t>(</a:t>
            </a:r>
            <a:r>
              <a:rPr lang="en-US" dirty="0" err="1"/>
              <a:t>table_name</a:t>
            </a:r>
            <a:r>
              <a:rPr lang="en-US" dirty="0"/>
              <a:t>):</a:t>
            </a:r>
          </a:p>
          <a:p>
            <a:endParaRPr lang="en-US" dirty="0"/>
          </a:p>
          <a:p>
            <a:r>
              <a:rPr lang="en-US" dirty="0"/>
              <a:t># Extracts specified field</a:t>
            </a:r>
          </a:p>
          <a:p>
            <a:r>
              <a:rPr lang="en-US" dirty="0"/>
              <a:t># SQL: SELECT field </a:t>
            </a:r>
          </a:p>
          <a:p>
            <a:r>
              <a:rPr lang="en-US" dirty="0"/>
              <a:t>def select(rows, field):</a:t>
            </a:r>
          </a:p>
          <a:p>
            <a:endParaRPr lang="en-US" dirty="0"/>
          </a:p>
          <a:p>
            <a:r>
              <a:rPr lang="en-US" dirty="0"/>
              <a:t># Return list of only the rows where field == value</a:t>
            </a:r>
          </a:p>
          <a:p>
            <a:r>
              <a:rPr lang="en-US" dirty="0"/>
              <a:t># SQL: WHERE field=value</a:t>
            </a:r>
          </a:p>
          <a:p>
            <a:r>
              <a:rPr lang="en-US" dirty="0"/>
              <a:t>def where(rows, field, value):</a:t>
            </a:r>
          </a:p>
          <a:p>
            <a:endParaRPr lang="en-US" dirty="0"/>
          </a:p>
          <a:p>
            <a:r>
              <a:rPr lang="en-US" dirty="0"/>
              <a:t># Returns only the distinct rows in a list</a:t>
            </a:r>
          </a:p>
          <a:p>
            <a:r>
              <a:rPr lang="en-US" dirty="0"/>
              <a:t># SQL DISTINCT </a:t>
            </a:r>
          </a:p>
          <a:p>
            <a:r>
              <a:rPr lang="en-US" dirty="0"/>
              <a:t>def distinct(rows):</a:t>
            </a:r>
          </a:p>
          <a:p>
            <a:endParaRPr lang="en-US" dirty="0"/>
          </a:p>
          <a:p>
            <a:r>
              <a:rPr lang="en-US" dirty="0"/>
              <a:t># Sort a list of rows based on their value in field</a:t>
            </a:r>
          </a:p>
          <a:p>
            <a:r>
              <a:rPr lang="en-US" dirty="0"/>
              <a:t># SQL: ORDERBY field </a:t>
            </a:r>
          </a:p>
          <a:p>
            <a:r>
              <a:rPr lang="en-US" dirty="0"/>
              <a:t>def </a:t>
            </a:r>
            <a:r>
              <a:rPr lang="en-US" dirty="0" err="1"/>
              <a:t>orderby</a:t>
            </a:r>
            <a:r>
              <a:rPr lang="en-US" dirty="0"/>
              <a:t>(rows, field):</a:t>
            </a:r>
          </a:p>
          <a:p>
            <a:endParaRPr lang="en-US" dirty="0"/>
          </a:p>
          <a:p>
            <a:r>
              <a:rPr lang="en-US" dirty="0"/>
              <a:t># Counts the number of rows</a:t>
            </a:r>
          </a:p>
          <a:p>
            <a:r>
              <a:rPr lang="en-US" dirty="0"/>
              <a:t># SQL: COUNT(*)</a:t>
            </a:r>
          </a:p>
          <a:p>
            <a:r>
              <a:rPr lang="en-US" dirty="0"/>
              <a:t>def count(rows):</a:t>
            </a:r>
          </a:p>
          <a:p>
            <a:r>
              <a:rPr lang="en-US" dirty="0"/>
              <a:t>    </a:t>
            </a:r>
          </a:p>
          <a:p>
            <a:r>
              <a:rPr lang="en-US" dirty="0"/>
              <a:t># Totals the values in field</a:t>
            </a:r>
          </a:p>
          <a:p>
            <a:r>
              <a:rPr lang="en-US" dirty="0"/>
              <a:t># SQL: SUM(field)</a:t>
            </a:r>
          </a:p>
          <a:p>
            <a:r>
              <a:rPr lang="en-US" dirty="0"/>
              <a:t>def </a:t>
            </a:r>
            <a:r>
              <a:rPr lang="en-US" dirty="0" err="1"/>
              <a:t>db_sum</a:t>
            </a:r>
            <a:r>
              <a:rPr lang="en-US" dirty="0"/>
              <a:t>(rows, field):</a:t>
            </a:r>
          </a:p>
          <a:p>
            <a:endParaRPr lang="en-US" dirty="0"/>
          </a:p>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3109555145"/>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sz="3200" dirty="0"/>
              <a:t>SQL FROM is like </a:t>
            </a:r>
            <a:r>
              <a:rPr lang="en-US" sz="3200" dirty="0" err="1"/>
              <a:t>basicdb's</a:t>
            </a:r>
            <a:r>
              <a:rPr lang="en-US" sz="3200" dirty="0"/>
              <a:t> </a:t>
            </a:r>
            <a:r>
              <a:rPr lang="en-US" sz="3200" dirty="0" err="1"/>
              <a:t>db_from</a:t>
            </a:r>
            <a:r>
              <a:rPr lang="en-US" sz="3200" dirty="0"/>
              <a:t>: it takes a table name and give you back all the rows in the table</a:t>
            </a:r>
          </a:p>
          <a:p>
            <a:r>
              <a:rPr lang="en-US" sz="3200" dirty="0"/>
              <a:t>We called </a:t>
            </a:r>
            <a:r>
              <a:rPr lang="en-US" sz="3200" dirty="0" err="1"/>
              <a:t>basicdb's</a:t>
            </a:r>
            <a:r>
              <a:rPr lang="en-US" sz="3200" dirty="0"/>
              <a:t> </a:t>
            </a:r>
            <a:r>
              <a:rPr lang="en-US" sz="3200" i="1" dirty="0" err="1"/>
              <a:t>db</a:t>
            </a:r>
            <a:r>
              <a:rPr lang="en-US" sz="3200" dirty="0" err="1"/>
              <a:t>_from</a:t>
            </a:r>
            <a:r>
              <a:rPr lang="en-US" sz="3200" dirty="0"/>
              <a:t> because "from" is a keyword in Python:  you see it, for example. in</a:t>
            </a:r>
            <a:r>
              <a:rPr lang="en-US" sz="3200" b="1" dirty="0"/>
              <a:t> </a:t>
            </a:r>
            <a:r>
              <a:rPr lang="en-US" sz="3200" dirty="0"/>
              <a:t>commands like </a:t>
            </a:r>
            <a:r>
              <a:rPr lang="en-US" sz="3200" b="1" dirty="0"/>
              <a:t>from </a:t>
            </a:r>
            <a:r>
              <a:rPr lang="en-US" sz="3200" b="1" dirty="0" err="1"/>
              <a:t>basicdb</a:t>
            </a:r>
            <a:r>
              <a:rPr lang="en-US" sz="3200" b="1" dirty="0"/>
              <a:t> import *</a:t>
            </a:r>
          </a:p>
          <a:p>
            <a:r>
              <a:rPr lang="en-US" sz="3200" dirty="0"/>
              <a:t>SELECT in SQL is more powerful than our version: it can select multiple columns at once</a:t>
            </a:r>
          </a:p>
          <a:p>
            <a:r>
              <a:rPr lang="en-US" sz="3200" dirty="0"/>
              <a:t>And WHERE in SQL is also more powerful: it can do much more than check a single value in one column</a:t>
            </a:r>
          </a:p>
        </p:txBody>
      </p:sp>
    </p:spTree>
    <p:extLst>
      <p:ext uri="{BB962C8B-B14F-4D97-AF65-F5344CB8AC3E}">
        <p14:creationId xmlns:p14="http://schemas.microsoft.com/office/powerpoint/2010/main" val="2776278276"/>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58D567-4986-0640-82B3-EB5D3DF25E04}"/>
              </a:ext>
            </a:extLst>
          </p:cNvPr>
          <p:cNvSpPr>
            <a:spLocks noGrp="1"/>
          </p:cNvSpPr>
          <p:nvPr>
            <p:ph type="body" sz="quarter" idx="11"/>
          </p:nvPr>
        </p:nvSpPr>
        <p:spPr>
          <a:xfrm>
            <a:off x="4419600" y="269498"/>
            <a:ext cx="4508925" cy="416781"/>
          </a:xfrm>
        </p:spPr>
        <p:txBody>
          <a:bodyPr/>
          <a:lstStyle/>
          <a:p>
            <a:endParaRPr lang="en-US"/>
          </a:p>
        </p:txBody>
      </p:sp>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711843" y="276584"/>
            <a:ext cx="8216683" cy="6926223"/>
          </a:xfrm>
        </p:spPr>
        <p:txBody>
          <a:bodyPr/>
          <a:lstStyle/>
          <a:p>
            <a:r>
              <a:rPr lang="en-US" dirty="0"/>
              <a:t># Returns only the distinct rows in a list</a:t>
            </a:r>
          </a:p>
          <a:p>
            <a:r>
              <a:rPr lang="en-US" dirty="0"/>
              <a:t># SQL DISTINCT </a:t>
            </a:r>
          </a:p>
          <a:p>
            <a:r>
              <a:rPr lang="en-US" dirty="0"/>
              <a:t>def distinct(rows):</a:t>
            </a:r>
          </a:p>
          <a:p>
            <a:endParaRPr lang="en-US" dirty="0"/>
          </a:p>
          <a:p>
            <a:r>
              <a:rPr lang="en-US" dirty="0"/>
              <a:t># Sort a list of rows based on their value in field</a:t>
            </a:r>
          </a:p>
          <a:p>
            <a:r>
              <a:rPr lang="en-US" dirty="0"/>
              <a:t># SQL: ORDERBY field </a:t>
            </a:r>
          </a:p>
          <a:p>
            <a:r>
              <a:rPr lang="en-US" dirty="0"/>
              <a:t>def </a:t>
            </a:r>
            <a:r>
              <a:rPr lang="en-US" dirty="0" err="1"/>
              <a:t>orderby</a:t>
            </a:r>
            <a:r>
              <a:rPr lang="en-US" dirty="0"/>
              <a:t>(rows, field):</a:t>
            </a:r>
          </a:p>
          <a:p>
            <a:endParaRPr lang="en-US" dirty="0"/>
          </a:p>
          <a:p>
            <a:r>
              <a:rPr lang="en-US" dirty="0"/>
              <a:t># Counts the number of rows</a:t>
            </a:r>
          </a:p>
          <a:p>
            <a:r>
              <a:rPr lang="en-US" dirty="0"/>
              <a:t># SQL: COUNT(*)</a:t>
            </a:r>
          </a:p>
          <a:p>
            <a:r>
              <a:rPr lang="en-US" dirty="0"/>
              <a:t>def count(rows):</a:t>
            </a:r>
          </a:p>
          <a:p>
            <a:r>
              <a:rPr lang="en-US" dirty="0"/>
              <a:t>    </a:t>
            </a:r>
          </a:p>
          <a:p>
            <a:r>
              <a:rPr lang="en-US" dirty="0"/>
              <a:t># Totals the values in field</a:t>
            </a:r>
          </a:p>
          <a:p>
            <a:r>
              <a:rPr lang="en-US" dirty="0"/>
              <a:t># SQL: SUM(field)</a:t>
            </a:r>
          </a:p>
          <a:p>
            <a:r>
              <a:rPr lang="en-US" dirty="0"/>
              <a:t>def </a:t>
            </a:r>
            <a:r>
              <a:rPr lang="en-US" dirty="0" err="1"/>
              <a:t>db_sum</a:t>
            </a:r>
            <a:r>
              <a:rPr lang="en-US" dirty="0"/>
              <a:t>(rows, field):</a:t>
            </a:r>
          </a:p>
          <a:p>
            <a:endParaRPr lang="en-US" dirty="0"/>
          </a:p>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1967690718"/>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sz="3200" dirty="0"/>
              <a:t>DISTINCT, ORDERBY, COUNT, and SUM are all similar to </a:t>
            </a:r>
            <a:r>
              <a:rPr lang="en-US" sz="3200" dirty="0" err="1"/>
              <a:t>basicdb</a:t>
            </a:r>
            <a:r>
              <a:rPr lang="en-US" sz="3200" dirty="0"/>
              <a:t>, although again I'm not going to mention some of the other ways you can also use them in SQL</a:t>
            </a:r>
          </a:p>
        </p:txBody>
      </p:sp>
    </p:spTree>
    <p:extLst>
      <p:ext uri="{BB962C8B-B14F-4D97-AF65-F5344CB8AC3E}">
        <p14:creationId xmlns:p14="http://schemas.microsoft.com/office/powerpoint/2010/main" val="1998486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7FA2F3-1BF8-6742-9551-15317CABE2C0}"/>
              </a:ext>
            </a:extLst>
          </p:cNvPr>
          <p:cNvSpPr>
            <a:spLocks noGrp="1"/>
          </p:cNvSpPr>
          <p:nvPr>
            <p:ph type="body" sz="quarter" idx="11"/>
          </p:nvPr>
        </p:nvSpPr>
        <p:spPr>
          <a:xfrm>
            <a:off x="4419600" y="821040"/>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CDB66689-D66E-6548-98AD-FB90EC4FFD0E}"/>
              </a:ext>
            </a:extLst>
          </p:cNvPr>
          <p:cNvSpPr txBox="1"/>
          <p:nvPr/>
        </p:nvSpPr>
        <p:spPr>
          <a:xfrm>
            <a:off x="4419600" y="359375"/>
            <a:ext cx="1632306" cy="461665"/>
          </a:xfrm>
          <a:prstGeom prst="rect">
            <a:avLst/>
          </a:prstGeom>
          <a:noFill/>
        </p:spPr>
        <p:txBody>
          <a:bodyPr wrap="none" rtlCol="0">
            <a:spAutoFit/>
          </a:bodyPr>
          <a:lstStyle/>
          <a:p>
            <a:r>
              <a:rPr lang="en-US" sz="2400" dirty="0"/>
              <a:t>&lt;echo4.py&gt;</a:t>
            </a:r>
          </a:p>
        </p:txBody>
      </p:sp>
    </p:spTree>
    <p:extLst>
      <p:ext uri="{BB962C8B-B14F-4D97-AF65-F5344CB8AC3E}">
        <p14:creationId xmlns:p14="http://schemas.microsoft.com/office/powerpoint/2010/main" val="44997037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711842" y="758069"/>
            <a:ext cx="8216683" cy="1974900"/>
          </a:xfrm>
        </p:spPr>
        <p:txBody>
          <a:bodyPr/>
          <a:lstStyle/>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1372126561"/>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0E6955-4557-E34E-B46E-225604651BFB}"/>
              </a:ext>
            </a:extLst>
          </p:cNvPr>
          <p:cNvSpPr>
            <a:spLocks noGrp="1"/>
          </p:cNvSpPr>
          <p:nvPr>
            <p:ph type="body" sz="quarter" idx="10"/>
          </p:nvPr>
        </p:nvSpPr>
        <p:spPr/>
        <p:txBody>
          <a:bodyPr>
            <a:normAutofit/>
          </a:bodyPr>
          <a:lstStyle/>
          <a:p>
            <a:r>
              <a:rPr lang="en-US" sz="3200" dirty="0"/>
              <a:t>That leaves JOIN, or rather, I should say INNER JOIN, because there are actually six different types of JOIN in SQL</a:t>
            </a:r>
          </a:p>
          <a:p>
            <a:r>
              <a:rPr lang="en-US" sz="3200" dirty="0"/>
              <a:t>We used the simplest, which only creates rows when there's an exact match — joins can also be used to fill in default values and do lots of other kinds of deep database wizardry</a:t>
            </a:r>
          </a:p>
        </p:txBody>
      </p:sp>
    </p:spTree>
    <p:extLst>
      <p:ext uri="{BB962C8B-B14F-4D97-AF65-F5344CB8AC3E}">
        <p14:creationId xmlns:p14="http://schemas.microsoft.com/office/powerpoint/2010/main" val="304718366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0E6955-4557-E34E-B46E-225604651BFB}"/>
              </a:ext>
            </a:extLst>
          </p:cNvPr>
          <p:cNvSpPr>
            <a:spLocks noGrp="1"/>
          </p:cNvSpPr>
          <p:nvPr>
            <p:ph type="body" sz="quarter" idx="10"/>
          </p:nvPr>
        </p:nvSpPr>
        <p:spPr/>
        <p:txBody>
          <a:bodyPr>
            <a:normAutofit lnSpcReduction="10000"/>
          </a:bodyPr>
          <a:lstStyle/>
          <a:p>
            <a:r>
              <a:rPr lang="en-US" sz="3200" dirty="0"/>
              <a:t>The syntax of SQL is fairly readable, but it can be subtle and it takes some getting used to. </a:t>
            </a:r>
          </a:p>
          <a:p>
            <a:r>
              <a:rPr lang="en-US" sz="3200" dirty="0"/>
              <a:t>Generally speaking, in a query, it's easiest to start by finding the FROM to know what table you're looking at. Very loosely, read to the right to see how you restrict your attention to specific rows (or "records" as they're called in database terminology) and then to the left to see what you do with them.</a:t>
            </a:r>
          </a:p>
          <a:p>
            <a:r>
              <a:rPr lang="en-US" sz="3200" dirty="0"/>
              <a:t>Let's look at the canonical simple but useful SQL query; SELECT ... FROM ... WHERE</a:t>
            </a:r>
          </a:p>
          <a:p>
            <a:endParaRPr lang="en-US" dirty="0"/>
          </a:p>
          <a:p>
            <a:pPr marL="0" indent="0">
              <a:buNone/>
            </a:pPr>
            <a:endParaRPr lang="en-US" dirty="0"/>
          </a:p>
        </p:txBody>
      </p:sp>
    </p:spTree>
    <p:extLst>
      <p:ext uri="{BB962C8B-B14F-4D97-AF65-F5344CB8AC3E}">
        <p14:creationId xmlns:p14="http://schemas.microsoft.com/office/powerpoint/2010/main" val="161035767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4898D0-261F-0B40-BB6A-B37C05A7F6D4}"/>
              </a:ext>
            </a:extLst>
          </p:cNvPr>
          <p:cNvSpPr>
            <a:spLocks noGrp="1"/>
          </p:cNvSpPr>
          <p:nvPr>
            <p:ph type="body" sz="quarter" idx="10"/>
          </p:nvPr>
        </p:nvSpPr>
        <p:spPr>
          <a:xfrm>
            <a:off x="149398" y="543697"/>
            <a:ext cx="8840546" cy="4443262"/>
          </a:xfrm>
        </p:spPr>
        <p:txBody>
          <a:bodyPr>
            <a:normAutofit/>
          </a:bodyPr>
          <a:lstStyle/>
          <a:p>
            <a:r>
              <a:rPr lang="en-US" sz="2600" b="1" dirty="0"/>
              <a:t>SELECT "Zip Code" FROM </a:t>
            </a:r>
            <a:r>
              <a:rPr lang="en-US" sz="2600" b="1" dirty="0" err="1"/>
              <a:t>zipcodes</a:t>
            </a:r>
            <a:r>
              <a:rPr lang="en-US" sz="2600" b="1" dirty="0"/>
              <a:t> WHERE "State"="New York";</a:t>
            </a:r>
          </a:p>
          <a:p>
            <a:r>
              <a:rPr lang="en-US" sz="2600" dirty="0"/>
              <a:t>Start with</a:t>
            </a:r>
            <a:r>
              <a:rPr lang="en-US" sz="2600" b="1" dirty="0"/>
              <a:t> FROM </a:t>
            </a:r>
            <a:r>
              <a:rPr lang="en-US" sz="2600" b="1" dirty="0" err="1"/>
              <a:t>zipcodes</a:t>
            </a:r>
            <a:r>
              <a:rPr lang="en-US" sz="2600" dirty="0"/>
              <a:t> — looking at the </a:t>
            </a:r>
            <a:r>
              <a:rPr lang="en-US" sz="2600" dirty="0" err="1"/>
              <a:t>zipcodes</a:t>
            </a:r>
            <a:r>
              <a:rPr lang="en-US" sz="2600" dirty="0"/>
              <a:t> table</a:t>
            </a:r>
          </a:p>
          <a:p>
            <a:r>
              <a:rPr lang="en-US" sz="2600" dirty="0"/>
              <a:t>Which rows? Only those </a:t>
            </a:r>
            <a:r>
              <a:rPr lang="en-US" sz="2600" b="1" dirty="0"/>
              <a:t>WHERE "State"="New York"</a:t>
            </a:r>
            <a:endParaRPr lang="en-US" sz="2600" dirty="0"/>
          </a:p>
          <a:p>
            <a:r>
              <a:rPr lang="en-US" sz="2600" dirty="0"/>
              <a:t>What do we do with those rows: </a:t>
            </a:r>
            <a:r>
              <a:rPr lang="en-US" sz="2600" b="1" dirty="0"/>
              <a:t>SELECT "Zip Code"</a:t>
            </a:r>
          </a:p>
          <a:p>
            <a:r>
              <a:rPr lang="en-US" sz="2600" dirty="0"/>
              <a:t>Here's the equivalent </a:t>
            </a:r>
            <a:r>
              <a:rPr lang="en-US" sz="2600" dirty="0" err="1"/>
              <a:t>basicdb</a:t>
            </a:r>
            <a:r>
              <a:rPr lang="en-US" sz="2600" dirty="0"/>
              <a:t> command in Python: </a:t>
            </a:r>
            <a:r>
              <a:rPr lang="en-US" sz="2600" b="1" dirty="0"/>
              <a:t>select(where(from('</a:t>
            </a:r>
            <a:r>
              <a:rPr lang="en-US" sz="2600" b="1" dirty="0" err="1"/>
              <a:t>zipcodes</a:t>
            </a:r>
            <a:r>
              <a:rPr lang="en-US" sz="2600" b="1" dirty="0"/>
              <a:t>'), 'State', 'New York'), 'Zip Code')</a:t>
            </a:r>
          </a:p>
          <a:p>
            <a:endParaRPr lang="en-US" dirty="0"/>
          </a:p>
        </p:txBody>
      </p:sp>
    </p:spTree>
    <p:extLst>
      <p:ext uri="{BB962C8B-B14F-4D97-AF65-F5344CB8AC3E}">
        <p14:creationId xmlns:p14="http://schemas.microsoft.com/office/powerpoint/2010/main" val="3314503320"/>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CC6D7-4EEE-704B-AFC2-3DF536572E4C}"/>
              </a:ext>
            </a:extLst>
          </p:cNvPr>
          <p:cNvSpPr>
            <a:spLocks noGrp="1"/>
          </p:cNvSpPr>
          <p:nvPr>
            <p:ph type="body" sz="quarter" idx="10"/>
          </p:nvPr>
        </p:nvSpPr>
        <p:spPr/>
        <p:txBody>
          <a:bodyPr>
            <a:normAutofit/>
          </a:bodyPr>
          <a:lstStyle/>
          <a:p>
            <a:r>
              <a:rPr lang="en-US" sz="2600" dirty="0"/>
              <a:t>What if we wanted to </a:t>
            </a:r>
            <a:r>
              <a:rPr lang="en-US" sz="2600" i="1" dirty="0"/>
              <a:t>count</a:t>
            </a:r>
            <a:r>
              <a:rPr lang="en-US" sz="2600" dirty="0"/>
              <a:t> the </a:t>
            </a:r>
            <a:r>
              <a:rPr lang="en-US" sz="2600" dirty="0" err="1"/>
              <a:t>zipcodes</a:t>
            </a:r>
            <a:r>
              <a:rPr lang="en-US" sz="2600" dirty="0"/>
              <a:t> in New York?</a:t>
            </a:r>
          </a:p>
          <a:p>
            <a:r>
              <a:rPr lang="en-US" sz="2600" dirty="0" err="1"/>
              <a:t>Basicdb</a:t>
            </a:r>
            <a:r>
              <a:rPr lang="en-US" sz="2600" dirty="0"/>
              <a:t>: </a:t>
            </a:r>
            <a:r>
              <a:rPr lang="en-US" sz="2600" b="1" dirty="0"/>
              <a:t>count(where(from('</a:t>
            </a:r>
            <a:r>
              <a:rPr lang="en-US" sz="2600" b="1" dirty="0" err="1"/>
              <a:t>zipcodes</a:t>
            </a:r>
            <a:r>
              <a:rPr lang="en-US" sz="2600" b="1" dirty="0"/>
              <a:t>'), 'State', 'New York'))</a:t>
            </a:r>
          </a:p>
          <a:p>
            <a:r>
              <a:rPr lang="en-US" sz="2600" dirty="0"/>
              <a:t>SQL: </a:t>
            </a:r>
            <a:r>
              <a:rPr lang="en-US" sz="2600" b="1" dirty="0"/>
              <a:t>SELECT COUNT(*) FROM "</a:t>
            </a:r>
            <a:r>
              <a:rPr lang="en-US" sz="2600" b="1" dirty="0" err="1"/>
              <a:t>zipcodes</a:t>
            </a:r>
            <a:r>
              <a:rPr lang="en-US" sz="2600" b="1" dirty="0"/>
              <a:t>" WHERE "State" = "New York";</a:t>
            </a:r>
          </a:p>
          <a:p>
            <a:r>
              <a:rPr lang="en-US" sz="2600" dirty="0"/>
              <a:t>This is another subtle detail I would explain more thoroughly if this were a course in SQL: you have to SELECT the results of a COUNT() in SQL </a:t>
            </a:r>
          </a:p>
        </p:txBody>
      </p:sp>
    </p:spTree>
    <p:extLst>
      <p:ext uri="{BB962C8B-B14F-4D97-AF65-F5344CB8AC3E}">
        <p14:creationId xmlns:p14="http://schemas.microsoft.com/office/powerpoint/2010/main" val="753565516"/>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CC6D7-4EEE-704B-AFC2-3DF536572E4C}"/>
              </a:ext>
            </a:extLst>
          </p:cNvPr>
          <p:cNvSpPr>
            <a:spLocks noGrp="1"/>
          </p:cNvSpPr>
          <p:nvPr>
            <p:ph type="body" sz="quarter" idx="10"/>
          </p:nvPr>
        </p:nvSpPr>
        <p:spPr/>
        <p:txBody>
          <a:bodyPr>
            <a:normAutofit/>
          </a:bodyPr>
          <a:lstStyle/>
          <a:p>
            <a:r>
              <a:rPr lang="en-US" sz="3200" dirty="0"/>
              <a:t>Similarly, what are the </a:t>
            </a:r>
            <a:r>
              <a:rPr lang="en-US" sz="3200" i="1" dirty="0"/>
              <a:t>distinct</a:t>
            </a:r>
            <a:r>
              <a:rPr lang="en-US" sz="3200" dirty="0"/>
              <a:t> localities in New York, in alphabetical order?</a:t>
            </a:r>
          </a:p>
          <a:p>
            <a:r>
              <a:rPr lang="en-US" sz="3200" dirty="0" err="1"/>
              <a:t>Basicdb</a:t>
            </a:r>
            <a:r>
              <a:rPr lang="en-US" sz="3200" dirty="0"/>
              <a:t>: </a:t>
            </a:r>
            <a:r>
              <a:rPr lang="en-US" sz="3200" b="1" dirty="0"/>
              <a:t>distinct(select(</a:t>
            </a:r>
            <a:r>
              <a:rPr lang="en-US" sz="3200" b="1" dirty="0" err="1"/>
              <a:t>orderby</a:t>
            </a:r>
            <a:r>
              <a:rPr lang="en-US" sz="3200" b="1" dirty="0"/>
              <a:t>(where(from('</a:t>
            </a:r>
            <a:r>
              <a:rPr lang="en-US" sz="3200" b="1" dirty="0" err="1"/>
              <a:t>zipcodes</a:t>
            </a:r>
            <a:r>
              <a:rPr lang="en-US" sz="3200" b="1" dirty="0"/>
              <a:t>'), 'State', 'New York'), 'City'),'City'))</a:t>
            </a:r>
          </a:p>
          <a:p>
            <a:r>
              <a:rPr lang="en-US" sz="3200" dirty="0"/>
              <a:t>SQL: </a:t>
            </a:r>
            <a:r>
              <a:rPr lang="en-US" sz="3200" b="1" dirty="0"/>
              <a:t>SELECT DISTINCT "City" FROM "</a:t>
            </a:r>
            <a:r>
              <a:rPr lang="en-US" sz="3200" b="1" dirty="0" err="1"/>
              <a:t>zipcodes</a:t>
            </a:r>
            <a:r>
              <a:rPr lang="en-US" sz="3200" b="1" dirty="0"/>
              <a:t>" WHERE "State" = "New York" ORDER BY "City";</a:t>
            </a:r>
          </a:p>
        </p:txBody>
      </p:sp>
    </p:spTree>
    <p:extLst>
      <p:ext uri="{BB962C8B-B14F-4D97-AF65-F5344CB8AC3E}">
        <p14:creationId xmlns:p14="http://schemas.microsoft.com/office/powerpoint/2010/main" val="678509122"/>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1EE162-91E0-F846-9609-BB7AD131F83A}"/>
              </a:ext>
            </a:extLst>
          </p:cNvPr>
          <p:cNvSpPr>
            <a:spLocks noGrp="1"/>
          </p:cNvSpPr>
          <p:nvPr>
            <p:ph type="body" sz="quarter" idx="10"/>
          </p:nvPr>
        </p:nvSpPr>
        <p:spPr/>
        <p:txBody>
          <a:bodyPr>
            <a:normAutofit/>
          </a:bodyPr>
          <a:lstStyle/>
          <a:p>
            <a:r>
              <a:rPr lang="en-US" sz="3200" dirty="0"/>
              <a:t>I could go on, but you get the picture. SQL is a programming language for writing database queries</a:t>
            </a:r>
          </a:p>
          <a:p>
            <a:r>
              <a:rPr lang="en-US" sz="3200" dirty="0"/>
              <a:t>It's very different from Python … but just like in Python you can build up what you want out of smaller pieces connected logically</a:t>
            </a:r>
          </a:p>
          <a:p>
            <a:r>
              <a:rPr lang="en-US" sz="3200" dirty="0"/>
              <a:t>SQL is a thing of beauty. A strange and austere beauty, like art made by space aliens, but beauty nonetheless</a:t>
            </a:r>
          </a:p>
        </p:txBody>
      </p:sp>
    </p:spTree>
    <p:extLst>
      <p:ext uri="{BB962C8B-B14F-4D97-AF65-F5344CB8AC3E}">
        <p14:creationId xmlns:p14="http://schemas.microsoft.com/office/powerpoint/2010/main" val="1489059135"/>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CTECH403_M6_03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“Advanced SQL Queries”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444235011"/>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BEF844-8C99-BB4F-98B8-9AA93583F084}"/>
              </a:ext>
            </a:extLst>
          </p:cNvPr>
          <p:cNvSpPr>
            <a:spLocks noGrp="1"/>
          </p:cNvSpPr>
          <p:nvPr>
            <p:ph type="body" sz="quarter" idx="10"/>
          </p:nvPr>
        </p:nvSpPr>
        <p:spPr/>
        <p:txBody>
          <a:bodyPr>
            <a:normAutofit/>
          </a:bodyPr>
          <a:lstStyle/>
          <a:p>
            <a:r>
              <a:rPr lang="en-US" sz="3200" dirty="0"/>
              <a:t>To give a better sense of the power of SQL, let's use a slightly more complicated database.</a:t>
            </a:r>
          </a:p>
          <a:p>
            <a:r>
              <a:rPr lang="en-US" sz="3200" dirty="0"/>
              <a:t>Here's a </a:t>
            </a:r>
            <a:r>
              <a:rPr lang="en-US" sz="3200" dirty="0" err="1"/>
              <a:t>sqlite</a:t>
            </a:r>
            <a:r>
              <a:rPr lang="en-US" sz="3200" dirty="0"/>
              <a:t> version of our registrar database</a:t>
            </a:r>
          </a:p>
        </p:txBody>
      </p:sp>
    </p:spTree>
    <p:extLst>
      <p:ext uri="{BB962C8B-B14F-4D97-AF65-F5344CB8AC3E}">
        <p14:creationId xmlns:p14="http://schemas.microsoft.com/office/powerpoint/2010/main" val="3508849729"/>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8B8CBD7-485B-6C4A-953D-238AAC66F85A}"/>
              </a:ext>
            </a:extLst>
          </p:cNvPr>
          <p:cNvSpPr>
            <a:spLocks noGrp="1"/>
          </p:cNvSpPr>
          <p:nvPr>
            <p:ph sz="quarter" idx="10"/>
          </p:nvPr>
        </p:nvSpPr>
        <p:spPr/>
        <p:txBody>
          <a:bodyPr>
            <a:normAutofit/>
          </a:bodyPr>
          <a:lstStyle/>
          <a:p>
            <a:r>
              <a:rPr lang="en-US" b="1" dirty="0"/>
              <a:t>$ sqlite3 </a:t>
            </a:r>
            <a:r>
              <a:rPr lang="en-US" b="1" dirty="0" err="1"/>
              <a:t>registrar.sqlite</a:t>
            </a:r>
            <a:endParaRPr lang="en-US" b="1" dirty="0"/>
          </a:p>
          <a:p>
            <a:endParaRPr lang="en-US" b="1" dirty="0"/>
          </a:p>
          <a:p>
            <a:r>
              <a:rPr lang="en-US" b="1" dirty="0" err="1"/>
              <a:t>sqlite</a:t>
            </a:r>
            <a:r>
              <a:rPr lang="en-US" b="1" dirty="0"/>
              <a:t>&gt; SELECT "</a:t>
            </a:r>
            <a:r>
              <a:rPr lang="en-US" b="1" dirty="0" err="1"/>
              <a:t>coursename</a:t>
            </a:r>
            <a:r>
              <a:rPr lang="en-US" b="1" dirty="0"/>
              <a:t>","</a:t>
            </a:r>
            <a:r>
              <a:rPr lang="en-US" b="1" dirty="0" err="1"/>
              <a:t>courseid</a:t>
            </a:r>
            <a:r>
              <a:rPr lang="en-US" b="1" dirty="0"/>
              <a:t>" FROM courses;</a:t>
            </a:r>
          </a:p>
          <a:p>
            <a:r>
              <a:rPr lang="en-US" dirty="0"/>
              <a:t>SQL SELECT lets you grab multiple columns …</a:t>
            </a:r>
          </a:p>
          <a:p>
            <a:endParaRPr lang="en-US" dirty="0"/>
          </a:p>
          <a:p>
            <a:r>
              <a:rPr lang="en-US" b="1" dirty="0" err="1"/>
              <a:t>sqlite</a:t>
            </a:r>
            <a:r>
              <a:rPr lang="en-US" b="1" dirty="0"/>
              <a:t>&gt; SELECT * FROM courses;</a:t>
            </a:r>
          </a:p>
          <a:p>
            <a:r>
              <a:rPr lang="en-US" dirty="0"/>
              <a:t>Or even all of them at once!</a:t>
            </a:r>
          </a:p>
          <a:p>
            <a:endParaRPr lang="en-US" dirty="0"/>
          </a:p>
          <a:p>
            <a:endParaRPr lang="en-US" dirty="0"/>
          </a:p>
        </p:txBody>
      </p:sp>
    </p:spTree>
    <p:extLst>
      <p:ext uri="{BB962C8B-B14F-4D97-AF65-F5344CB8AC3E}">
        <p14:creationId xmlns:p14="http://schemas.microsoft.com/office/powerpoint/2010/main" val="2407457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CA18E8-73B2-9940-A2C0-B665872C6941}"/>
              </a:ext>
            </a:extLst>
          </p:cNvPr>
          <p:cNvSpPr>
            <a:spLocks noGrp="1"/>
          </p:cNvSpPr>
          <p:nvPr>
            <p:ph sz="quarter" idx="10"/>
          </p:nvPr>
        </p:nvSpPr>
        <p:spPr/>
        <p:txBody>
          <a:bodyPr>
            <a:normAutofit/>
          </a:bodyPr>
          <a:lstStyle/>
          <a:p>
            <a:r>
              <a:rPr lang="en-US" dirty="0"/>
              <a:t>This version takes the file name to open as a command-line argument</a:t>
            </a:r>
          </a:p>
          <a:p>
            <a:endParaRPr lang="en-US" dirty="0"/>
          </a:p>
          <a:p>
            <a:r>
              <a:rPr lang="en-US" dirty="0"/>
              <a:t>$ python echo4.py </a:t>
            </a:r>
            <a:r>
              <a:rPr lang="en-US" dirty="0" err="1"/>
              <a:t>paine.txt</a:t>
            </a:r>
            <a:endParaRPr lang="en-US" dirty="0"/>
          </a:p>
          <a:p>
            <a:endParaRPr lang="en-US" dirty="0"/>
          </a:p>
          <a:p>
            <a:r>
              <a:rPr lang="en-US" dirty="0"/>
              <a:t>So we could print the contents of a </a:t>
            </a:r>
            <a:r>
              <a:rPr lang="en-US" i="1" dirty="0"/>
              <a:t>different</a:t>
            </a:r>
            <a:r>
              <a:rPr lang="en-US" dirty="0"/>
              <a:t> file</a:t>
            </a:r>
          </a:p>
          <a:p>
            <a:endParaRPr lang="en-US" dirty="0"/>
          </a:p>
          <a:p>
            <a:r>
              <a:rPr lang="en-US" dirty="0"/>
              <a:t>$ python echo4.py </a:t>
            </a:r>
            <a:r>
              <a:rPr lang="en-US" dirty="0" err="1"/>
              <a:t>gettysburg.txt</a:t>
            </a:r>
            <a:endParaRPr lang="en-US" dirty="0"/>
          </a:p>
          <a:p>
            <a:endParaRPr lang="en-US" dirty="0"/>
          </a:p>
          <a:p>
            <a:r>
              <a:rPr lang="en-US" dirty="0"/>
              <a:t>Here's Abraham Lincoln's Gettysburg Address</a:t>
            </a:r>
          </a:p>
        </p:txBody>
      </p:sp>
    </p:spTree>
    <p:extLst>
      <p:ext uri="{BB962C8B-B14F-4D97-AF65-F5344CB8AC3E}">
        <p14:creationId xmlns:p14="http://schemas.microsoft.com/office/powerpoint/2010/main" val="1473115998"/>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9B716F-B5E3-8141-80F2-DE7890B2C718}"/>
              </a:ext>
            </a:extLst>
          </p:cNvPr>
          <p:cNvSpPr>
            <a:spLocks noGrp="1"/>
          </p:cNvSpPr>
          <p:nvPr>
            <p:ph sz="quarter" idx="10"/>
          </p:nvPr>
        </p:nvSpPr>
        <p:spPr/>
        <p:txBody>
          <a:bodyPr/>
          <a:lstStyle/>
          <a:p>
            <a:r>
              <a:rPr lang="en-US" b="1" dirty="0" err="1"/>
              <a:t>sqlite</a:t>
            </a:r>
            <a:r>
              <a:rPr lang="en-US" b="1" dirty="0"/>
              <a:t>&gt; INSERT INTO courses VALUES ("13","Astronomy","1001","MW12","3");</a:t>
            </a:r>
          </a:p>
          <a:p>
            <a:r>
              <a:rPr lang="en-US" b="1" dirty="0" err="1"/>
              <a:t>sqlite</a:t>
            </a:r>
            <a:r>
              <a:rPr lang="en-US" b="1" dirty="0"/>
              <a:t>&gt; SELECT * from courses;</a:t>
            </a:r>
          </a:p>
          <a:p>
            <a:r>
              <a:rPr lang="en-US" dirty="0"/>
              <a:t>You can insert, which should look familiar … </a:t>
            </a:r>
          </a:p>
          <a:p>
            <a:endParaRPr lang="en-US" dirty="0"/>
          </a:p>
          <a:p>
            <a:r>
              <a:rPr lang="en-US" b="1" dirty="0" err="1"/>
              <a:t>sqlite</a:t>
            </a:r>
            <a:r>
              <a:rPr lang="en-US" b="1" dirty="0"/>
              <a:t>&gt; DELETE FROM courses WHERE "times" = "MW12";</a:t>
            </a:r>
          </a:p>
          <a:p>
            <a:r>
              <a:rPr lang="en-US" b="1" dirty="0" err="1"/>
              <a:t>sqlite</a:t>
            </a:r>
            <a:r>
              <a:rPr lang="en-US" b="1" dirty="0"/>
              <a:t>&gt; SELECT * from courses;</a:t>
            </a:r>
          </a:p>
          <a:p>
            <a:endParaRPr lang="en-US" dirty="0"/>
          </a:p>
          <a:p>
            <a:r>
              <a:rPr lang="en-US" dirty="0"/>
              <a:t>… but you can DELETE all the rows that match a given WHERE condition, just like you can SELECT all the rows that match a given WHERE condition</a:t>
            </a:r>
          </a:p>
        </p:txBody>
      </p:sp>
    </p:spTree>
    <p:extLst>
      <p:ext uri="{BB962C8B-B14F-4D97-AF65-F5344CB8AC3E}">
        <p14:creationId xmlns:p14="http://schemas.microsoft.com/office/powerpoint/2010/main" val="327636233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4EC55-5EFE-974B-BBD4-31BFE3EEEA45}"/>
              </a:ext>
            </a:extLst>
          </p:cNvPr>
          <p:cNvSpPr>
            <a:spLocks noGrp="1"/>
          </p:cNvSpPr>
          <p:nvPr>
            <p:ph type="body" sz="quarter" idx="10"/>
          </p:nvPr>
        </p:nvSpPr>
        <p:spPr/>
        <p:txBody>
          <a:bodyPr>
            <a:normAutofit/>
          </a:bodyPr>
          <a:lstStyle/>
          <a:p>
            <a:r>
              <a:rPr lang="en-US" sz="3200" dirty="0"/>
              <a:t>Suppose we want to add information about students.</a:t>
            </a:r>
          </a:p>
          <a:p>
            <a:r>
              <a:rPr lang="en-US" sz="3200" dirty="0"/>
              <a:t>So we probably want to have their names.</a:t>
            </a:r>
          </a:p>
          <a:p>
            <a:r>
              <a:rPr lang="en-US" sz="3200" dirty="0"/>
              <a:t>What if two students are both named "John Doe". How can we tell them apart? This is a standard database technique: we give them unique ID numbers.</a:t>
            </a:r>
          </a:p>
          <a:p>
            <a:r>
              <a:rPr lang="en-US" sz="3200" dirty="0"/>
              <a:t>So the students table will have at least three columns: first name, last name, and ID</a:t>
            </a:r>
          </a:p>
        </p:txBody>
      </p:sp>
    </p:spTree>
    <p:extLst>
      <p:ext uri="{BB962C8B-B14F-4D97-AF65-F5344CB8AC3E}">
        <p14:creationId xmlns:p14="http://schemas.microsoft.com/office/powerpoint/2010/main" val="175074480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0C6A2-CB22-6741-80E8-3F8CF25E68F6}"/>
              </a:ext>
            </a:extLst>
          </p:cNvPr>
          <p:cNvSpPr>
            <a:spLocks noGrp="1"/>
          </p:cNvSpPr>
          <p:nvPr>
            <p:ph sz="quarter" idx="10"/>
          </p:nvPr>
        </p:nvSpPr>
        <p:spPr/>
        <p:txBody>
          <a:bodyPr/>
          <a:lstStyle/>
          <a:p>
            <a:r>
              <a:rPr lang="en-US" dirty="0" err="1"/>
              <a:t>sqlite</a:t>
            </a:r>
            <a:r>
              <a:rPr lang="en-US" dirty="0"/>
              <a:t>&gt; SELECT * FROM students;</a:t>
            </a:r>
          </a:p>
          <a:p>
            <a:endParaRPr lang="en-US" dirty="0"/>
          </a:p>
          <a:p>
            <a:r>
              <a:rPr lang="en-US" b="1" dirty="0"/>
              <a:t>This unique ID is called a </a:t>
            </a:r>
            <a:r>
              <a:rPr lang="en-US" b="1" i="1" dirty="0"/>
              <a:t>primary key</a:t>
            </a:r>
            <a:r>
              <a:rPr lang="en-US" b="1" dirty="0"/>
              <a:t>. When you have one, you guarantee to commit that it will be unique for each record in the table.</a:t>
            </a:r>
          </a:p>
        </p:txBody>
      </p:sp>
    </p:spTree>
    <p:extLst>
      <p:ext uri="{BB962C8B-B14F-4D97-AF65-F5344CB8AC3E}">
        <p14:creationId xmlns:p14="http://schemas.microsoft.com/office/powerpoint/2010/main" val="23998652"/>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E0F00C-E9DE-2B48-9003-5BCFF535746F}"/>
              </a:ext>
            </a:extLst>
          </p:cNvPr>
          <p:cNvSpPr>
            <a:spLocks noGrp="1"/>
          </p:cNvSpPr>
          <p:nvPr>
            <p:ph type="body" sz="quarter" idx="10"/>
          </p:nvPr>
        </p:nvSpPr>
        <p:spPr/>
        <p:txBody>
          <a:bodyPr>
            <a:noAutofit/>
          </a:bodyPr>
          <a:lstStyle/>
          <a:p>
            <a:r>
              <a:rPr lang="en-US" sz="2800" dirty="0"/>
              <a:t>How should we keep track of what courses a student is enrolled in?</a:t>
            </a:r>
          </a:p>
          <a:p>
            <a:r>
              <a:rPr lang="en-US" sz="2800" dirty="0"/>
              <a:t>We could have an "</a:t>
            </a:r>
            <a:r>
              <a:rPr lang="en-US" sz="2800" dirty="0" err="1"/>
              <a:t>enrollledin</a:t>
            </a:r>
            <a:r>
              <a:rPr lang="en-US" sz="2800" dirty="0"/>
              <a:t>" column and then store a list of courses in it. But "list" isn't a type that most SQL databases support. The reason is that it's important for database efficiency to have </a:t>
            </a:r>
            <a:r>
              <a:rPr lang="en-US" sz="2800" i="1" dirty="0"/>
              <a:t>every record in a table be exactly the same size</a:t>
            </a:r>
            <a:r>
              <a:rPr lang="en-US" sz="2800" dirty="0"/>
              <a:t>. Since lists can grow and shrink, they don't fit well in database records</a:t>
            </a:r>
          </a:p>
          <a:p>
            <a:r>
              <a:rPr lang="en-US" sz="2800" b="1" dirty="0">
                <a:highlight>
                  <a:srgbClr val="FFFF00"/>
                </a:highlight>
              </a:rPr>
              <a:t>ANIMATION</a:t>
            </a:r>
            <a:r>
              <a:rPr lang="en-US" sz="2800" b="1" dirty="0"/>
              <a:t> of list changing in size as </a:t>
            </a:r>
            <a:r>
              <a:rPr lang="en-US" sz="2800" b="1" dirty="0" err="1"/>
              <a:t>courseids</a:t>
            </a:r>
            <a:r>
              <a:rPr lang="en-US" sz="2800" b="1" dirty="0"/>
              <a:t> are added</a:t>
            </a:r>
          </a:p>
        </p:txBody>
      </p:sp>
    </p:spTree>
    <p:extLst>
      <p:ext uri="{BB962C8B-B14F-4D97-AF65-F5344CB8AC3E}">
        <p14:creationId xmlns:p14="http://schemas.microsoft.com/office/powerpoint/2010/main" val="157725064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FB52D7-FDFF-A849-B3B1-9657B332890E}"/>
              </a:ext>
            </a:extLst>
          </p:cNvPr>
          <p:cNvSpPr>
            <a:spLocks noGrp="1"/>
          </p:cNvSpPr>
          <p:nvPr>
            <p:ph type="body" sz="quarter" idx="10"/>
          </p:nvPr>
        </p:nvSpPr>
        <p:spPr/>
        <p:txBody>
          <a:bodyPr/>
          <a:lstStyle/>
          <a:p>
            <a:r>
              <a:rPr lang="en-US" sz="3200" dirty="0"/>
              <a:t>We could make a column with a string long enough to contain as many courses as each student could ever be enrolled in, and then use join and split to inspect the courses</a:t>
            </a:r>
          </a:p>
          <a:p>
            <a:r>
              <a:rPr lang="en-US" sz="3200" b="1" dirty="0"/>
              <a:t>SHOW column with </a:t>
            </a:r>
            <a:r>
              <a:rPr lang="en-US" sz="3200" b="1" dirty="0" err="1"/>
              <a:t>courseids</a:t>
            </a:r>
            <a:r>
              <a:rPr lang="en-US" sz="3200" b="1" dirty="0"/>
              <a:t> joined with commas</a:t>
            </a:r>
            <a:endParaRPr lang="en-US" sz="3200" dirty="0"/>
          </a:p>
          <a:p>
            <a:r>
              <a:rPr lang="en-US" sz="3200" dirty="0"/>
              <a:t>But this won't let us do what we want, since the database doesn't know that the contents of the string are </a:t>
            </a:r>
            <a:r>
              <a:rPr lang="en-US" sz="3200" dirty="0" err="1"/>
              <a:t>courseids</a:t>
            </a:r>
            <a:r>
              <a:rPr lang="en-US" sz="3200" dirty="0"/>
              <a:t>! We can't do the WHEREs and JOINs we'd like to.</a:t>
            </a:r>
          </a:p>
          <a:p>
            <a:endParaRPr lang="en-US" dirty="0"/>
          </a:p>
        </p:txBody>
      </p:sp>
    </p:spTree>
    <p:extLst>
      <p:ext uri="{BB962C8B-B14F-4D97-AF65-F5344CB8AC3E}">
        <p14:creationId xmlns:p14="http://schemas.microsoft.com/office/powerpoint/2010/main" val="837036807"/>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C8DF6C-7361-A04D-A5AA-FB7F060A0B9E}"/>
              </a:ext>
            </a:extLst>
          </p:cNvPr>
          <p:cNvSpPr>
            <a:spLocks noGrp="1"/>
          </p:cNvSpPr>
          <p:nvPr>
            <p:ph type="body" sz="quarter" idx="10"/>
          </p:nvPr>
        </p:nvSpPr>
        <p:spPr/>
        <p:txBody>
          <a:bodyPr>
            <a:noAutofit/>
          </a:bodyPr>
          <a:lstStyle/>
          <a:p>
            <a:r>
              <a:rPr lang="en-US" sz="3200" dirty="0"/>
              <a:t>We could add multiple columns, enough for all the courses a student could take, with a </a:t>
            </a:r>
            <a:r>
              <a:rPr lang="en-US" sz="3200" dirty="0" err="1"/>
              <a:t>courseid</a:t>
            </a:r>
            <a:r>
              <a:rPr lang="en-US" sz="3200" dirty="0"/>
              <a:t> in each one:</a:t>
            </a:r>
          </a:p>
          <a:p>
            <a:r>
              <a:rPr lang="en-US" sz="3200" b="1" dirty="0"/>
              <a:t>ANIMATION showing multiple columns</a:t>
            </a:r>
            <a:endParaRPr lang="en-US" sz="3200" dirty="0"/>
          </a:p>
          <a:p>
            <a:r>
              <a:rPr lang="en-US" sz="3200" dirty="0"/>
              <a:t>But (1) we'll have to write complicated queries like:</a:t>
            </a:r>
          </a:p>
          <a:p>
            <a:r>
              <a:rPr lang="en-US" sz="3200" dirty="0"/>
              <a:t>SELECT * FROM students WHERE courseid1 = '13' OR courseid2 = '13' OR coursed3 = '13'</a:t>
            </a:r>
          </a:p>
          <a:p>
            <a:r>
              <a:rPr lang="en-US" sz="3200" dirty="0"/>
              <a:t>(2) if we get the number of courses wrong, we're hosed, because we'd have to change the entire table's schema to add another course column</a:t>
            </a:r>
          </a:p>
        </p:txBody>
      </p:sp>
    </p:spTree>
    <p:extLst>
      <p:ext uri="{BB962C8B-B14F-4D97-AF65-F5344CB8AC3E}">
        <p14:creationId xmlns:p14="http://schemas.microsoft.com/office/powerpoint/2010/main" val="2634841922"/>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92C7FD-278C-694D-93C1-4B532E87D3F9}"/>
              </a:ext>
            </a:extLst>
          </p:cNvPr>
          <p:cNvSpPr>
            <a:spLocks noGrp="1"/>
          </p:cNvSpPr>
          <p:nvPr>
            <p:ph type="body" sz="quarter" idx="10"/>
          </p:nvPr>
        </p:nvSpPr>
        <p:spPr/>
        <p:txBody>
          <a:bodyPr>
            <a:normAutofit/>
          </a:bodyPr>
          <a:lstStyle/>
          <a:p>
            <a:r>
              <a:rPr lang="en-US" sz="3000" dirty="0"/>
              <a:t>Instead, we'll use another common database trick: a </a:t>
            </a:r>
            <a:r>
              <a:rPr lang="en-US" sz="3000" i="1" dirty="0"/>
              <a:t>separate table</a:t>
            </a:r>
            <a:r>
              <a:rPr lang="en-US" sz="3000" dirty="0"/>
              <a:t> for the enrollments</a:t>
            </a:r>
          </a:p>
          <a:p>
            <a:r>
              <a:rPr lang="en-US" sz="3000" dirty="0"/>
              <a:t>Think of "is enrolled in" as a relationship between a student and a course</a:t>
            </a:r>
          </a:p>
          <a:p>
            <a:r>
              <a:rPr lang="en-US" sz="3000" dirty="0"/>
              <a:t>The new table, called "enrollments" will capture this </a:t>
            </a:r>
            <a:r>
              <a:rPr lang="en-US" sz="3000" i="1" dirty="0"/>
              <a:t>relationship</a:t>
            </a:r>
            <a:r>
              <a:rPr lang="en-US" sz="3000" dirty="0"/>
              <a:t>, hence the name, </a:t>
            </a:r>
            <a:r>
              <a:rPr lang="en-US" sz="3000" i="1" dirty="0"/>
              <a:t>relational </a:t>
            </a:r>
            <a:r>
              <a:rPr lang="en-US" sz="3000" dirty="0"/>
              <a:t>database</a:t>
            </a:r>
          </a:p>
          <a:p>
            <a:r>
              <a:rPr lang="en-US" sz="3000" dirty="0"/>
              <a:t>Each record will have a </a:t>
            </a:r>
            <a:r>
              <a:rPr lang="en-US" sz="3000" dirty="0" err="1"/>
              <a:t>studentid</a:t>
            </a:r>
            <a:r>
              <a:rPr lang="en-US" sz="3000" dirty="0"/>
              <a:t> and a </a:t>
            </a:r>
            <a:r>
              <a:rPr lang="en-US" sz="3000" dirty="0" err="1"/>
              <a:t>courseid</a:t>
            </a:r>
            <a:r>
              <a:rPr lang="en-US" sz="3000" dirty="0"/>
              <a:t>. It will mean "the student with this </a:t>
            </a:r>
            <a:r>
              <a:rPr lang="en-US" sz="3000" dirty="0" err="1"/>
              <a:t>studentid</a:t>
            </a:r>
            <a:r>
              <a:rPr lang="en-US" sz="3000" dirty="0"/>
              <a:t> is enrolled in the course with this </a:t>
            </a:r>
            <a:r>
              <a:rPr lang="en-US" sz="3000" dirty="0" err="1"/>
              <a:t>courseid</a:t>
            </a:r>
            <a:r>
              <a:rPr lang="en-US" sz="3000" dirty="0"/>
              <a:t>"</a:t>
            </a:r>
          </a:p>
        </p:txBody>
      </p:sp>
    </p:spTree>
    <p:extLst>
      <p:ext uri="{BB962C8B-B14F-4D97-AF65-F5344CB8AC3E}">
        <p14:creationId xmlns:p14="http://schemas.microsoft.com/office/powerpoint/2010/main" val="208458261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12097-80D2-4941-8399-E17EAC530727}"/>
              </a:ext>
            </a:extLst>
          </p:cNvPr>
          <p:cNvSpPr>
            <a:spLocks noGrp="1"/>
          </p:cNvSpPr>
          <p:nvPr>
            <p:ph sz="quarter" idx="10"/>
          </p:nvPr>
        </p:nvSpPr>
        <p:spPr/>
        <p:txBody>
          <a:bodyPr/>
          <a:lstStyle/>
          <a:p>
            <a:r>
              <a:rPr lang="en-US" b="1" dirty="0" err="1"/>
              <a:t>sqlite</a:t>
            </a:r>
            <a:r>
              <a:rPr lang="en-US" b="1" dirty="0"/>
              <a:t>&gt; SELECT * FROM enrollments;</a:t>
            </a:r>
          </a:p>
          <a:p>
            <a:endParaRPr lang="en-US" dirty="0"/>
          </a:p>
          <a:p>
            <a:r>
              <a:rPr lang="en-US" dirty="0"/>
              <a:t>Now we can do things like count the credits in a student's schedule:</a:t>
            </a:r>
          </a:p>
          <a:p>
            <a:r>
              <a:rPr lang="en-US" b="1" dirty="0" err="1"/>
              <a:t>sqlite</a:t>
            </a:r>
            <a:r>
              <a:rPr lang="en-US" b="1" dirty="0"/>
              <a:t>&gt; SELECT SUM(credits) FROM enrollments INNER JOIN courses ON </a:t>
            </a:r>
            <a:r>
              <a:rPr lang="en-US" b="1" dirty="0" err="1"/>
              <a:t>enrollments.courseid</a:t>
            </a:r>
            <a:r>
              <a:rPr lang="en-US" b="1" dirty="0"/>
              <a:t> = </a:t>
            </a:r>
            <a:r>
              <a:rPr lang="en-US" b="1" dirty="0" err="1"/>
              <a:t>courses.courseid</a:t>
            </a:r>
            <a:r>
              <a:rPr lang="en-US" b="1" dirty="0"/>
              <a:t> WHERE </a:t>
            </a:r>
            <a:r>
              <a:rPr lang="en-US" b="1" dirty="0" err="1"/>
              <a:t>studentid</a:t>
            </a:r>
            <a:r>
              <a:rPr lang="en-US" b="1" dirty="0"/>
              <a:t>="67120";</a:t>
            </a:r>
          </a:p>
          <a:p>
            <a:r>
              <a:rPr lang="en-US" dirty="0"/>
              <a:t>This takes the courses table and joins it to enrollments — in effect, it adds the columns from courses to the enrollments table (</a:t>
            </a:r>
            <a:r>
              <a:rPr lang="en-US" b="1" dirty="0"/>
              <a:t>ANIMATE</a:t>
            </a:r>
            <a:r>
              <a:rPr lang="en-US" dirty="0"/>
              <a:t>), then we use WHERE to restrict ourselves to this one student's courses, and then we take the </a:t>
            </a:r>
            <a:r>
              <a:rPr lang="en-US" b="1" dirty="0"/>
              <a:t>SUM</a:t>
            </a:r>
            <a:r>
              <a:rPr lang="en-US" dirty="0"/>
              <a:t> of the credits in those courses</a:t>
            </a:r>
          </a:p>
        </p:txBody>
      </p:sp>
    </p:spTree>
    <p:extLst>
      <p:ext uri="{BB962C8B-B14F-4D97-AF65-F5344CB8AC3E}">
        <p14:creationId xmlns:p14="http://schemas.microsoft.com/office/powerpoint/2010/main" val="252910208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3C9701-EE52-674C-9BEE-D9DC9C282FE0}"/>
              </a:ext>
            </a:extLst>
          </p:cNvPr>
          <p:cNvSpPr>
            <a:spLocks noGrp="1"/>
          </p:cNvSpPr>
          <p:nvPr>
            <p:ph sz="quarter" idx="10"/>
          </p:nvPr>
        </p:nvSpPr>
        <p:spPr/>
        <p:txBody>
          <a:bodyPr>
            <a:normAutofit/>
          </a:bodyPr>
          <a:lstStyle/>
          <a:p>
            <a:r>
              <a:rPr lang="en-US" dirty="0"/>
              <a:t>Let's make our student a schedule that shows where and when her courses meet:</a:t>
            </a:r>
          </a:p>
          <a:p>
            <a:r>
              <a:rPr lang="en-US" b="1" dirty="0" err="1"/>
              <a:t>sqlite</a:t>
            </a:r>
            <a:r>
              <a:rPr lang="en-US" b="1" dirty="0"/>
              <a:t>&gt; SELECT </a:t>
            </a:r>
            <a:r>
              <a:rPr lang="en-US" b="1" dirty="0" err="1"/>
              <a:t>coursename,roomname,times</a:t>
            </a:r>
            <a:r>
              <a:rPr lang="en-US" b="1" dirty="0"/>
              <a:t> FROM enrollments INNER JOIN courses ON </a:t>
            </a:r>
            <a:r>
              <a:rPr lang="en-US" b="1" dirty="0" err="1"/>
              <a:t>enrollments.courseid</a:t>
            </a:r>
            <a:r>
              <a:rPr lang="en-US" b="1" dirty="0"/>
              <a:t> = </a:t>
            </a:r>
            <a:r>
              <a:rPr lang="en-US" b="1" dirty="0" err="1"/>
              <a:t>courses.courseid</a:t>
            </a:r>
            <a:r>
              <a:rPr lang="en-US" b="1" dirty="0"/>
              <a:t> INNER JOIN rooms ON </a:t>
            </a:r>
            <a:r>
              <a:rPr lang="en-US" b="1" dirty="0" err="1"/>
              <a:t>courses.roomid</a:t>
            </a:r>
            <a:r>
              <a:rPr lang="en-US" b="1" dirty="0"/>
              <a:t> = </a:t>
            </a:r>
            <a:r>
              <a:rPr lang="en-US" b="1" dirty="0" err="1"/>
              <a:t>rooms.roomid</a:t>
            </a:r>
            <a:r>
              <a:rPr lang="en-US" b="1" dirty="0"/>
              <a:t>  WHERE </a:t>
            </a:r>
            <a:r>
              <a:rPr lang="en-US" b="1" dirty="0" err="1"/>
              <a:t>studentid</a:t>
            </a:r>
            <a:r>
              <a:rPr lang="en-US" b="1" dirty="0"/>
              <a:t>="67120";</a:t>
            </a:r>
          </a:p>
          <a:p>
            <a:r>
              <a:rPr lang="en-US" dirty="0"/>
              <a:t>This requires pulling data from three tables: enrollments, courses, and rooms. </a:t>
            </a:r>
            <a:r>
              <a:rPr lang="en-US" i="1" dirty="0"/>
              <a:t>There is no table that has both course name and room name</a:t>
            </a:r>
            <a:r>
              <a:rPr lang="en-US" dirty="0"/>
              <a:t>, and neither of those tables knows which students are taking which courses. Only by putting these tables in a single database can we do this kind of magic.</a:t>
            </a:r>
          </a:p>
        </p:txBody>
      </p:sp>
    </p:spTree>
    <p:extLst>
      <p:ext uri="{BB962C8B-B14F-4D97-AF65-F5344CB8AC3E}">
        <p14:creationId xmlns:p14="http://schemas.microsoft.com/office/powerpoint/2010/main" val="3281606826"/>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CTECH403_M6_04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“SQL in Python”</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0845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CA18E8-73B2-9940-A2C0-B665872C6941}"/>
              </a:ext>
            </a:extLst>
          </p:cNvPr>
          <p:cNvSpPr>
            <a:spLocks noGrp="1"/>
          </p:cNvSpPr>
          <p:nvPr>
            <p:ph sz="quarter" idx="10"/>
          </p:nvPr>
        </p:nvSpPr>
        <p:spPr/>
        <p:txBody>
          <a:bodyPr>
            <a:normAutofit/>
          </a:bodyPr>
          <a:lstStyle/>
          <a:p>
            <a:r>
              <a:rPr lang="en-US" dirty="0"/>
              <a:t>Here's a more surprising use of this program: it can </a:t>
            </a:r>
            <a:r>
              <a:rPr lang="en-US" i="1" dirty="0"/>
              <a:t>print itself</a:t>
            </a:r>
            <a:endParaRPr lang="en-US" dirty="0"/>
          </a:p>
          <a:p>
            <a:endParaRPr lang="en-US" dirty="0"/>
          </a:p>
          <a:p>
            <a:r>
              <a:rPr lang="en-US" dirty="0"/>
              <a:t>$ python echo4.py echo4.py</a:t>
            </a:r>
          </a:p>
          <a:p>
            <a:endParaRPr lang="en-US" dirty="0"/>
          </a:p>
          <a:p>
            <a:r>
              <a:rPr lang="en-US" dirty="0"/>
              <a:t>Remember: a Python program is just some text stored in a file. The Python interpreter reads that file and executes the program in it. Our echo program reads that file and prints the contents.</a:t>
            </a:r>
          </a:p>
          <a:p>
            <a:endParaRPr lang="en-US" dirty="0"/>
          </a:p>
          <a:p>
            <a:r>
              <a:rPr lang="en-US" dirty="0"/>
              <a:t>Here it is again. It's a text file AND it's a program.</a:t>
            </a:r>
          </a:p>
          <a:p>
            <a:endParaRPr lang="en-US" dirty="0"/>
          </a:p>
        </p:txBody>
      </p:sp>
    </p:spTree>
    <p:extLst>
      <p:ext uri="{BB962C8B-B14F-4D97-AF65-F5344CB8AC3E}">
        <p14:creationId xmlns:p14="http://schemas.microsoft.com/office/powerpoint/2010/main" val="2651753766"/>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64ED9E-73B2-BA40-8D03-973BF13155A7}"/>
              </a:ext>
            </a:extLst>
          </p:cNvPr>
          <p:cNvSpPr>
            <a:spLocks noGrp="1"/>
          </p:cNvSpPr>
          <p:nvPr>
            <p:ph type="body" sz="quarter" idx="10"/>
          </p:nvPr>
        </p:nvSpPr>
        <p:spPr/>
        <p:txBody>
          <a:bodyPr>
            <a:normAutofit/>
          </a:bodyPr>
          <a:lstStyle/>
          <a:p>
            <a:r>
              <a:rPr lang="en-US" sz="3200" dirty="0"/>
              <a:t>So far, </a:t>
            </a:r>
            <a:r>
              <a:rPr lang="en-US" sz="3200" dirty="0" err="1"/>
              <a:t>basicdb</a:t>
            </a:r>
            <a:r>
              <a:rPr lang="en-US" sz="3200" dirty="0"/>
              <a:t> has one big advantage over a separate database program like </a:t>
            </a:r>
            <a:r>
              <a:rPr lang="en-US" sz="3200" dirty="0" err="1"/>
              <a:t>sqlite</a:t>
            </a:r>
            <a:endParaRPr lang="en-US" sz="3200" dirty="0"/>
          </a:p>
          <a:p>
            <a:r>
              <a:rPr lang="en-US" sz="3200" i="1" dirty="0"/>
              <a:t>We can use it from within Python programs</a:t>
            </a:r>
            <a:endParaRPr lang="en-US" sz="3200" dirty="0"/>
          </a:p>
          <a:p>
            <a:r>
              <a:rPr lang="en-US" sz="3200" dirty="0"/>
              <a:t>So let's see how to connect </a:t>
            </a:r>
            <a:r>
              <a:rPr lang="en-US" sz="3200" dirty="0" err="1"/>
              <a:t>sqlite</a:t>
            </a:r>
            <a:r>
              <a:rPr lang="en-US" sz="3200" dirty="0"/>
              <a:t> to a Python program</a:t>
            </a:r>
          </a:p>
          <a:p>
            <a:r>
              <a:rPr lang="en-US" sz="3200" dirty="0"/>
              <a:t>(With the understanding that almost any other SQL database program you could imagine can also be connected in a similar way)</a:t>
            </a:r>
          </a:p>
        </p:txBody>
      </p:sp>
    </p:spTree>
    <p:extLst>
      <p:ext uri="{BB962C8B-B14F-4D97-AF65-F5344CB8AC3E}">
        <p14:creationId xmlns:p14="http://schemas.microsoft.com/office/powerpoint/2010/main" val="2528584116"/>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64ED9E-73B2-BA40-8D03-973BF13155A7}"/>
              </a:ext>
            </a:extLst>
          </p:cNvPr>
          <p:cNvSpPr>
            <a:spLocks noGrp="1"/>
          </p:cNvSpPr>
          <p:nvPr>
            <p:ph sz="quarter" idx="10"/>
          </p:nvPr>
        </p:nvSpPr>
        <p:spPr/>
        <p:txBody>
          <a:bodyPr>
            <a:normAutofit fontScale="92500"/>
          </a:bodyPr>
          <a:lstStyle/>
          <a:p>
            <a:r>
              <a:rPr lang="en-US" dirty="0"/>
              <a:t>&gt;&gt;&gt; import sqlite3</a:t>
            </a:r>
            <a:endParaRPr lang="en-US" b="1" dirty="0"/>
          </a:p>
          <a:p>
            <a:r>
              <a:rPr lang="en-US" b="1" dirty="0"/>
              <a:t>First, we import the sqlite3 library.</a:t>
            </a:r>
          </a:p>
          <a:p>
            <a:r>
              <a:rPr lang="en-US" b="1" dirty="0"/>
              <a:t>This is what lets us work with sqlite3, just as csv lets us work with </a:t>
            </a:r>
            <a:r>
              <a:rPr lang="en-US" b="1" dirty="0" err="1"/>
              <a:t>csvs</a:t>
            </a:r>
            <a:endParaRPr lang="en-US" b="1" dirty="0"/>
          </a:p>
          <a:p>
            <a:endParaRPr lang="en-US" dirty="0"/>
          </a:p>
          <a:p>
            <a:r>
              <a:rPr lang="en-US" dirty="0"/>
              <a:t>&gt;&gt;&gt; c = sqlite3.connect('</a:t>
            </a:r>
            <a:r>
              <a:rPr lang="en-US" dirty="0" err="1"/>
              <a:t>zipcodesdb.sqlite</a:t>
            </a:r>
            <a:r>
              <a:rPr lang="en-US" dirty="0"/>
              <a:t>')</a:t>
            </a:r>
          </a:p>
          <a:p>
            <a:r>
              <a:rPr lang="en-US" b="1" dirty="0"/>
              <a:t>Then, we </a:t>
            </a:r>
            <a:r>
              <a:rPr lang="en-US" b="1" i="1" dirty="0"/>
              <a:t>connect</a:t>
            </a:r>
            <a:r>
              <a:rPr lang="en-US" b="1" dirty="0"/>
              <a:t> to a </a:t>
            </a:r>
            <a:r>
              <a:rPr lang="en-US" b="1" dirty="0" err="1"/>
              <a:t>sqlite</a:t>
            </a:r>
            <a:r>
              <a:rPr lang="en-US" b="1" dirty="0"/>
              <a:t> database. This opens the database file so we can work with it, just like opening a file to read/write it. c (for "connection") is like a file handle</a:t>
            </a:r>
            <a:endParaRPr lang="en-US" dirty="0"/>
          </a:p>
          <a:p>
            <a:endParaRPr lang="en-US" b="1" dirty="0"/>
          </a:p>
          <a:p>
            <a:r>
              <a:rPr lang="en-US" dirty="0"/>
              <a:t>&gt;&gt;&gt; cursor = </a:t>
            </a:r>
            <a:r>
              <a:rPr lang="en-US" dirty="0" err="1"/>
              <a:t>c.cursor</a:t>
            </a:r>
            <a:r>
              <a:rPr lang="en-US" dirty="0"/>
              <a:t>()</a:t>
            </a:r>
          </a:p>
          <a:p>
            <a:r>
              <a:rPr lang="en-US" b="1" dirty="0"/>
              <a:t>Next, we create a "cursor" for executing SQL commands</a:t>
            </a:r>
          </a:p>
        </p:txBody>
      </p:sp>
    </p:spTree>
    <p:extLst>
      <p:ext uri="{BB962C8B-B14F-4D97-AF65-F5344CB8AC3E}">
        <p14:creationId xmlns:p14="http://schemas.microsoft.com/office/powerpoint/2010/main" val="3452895579"/>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A1A76A-A63F-EB44-8A3B-6F02F6CA2302}"/>
              </a:ext>
            </a:extLst>
          </p:cNvPr>
          <p:cNvSpPr>
            <a:spLocks noGrp="1"/>
          </p:cNvSpPr>
          <p:nvPr>
            <p:ph sz="quarter" idx="10"/>
          </p:nvPr>
        </p:nvSpPr>
        <p:spPr/>
        <p:txBody>
          <a:bodyPr>
            <a:normAutofit/>
          </a:bodyPr>
          <a:lstStyle/>
          <a:p>
            <a:r>
              <a:rPr lang="en-US" dirty="0"/>
              <a:t>Once we have the cursor, we can actually execute SQL commands with </a:t>
            </a:r>
            <a:r>
              <a:rPr lang="en-US" b="1" dirty="0"/>
              <a:t>execute</a:t>
            </a:r>
            <a:r>
              <a:rPr lang="en-US" dirty="0"/>
              <a:t>:</a:t>
            </a:r>
          </a:p>
          <a:p>
            <a:endParaRPr lang="en-US" dirty="0"/>
          </a:p>
          <a:p>
            <a:r>
              <a:rPr lang="en-US" dirty="0"/>
              <a:t>&gt;&gt;&gt; </a:t>
            </a:r>
            <a:r>
              <a:rPr lang="en-US" b="1" dirty="0" err="1"/>
              <a:t>cursor.execute</a:t>
            </a:r>
            <a:r>
              <a:rPr lang="en-US" b="1" dirty="0"/>
              <a:t>('SELECT DISTINCT "State" FROM "</a:t>
            </a:r>
            <a:r>
              <a:rPr lang="en-US" b="1" dirty="0" err="1"/>
              <a:t>zipcodes</a:t>
            </a:r>
            <a:r>
              <a:rPr lang="en-US" b="1" dirty="0"/>
              <a:t>"')</a:t>
            </a:r>
          </a:p>
          <a:p>
            <a:r>
              <a:rPr lang="en-US" dirty="0"/>
              <a:t>This </a:t>
            </a:r>
            <a:r>
              <a:rPr lang="en-US" i="1" dirty="0"/>
              <a:t>loads</a:t>
            </a:r>
            <a:r>
              <a:rPr lang="en-US" dirty="0"/>
              <a:t> the list of results of the query into the cursor. To get the results out, we use the </a:t>
            </a:r>
            <a:r>
              <a:rPr lang="en-US" dirty="0" err="1"/>
              <a:t>fetchall</a:t>
            </a:r>
            <a:r>
              <a:rPr lang="en-US" dirty="0"/>
              <a:t>() function</a:t>
            </a:r>
          </a:p>
          <a:p>
            <a:endParaRPr lang="en-US" dirty="0"/>
          </a:p>
          <a:p>
            <a:r>
              <a:rPr lang="en-US" dirty="0"/>
              <a:t>&gt;&gt;&gt; </a:t>
            </a:r>
            <a:r>
              <a:rPr lang="en-US" b="1" dirty="0"/>
              <a:t>results = </a:t>
            </a:r>
            <a:r>
              <a:rPr lang="en-US" b="1" dirty="0" err="1"/>
              <a:t>cursor.fetchall</a:t>
            </a:r>
            <a:r>
              <a:rPr lang="en-US" b="1" dirty="0"/>
              <a:t>()</a:t>
            </a:r>
          </a:p>
          <a:p>
            <a:r>
              <a:rPr lang="en-US" b="1" dirty="0"/>
              <a:t>&gt;&gt;&gt; print(results)</a:t>
            </a:r>
          </a:p>
          <a:p>
            <a:r>
              <a:rPr lang="en-US" dirty="0"/>
              <a:t>A little cumbersome, but not bad</a:t>
            </a:r>
          </a:p>
        </p:txBody>
      </p:sp>
    </p:spTree>
    <p:extLst>
      <p:ext uri="{BB962C8B-B14F-4D97-AF65-F5344CB8AC3E}">
        <p14:creationId xmlns:p14="http://schemas.microsoft.com/office/powerpoint/2010/main" val="1250041150"/>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041CD-72E1-CB43-A773-EB22396BD1C1}"/>
              </a:ext>
            </a:extLst>
          </p:cNvPr>
          <p:cNvSpPr>
            <a:spLocks noGrp="1"/>
          </p:cNvSpPr>
          <p:nvPr>
            <p:ph type="body" sz="quarter" idx="10"/>
          </p:nvPr>
        </p:nvSpPr>
        <p:spPr/>
        <p:txBody>
          <a:bodyPr>
            <a:normAutofit/>
          </a:bodyPr>
          <a:lstStyle/>
          <a:p>
            <a:r>
              <a:rPr lang="en-US" sz="3200" dirty="0"/>
              <a:t>Here's a program that reads a </a:t>
            </a:r>
            <a:r>
              <a:rPr lang="en-US" sz="3200" dirty="0" err="1"/>
              <a:t>sqlite</a:t>
            </a:r>
            <a:r>
              <a:rPr lang="en-US" sz="3200" dirty="0"/>
              <a:t> database and issues a few simple queries</a:t>
            </a:r>
            <a:endParaRPr lang="en-US" dirty="0"/>
          </a:p>
        </p:txBody>
      </p:sp>
    </p:spTree>
    <p:extLst>
      <p:ext uri="{BB962C8B-B14F-4D97-AF65-F5344CB8AC3E}">
        <p14:creationId xmlns:p14="http://schemas.microsoft.com/office/powerpoint/2010/main" val="339355693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133807D-8357-134D-9148-91702F4C7BC5}"/>
              </a:ext>
            </a:extLst>
          </p:cNvPr>
          <p:cNvSpPr>
            <a:spLocks noGrp="1"/>
          </p:cNvSpPr>
          <p:nvPr>
            <p:ph type="body" sz="quarter" idx="12"/>
          </p:nvPr>
        </p:nvSpPr>
        <p:spPr>
          <a:xfrm>
            <a:off x="711842" y="1258038"/>
            <a:ext cx="8216683" cy="5402697"/>
          </a:xfrm>
        </p:spPr>
        <p:txBody>
          <a:bodyPr/>
          <a:lstStyle/>
          <a:p>
            <a:r>
              <a:rPr lang="en-US" dirty="0"/>
              <a:t>import sqlite3</a:t>
            </a:r>
          </a:p>
          <a:p>
            <a:endParaRPr lang="en-US" dirty="0"/>
          </a:p>
          <a:p>
            <a:r>
              <a:rPr lang="en-US" dirty="0" err="1"/>
              <a:t>dbname</a:t>
            </a:r>
            <a:r>
              <a:rPr lang="en-US" dirty="0"/>
              <a:t> = '</a:t>
            </a:r>
            <a:r>
              <a:rPr lang="en-US" dirty="0" err="1"/>
              <a:t>registrar.sqlite</a:t>
            </a:r>
            <a:r>
              <a:rPr lang="en-US" dirty="0"/>
              <a:t>'</a:t>
            </a:r>
          </a:p>
          <a:p>
            <a:endParaRPr lang="en-US" dirty="0"/>
          </a:p>
          <a:p>
            <a:r>
              <a:rPr lang="en-US" dirty="0"/>
              <a:t>connection = sqlite3.connect(</a:t>
            </a:r>
            <a:r>
              <a:rPr lang="en-US" dirty="0" err="1"/>
              <a:t>dbname</a:t>
            </a:r>
            <a:r>
              <a:rPr lang="en-US" dirty="0"/>
              <a:t>)</a:t>
            </a:r>
          </a:p>
          <a:p>
            <a:r>
              <a:rPr lang="en-US" dirty="0"/>
              <a:t>c = </a:t>
            </a:r>
            <a:r>
              <a:rPr lang="en-US" dirty="0" err="1"/>
              <a:t>connection.cursor</a:t>
            </a:r>
            <a:r>
              <a:rPr lang="en-US" dirty="0"/>
              <a:t>()</a:t>
            </a:r>
          </a:p>
          <a:p>
            <a:endParaRPr lang="en-US" dirty="0"/>
          </a:p>
          <a:p>
            <a:r>
              <a:rPr lang="en-US" dirty="0" err="1"/>
              <a:t>c.execute</a:t>
            </a:r>
            <a:r>
              <a:rPr lang="en-US" dirty="0"/>
              <a:t>('SELECT * FROM courses;')</a:t>
            </a:r>
          </a:p>
          <a:p>
            <a:r>
              <a:rPr lang="en-US" dirty="0"/>
              <a:t>rows = </a:t>
            </a:r>
            <a:r>
              <a:rPr lang="en-US" dirty="0" err="1"/>
              <a:t>c.fetchall</a:t>
            </a:r>
            <a:r>
              <a:rPr lang="en-US" dirty="0"/>
              <a:t>()</a:t>
            </a:r>
          </a:p>
          <a:p>
            <a:r>
              <a:rPr lang="en-US" dirty="0"/>
              <a:t>print("\</a:t>
            </a:r>
            <a:r>
              <a:rPr lang="en-US" dirty="0" err="1"/>
              <a:t>nAll</a:t>
            </a:r>
            <a:r>
              <a:rPr lang="en-US" dirty="0"/>
              <a:t> fields from all courses")</a:t>
            </a:r>
          </a:p>
          <a:p>
            <a:r>
              <a:rPr lang="en-US" dirty="0"/>
              <a:t>print(rows)</a:t>
            </a:r>
          </a:p>
          <a:p>
            <a:endParaRPr lang="en-US" dirty="0"/>
          </a:p>
          <a:p>
            <a:endParaRPr lang="en-US" dirty="0"/>
          </a:p>
          <a:p>
            <a:r>
              <a:rPr lang="en-US" dirty="0" err="1"/>
              <a:t>c.execute</a:t>
            </a:r>
            <a:r>
              <a:rPr lang="en-US" dirty="0"/>
              <a:t>('SELECT </a:t>
            </a:r>
            <a:r>
              <a:rPr lang="en-US" dirty="0" err="1"/>
              <a:t>coursename</a:t>
            </a:r>
            <a:r>
              <a:rPr lang="en-US" dirty="0"/>
              <a:t> FROM courses WHERE times = \'MW10\';')</a:t>
            </a:r>
          </a:p>
          <a:p>
            <a:r>
              <a:rPr lang="en-US" dirty="0"/>
              <a:t>rows = </a:t>
            </a:r>
            <a:r>
              <a:rPr lang="en-US" dirty="0" err="1"/>
              <a:t>c.fetchall</a:t>
            </a:r>
            <a:r>
              <a:rPr lang="en-US" dirty="0"/>
              <a:t>()</a:t>
            </a:r>
          </a:p>
          <a:p>
            <a:r>
              <a:rPr lang="en-US" dirty="0"/>
              <a:t>print("\</a:t>
            </a:r>
            <a:r>
              <a:rPr lang="en-US" dirty="0" err="1"/>
              <a:t>nCourse</a:t>
            </a:r>
            <a:r>
              <a:rPr lang="en-US" dirty="0"/>
              <a:t> names meeting MW at 10")</a:t>
            </a:r>
          </a:p>
          <a:p>
            <a:r>
              <a:rPr lang="en-US" dirty="0"/>
              <a:t>print(rows)</a:t>
            </a:r>
          </a:p>
        </p:txBody>
      </p:sp>
      <p:sp>
        <p:nvSpPr>
          <p:cNvPr id="5" name="TextBox 4">
            <a:extLst>
              <a:ext uri="{FF2B5EF4-FFF2-40B4-BE49-F238E27FC236}">
                <a16:creationId xmlns:a16="http://schemas.microsoft.com/office/drawing/2014/main" id="{A0D1C69E-30A7-B74E-83A6-5EE96AC0C055}"/>
              </a:ext>
            </a:extLst>
          </p:cNvPr>
          <p:cNvSpPr txBox="1"/>
          <p:nvPr/>
        </p:nvSpPr>
        <p:spPr>
          <a:xfrm>
            <a:off x="711842" y="796373"/>
            <a:ext cx="1545616" cy="461665"/>
          </a:xfrm>
          <a:prstGeom prst="rect">
            <a:avLst/>
          </a:prstGeom>
          <a:noFill/>
        </p:spPr>
        <p:txBody>
          <a:bodyPr wrap="none" rtlCol="0">
            <a:spAutoFit/>
          </a:bodyPr>
          <a:lstStyle/>
          <a:p>
            <a:r>
              <a:rPr lang="en-US" sz="2400" dirty="0"/>
              <a:t>&lt;</a:t>
            </a:r>
            <a:r>
              <a:rPr lang="en-US" sz="2400" dirty="0" err="1"/>
              <a:t>sqlite.py</a:t>
            </a:r>
            <a:r>
              <a:rPr lang="en-US" sz="2400" dirty="0"/>
              <a:t>&gt;</a:t>
            </a:r>
          </a:p>
        </p:txBody>
      </p:sp>
    </p:spTree>
    <p:extLst>
      <p:ext uri="{BB962C8B-B14F-4D97-AF65-F5344CB8AC3E}">
        <p14:creationId xmlns:p14="http://schemas.microsoft.com/office/powerpoint/2010/main" val="3213243283"/>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041CD-72E1-CB43-A773-EB22396BD1C1}"/>
              </a:ext>
            </a:extLst>
          </p:cNvPr>
          <p:cNvSpPr>
            <a:spLocks noGrp="1"/>
          </p:cNvSpPr>
          <p:nvPr>
            <p:ph type="body" sz="quarter" idx="10"/>
          </p:nvPr>
        </p:nvSpPr>
        <p:spPr/>
        <p:txBody>
          <a:bodyPr>
            <a:normAutofit/>
          </a:bodyPr>
          <a:lstStyle/>
          <a:p>
            <a:r>
              <a:rPr lang="en-US" sz="3200" dirty="0"/>
              <a:t>There's just one drawback, and it's a big one: we had to formulate our SQL query as a </a:t>
            </a:r>
            <a:r>
              <a:rPr lang="en-US" sz="3200" i="1" dirty="0"/>
              <a:t>string</a:t>
            </a:r>
            <a:r>
              <a:rPr lang="en-US" sz="3200" dirty="0"/>
              <a:t>. That means rather than just calling Python functions like in </a:t>
            </a:r>
            <a:r>
              <a:rPr lang="en-US" sz="3200" dirty="0" err="1"/>
              <a:t>basicdb</a:t>
            </a:r>
            <a:r>
              <a:rPr lang="en-US" sz="3200" dirty="0"/>
              <a:t>, we had to translate everything into text. That's a major inconvenience.</a:t>
            </a:r>
          </a:p>
          <a:p>
            <a:pPr marL="0" indent="0">
              <a:buNone/>
            </a:pPr>
            <a:endParaRPr lang="en-US" dirty="0"/>
          </a:p>
        </p:txBody>
      </p:sp>
    </p:spTree>
    <p:extLst>
      <p:ext uri="{BB962C8B-B14F-4D97-AF65-F5344CB8AC3E}">
        <p14:creationId xmlns:p14="http://schemas.microsoft.com/office/powerpoint/2010/main" val="2464015291"/>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7399E-7D85-3141-8593-833B6C52E710}"/>
              </a:ext>
            </a:extLst>
          </p:cNvPr>
          <p:cNvSpPr>
            <a:spLocks noGrp="1"/>
          </p:cNvSpPr>
          <p:nvPr>
            <p:ph type="body" sz="quarter" idx="10"/>
          </p:nvPr>
        </p:nvSpPr>
        <p:spPr/>
        <p:txBody>
          <a:bodyPr>
            <a:normAutofit/>
          </a:bodyPr>
          <a:lstStyle/>
          <a:p>
            <a:r>
              <a:rPr lang="en-US" sz="3200" dirty="0"/>
              <a:t>If we wanted to write in SQL, we would be </a:t>
            </a:r>
            <a:r>
              <a:rPr lang="en-US" sz="3200" i="1" dirty="0"/>
              <a:t>writing in SQL</a:t>
            </a:r>
            <a:r>
              <a:rPr lang="en-US" sz="3200" dirty="0"/>
              <a:t>.</a:t>
            </a:r>
          </a:p>
          <a:p>
            <a:r>
              <a:rPr lang="en-US" sz="3200" dirty="0"/>
              <a:t>We would much rather have a database interface that's really in Python</a:t>
            </a:r>
          </a:p>
          <a:p>
            <a:r>
              <a:rPr lang="en-US" sz="3200" dirty="0" err="1"/>
              <a:t>Basicdb</a:t>
            </a:r>
            <a:r>
              <a:rPr lang="en-US" sz="3200" dirty="0"/>
              <a:t> — or any database you or I could write on our own — may not be a very good database, but at least it's really truly in Python</a:t>
            </a:r>
          </a:p>
          <a:p>
            <a:r>
              <a:rPr lang="en-US" sz="3200" dirty="0"/>
              <a:t>So we'd like to use a real database, but access it without translating our queries into strings</a:t>
            </a:r>
          </a:p>
        </p:txBody>
      </p:sp>
    </p:spTree>
    <p:extLst>
      <p:ext uri="{BB962C8B-B14F-4D97-AF65-F5344CB8AC3E}">
        <p14:creationId xmlns:p14="http://schemas.microsoft.com/office/powerpoint/2010/main" val="269858419"/>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r>
              <a:rPr lang="en-US" sz="2800" b="1" dirty="0">
                <a:solidFill>
                  <a:srgbClr val="FFFFFF"/>
                </a:solidFill>
                <a:latin typeface="Open Sans"/>
                <a:ea typeface="Open Sans"/>
                <a:cs typeface="Open Sans"/>
                <a:sym typeface="Open Sans"/>
              </a:rPr>
              <a:t>CTECH403_M6_05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“Object-Relational Mappers”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954494916"/>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594662-AED1-6449-87B7-0239793757E3}"/>
              </a:ext>
            </a:extLst>
          </p:cNvPr>
          <p:cNvSpPr>
            <a:spLocks noGrp="1"/>
          </p:cNvSpPr>
          <p:nvPr>
            <p:ph type="body" sz="quarter" idx="10"/>
          </p:nvPr>
        </p:nvSpPr>
        <p:spPr/>
        <p:txBody>
          <a:bodyPr>
            <a:normAutofit/>
          </a:bodyPr>
          <a:lstStyle/>
          <a:p>
            <a:r>
              <a:rPr lang="en-US" sz="3200" dirty="0"/>
              <a:t>Here is another way to use a SQL database from within Python.</a:t>
            </a:r>
          </a:p>
          <a:p>
            <a:r>
              <a:rPr lang="en-US" sz="3200" dirty="0"/>
              <a:t>With an </a:t>
            </a:r>
            <a:r>
              <a:rPr lang="en-US" sz="3200" i="1" dirty="0"/>
              <a:t>object-relational mapper, or ORM</a:t>
            </a:r>
            <a:r>
              <a:rPr lang="en-US" sz="3200" dirty="0"/>
              <a:t>: a way of issuing regular Python function calls that the ORM then turns into SQL commands for the database</a:t>
            </a:r>
          </a:p>
          <a:p>
            <a:r>
              <a:rPr lang="en-US" sz="3200" dirty="0" err="1"/>
              <a:t>basicdb</a:t>
            </a:r>
            <a:r>
              <a:rPr lang="en-US" sz="3200" dirty="0"/>
              <a:t> is a kind of extremely simple ORM</a:t>
            </a:r>
          </a:p>
          <a:p>
            <a:r>
              <a:rPr lang="en-US" sz="3200" dirty="0"/>
              <a:t>Here is another one, still simple but actually real-world usable, called peewee</a:t>
            </a:r>
          </a:p>
        </p:txBody>
      </p:sp>
    </p:spTree>
    <p:extLst>
      <p:ext uri="{BB962C8B-B14F-4D97-AF65-F5344CB8AC3E}">
        <p14:creationId xmlns:p14="http://schemas.microsoft.com/office/powerpoint/2010/main" val="2339622260"/>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355ABCF-6408-2445-B5B6-FC9C8074D127}"/>
              </a:ext>
            </a:extLst>
          </p:cNvPr>
          <p:cNvSpPr>
            <a:spLocks noGrp="1"/>
          </p:cNvSpPr>
          <p:nvPr>
            <p:ph type="body" sz="quarter" idx="12"/>
          </p:nvPr>
        </p:nvSpPr>
        <p:spPr>
          <a:xfrm>
            <a:off x="711843" y="461665"/>
            <a:ext cx="8216683" cy="4263796"/>
          </a:xfrm>
        </p:spPr>
        <p:txBody>
          <a:bodyPr/>
          <a:lstStyle/>
          <a:p>
            <a:r>
              <a:rPr lang="en-US" sz="1200" dirty="0"/>
              <a:t>class </a:t>
            </a:r>
            <a:r>
              <a:rPr lang="en-US" sz="1200" dirty="0" err="1"/>
              <a:t>BaseModel</a:t>
            </a:r>
            <a:r>
              <a:rPr lang="en-US" sz="1200" dirty="0"/>
              <a:t>(Model):</a:t>
            </a:r>
          </a:p>
          <a:p>
            <a:r>
              <a:rPr lang="en-US" sz="1200" dirty="0"/>
              <a:t>    class Meta:</a:t>
            </a:r>
          </a:p>
          <a:p>
            <a:r>
              <a:rPr lang="en-US" sz="1200" dirty="0"/>
              <a:t>        database = </a:t>
            </a:r>
            <a:r>
              <a:rPr lang="en-US" sz="1200" dirty="0" err="1"/>
              <a:t>db</a:t>
            </a:r>
            <a:endParaRPr lang="en-US" sz="1200" dirty="0"/>
          </a:p>
          <a:p>
            <a:endParaRPr lang="en-US" sz="1200" dirty="0"/>
          </a:p>
          <a:p>
            <a:r>
              <a:rPr lang="en-US" sz="1200" dirty="0"/>
              <a:t>class Students(</a:t>
            </a:r>
            <a:r>
              <a:rPr lang="en-US" sz="1200" dirty="0" err="1"/>
              <a:t>BaseModel</a:t>
            </a:r>
            <a:r>
              <a:rPr lang="en-US" sz="1200" dirty="0"/>
              <a:t>):</a:t>
            </a:r>
          </a:p>
          <a:p>
            <a:r>
              <a:rPr lang="en-US" sz="1200" dirty="0"/>
              <a:t>    </a:t>
            </a:r>
            <a:r>
              <a:rPr lang="en-US" sz="1200" dirty="0" err="1"/>
              <a:t>lastname</a:t>
            </a:r>
            <a:r>
              <a:rPr lang="en-US" sz="1200" dirty="0"/>
              <a:t> = </a:t>
            </a:r>
            <a:r>
              <a:rPr lang="en-US" sz="1200" dirty="0" err="1"/>
              <a:t>TextField</a:t>
            </a:r>
            <a:r>
              <a:rPr lang="en-US" sz="1200" dirty="0"/>
              <a:t>()</a:t>
            </a:r>
          </a:p>
          <a:p>
            <a:r>
              <a:rPr lang="en-US" sz="1200" dirty="0"/>
              <a:t>    </a:t>
            </a:r>
            <a:r>
              <a:rPr lang="en-US" sz="1200" dirty="0" err="1"/>
              <a:t>firstname</a:t>
            </a:r>
            <a:r>
              <a:rPr lang="en-US" sz="1200" dirty="0"/>
              <a:t> = </a:t>
            </a:r>
            <a:r>
              <a:rPr lang="en-US" sz="1200" dirty="0" err="1"/>
              <a:t>TextField</a:t>
            </a:r>
            <a:r>
              <a:rPr lang="en-US" sz="1200" dirty="0"/>
              <a:t>()</a:t>
            </a:r>
          </a:p>
          <a:p>
            <a:r>
              <a:rPr lang="en-US" sz="1200" dirty="0"/>
              <a:t>    </a:t>
            </a:r>
            <a:r>
              <a:rPr lang="en-US" sz="1200" dirty="0" err="1"/>
              <a:t>studentid</a:t>
            </a:r>
            <a:r>
              <a:rPr lang="en-US" sz="1200" dirty="0"/>
              <a:t> = </a:t>
            </a:r>
            <a:r>
              <a:rPr lang="en-US" sz="1200" dirty="0" err="1"/>
              <a:t>IntegerField</a:t>
            </a:r>
            <a:r>
              <a:rPr lang="en-US" sz="1200" dirty="0"/>
              <a:t>(</a:t>
            </a:r>
            <a:r>
              <a:rPr lang="en-US" sz="1200" dirty="0" err="1"/>
              <a:t>primary_key</a:t>
            </a:r>
            <a:r>
              <a:rPr lang="en-US" sz="1200" dirty="0"/>
              <a:t>=True)</a:t>
            </a:r>
          </a:p>
          <a:p>
            <a:endParaRPr lang="en-US" sz="1200" dirty="0"/>
          </a:p>
          <a:p>
            <a:r>
              <a:rPr lang="en-US" sz="1200" dirty="0"/>
              <a:t>class Courses(</a:t>
            </a:r>
            <a:r>
              <a:rPr lang="en-US" sz="1200" dirty="0" err="1"/>
              <a:t>BaseModel</a:t>
            </a:r>
            <a:r>
              <a:rPr lang="en-US" sz="1200" dirty="0"/>
              <a:t>):</a:t>
            </a:r>
          </a:p>
          <a:p>
            <a:r>
              <a:rPr lang="en-US" sz="1200" dirty="0"/>
              <a:t>    </a:t>
            </a:r>
            <a:r>
              <a:rPr lang="en-US" sz="1200" dirty="0" err="1"/>
              <a:t>courseid</a:t>
            </a:r>
            <a:r>
              <a:rPr lang="en-US" sz="1200" dirty="0"/>
              <a:t> = </a:t>
            </a:r>
            <a:r>
              <a:rPr lang="en-US" sz="1200" dirty="0" err="1"/>
              <a:t>IntegerField</a:t>
            </a:r>
            <a:r>
              <a:rPr lang="en-US" sz="1200" dirty="0"/>
              <a:t>(</a:t>
            </a:r>
            <a:r>
              <a:rPr lang="en-US" sz="1200" dirty="0" err="1"/>
              <a:t>primary_key</a:t>
            </a:r>
            <a:r>
              <a:rPr lang="en-US" sz="1200" dirty="0"/>
              <a:t>=True)</a:t>
            </a:r>
          </a:p>
          <a:p>
            <a:r>
              <a:rPr lang="en-US" sz="1200" dirty="0"/>
              <a:t>    </a:t>
            </a:r>
            <a:r>
              <a:rPr lang="en-US" sz="1200" dirty="0" err="1"/>
              <a:t>coursename</a:t>
            </a:r>
            <a:r>
              <a:rPr lang="en-US" sz="1200" dirty="0"/>
              <a:t> = </a:t>
            </a:r>
            <a:r>
              <a:rPr lang="en-US" sz="1200" dirty="0" err="1"/>
              <a:t>TextField</a:t>
            </a:r>
            <a:r>
              <a:rPr lang="en-US" sz="1200" dirty="0"/>
              <a:t>()</a:t>
            </a:r>
          </a:p>
          <a:p>
            <a:r>
              <a:rPr lang="en-US" sz="1200" dirty="0"/>
              <a:t>    </a:t>
            </a:r>
            <a:r>
              <a:rPr lang="en-US" sz="1200" dirty="0" err="1"/>
              <a:t>roomid</a:t>
            </a:r>
            <a:r>
              <a:rPr lang="en-US" sz="1200" dirty="0"/>
              <a:t> = </a:t>
            </a:r>
            <a:r>
              <a:rPr lang="en-US" sz="1200" dirty="0" err="1"/>
              <a:t>IntegerField</a:t>
            </a:r>
            <a:r>
              <a:rPr lang="en-US" sz="1200" dirty="0"/>
              <a:t>()</a:t>
            </a:r>
          </a:p>
          <a:p>
            <a:r>
              <a:rPr lang="en-US" sz="1200" dirty="0"/>
              <a:t>    times = </a:t>
            </a:r>
            <a:r>
              <a:rPr lang="en-US" sz="1200" dirty="0" err="1"/>
              <a:t>TextField</a:t>
            </a:r>
            <a:r>
              <a:rPr lang="en-US" sz="1200" dirty="0"/>
              <a:t>()</a:t>
            </a:r>
          </a:p>
          <a:p>
            <a:r>
              <a:rPr lang="en-US" sz="1200" dirty="0"/>
              <a:t>    credits = </a:t>
            </a:r>
            <a:r>
              <a:rPr lang="en-US" sz="1200" dirty="0" err="1"/>
              <a:t>IntegerField</a:t>
            </a:r>
            <a:r>
              <a:rPr lang="en-US" sz="1200" dirty="0"/>
              <a:t>()</a:t>
            </a:r>
          </a:p>
        </p:txBody>
      </p:sp>
      <p:sp>
        <p:nvSpPr>
          <p:cNvPr id="2" name="TextBox 1">
            <a:extLst>
              <a:ext uri="{FF2B5EF4-FFF2-40B4-BE49-F238E27FC236}">
                <a16:creationId xmlns:a16="http://schemas.microsoft.com/office/drawing/2014/main" id="{BBA0BBDB-0845-364B-BDE4-40A731CA5BC6}"/>
              </a:ext>
            </a:extLst>
          </p:cNvPr>
          <p:cNvSpPr txBox="1"/>
          <p:nvPr/>
        </p:nvSpPr>
        <p:spPr>
          <a:xfrm>
            <a:off x="711843" y="0"/>
            <a:ext cx="2633093" cy="461665"/>
          </a:xfrm>
          <a:prstGeom prst="rect">
            <a:avLst/>
          </a:prstGeom>
          <a:noFill/>
        </p:spPr>
        <p:txBody>
          <a:bodyPr wrap="none" rtlCol="0">
            <a:spAutoFit/>
          </a:bodyPr>
          <a:lstStyle/>
          <a:p>
            <a:r>
              <a:rPr lang="en-US" sz="2400" dirty="0"/>
              <a:t>&lt;peewee-</a:t>
            </a:r>
            <a:r>
              <a:rPr lang="en-US" sz="2400" dirty="0" err="1"/>
              <a:t>sqlite.py</a:t>
            </a:r>
            <a:r>
              <a:rPr lang="en-US" sz="2400" dirty="0"/>
              <a:t>&gt;</a:t>
            </a:r>
          </a:p>
        </p:txBody>
      </p:sp>
    </p:spTree>
    <p:extLst>
      <p:ext uri="{BB962C8B-B14F-4D97-AF65-F5344CB8AC3E}">
        <p14:creationId xmlns:p14="http://schemas.microsoft.com/office/powerpoint/2010/main" val="2850390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7FA2F3-1BF8-6742-9551-15317CABE2C0}"/>
              </a:ext>
            </a:extLst>
          </p:cNvPr>
          <p:cNvSpPr>
            <a:spLocks noGrp="1"/>
          </p:cNvSpPr>
          <p:nvPr>
            <p:ph type="body" sz="quarter" idx="11"/>
          </p:nvPr>
        </p:nvSpPr>
        <p:spPr>
          <a:xfrm>
            <a:off x="4419600" y="821040"/>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f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close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CDB66689-D66E-6548-98AD-FB90EC4FFD0E}"/>
              </a:ext>
            </a:extLst>
          </p:cNvPr>
          <p:cNvSpPr txBox="1"/>
          <p:nvPr/>
        </p:nvSpPr>
        <p:spPr>
          <a:xfrm>
            <a:off x="4419600" y="359375"/>
            <a:ext cx="1632306" cy="461665"/>
          </a:xfrm>
          <a:prstGeom prst="rect">
            <a:avLst/>
          </a:prstGeom>
          <a:noFill/>
        </p:spPr>
        <p:txBody>
          <a:bodyPr wrap="none" rtlCol="0">
            <a:spAutoFit/>
          </a:bodyPr>
          <a:lstStyle/>
          <a:p>
            <a:r>
              <a:rPr lang="en-US" sz="2400" dirty="0"/>
              <a:t>&lt;echo4.py&gt;</a:t>
            </a:r>
          </a:p>
        </p:txBody>
      </p:sp>
    </p:spTree>
    <p:extLst>
      <p:ext uri="{BB962C8B-B14F-4D97-AF65-F5344CB8AC3E}">
        <p14:creationId xmlns:p14="http://schemas.microsoft.com/office/powerpoint/2010/main" val="394241468"/>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CC64C-5F87-3246-BFA1-510B680B714A}"/>
              </a:ext>
            </a:extLst>
          </p:cNvPr>
          <p:cNvSpPr>
            <a:spLocks noGrp="1"/>
          </p:cNvSpPr>
          <p:nvPr>
            <p:ph type="body" sz="quarter" idx="10"/>
          </p:nvPr>
        </p:nvSpPr>
        <p:spPr/>
        <p:txBody>
          <a:bodyPr>
            <a:normAutofit fontScale="92500" lnSpcReduction="20000"/>
          </a:bodyPr>
          <a:lstStyle/>
          <a:p>
            <a:r>
              <a:rPr lang="en-US" sz="3200" dirty="0"/>
              <a:t>The first interesting thing is that we have to be more explicit about our </a:t>
            </a:r>
            <a:r>
              <a:rPr lang="en-US" sz="3200" i="1" dirty="0"/>
              <a:t>data model</a:t>
            </a:r>
            <a:r>
              <a:rPr lang="en-US" sz="3200" dirty="0"/>
              <a:t>: what is the schema of this database?</a:t>
            </a:r>
          </a:p>
          <a:p>
            <a:r>
              <a:rPr lang="en-US" sz="3200" dirty="0" err="1"/>
              <a:t>Basicdb</a:t>
            </a:r>
            <a:r>
              <a:rPr lang="en-US" sz="3200" dirty="0"/>
              <a:t> was simple because it treated every column as as string. If you wanted to treat a column's data as numbers, you needed to convert them yourself</a:t>
            </a:r>
          </a:p>
          <a:p>
            <a:r>
              <a:rPr lang="en-US" sz="3200" dirty="0"/>
              <a:t>Peewee requires you to make explicit what the different columns contain</a:t>
            </a:r>
          </a:p>
          <a:p>
            <a:r>
              <a:rPr lang="en-US" sz="3200" dirty="0"/>
              <a:t>This is typical for serious SQL databases: the schema specifies the types of all of the data</a:t>
            </a:r>
          </a:p>
          <a:p>
            <a:r>
              <a:rPr lang="en-US" sz="3200" dirty="0"/>
              <a:t>But in return for that, Peewee lets us write powerful and reasonably intuitive queries:</a:t>
            </a:r>
          </a:p>
        </p:txBody>
      </p:sp>
    </p:spTree>
    <p:extLst>
      <p:ext uri="{BB962C8B-B14F-4D97-AF65-F5344CB8AC3E}">
        <p14:creationId xmlns:p14="http://schemas.microsoft.com/office/powerpoint/2010/main" val="3899922722"/>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355ABCF-6408-2445-B5B6-FC9C8074D127}"/>
              </a:ext>
            </a:extLst>
          </p:cNvPr>
          <p:cNvSpPr>
            <a:spLocks noGrp="1"/>
          </p:cNvSpPr>
          <p:nvPr>
            <p:ph type="body" sz="quarter" idx="12"/>
          </p:nvPr>
        </p:nvSpPr>
        <p:spPr>
          <a:xfrm>
            <a:off x="711843" y="1393962"/>
            <a:ext cx="8216683" cy="3532955"/>
          </a:xfrm>
        </p:spPr>
        <p:txBody>
          <a:bodyPr/>
          <a:lstStyle/>
          <a:p>
            <a:r>
              <a:rPr lang="en-US" dirty="0"/>
              <a:t>for </a:t>
            </a:r>
            <a:r>
              <a:rPr lang="en-US" dirty="0" err="1"/>
              <a:t>i</a:t>
            </a:r>
            <a:r>
              <a:rPr lang="en-US" dirty="0"/>
              <a:t> in </a:t>
            </a:r>
            <a:r>
              <a:rPr lang="en-US" dirty="0" err="1"/>
              <a:t>Students.select</a:t>
            </a:r>
            <a:r>
              <a:rPr lang="en-US" dirty="0"/>
              <a:t>():</a:t>
            </a:r>
          </a:p>
          <a:p>
            <a:r>
              <a:rPr lang="en-US" dirty="0"/>
              <a:t>    print (</a:t>
            </a:r>
            <a:r>
              <a:rPr lang="en-US" dirty="0" err="1"/>
              <a:t>i.firstname</a:t>
            </a:r>
            <a:r>
              <a:rPr lang="en-US" dirty="0"/>
              <a:t> + ' ' + </a:t>
            </a:r>
            <a:r>
              <a:rPr lang="en-US" dirty="0" err="1"/>
              <a:t>i.lastname</a:t>
            </a:r>
            <a:r>
              <a:rPr lang="en-US" dirty="0"/>
              <a:t>)</a:t>
            </a:r>
          </a:p>
          <a:p>
            <a:r>
              <a:rPr lang="en-US" dirty="0"/>
              <a:t>print()</a:t>
            </a:r>
          </a:p>
          <a:p>
            <a:endParaRPr lang="en-US" dirty="0"/>
          </a:p>
          <a:p>
            <a:r>
              <a:rPr lang="en-US" dirty="0"/>
              <a:t>for </a:t>
            </a:r>
            <a:r>
              <a:rPr lang="en-US" dirty="0" err="1"/>
              <a:t>i</a:t>
            </a:r>
            <a:r>
              <a:rPr lang="en-US" dirty="0"/>
              <a:t> in </a:t>
            </a:r>
            <a:r>
              <a:rPr lang="en-US" dirty="0" err="1"/>
              <a:t>Rooms.select</a:t>
            </a:r>
            <a:r>
              <a:rPr lang="en-US" dirty="0"/>
              <a:t>().where(</a:t>
            </a:r>
            <a:r>
              <a:rPr lang="en-US" dirty="0" err="1"/>
              <a:t>Rooms.capacity</a:t>
            </a:r>
            <a:r>
              <a:rPr lang="en-US" dirty="0"/>
              <a:t> &gt; 20):</a:t>
            </a:r>
          </a:p>
          <a:p>
            <a:r>
              <a:rPr lang="en-US" dirty="0"/>
              <a:t>    print (</a:t>
            </a:r>
            <a:r>
              <a:rPr lang="en-US" dirty="0" err="1"/>
              <a:t>i.roomname</a:t>
            </a:r>
            <a:r>
              <a:rPr lang="en-US" dirty="0"/>
              <a:t> + ' has capacity ' + str(</a:t>
            </a:r>
            <a:r>
              <a:rPr lang="en-US" dirty="0" err="1"/>
              <a:t>i.capacity</a:t>
            </a:r>
            <a:r>
              <a:rPr lang="en-US" dirty="0"/>
              <a:t>))</a:t>
            </a:r>
          </a:p>
          <a:p>
            <a:r>
              <a:rPr lang="en-US" dirty="0"/>
              <a:t>print()</a:t>
            </a:r>
          </a:p>
          <a:p>
            <a:endParaRPr lang="en-US" dirty="0"/>
          </a:p>
          <a:p>
            <a:r>
              <a:rPr lang="en-US" dirty="0"/>
              <a:t>for </a:t>
            </a:r>
            <a:r>
              <a:rPr lang="en-US" dirty="0" err="1"/>
              <a:t>i</a:t>
            </a:r>
            <a:r>
              <a:rPr lang="en-US" dirty="0"/>
              <a:t> in </a:t>
            </a:r>
            <a:r>
              <a:rPr lang="en-US" dirty="0" err="1"/>
              <a:t>Courses.select</a:t>
            </a:r>
            <a:r>
              <a:rPr lang="en-US" dirty="0"/>
              <a:t>().join(Rooms, on = (</a:t>
            </a:r>
            <a:r>
              <a:rPr lang="en-US" dirty="0" err="1"/>
              <a:t>Courses.roomid</a:t>
            </a:r>
            <a:r>
              <a:rPr lang="en-US" dirty="0"/>
              <a:t> == </a:t>
            </a:r>
            <a:r>
              <a:rPr lang="en-US" dirty="0" err="1"/>
              <a:t>Rooms.roomid</a:t>
            </a:r>
            <a:r>
              <a:rPr lang="en-US" dirty="0"/>
              <a:t>)).where(</a:t>
            </a:r>
            <a:r>
              <a:rPr lang="en-US" dirty="0" err="1"/>
              <a:t>Rooms.capacity</a:t>
            </a:r>
            <a:r>
              <a:rPr lang="en-US" dirty="0"/>
              <a:t> &gt; 20):</a:t>
            </a:r>
          </a:p>
          <a:p>
            <a:r>
              <a:rPr lang="en-US" dirty="0"/>
              <a:t>    print(</a:t>
            </a:r>
            <a:r>
              <a:rPr lang="en-US" dirty="0" err="1"/>
              <a:t>i.coursename</a:t>
            </a:r>
            <a:r>
              <a:rPr lang="en-US" dirty="0"/>
              <a:t> + ' meets in a room with capacity &gt; 20')</a:t>
            </a:r>
          </a:p>
        </p:txBody>
      </p:sp>
      <p:sp>
        <p:nvSpPr>
          <p:cNvPr id="2" name="TextBox 1">
            <a:extLst>
              <a:ext uri="{FF2B5EF4-FFF2-40B4-BE49-F238E27FC236}">
                <a16:creationId xmlns:a16="http://schemas.microsoft.com/office/drawing/2014/main" id="{BBA0BBDB-0845-364B-BDE4-40A731CA5BC6}"/>
              </a:ext>
            </a:extLst>
          </p:cNvPr>
          <p:cNvSpPr txBox="1"/>
          <p:nvPr/>
        </p:nvSpPr>
        <p:spPr>
          <a:xfrm>
            <a:off x="2062716" y="808074"/>
            <a:ext cx="1562992" cy="300082"/>
          </a:xfrm>
          <a:prstGeom prst="rect">
            <a:avLst/>
          </a:prstGeom>
          <a:noFill/>
        </p:spPr>
        <p:txBody>
          <a:bodyPr wrap="none" rtlCol="0">
            <a:spAutoFit/>
          </a:bodyPr>
          <a:lstStyle/>
          <a:p>
            <a:r>
              <a:rPr lang="en-US" dirty="0"/>
              <a:t>&lt;peewee-</a:t>
            </a:r>
            <a:r>
              <a:rPr lang="en-US" dirty="0" err="1"/>
              <a:t>sqlite.py</a:t>
            </a:r>
            <a:r>
              <a:rPr lang="en-US" dirty="0"/>
              <a:t>&gt;</a:t>
            </a:r>
          </a:p>
        </p:txBody>
      </p:sp>
    </p:spTree>
    <p:extLst>
      <p:ext uri="{BB962C8B-B14F-4D97-AF65-F5344CB8AC3E}">
        <p14:creationId xmlns:p14="http://schemas.microsoft.com/office/powerpoint/2010/main" val="3738820948"/>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CC64C-5F87-3246-BFA1-510B680B714A}"/>
              </a:ext>
            </a:extLst>
          </p:cNvPr>
          <p:cNvSpPr>
            <a:spLocks noGrp="1"/>
          </p:cNvSpPr>
          <p:nvPr>
            <p:ph type="body" sz="quarter" idx="10"/>
          </p:nvPr>
        </p:nvSpPr>
        <p:spPr/>
        <p:txBody>
          <a:bodyPr>
            <a:normAutofit/>
          </a:bodyPr>
          <a:lstStyle/>
          <a:p>
            <a:r>
              <a:rPr lang="en-US" sz="3200" dirty="0"/>
              <a:t>Fewer deeply nested parentheses. Instead, we can read each query left to right and understand it:</a:t>
            </a:r>
          </a:p>
          <a:p>
            <a:r>
              <a:rPr lang="en-US" sz="3200" b="1" dirty="0" err="1"/>
              <a:t>Students.select</a:t>
            </a:r>
            <a:r>
              <a:rPr lang="en-US" sz="3200" b="1" dirty="0"/>
              <a:t>():</a:t>
            </a:r>
          </a:p>
          <a:p>
            <a:r>
              <a:rPr lang="en-US" sz="3200" b="1" dirty="0" err="1"/>
              <a:t>Rooms.select</a:t>
            </a:r>
            <a:r>
              <a:rPr lang="en-US" sz="3200" b="1" dirty="0"/>
              <a:t>().where(</a:t>
            </a:r>
            <a:r>
              <a:rPr lang="en-US" sz="3200" b="1" dirty="0" err="1"/>
              <a:t>Rooms.capacity</a:t>
            </a:r>
            <a:r>
              <a:rPr lang="en-US" sz="3200" b="1" dirty="0"/>
              <a:t> &gt; 20):</a:t>
            </a:r>
          </a:p>
          <a:p>
            <a:r>
              <a:rPr lang="en-US" sz="3200" b="1" dirty="0" err="1"/>
              <a:t>Courses.select</a:t>
            </a:r>
            <a:r>
              <a:rPr lang="en-US" sz="3200" b="1" dirty="0"/>
              <a:t>().join(Rooms, on = (</a:t>
            </a:r>
            <a:r>
              <a:rPr lang="en-US" sz="3200" b="1" dirty="0" err="1"/>
              <a:t>Courses.roomid</a:t>
            </a:r>
            <a:r>
              <a:rPr lang="en-US" sz="3200" b="1" dirty="0"/>
              <a:t> == </a:t>
            </a:r>
            <a:r>
              <a:rPr lang="en-US" sz="3200" b="1" dirty="0" err="1"/>
              <a:t>Rooms.roomid</a:t>
            </a:r>
            <a:r>
              <a:rPr lang="en-US" sz="3200" b="1" dirty="0"/>
              <a:t>)).where(</a:t>
            </a:r>
            <a:r>
              <a:rPr lang="en-US" sz="3200" b="1" dirty="0" err="1"/>
              <a:t>Rooms.capacity</a:t>
            </a:r>
            <a:r>
              <a:rPr lang="en-US" sz="3200" b="1" dirty="0"/>
              <a:t> &gt; 20):</a:t>
            </a:r>
          </a:p>
          <a:p>
            <a:pPr marL="0" indent="0">
              <a:buNone/>
            </a:pPr>
            <a:endParaRPr lang="en-US" sz="3200" b="1" dirty="0"/>
          </a:p>
        </p:txBody>
      </p:sp>
    </p:spTree>
    <p:extLst>
      <p:ext uri="{BB962C8B-B14F-4D97-AF65-F5344CB8AC3E}">
        <p14:creationId xmlns:p14="http://schemas.microsoft.com/office/powerpoint/2010/main" val="284978813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A1A76A-A63F-EB44-8A3B-6F02F6CA2302}"/>
              </a:ext>
            </a:extLst>
          </p:cNvPr>
          <p:cNvSpPr>
            <a:spLocks noGrp="1"/>
          </p:cNvSpPr>
          <p:nvPr>
            <p:ph sz="quarter" idx="10"/>
          </p:nvPr>
        </p:nvSpPr>
        <p:spPr/>
        <p:txBody>
          <a:bodyPr>
            <a:normAutofit/>
          </a:bodyPr>
          <a:lstStyle/>
          <a:p>
            <a:r>
              <a:rPr lang="en-US" dirty="0"/>
              <a:t>&gt;&gt;&gt; python peewee-</a:t>
            </a:r>
            <a:r>
              <a:rPr lang="en-US" dirty="0" err="1"/>
              <a:t>sqlite.py</a:t>
            </a:r>
            <a:endParaRPr lang="en-US" dirty="0"/>
          </a:p>
        </p:txBody>
      </p:sp>
    </p:spTree>
    <p:extLst>
      <p:ext uri="{BB962C8B-B14F-4D97-AF65-F5344CB8AC3E}">
        <p14:creationId xmlns:p14="http://schemas.microsoft.com/office/powerpoint/2010/main" val="145734868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1341AD-5CDF-BB40-AF97-7A0F78F4A003}"/>
              </a:ext>
            </a:extLst>
          </p:cNvPr>
          <p:cNvSpPr>
            <a:spLocks noGrp="1"/>
          </p:cNvSpPr>
          <p:nvPr>
            <p:ph type="body" sz="quarter" idx="10"/>
          </p:nvPr>
        </p:nvSpPr>
        <p:spPr/>
        <p:txBody>
          <a:bodyPr>
            <a:normAutofit fontScale="92500"/>
          </a:bodyPr>
          <a:lstStyle/>
          <a:p>
            <a:r>
              <a:rPr lang="en-US" sz="3200" dirty="0"/>
              <a:t>To summarize:</a:t>
            </a:r>
          </a:p>
          <a:p>
            <a:r>
              <a:rPr lang="en-US" sz="3200" dirty="0"/>
              <a:t>SQL databases speak SQL; that's their native language</a:t>
            </a:r>
          </a:p>
          <a:p>
            <a:r>
              <a:rPr lang="en-US" sz="3200" dirty="0"/>
              <a:t>It's a good language for talking about tabular data, but not easy to write</a:t>
            </a:r>
          </a:p>
          <a:p>
            <a:r>
              <a:rPr lang="en-US" sz="3200" dirty="0"/>
              <a:t>You can write a program that speaks SQL directly to the DB</a:t>
            </a:r>
          </a:p>
          <a:p>
            <a:r>
              <a:rPr lang="en-US" sz="3200" dirty="0"/>
              <a:t>	But that would be tricky and error-prone</a:t>
            </a:r>
          </a:p>
          <a:p>
            <a:r>
              <a:rPr lang="en-US" sz="3200" dirty="0"/>
              <a:t>Or you can use an ORM like Peewee</a:t>
            </a:r>
          </a:p>
          <a:p>
            <a:r>
              <a:rPr lang="en-US" sz="3200" dirty="0"/>
              <a:t>	Your program speaks Python to Peewee, which speaks SQL to the DB</a:t>
            </a:r>
          </a:p>
          <a:p>
            <a:endParaRPr lang="en-US" dirty="0"/>
          </a:p>
        </p:txBody>
      </p:sp>
    </p:spTree>
    <p:extLst>
      <p:ext uri="{BB962C8B-B14F-4D97-AF65-F5344CB8AC3E}">
        <p14:creationId xmlns:p14="http://schemas.microsoft.com/office/powerpoint/2010/main" val="3173921924"/>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CTECH403_M6_06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“Other SQL Databases”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2265413429"/>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8DBDD2-CD0D-F64F-9B52-59C65C85314A}"/>
              </a:ext>
            </a:extLst>
          </p:cNvPr>
          <p:cNvSpPr>
            <a:spLocks noGrp="1"/>
          </p:cNvSpPr>
          <p:nvPr>
            <p:ph type="body" sz="quarter" idx="10"/>
          </p:nvPr>
        </p:nvSpPr>
        <p:spPr/>
        <p:txBody>
          <a:bodyPr>
            <a:normAutofit/>
          </a:bodyPr>
          <a:lstStyle/>
          <a:p>
            <a:r>
              <a:rPr lang="en-US" sz="3200" dirty="0"/>
              <a:t>To use a database, you need two things:</a:t>
            </a:r>
          </a:p>
          <a:p>
            <a:pPr lvl="1"/>
            <a:r>
              <a:rPr lang="en-US" sz="3200" dirty="0"/>
              <a:t>(1) A database </a:t>
            </a:r>
            <a:r>
              <a:rPr lang="en-US" sz="3200" i="1" dirty="0"/>
              <a:t>program </a:t>
            </a:r>
            <a:r>
              <a:rPr lang="en-US" sz="3200" dirty="0"/>
              <a:t>like sqlite3 which actually stores data on disk and executes queries against it</a:t>
            </a:r>
          </a:p>
          <a:p>
            <a:pPr lvl="1"/>
            <a:r>
              <a:rPr lang="en-US" sz="3200" dirty="0"/>
              <a:t>(2) A database </a:t>
            </a:r>
            <a:r>
              <a:rPr lang="en-US" sz="3200" i="1" dirty="0"/>
              <a:t>interface </a:t>
            </a:r>
            <a:r>
              <a:rPr lang="en-US" sz="3200" dirty="0"/>
              <a:t>like peewee which lets you use the database program from your own program (for this, that's in Python)</a:t>
            </a:r>
          </a:p>
          <a:p>
            <a:r>
              <a:rPr lang="en-US" sz="3200" dirty="0"/>
              <a:t>Let's talk about some of the better-known options. We'll start with SQL databases</a:t>
            </a:r>
          </a:p>
        </p:txBody>
      </p:sp>
    </p:spTree>
    <p:extLst>
      <p:ext uri="{BB962C8B-B14F-4D97-AF65-F5344CB8AC3E}">
        <p14:creationId xmlns:p14="http://schemas.microsoft.com/office/powerpoint/2010/main" val="1038215627"/>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2A60A-6E60-7F47-AD37-618ABC53DC2F}"/>
              </a:ext>
            </a:extLst>
          </p:cNvPr>
          <p:cNvSpPr>
            <a:spLocks noGrp="1"/>
          </p:cNvSpPr>
          <p:nvPr>
            <p:ph type="body" sz="quarter" idx="10"/>
          </p:nvPr>
        </p:nvSpPr>
        <p:spPr/>
        <p:txBody>
          <a:bodyPr>
            <a:normAutofit/>
          </a:bodyPr>
          <a:lstStyle/>
          <a:p>
            <a:r>
              <a:rPr lang="en-US" sz="3200" dirty="0"/>
              <a:t>You could write your own database program, like </a:t>
            </a:r>
            <a:r>
              <a:rPr lang="en-US" sz="3200" dirty="0" err="1"/>
              <a:t>basicdb</a:t>
            </a:r>
            <a:r>
              <a:rPr lang="en-US" sz="3200" dirty="0"/>
              <a:t>, which uses CSV files. That's almost always a terrible idea, because the existing database programs are so good. </a:t>
            </a:r>
          </a:p>
          <a:p>
            <a:r>
              <a:rPr lang="en-US" sz="3200" dirty="0"/>
              <a:t>SQLite is widely used because it is simple and open-source: anyone can use it or modify it for their own purposes without needing to pay a licensing fee or get permission</a:t>
            </a:r>
          </a:p>
          <a:p>
            <a:endParaRPr lang="en-US" dirty="0"/>
          </a:p>
        </p:txBody>
      </p:sp>
    </p:spTree>
    <p:extLst>
      <p:ext uri="{BB962C8B-B14F-4D97-AF65-F5344CB8AC3E}">
        <p14:creationId xmlns:p14="http://schemas.microsoft.com/office/powerpoint/2010/main" val="1248132350"/>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2A60A-6E60-7F47-AD37-618ABC53DC2F}"/>
              </a:ext>
            </a:extLst>
          </p:cNvPr>
          <p:cNvSpPr>
            <a:spLocks noGrp="1"/>
          </p:cNvSpPr>
          <p:nvPr>
            <p:ph type="body" sz="quarter" idx="10"/>
          </p:nvPr>
        </p:nvSpPr>
        <p:spPr/>
        <p:txBody>
          <a:bodyPr>
            <a:normAutofit/>
          </a:bodyPr>
          <a:lstStyle/>
          <a:p>
            <a:r>
              <a:rPr lang="en-US" sz="3200" dirty="0"/>
              <a:t>Two other widely used open-source SQL databases are MySQL and PostgreSQL, both of which are significantly more complicated but also more powerful than SQLite3</a:t>
            </a:r>
          </a:p>
          <a:p>
            <a:r>
              <a:rPr lang="en-US" sz="3200" dirty="0"/>
              <a:t>The best-known commercial SQL databases are made by Microsoft and Oracle. These are extraordinarily fully-featured products that typically integrate into a company's computer systems in a deep way</a:t>
            </a:r>
          </a:p>
          <a:p>
            <a:r>
              <a:rPr lang="en-US" sz="3200" b="1" dirty="0"/>
              <a:t>Chart with logos</a:t>
            </a:r>
          </a:p>
        </p:txBody>
      </p:sp>
    </p:spTree>
    <p:extLst>
      <p:ext uri="{BB962C8B-B14F-4D97-AF65-F5344CB8AC3E}">
        <p14:creationId xmlns:p14="http://schemas.microsoft.com/office/powerpoint/2010/main" val="95171013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FD55DA-7E84-CB4C-BF44-80BE412851C5}"/>
              </a:ext>
            </a:extLst>
          </p:cNvPr>
          <p:cNvSpPr>
            <a:spLocks noGrp="1"/>
          </p:cNvSpPr>
          <p:nvPr>
            <p:ph type="body" sz="quarter" idx="10"/>
          </p:nvPr>
        </p:nvSpPr>
        <p:spPr/>
        <p:txBody>
          <a:bodyPr>
            <a:noAutofit/>
          </a:bodyPr>
          <a:lstStyle/>
          <a:p>
            <a:r>
              <a:rPr lang="en-US" sz="3200" dirty="0"/>
              <a:t>What about other interfaces, aka ORMs?</a:t>
            </a:r>
          </a:p>
          <a:p>
            <a:pPr lvl="1"/>
            <a:r>
              <a:rPr lang="en-US" sz="2900" dirty="0"/>
              <a:t>Peewee works with SQLite, MySQL and Postgres. All of the common open-source </a:t>
            </a:r>
            <a:r>
              <a:rPr lang="en-US" sz="2900" dirty="0" err="1"/>
              <a:t>databses</a:t>
            </a:r>
            <a:r>
              <a:rPr lang="en-US" sz="2900" dirty="0"/>
              <a:t>.</a:t>
            </a:r>
          </a:p>
          <a:p>
            <a:pPr lvl="1"/>
            <a:r>
              <a:rPr lang="en-US" sz="2900" dirty="0" err="1"/>
              <a:t>SQLAlchemy</a:t>
            </a:r>
            <a:r>
              <a:rPr lang="en-US" sz="2900" dirty="0"/>
              <a:t> is another Python ORM. It too works with a wide range of popular databases</a:t>
            </a:r>
          </a:p>
          <a:p>
            <a:pPr lvl="1"/>
            <a:r>
              <a:rPr lang="en-US" sz="2900" dirty="0"/>
              <a:t>Django is a widely-used framework for making entire web apps that includes a fully-featured ORM</a:t>
            </a:r>
          </a:p>
          <a:p>
            <a:pPr lvl="1"/>
            <a:r>
              <a:rPr lang="en-US" sz="2900" dirty="0"/>
              <a:t>There's </a:t>
            </a:r>
            <a:r>
              <a:rPr lang="en-US" sz="2900" dirty="0" err="1"/>
              <a:t>pyodbc</a:t>
            </a:r>
            <a:r>
              <a:rPr lang="en-US" sz="2900" dirty="0"/>
              <a:t>… there are a lot of options here.</a:t>
            </a:r>
          </a:p>
          <a:p>
            <a:r>
              <a:rPr lang="en-US" sz="3200" dirty="0"/>
              <a:t>And of course other programming languages have their own ORMs. It's a big world.</a:t>
            </a:r>
          </a:p>
        </p:txBody>
      </p:sp>
    </p:spTree>
    <p:extLst>
      <p:ext uri="{BB962C8B-B14F-4D97-AF65-F5344CB8AC3E}">
        <p14:creationId xmlns:p14="http://schemas.microsoft.com/office/powerpoint/2010/main" val="1606760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2FA6A2-E075-1644-A5BA-D96636076625}"/>
              </a:ext>
            </a:extLst>
          </p:cNvPr>
          <p:cNvSpPr>
            <a:spLocks noGrp="1"/>
          </p:cNvSpPr>
          <p:nvPr>
            <p:ph type="body" sz="quarter" idx="10"/>
          </p:nvPr>
        </p:nvSpPr>
        <p:spPr/>
        <p:txBody>
          <a:bodyPr>
            <a:normAutofit/>
          </a:bodyPr>
          <a:lstStyle/>
          <a:p>
            <a:r>
              <a:rPr lang="en-US" sz="3200" dirty="0"/>
              <a:t>Now, a bit of notational convenience.</a:t>
            </a:r>
          </a:p>
          <a:p>
            <a:r>
              <a:rPr lang="en-US" sz="3200" dirty="0"/>
              <a:t>Python has a powerful piece of notation called a context manager, but we'll just meet it as a special kind of </a:t>
            </a:r>
            <a:r>
              <a:rPr lang="en-US" sz="3200" dirty="0" err="1"/>
              <a:t>stateement</a:t>
            </a:r>
            <a:r>
              <a:rPr lang="en-US" sz="3200" dirty="0"/>
              <a:t>: a "with" statement</a:t>
            </a:r>
          </a:p>
          <a:p>
            <a:r>
              <a:rPr lang="en-US" sz="3200" dirty="0"/>
              <a:t>Here's the program again, rewritten slightly:</a:t>
            </a:r>
          </a:p>
        </p:txBody>
      </p:sp>
    </p:spTree>
    <p:extLst>
      <p:ext uri="{BB962C8B-B14F-4D97-AF65-F5344CB8AC3E}">
        <p14:creationId xmlns:p14="http://schemas.microsoft.com/office/powerpoint/2010/main" val="3995546395"/>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7</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CTECH403_M6_07</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sz="2800" b="1" dirty="0">
                <a:solidFill>
                  <a:srgbClr val="FFFFFF"/>
                </a:solidFill>
                <a:latin typeface="Open Sans"/>
                <a:ea typeface="Open Sans"/>
                <a:cs typeface="Open Sans"/>
                <a:sym typeface="Open Sans"/>
              </a:rPr>
              <a:t>“Non-SQL Databases”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01651316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F9A99E-545E-C24F-B764-6AA4CFC4698F}"/>
              </a:ext>
            </a:extLst>
          </p:cNvPr>
          <p:cNvSpPr>
            <a:spLocks noGrp="1"/>
          </p:cNvSpPr>
          <p:nvPr>
            <p:ph type="body" sz="quarter" idx="10"/>
          </p:nvPr>
        </p:nvSpPr>
        <p:spPr/>
        <p:txBody>
          <a:bodyPr>
            <a:normAutofit/>
          </a:bodyPr>
          <a:lstStyle/>
          <a:p>
            <a:r>
              <a:rPr lang="en-US" sz="3200" dirty="0"/>
              <a:t>SQL is not the only way to work with databases</a:t>
            </a:r>
          </a:p>
          <a:p>
            <a:r>
              <a:rPr lang="en-US" sz="3200" dirty="0"/>
              <a:t>And not all data is tabular!</a:t>
            </a:r>
          </a:p>
          <a:p>
            <a:r>
              <a:rPr lang="en-US" sz="3200" dirty="0"/>
              <a:t>Remember that we started with JSON. Some data structures don't flatten as nicely into tables.</a:t>
            </a:r>
          </a:p>
          <a:p>
            <a:r>
              <a:rPr lang="en-US" sz="3200" dirty="0"/>
              <a:t>So there are also what are called "NoSQL" databases, which have very different data models</a:t>
            </a:r>
          </a:p>
          <a:p>
            <a:r>
              <a:rPr lang="en-US" sz="3200" dirty="0"/>
              <a:t>Here, briefly are three non-SQL approaches to data:</a:t>
            </a:r>
          </a:p>
        </p:txBody>
      </p:sp>
    </p:spTree>
    <p:extLst>
      <p:ext uri="{BB962C8B-B14F-4D97-AF65-F5344CB8AC3E}">
        <p14:creationId xmlns:p14="http://schemas.microsoft.com/office/powerpoint/2010/main" val="1606304475"/>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rmAutofit/>
          </a:bodyPr>
          <a:lstStyle/>
          <a:p>
            <a:r>
              <a:rPr lang="en-US" sz="3200" dirty="0"/>
              <a:t>There are "key-value" databases:</a:t>
            </a:r>
          </a:p>
          <a:p>
            <a:r>
              <a:rPr lang="en-US" sz="3200" dirty="0"/>
              <a:t>You can think of them as giant, hyper-efficient dictionaries:</a:t>
            </a:r>
          </a:p>
          <a:p>
            <a:r>
              <a:rPr lang="en-US" sz="3200" dirty="0"/>
              <a:t>Here: let's play around with </a:t>
            </a:r>
            <a:r>
              <a:rPr lang="en-US" sz="3200" dirty="0" err="1"/>
              <a:t>Redis</a:t>
            </a:r>
            <a:r>
              <a:rPr lang="en-US" sz="3200" dirty="0"/>
              <a:t>:</a:t>
            </a:r>
          </a:p>
          <a:p>
            <a:r>
              <a:rPr lang="en-US" sz="3200" dirty="0">
                <a:hlinkClick r:id="rId2"/>
              </a:rPr>
              <a:t>https://try.redis.io</a:t>
            </a:r>
            <a:endParaRPr lang="en-US" sz="3200" dirty="0"/>
          </a:p>
        </p:txBody>
      </p:sp>
    </p:spTree>
    <p:extLst>
      <p:ext uri="{BB962C8B-B14F-4D97-AF65-F5344CB8AC3E}">
        <p14:creationId xmlns:p14="http://schemas.microsoft.com/office/powerpoint/2010/main" val="194243706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B64A3-C86E-D84C-92F5-9D4CA4C15093}"/>
              </a:ext>
            </a:extLst>
          </p:cNvPr>
          <p:cNvSpPr>
            <a:spLocks noGrp="1"/>
          </p:cNvSpPr>
          <p:nvPr>
            <p:ph type="body" sz="quarter" idx="10"/>
          </p:nvPr>
        </p:nvSpPr>
        <p:spPr/>
        <p:txBody>
          <a:bodyPr>
            <a:normAutofit/>
          </a:bodyPr>
          <a:lstStyle/>
          <a:p>
            <a:r>
              <a:rPr lang="en-US" sz="2800" dirty="0"/>
              <a:t>set a 1</a:t>
            </a:r>
          </a:p>
          <a:p>
            <a:r>
              <a:rPr lang="en-US" sz="2800" dirty="0"/>
              <a:t>set b 2</a:t>
            </a:r>
          </a:p>
          <a:p>
            <a:r>
              <a:rPr lang="en-US" sz="2800" dirty="0"/>
              <a:t>get a</a:t>
            </a:r>
          </a:p>
          <a:p>
            <a:r>
              <a:rPr lang="en-US" sz="2800" dirty="0"/>
              <a:t>get b</a:t>
            </a:r>
          </a:p>
          <a:p>
            <a:r>
              <a:rPr lang="en-US" sz="2800" dirty="0"/>
              <a:t>a</a:t>
            </a:r>
          </a:p>
          <a:p>
            <a:r>
              <a:rPr lang="en-US" sz="2800" dirty="0"/>
              <a:t>b</a:t>
            </a:r>
          </a:p>
          <a:p>
            <a:r>
              <a:rPr lang="en-US" sz="2800" dirty="0"/>
              <a:t>del b</a:t>
            </a:r>
          </a:p>
          <a:p>
            <a:r>
              <a:rPr lang="en-US" sz="2800" dirty="0" err="1"/>
              <a:t>incr</a:t>
            </a:r>
            <a:r>
              <a:rPr lang="en-US" sz="2800" dirty="0"/>
              <a:t> a</a:t>
            </a:r>
          </a:p>
          <a:p>
            <a:r>
              <a:rPr lang="en-US" sz="2800" dirty="0"/>
              <a:t>get a</a:t>
            </a:r>
          </a:p>
          <a:p>
            <a:endParaRPr lang="en-US" dirty="0"/>
          </a:p>
        </p:txBody>
      </p:sp>
    </p:spTree>
    <p:extLst>
      <p:ext uri="{BB962C8B-B14F-4D97-AF65-F5344CB8AC3E}">
        <p14:creationId xmlns:p14="http://schemas.microsoft.com/office/powerpoint/2010/main" val="3279165735"/>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D709F6-B66A-A34B-AA06-270CA8651AFD}"/>
              </a:ext>
            </a:extLst>
          </p:cNvPr>
          <p:cNvSpPr>
            <a:spLocks noGrp="1"/>
          </p:cNvSpPr>
          <p:nvPr>
            <p:ph type="body" sz="quarter" idx="10"/>
          </p:nvPr>
        </p:nvSpPr>
        <p:spPr/>
        <p:txBody>
          <a:bodyPr>
            <a:normAutofit/>
          </a:bodyPr>
          <a:lstStyle/>
          <a:p>
            <a:r>
              <a:rPr lang="en-US" sz="3200" dirty="0"/>
              <a:t>This is ... a dictionary</a:t>
            </a:r>
          </a:p>
          <a:p>
            <a:r>
              <a:rPr lang="en-US" sz="3200" dirty="0"/>
              <a:t>Just imagine that there are millions of keys and some of them have values that are tens of megabytes</a:t>
            </a:r>
          </a:p>
          <a:p>
            <a:r>
              <a:rPr lang="en-US" sz="3200" dirty="0"/>
              <a:t>A big advantage of a key-value database is that it's super-easy to integrate into your program, since it functions so much like a data structure you're already using </a:t>
            </a:r>
          </a:p>
          <a:p>
            <a:r>
              <a:rPr lang="en-US" sz="3200" dirty="0"/>
              <a:t>Only it scales up much larger than Python itself can handle on its own</a:t>
            </a:r>
          </a:p>
        </p:txBody>
      </p:sp>
    </p:spTree>
    <p:extLst>
      <p:ext uri="{BB962C8B-B14F-4D97-AF65-F5344CB8AC3E}">
        <p14:creationId xmlns:p14="http://schemas.microsoft.com/office/powerpoint/2010/main" val="2531733157"/>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rmAutofit/>
          </a:bodyPr>
          <a:lstStyle/>
          <a:p>
            <a:r>
              <a:rPr lang="en-US" sz="3200" dirty="0"/>
              <a:t>Next, graph databases. In a relational database, we had to pick out appropriate tables for all the information we're interested in</a:t>
            </a:r>
          </a:p>
          <a:p>
            <a:r>
              <a:rPr lang="en-US" sz="3200" dirty="0"/>
              <a:t>This results in some unnatural-looking tables</a:t>
            </a:r>
          </a:p>
          <a:p>
            <a:r>
              <a:rPr lang="en-US" sz="3200" dirty="0"/>
              <a:t>For example, we had a table just for enrollments, since we had to model them as a relationship between students and courses</a:t>
            </a:r>
          </a:p>
          <a:p>
            <a:r>
              <a:rPr lang="en-US" sz="3200" b="1" dirty="0">
                <a:highlight>
                  <a:srgbClr val="FFFF00"/>
                </a:highlight>
              </a:rPr>
              <a:t>DIAGRAM</a:t>
            </a:r>
          </a:p>
        </p:txBody>
      </p:sp>
    </p:spTree>
    <p:extLst>
      <p:ext uri="{BB962C8B-B14F-4D97-AF65-F5344CB8AC3E}">
        <p14:creationId xmlns:p14="http://schemas.microsoft.com/office/powerpoint/2010/main" val="2391999903"/>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3BF9-F2B9-B041-804D-8120B9C23947}"/>
              </a:ext>
            </a:extLst>
          </p:cNvPr>
          <p:cNvSpPr>
            <a:spLocks noGrp="1"/>
          </p:cNvSpPr>
          <p:nvPr>
            <p:ph type="body" sz="quarter" idx="10"/>
          </p:nvPr>
        </p:nvSpPr>
        <p:spPr/>
        <p:txBody>
          <a:bodyPr>
            <a:noAutofit/>
          </a:bodyPr>
          <a:lstStyle/>
          <a:p>
            <a:r>
              <a:rPr lang="en-US" sz="3200" dirty="0"/>
              <a:t>Graph databases take what can sometimes be a simpler approach: write out the </a:t>
            </a:r>
            <a:r>
              <a:rPr lang="en-US" sz="3200" i="1" dirty="0"/>
              <a:t>things</a:t>
            </a:r>
            <a:r>
              <a:rPr lang="en-US" sz="3200" dirty="0"/>
              <a:t> in your model as nodes on a graph.</a:t>
            </a:r>
          </a:p>
          <a:p>
            <a:r>
              <a:rPr lang="en-US" sz="3200" dirty="0"/>
              <a:t>For us, that's students, courses, and rooms</a:t>
            </a:r>
          </a:p>
          <a:p>
            <a:r>
              <a:rPr lang="en-US" sz="3200" b="1" dirty="0">
                <a:highlight>
                  <a:srgbClr val="FFFF00"/>
                </a:highlight>
              </a:rPr>
              <a:t>DIAGRAM</a:t>
            </a:r>
            <a:endParaRPr lang="en-US" sz="3200" dirty="0">
              <a:highlight>
                <a:srgbClr val="FFFF00"/>
              </a:highlight>
            </a:endParaRPr>
          </a:p>
          <a:p>
            <a:r>
              <a:rPr lang="en-US" sz="3200" dirty="0"/>
              <a:t>Now, turn the relationships among them into edges on the graph</a:t>
            </a:r>
          </a:p>
          <a:p>
            <a:r>
              <a:rPr lang="en-US" sz="3200" dirty="0"/>
              <a:t>For example, make an edge from each course to the room it meets in</a:t>
            </a:r>
          </a:p>
          <a:p>
            <a:r>
              <a:rPr lang="en-US" sz="3200" b="1" dirty="0">
                <a:highlight>
                  <a:srgbClr val="FFFF00"/>
                </a:highlight>
              </a:rPr>
              <a:t>DRAW MEETS IN edges</a:t>
            </a:r>
          </a:p>
        </p:txBody>
      </p:sp>
    </p:spTree>
    <p:extLst>
      <p:ext uri="{BB962C8B-B14F-4D97-AF65-F5344CB8AC3E}">
        <p14:creationId xmlns:p14="http://schemas.microsoft.com/office/powerpoint/2010/main" val="3723443928"/>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3BF9-F2B9-B041-804D-8120B9C23947}"/>
              </a:ext>
            </a:extLst>
          </p:cNvPr>
          <p:cNvSpPr>
            <a:spLocks noGrp="1"/>
          </p:cNvSpPr>
          <p:nvPr>
            <p:ph type="body" sz="quarter" idx="10"/>
          </p:nvPr>
        </p:nvSpPr>
        <p:spPr/>
        <p:txBody>
          <a:bodyPr>
            <a:normAutofit/>
          </a:bodyPr>
          <a:lstStyle/>
          <a:p>
            <a:r>
              <a:rPr lang="en-US" sz="3000" dirty="0"/>
              <a:t>Next, we could draw an edge from each student to each course they're enrolled in</a:t>
            </a:r>
          </a:p>
          <a:p>
            <a:r>
              <a:rPr lang="en-US" sz="3000" b="1" dirty="0">
                <a:highlight>
                  <a:srgbClr val="FFFF00"/>
                </a:highlight>
              </a:rPr>
              <a:t>DRAW THESE EDGES</a:t>
            </a:r>
            <a:endParaRPr lang="en-US" sz="3000" dirty="0">
              <a:highlight>
                <a:srgbClr val="FFFF00"/>
              </a:highlight>
            </a:endParaRPr>
          </a:p>
          <a:p>
            <a:r>
              <a:rPr lang="en-US" sz="3000" dirty="0"/>
              <a:t>Then we could write more intuitive queries. Here's what the query to find all of the courses a student is enrolled in would look like in Neo4j, a popular graph database:</a:t>
            </a:r>
          </a:p>
        </p:txBody>
      </p:sp>
      <p:sp>
        <p:nvSpPr>
          <p:cNvPr id="3" name="TextBox 2">
            <a:extLst>
              <a:ext uri="{FF2B5EF4-FFF2-40B4-BE49-F238E27FC236}">
                <a16:creationId xmlns:a16="http://schemas.microsoft.com/office/drawing/2014/main" id="{D0DF4667-9819-5847-B01A-C554625F78FD}"/>
              </a:ext>
            </a:extLst>
          </p:cNvPr>
          <p:cNvSpPr txBox="1"/>
          <p:nvPr/>
        </p:nvSpPr>
        <p:spPr>
          <a:xfrm>
            <a:off x="6315502" y="10236"/>
            <a:ext cx="184731" cy="248209"/>
          </a:xfrm>
          <a:prstGeom prst="rect">
            <a:avLst/>
          </a:prstGeom>
          <a:noFill/>
        </p:spPr>
        <p:txBody>
          <a:bodyPr wrap="none" rtlCol="0">
            <a:spAutoFit/>
          </a:bodyPr>
          <a:lstStyle/>
          <a:p>
            <a:endParaRPr lang="en-US" sz="1013" dirty="0"/>
          </a:p>
        </p:txBody>
      </p:sp>
    </p:spTree>
    <p:extLst>
      <p:ext uri="{BB962C8B-B14F-4D97-AF65-F5344CB8AC3E}">
        <p14:creationId xmlns:p14="http://schemas.microsoft.com/office/powerpoint/2010/main" val="4250466153"/>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A1A76A-A63F-EB44-8A3B-6F02F6CA2302}"/>
              </a:ext>
            </a:extLst>
          </p:cNvPr>
          <p:cNvSpPr>
            <a:spLocks noGrp="1"/>
          </p:cNvSpPr>
          <p:nvPr>
            <p:ph type="body" sz="quarter" idx="11"/>
          </p:nvPr>
        </p:nvSpPr>
        <p:spPr/>
        <p:txBody>
          <a:bodyPr>
            <a:normAutofit/>
          </a:bodyPr>
          <a:lstStyle/>
          <a:p>
            <a:r>
              <a:rPr lang="en-US" dirty="0"/>
              <a:t>&gt;&gt;&gt; python peewee-</a:t>
            </a:r>
            <a:r>
              <a:rPr lang="en-US" dirty="0" err="1"/>
              <a:t>sqlite.py</a:t>
            </a:r>
            <a:endParaRPr lang="en-US" dirty="0"/>
          </a:p>
        </p:txBody>
      </p:sp>
      <p:sp>
        <p:nvSpPr>
          <p:cNvPr id="3" name="Text Placeholder 2">
            <a:extLst>
              <a:ext uri="{FF2B5EF4-FFF2-40B4-BE49-F238E27FC236}">
                <a16:creationId xmlns:a16="http://schemas.microsoft.com/office/drawing/2014/main" id="{84DB6444-0541-4548-8B9D-71A310520151}"/>
              </a:ext>
            </a:extLst>
          </p:cNvPr>
          <p:cNvSpPr>
            <a:spLocks noGrp="1"/>
          </p:cNvSpPr>
          <p:nvPr>
            <p:ph type="body" sz="quarter" idx="12"/>
          </p:nvPr>
        </p:nvSpPr>
        <p:spPr>
          <a:xfrm>
            <a:off x="711843" y="269497"/>
            <a:ext cx="8216683" cy="750205"/>
          </a:xfrm>
        </p:spPr>
        <p:txBody>
          <a:bodyPr/>
          <a:lstStyle/>
          <a:p>
            <a:r>
              <a:rPr lang="en-US" sz="1400" b="1" dirty="0"/>
              <a:t>MATCH (:Student {id: '67120'})-[:ENROLLED_IN]-&gt;{</a:t>
            </a:r>
            <a:r>
              <a:rPr lang="en-US" sz="1400" b="1" dirty="0" err="1"/>
              <a:t>c:Course</a:t>
            </a:r>
            <a:r>
              <a:rPr lang="en-US" sz="1400" b="1" dirty="0"/>
              <a:t>}</a:t>
            </a:r>
          </a:p>
          <a:p>
            <a:r>
              <a:rPr lang="en-US" sz="1400" b="1" dirty="0"/>
              <a:t>RETURN c</a:t>
            </a:r>
            <a:endParaRPr lang="en-US" sz="1400" dirty="0"/>
          </a:p>
        </p:txBody>
      </p:sp>
    </p:spTree>
    <p:extLst>
      <p:ext uri="{BB962C8B-B14F-4D97-AF65-F5344CB8AC3E}">
        <p14:creationId xmlns:p14="http://schemas.microsoft.com/office/powerpoint/2010/main" val="3904956248"/>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3BF9-F2B9-B041-804D-8120B9C23947}"/>
              </a:ext>
            </a:extLst>
          </p:cNvPr>
          <p:cNvSpPr>
            <a:spLocks noGrp="1"/>
          </p:cNvSpPr>
          <p:nvPr>
            <p:ph type="body" sz="quarter" idx="10"/>
          </p:nvPr>
        </p:nvSpPr>
        <p:spPr/>
        <p:txBody>
          <a:bodyPr>
            <a:normAutofit/>
          </a:bodyPr>
          <a:lstStyle/>
          <a:p>
            <a:r>
              <a:rPr lang="en-US" sz="3000" dirty="0"/>
              <a:t>This query matches the enrolled-in edges </a:t>
            </a:r>
            <a:r>
              <a:rPr lang="en-US" sz="3000" i="1" dirty="0"/>
              <a:t>from</a:t>
            </a:r>
            <a:r>
              <a:rPr lang="en-US" sz="3000" dirty="0"/>
              <a:t> the student with </a:t>
            </a:r>
            <a:r>
              <a:rPr lang="en-US" sz="3000" dirty="0" err="1"/>
              <a:t>studentid</a:t>
            </a:r>
            <a:r>
              <a:rPr lang="en-US" sz="3000" dirty="0"/>
              <a:t> 67120, to a course, and then returns the courses at the end of those edges</a:t>
            </a:r>
          </a:p>
          <a:p>
            <a:r>
              <a:rPr lang="en-US" sz="3000" b="1" dirty="0">
                <a:highlight>
                  <a:srgbClr val="FFFF00"/>
                </a:highlight>
              </a:rPr>
              <a:t>HIGHLIGHT THE MATCH</a:t>
            </a:r>
          </a:p>
          <a:p>
            <a:r>
              <a:rPr lang="en-US" sz="2800" dirty="0"/>
              <a:t>Notice – there's no mucking around with JOINs. You just type something that even looks a bit like an arrow from the student to the course and label that arrow with the relationship you're interested in: "ENROLLED_IN"</a:t>
            </a:r>
          </a:p>
          <a:p>
            <a:endParaRPr lang="en-US" sz="3000" dirty="0">
              <a:highlight>
                <a:srgbClr val="FFFF00"/>
              </a:highlight>
            </a:endParaRPr>
          </a:p>
        </p:txBody>
      </p:sp>
      <p:sp>
        <p:nvSpPr>
          <p:cNvPr id="3" name="TextBox 2">
            <a:extLst>
              <a:ext uri="{FF2B5EF4-FFF2-40B4-BE49-F238E27FC236}">
                <a16:creationId xmlns:a16="http://schemas.microsoft.com/office/drawing/2014/main" id="{D0DF4667-9819-5847-B01A-C554625F78FD}"/>
              </a:ext>
            </a:extLst>
          </p:cNvPr>
          <p:cNvSpPr txBox="1"/>
          <p:nvPr/>
        </p:nvSpPr>
        <p:spPr>
          <a:xfrm>
            <a:off x="6315502" y="10236"/>
            <a:ext cx="184731" cy="248209"/>
          </a:xfrm>
          <a:prstGeom prst="rect">
            <a:avLst/>
          </a:prstGeom>
          <a:noFill/>
        </p:spPr>
        <p:txBody>
          <a:bodyPr wrap="none" rtlCol="0">
            <a:spAutoFit/>
          </a:bodyPr>
          <a:lstStyle/>
          <a:p>
            <a:endParaRPr lang="en-US" sz="1013" dirty="0"/>
          </a:p>
        </p:txBody>
      </p:sp>
    </p:spTree>
    <p:extLst>
      <p:ext uri="{BB962C8B-B14F-4D97-AF65-F5344CB8AC3E}">
        <p14:creationId xmlns:p14="http://schemas.microsoft.com/office/powerpoint/2010/main" val="265103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388937" y="531019"/>
            <a:ext cx="7591281" cy="3394500"/>
          </a:xfrm>
          <a:prstGeom prst="rect">
            <a:avLst/>
          </a:prstGeom>
          <a:noFill/>
          <a:ln>
            <a:noFill/>
          </a:ln>
        </p:spPr>
        <p:txBody>
          <a:bodyPr spcFirstLastPara="1" wrap="square" lIns="91425" tIns="45700" rIns="91425" bIns="45700" anchor="t" anchorCtr="0">
            <a:noAutofit/>
          </a:bodyPr>
          <a:lstStyle/>
          <a:p>
            <a:pPr marL="0" indent="0">
              <a:spcBef>
                <a:spcPts val="0"/>
              </a:spcBef>
              <a:buNone/>
            </a:pPr>
            <a:endParaRPr sz="2800" dirty="0">
              <a:solidFill>
                <a:srgbClr val="800000"/>
              </a:solidFill>
            </a:endParaRPr>
          </a:p>
          <a:p>
            <a:pPr marL="0" indent="0">
              <a:spcBef>
                <a:spcPts val="560"/>
              </a:spcBef>
              <a:buNone/>
            </a:pPr>
            <a:endParaRPr sz="2800" dirty="0">
              <a:solidFill>
                <a:srgbClr val="FFFFFF"/>
              </a:solidFill>
            </a:endParaRPr>
          </a:p>
          <a:p>
            <a:pPr marL="0" indent="0">
              <a:spcBef>
                <a:spcPts val="560"/>
              </a:spcBef>
              <a:buClr>
                <a:srgbClr val="800000"/>
              </a:buClr>
              <a:buNone/>
            </a:pPr>
            <a:r>
              <a:rPr lang="en-US" sz="2800" dirty="0">
                <a:solidFill>
                  <a:srgbClr val="FFFFFF"/>
                </a:solidFill>
              </a:rPr>
              <a:t>		</a:t>
            </a:r>
            <a:r>
              <a:rPr lang="en-US" sz="2800" b="1"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25400" indent="0">
              <a:buNone/>
            </a:pPr>
            <a:r>
              <a:rPr lang="en-US" sz="2800" b="1" dirty="0">
                <a:solidFill>
                  <a:srgbClr val="FFFFFF"/>
                </a:solidFill>
                <a:latin typeface="Open Sans"/>
                <a:ea typeface="Open Sans"/>
                <a:cs typeface="Open Sans"/>
                <a:sym typeface="Open Sans"/>
              </a:rPr>
              <a:t>		VIDEO #: 1</a:t>
            </a:r>
            <a:endParaRPr lang="en-US" sz="3000" b="1" dirty="0">
              <a:solidFill>
                <a:schemeClr val="bg1"/>
              </a:solidFill>
            </a:endParaRPr>
          </a:p>
          <a:p>
            <a:pPr marL="0" indent="0">
              <a:spcBef>
                <a:spcPts val="560"/>
              </a:spcBef>
              <a:buClr>
                <a:srgbClr val="800000"/>
              </a:buClr>
              <a:buNone/>
            </a:pPr>
            <a:r>
              <a:rPr lang="en-US" sz="2800" b="1" dirty="0">
                <a:solidFill>
                  <a:srgbClr val="FFFFFF"/>
                </a:solidFill>
                <a:latin typeface="Open Sans"/>
                <a:ea typeface="Open Sans"/>
                <a:cs typeface="Open Sans"/>
                <a:sym typeface="Open Sans"/>
              </a:rPr>
              <a:t>		filename: </a:t>
            </a:r>
            <a:r>
              <a:rPr lang="en-US" b="1" dirty="0">
                <a:solidFill>
                  <a:schemeClr val="bg1"/>
                </a:solidFill>
              </a:rPr>
              <a:t>CTECH403_M1_01</a:t>
            </a:r>
            <a:endParaRPr b="1"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dirty="0">
                <a:solidFill>
                  <a:srgbClr val="FFFFFF"/>
                </a:solidFill>
                <a:latin typeface="Open Sans"/>
                <a:ea typeface="Open Sans"/>
                <a:cs typeface="Open Sans"/>
                <a:sym typeface="Open Sans"/>
              </a:rPr>
              <a:t>		Title: “</a:t>
            </a:r>
            <a:r>
              <a:rPr lang="en-US" sz="3000" b="1" dirty="0">
                <a:solidFill>
                  <a:schemeClr val="bg1"/>
                </a:solidFill>
              </a:rPr>
              <a:t>Command-Line Input</a:t>
            </a:r>
            <a:r>
              <a:rPr lang="en-US" sz="2800" b="1" dirty="0">
                <a:solidFill>
                  <a:srgbClr val="FFFFFF"/>
                </a:solidFill>
                <a:latin typeface="Open Sans"/>
                <a:ea typeface="Open Sans"/>
                <a:cs typeface="Open Sans"/>
                <a:sym typeface="Open Sans"/>
              </a:rPr>
              <a:t>”</a:t>
            </a:r>
            <a:endParaRPr b="1"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3353851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AA0EEB-6C37-2249-8E85-C5C76EB6A05A}"/>
              </a:ext>
            </a:extLst>
          </p:cNvPr>
          <p:cNvSpPr>
            <a:spLocks noGrp="1"/>
          </p:cNvSpPr>
          <p:nvPr>
            <p:ph type="body" sz="quarter" idx="11"/>
          </p:nvPr>
        </p:nvSpPr>
        <p:spPr>
          <a:xfrm>
            <a:off x="4419600" y="777497"/>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(text)</a:t>
            </a:r>
          </a:p>
        </p:txBody>
      </p:sp>
      <p:sp>
        <p:nvSpPr>
          <p:cNvPr id="3" name="TextBox 2">
            <a:extLst>
              <a:ext uri="{FF2B5EF4-FFF2-40B4-BE49-F238E27FC236}">
                <a16:creationId xmlns:a16="http://schemas.microsoft.com/office/drawing/2014/main" id="{F65A1C5E-1644-3940-BF26-E37557AE6D8D}"/>
              </a:ext>
            </a:extLst>
          </p:cNvPr>
          <p:cNvSpPr txBox="1"/>
          <p:nvPr/>
        </p:nvSpPr>
        <p:spPr>
          <a:xfrm>
            <a:off x="4419600" y="315832"/>
            <a:ext cx="1632306" cy="461665"/>
          </a:xfrm>
          <a:prstGeom prst="rect">
            <a:avLst/>
          </a:prstGeom>
          <a:noFill/>
        </p:spPr>
        <p:txBody>
          <a:bodyPr wrap="none" rtlCol="0">
            <a:spAutoFit/>
          </a:bodyPr>
          <a:lstStyle/>
          <a:p>
            <a:r>
              <a:rPr lang="en-US" sz="2400" dirty="0"/>
              <a:t>&lt;echo5.py&gt;</a:t>
            </a:r>
          </a:p>
        </p:txBody>
      </p:sp>
    </p:spTree>
    <p:extLst>
      <p:ext uri="{BB962C8B-B14F-4D97-AF65-F5344CB8AC3E}">
        <p14:creationId xmlns:p14="http://schemas.microsoft.com/office/powerpoint/2010/main" val="3536429519"/>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Autofit/>
          </a:bodyPr>
          <a:lstStyle/>
          <a:p>
            <a:r>
              <a:rPr lang="en-US" sz="2800" dirty="0"/>
              <a:t>A third NoSQL approach is a "document oriented database"</a:t>
            </a:r>
          </a:p>
          <a:p>
            <a:r>
              <a:rPr lang="en-US" sz="2800" dirty="0"/>
              <a:t>Think of "documents" as being things like Microsoft Word documents on your computer.</a:t>
            </a:r>
          </a:p>
          <a:p>
            <a:r>
              <a:rPr lang="en-US" sz="2800" dirty="0"/>
              <a:t>These aren't just random piles of bits. They have specific text in them. They were last updated at a specific time. They have fields that can identify the author.</a:t>
            </a:r>
          </a:p>
          <a:p>
            <a:r>
              <a:rPr lang="en-US" sz="2800" dirty="0"/>
              <a:t>When you search your computer for a file — like the search bar in windows or Spotlight on a Mac —you're relying on a document-oriented database built in to your computer.</a:t>
            </a:r>
          </a:p>
        </p:txBody>
      </p:sp>
    </p:spTree>
    <p:extLst>
      <p:ext uri="{BB962C8B-B14F-4D97-AF65-F5344CB8AC3E}">
        <p14:creationId xmlns:p14="http://schemas.microsoft.com/office/powerpoint/2010/main" val="3522544976"/>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BD9B9B-65E6-C848-8DE7-41ED4E7ADA4C}"/>
              </a:ext>
            </a:extLst>
          </p:cNvPr>
          <p:cNvSpPr>
            <a:spLocks noGrp="1"/>
          </p:cNvSpPr>
          <p:nvPr>
            <p:ph type="body" sz="quarter" idx="10"/>
          </p:nvPr>
        </p:nvSpPr>
        <p:spPr/>
        <p:txBody>
          <a:bodyPr>
            <a:normAutofit/>
          </a:bodyPr>
          <a:lstStyle/>
          <a:p>
            <a:r>
              <a:rPr lang="en-US" sz="3200" dirty="0"/>
              <a:t>That database is optimized for finding the documents that have a specific author, or which contain specific text.</a:t>
            </a:r>
          </a:p>
          <a:p>
            <a:r>
              <a:rPr lang="en-US" sz="3200" dirty="0"/>
              <a:t>That's the basic idea, although common document-oriented </a:t>
            </a:r>
            <a:r>
              <a:rPr lang="en-US" sz="3200" dirty="0" err="1"/>
              <a:t>databses</a:t>
            </a:r>
            <a:r>
              <a:rPr lang="en-US" sz="3200" dirty="0"/>
              <a:t> like MongoDB are much more powerful than that. You can do things like embed documents in other documents and search based on those relationships.</a:t>
            </a:r>
          </a:p>
          <a:p>
            <a:r>
              <a:rPr lang="en-US" sz="3200" dirty="0"/>
              <a:t>(This is a common refrain: database software today is incredibly powerful.)</a:t>
            </a:r>
          </a:p>
          <a:p>
            <a:pPr marL="0" indent="0">
              <a:buNone/>
            </a:pPr>
            <a:endParaRPr lang="en-US" dirty="0"/>
          </a:p>
        </p:txBody>
      </p:sp>
    </p:spTree>
    <p:extLst>
      <p:ext uri="{BB962C8B-B14F-4D97-AF65-F5344CB8AC3E}">
        <p14:creationId xmlns:p14="http://schemas.microsoft.com/office/powerpoint/2010/main" val="3345976752"/>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rmAutofit/>
          </a:bodyPr>
          <a:lstStyle/>
          <a:p>
            <a:r>
              <a:rPr lang="en-US" sz="3200" dirty="0"/>
              <a:t>Finally, I should point out that databases, because they can be so big, have been moving "into the cloud" for a long time.</a:t>
            </a:r>
          </a:p>
          <a:p>
            <a:r>
              <a:rPr lang="en-US" sz="3200" dirty="0"/>
              <a:t>The first databases were kept by companies on dedicated servers: you as the user would open a connection over the network to the database, run your queries and make your changes, and the database </a:t>
            </a:r>
            <a:r>
              <a:rPr lang="en-US" sz="3200" i="1" dirty="0"/>
              <a:t>on the server</a:t>
            </a:r>
            <a:r>
              <a:rPr lang="en-US" sz="3200" dirty="0"/>
              <a:t> would update</a:t>
            </a:r>
          </a:p>
        </p:txBody>
      </p:sp>
    </p:spTree>
    <p:extLst>
      <p:ext uri="{BB962C8B-B14F-4D97-AF65-F5344CB8AC3E}">
        <p14:creationId xmlns:p14="http://schemas.microsoft.com/office/powerpoint/2010/main" val="237578705"/>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1CAD17-68BE-684C-9B35-7950055E6417}"/>
              </a:ext>
            </a:extLst>
          </p:cNvPr>
          <p:cNvSpPr>
            <a:spLocks noGrp="1"/>
          </p:cNvSpPr>
          <p:nvPr>
            <p:ph type="body" sz="quarter" idx="10"/>
          </p:nvPr>
        </p:nvSpPr>
        <p:spPr/>
        <p:txBody>
          <a:bodyPr/>
          <a:lstStyle/>
          <a:p>
            <a:r>
              <a:rPr lang="en-US" sz="3200" dirty="0"/>
              <a:t>This is now how most large databases work, except that your organization doesn't need to run its own server.</a:t>
            </a:r>
          </a:p>
          <a:p>
            <a:r>
              <a:rPr lang="en-US" sz="3200" dirty="0"/>
              <a:t>Instead, you just create a database using a cloud service like Google, Amazon, or Microsoft's. They store the data on their serves and your programs connect to the database on their serves when you need to read or write it.</a:t>
            </a:r>
          </a:p>
          <a:p>
            <a:pPr marL="0" indent="0">
              <a:buNone/>
            </a:pPr>
            <a:endParaRPr lang="en-US" dirty="0"/>
          </a:p>
        </p:txBody>
      </p:sp>
    </p:spTree>
    <p:extLst>
      <p:ext uri="{BB962C8B-B14F-4D97-AF65-F5344CB8AC3E}">
        <p14:creationId xmlns:p14="http://schemas.microsoft.com/office/powerpoint/2010/main" val="801149670"/>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2F353A-6738-AC48-9064-5E713B0ED85A}"/>
              </a:ext>
            </a:extLst>
          </p:cNvPr>
          <p:cNvSpPr>
            <a:spLocks noGrp="1"/>
          </p:cNvSpPr>
          <p:nvPr>
            <p:ph type="body" sz="quarter" idx="10"/>
          </p:nvPr>
        </p:nvSpPr>
        <p:spPr/>
        <p:txBody>
          <a:bodyPr>
            <a:normAutofit/>
          </a:bodyPr>
          <a:lstStyle/>
          <a:p>
            <a:r>
              <a:rPr lang="en-US" sz="3200" dirty="0"/>
              <a:t>In fact, it has gotten so easy to create and use databases in the cloud that it's often simpler to do that than to try to run one on your own computer. </a:t>
            </a:r>
          </a:p>
          <a:p>
            <a:r>
              <a:rPr lang="en-US" sz="3200" dirty="0"/>
              <a:t>Almost as soon as you get past the </a:t>
            </a:r>
            <a:r>
              <a:rPr lang="en-US" sz="3200" dirty="0" err="1"/>
              <a:t>basicdb</a:t>
            </a:r>
            <a:r>
              <a:rPr lang="en-US" sz="3200" dirty="0"/>
              <a:t> level of functionality, it's worth asking whether you should just spin up a database in the cloud and use that one rather than trying to run your own.</a:t>
            </a:r>
          </a:p>
          <a:p>
            <a:r>
              <a:rPr lang="en-US" sz="3200" dirty="0"/>
              <a:t>Databases are not simple things, but they are no longer hard to set up.</a:t>
            </a:r>
          </a:p>
        </p:txBody>
      </p:sp>
    </p:spTree>
    <p:extLst>
      <p:ext uri="{BB962C8B-B14F-4D97-AF65-F5344CB8AC3E}">
        <p14:creationId xmlns:p14="http://schemas.microsoft.com/office/powerpoint/2010/main" val="717834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A6977D-AAFB-1C4B-96AA-54BA822DB8EB}"/>
              </a:ext>
            </a:extLst>
          </p:cNvPr>
          <p:cNvSpPr>
            <a:spLocks noGrp="1"/>
          </p:cNvSpPr>
          <p:nvPr>
            <p:ph type="body" sz="quarter" idx="10"/>
          </p:nvPr>
        </p:nvSpPr>
        <p:spPr/>
        <p:txBody>
          <a:bodyPr>
            <a:normAutofit lnSpcReduction="10000"/>
          </a:bodyPr>
          <a:lstStyle/>
          <a:p>
            <a:r>
              <a:rPr lang="en-US" sz="3200" dirty="0"/>
              <a:t>With ... as f is just like f = ...,</a:t>
            </a:r>
          </a:p>
          <a:p>
            <a:r>
              <a:rPr lang="en-US" sz="3200" dirty="0"/>
              <a:t>except that you're only allowed to use the variable f inside of the indented block</a:t>
            </a:r>
          </a:p>
          <a:p>
            <a:pPr lvl="1"/>
            <a:r>
              <a:rPr lang="en-US" sz="2900" dirty="0"/>
              <a:t>If you try to use it outside that block, it's an error</a:t>
            </a:r>
          </a:p>
          <a:p>
            <a:pPr lvl="1"/>
            <a:r>
              <a:rPr lang="en-US" sz="2900" dirty="0"/>
              <a:t>The variable is </a:t>
            </a:r>
            <a:r>
              <a:rPr lang="en-US" sz="2900" i="1" dirty="0"/>
              <a:t>local</a:t>
            </a:r>
            <a:r>
              <a:rPr lang="en-US" sz="2900" dirty="0"/>
              <a:t> to the block, just like a variable in a function declaration is local to the function</a:t>
            </a:r>
          </a:p>
          <a:p>
            <a:r>
              <a:rPr lang="en-US" sz="3200" dirty="0"/>
              <a:t>When the block finishes, Python calls .close() on the file handle for you. Nice concise code, and no need to remember to write it yourself.</a:t>
            </a:r>
          </a:p>
          <a:p>
            <a:r>
              <a:rPr lang="en-US" sz="3200" dirty="0"/>
              <a:t>This is a preferred way to use a file in Python: it's simple and convenient</a:t>
            </a:r>
          </a:p>
        </p:txBody>
      </p:sp>
    </p:spTree>
    <p:extLst>
      <p:ext uri="{BB962C8B-B14F-4D97-AF65-F5344CB8AC3E}">
        <p14:creationId xmlns:p14="http://schemas.microsoft.com/office/powerpoint/2010/main" val="803913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A6977D-AAFB-1C4B-96AA-54BA822DB8EB}"/>
              </a:ext>
            </a:extLst>
          </p:cNvPr>
          <p:cNvSpPr>
            <a:spLocks noGrp="1"/>
          </p:cNvSpPr>
          <p:nvPr>
            <p:ph type="body" sz="quarter" idx="10"/>
          </p:nvPr>
        </p:nvSpPr>
        <p:spPr/>
        <p:txBody>
          <a:bodyPr>
            <a:normAutofit/>
          </a:bodyPr>
          <a:lstStyle/>
          <a:p>
            <a:r>
              <a:rPr lang="en-US" sz="3200" dirty="0"/>
              <a:t>There's also a general programming principle here: </a:t>
            </a:r>
          </a:p>
          <a:p>
            <a:r>
              <a:rPr lang="en-US" sz="3200" dirty="0"/>
              <a:t>When you use a resource like a file, try to isolate the code that deals with it and to make that code as short as possible. </a:t>
            </a:r>
          </a:p>
          <a:p>
            <a:r>
              <a:rPr lang="en-US" sz="3200" dirty="0"/>
              <a:t>Easier to read, fewer surprises</a:t>
            </a:r>
          </a:p>
        </p:txBody>
      </p:sp>
    </p:spTree>
    <p:extLst>
      <p:ext uri="{BB962C8B-B14F-4D97-AF65-F5344CB8AC3E}">
        <p14:creationId xmlns:p14="http://schemas.microsoft.com/office/powerpoint/2010/main" val="1489976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CTECH403_M1_05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“Newlines”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66740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220B3F-EA3F-1146-A5D2-AB876564113D}"/>
              </a:ext>
            </a:extLst>
          </p:cNvPr>
          <p:cNvSpPr>
            <a:spLocks noGrp="1"/>
          </p:cNvSpPr>
          <p:nvPr>
            <p:ph type="body" sz="quarter" idx="10"/>
          </p:nvPr>
        </p:nvSpPr>
        <p:spPr>
          <a:xfrm>
            <a:off x="149398" y="391886"/>
            <a:ext cx="8840546" cy="4595073"/>
          </a:xfrm>
        </p:spPr>
        <p:txBody>
          <a:bodyPr>
            <a:normAutofit/>
          </a:bodyPr>
          <a:lstStyle/>
          <a:p>
            <a:r>
              <a:rPr lang="en-US" sz="3200" dirty="0"/>
              <a:t>We've been working with (and will continue to work with) </a:t>
            </a:r>
            <a:r>
              <a:rPr lang="en-US" sz="3200" i="1" dirty="0"/>
              <a:t>text files</a:t>
            </a:r>
            <a:r>
              <a:rPr lang="en-US" sz="3200" dirty="0"/>
              <a:t>. To repeat, a text file is just a file whose contents are a </a:t>
            </a:r>
            <a:r>
              <a:rPr lang="en-US" sz="3200" i="1" dirty="0"/>
              <a:t>single</a:t>
            </a:r>
            <a:r>
              <a:rPr lang="en-US" sz="3200" dirty="0"/>
              <a:t> string. It can be a long string, but it's still just </a:t>
            </a:r>
            <a:r>
              <a:rPr lang="en-US" sz="3200" i="1" dirty="0"/>
              <a:t>one</a:t>
            </a:r>
            <a:r>
              <a:rPr lang="en-US" sz="3200" dirty="0"/>
              <a:t> string.</a:t>
            </a:r>
          </a:p>
          <a:p>
            <a:r>
              <a:rPr lang="en-US" sz="3200" dirty="0"/>
              <a:t>We'll talk about other kinds of files soon</a:t>
            </a:r>
          </a:p>
        </p:txBody>
      </p:sp>
    </p:spTree>
    <p:extLst>
      <p:ext uri="{BB962C8B-B14F-4D97-AF65-F5344CB8AC3E}">
        <p14:creationId xmlns:p14="http://schemas.microsoft.com/office/powerpoint/2010/main" val="1955111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C25B8-88ED-8846-AA59-547DCA028E41}"/>
              </a:ext>
            </a:extLst>
          </p:cNvPr>
          <p:cNvSpPr>
            <a:spLocks noGrp="1"/>
          </p:cNvSpPr>
          <p:nvPr>
            <p:ph type="body" sz="quarter" idx="10"/>
          </p:nvPr>
        </p:nvSpPr>
        <p:spPr>
          <a:xfrm>
            <a:off x="149398" y="290286"/>
            <a:ext cx="8840546" cy="4696673"/>
          </a:xfrm>
        </p:spPr>
        <p:txBody>
          <a:bodyPr>
            <a:normAutofit/>
          </a:bodyPr>
          <a:lstStyle/>
          <a:p>
            <a:r>
              <a:rPr lang="en-US" sz="3200" dirty="0"/>
              <a:t>These strings we've been seeing are long.</a:t>
            </a:r>
          </a:p>
          <a:p>
            <a:r>
              <a:rPr lang="en-US" sz="3200" dirty="0"/>
              <a:t>They span multiple lines. How does that work?</a:t>
            </a:r>
          </a:p>
          <a:p>
            <a:r>
              <a:rPr lang="en-US" sz="3200" dirty="0"/>
              <a:t>Well, it's because "go to the next line" is a character too, and that character can be part of a string. It's called a "newline"</a:t>
            </a:r>
          </a:p>
          <a:p>
            <a:r>
              <a:rPr lang="en-US" sz="3200" dirty="0"/>
              <a:t>It's whitespace, like a space or a tab</a:t>
            </a:r>
          </a:p>
        </p:txBody>
      </p:sp>
    </p:spTree>
    <p:extLst>
      <p:ext uri="{BB962C8B-B14F-4D97-AF65-F5344CB8AC3E}">
        <p14:creationId xmlns:p14="http://schemas.microsoft.com/office/powerpoint/2010/main" val="520739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B7F40F-A324-2E48-8430-896F2F127047}"/>
              </a:ext>
            </a:extLst>
          </p:cNvPr>
          <p:cNvSpPr>
            <a:spLocks noGrp="1"/>
          </p:cNvSpPr>
          <p:nvPr>
            <p:ph type="body" sz="quarter" idx="10"/>
          </p:nvPr>
        </p:nvSpPr>
        <p:spPr/>
        <p:txBody>
          <a:bodyPr>
            <a:normAutofit/>
          </a:bodyPr>
          <a:lstStyle/>
          <a:p>
            <a:r>
              <a:rPr lang="en-US" sz="2800" dirty="0"/>
              <a:t>Newlines raise some … challenges.</a:t>
            </a:r>
          </a:p>
          <a:p>
            <a:r>
              <a:rPr lang="en-US" sz="2800" dirty="0"/>
              <a:t>When you're typing in the interactive interpreter, and you hit enter, Python doesn't add a newline to the string you're typing. Instead, it typically </a:t>
            </a:r>
            <a:r>
              <a:rPr lang="en-US" sz="2800" i="1" dirty="0"/>
              <a:t>finishes</a:t>
            </a:r>
            <a:r>
              <a:rPr lang="en-US" sz="2800" dirty="0"/>
              <a:t> the input and tries to execute the command.</a:t>
            </a:r>
          </a:p>
          <a:p>
            <a:r>
              <a:rPr lang="en-US" sz="2800" dirty="0"/>
              <a:t>When you're typing in your favorite code editor, and hit return, your editor inserts a newline whenever you hit return. It doesn't display the newline; you just know there's one there because the file continues on a ... new line.</a:t>
            </a:r>
          </a:p>
        </p:txBody>
      </p:sp>
    </p:spTree>
    <p:extLst>
      <p:ext uri="{BB962C8B-B14F-4D97-AF65-F5344CB8AC3E}">
        <p14:creationId xmlns:p14="http://schemas.microsoft.com/office/powerpoint/2010/main" val="2271233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0C26C8-D54B-2A45-AAAE-CB09778A5D0B}"/>
              </a:ext>
            </a:extLst>
          </p:cNvPr>
          <p:cNvSpPr>
            <a:spLocks noGrp="1"/>
          </p:cNvSpPr>
          <p:nvPr>
            <p:ph type="body" sz="quarter" idx="10"/>
          </p:nvPr>
        </p:nvSpPr>
        <p:spPr/>
        <p:txBody>
          <a:bodyPr/>
          <a:lstStyle/>
          <a:p>
            <a:r>
              <a:rPr lang="en-US" sz="3200" dirty="0"/>
              <a:t>How do you put a newline in a string in a Python program? It's not always convenient to have a string spanning many lines in your code.</a:t>
            </a:r>
          </a:p>
          <a:p>
            <a:r>
              <a:rPr lang="en-US" sz="3200" dirty="0"/>
              <a:t>The best way is to </a:t>
            </a:r>
            <a:r>
              <a:rPr lang="en-US" sz="3200" i="1" dirty="0"/>
              <a:t>escape</a:t>
            </a:r>
            <a:r>
              <a:rPr lang="en-US" sz="3200" dirty="0"/>
              <a:t> the newline, just like we had to escape the quotation mark ' when one occurs in a string</a:t>
            </a:r>
          </a:p>
          <a:p>
            <a:r>
              <a:rPr lang="en-US" sz="3200" b="1" dirty="0"/>
              <a:t>\n</a:t>
            </a:r>
            <a:r>
              <a:rPr lang="en-US" sz="3200" dirty="0"/>
              <a:t> is how you put a newline in a string: Python reads the backslash, which tells it the next character is special, and then the n indicates it's not a literal n but a newline</a:t>
            </a:r>
          </a:p>
          <a:p>
            <a:endParaRPr lang="en-US" dirty="0"/>
          </a:p>
        </p:txBody>
      </p:sp>
    </p:spTree>
    <p:extLst>
      <p:ext uri="{BB962C8B-B14F-4D97-AF65-F5344CB8AC3E}">
        <p14:creationId xmlns:p14="http://schemas.microsoft.com/office/powerpoint/2010/main" val="1296730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CA1A6D-F934-7746-80D8-2C15867BAB2B}"/>
              </a:ext>
            </a:extLst>
          </p:cNvPr>
          <p:cNvSpPr>
            <a:spLocks noGrp="1"/>
          </p:cNvSpPr>
          <p:nvPr>
            <p:ph type="body" sz="quarter" idx="11"/>
          </p:nvPr>
        </p:nvSpPr>
        <p:spPr>
          <a:xfrm>
            <a:off x="4419600" y="937155"/>
            <a:ext cx="4508925" cy="728405"/>
          </a:xfrm>
        </p:spPr>
        <p:txBody>
          <a:bodyPr/>
          <a:lstStyle/>
          <a:p>
            <a:r>
              <a:rPr lang="en-US"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"One and\</a:t>
            </a:r>
            <a:r>
              <a:rPr lang="en-US" b="1" dirty="0" err="1">
                <a:solidFill>
                  <a:srgbClr val="4E9A06"/>
                </a:solidFill>
                <a:latin typeface="Consolas" panose="020B0609020204030204" pitchFamily="49" charset="0"/>
              </a:rPr>
              <a:t>nTwo</a:t>
            </a:r>
            <a:r>
              <a:rPr lang="en-US" b="1" dirty="0">
                <a:solidFill>
                  <a:srgbClr val="4E9A06"/>
                </a:solidFill>
                <a:latin typeface="Consolas" panose="020B0609020204030204" pitchFamily="49" charset="0"/>
              </a:rPr>
              <a:t> and\</a:t>
            </a:r>
            <a:r>
              <a:rPr lang="en-US" b="1" dirty="0" err="1">
                <a:solidFill>
                  <a:srgbClr val="4E9A06"/>
                </a:solidFill>
                <a:latin typeface="Consolas" panose="020B0609020204030204" pitchFamily="49" charset="0"/>
              </a:rPr>
              <a:t>nThree</a:t>
            </a:r>
            <a:r>
              <a:rPr lang="en-US" b="1" dirty="0">
                <a:solidFill>
                  <a:srgbClr val="4E9A06"/>
                </a:solidFill>
                <a:latin typeface="Consolas" panose="020B0609020204030204" pitchFamily="49" charset="0"/>
              </a:rPr>
              <a:t> and\</a:t>
            </a:r>
            <a:r>
              <a:rPr lang="en-US" b="1" dirty="0" err="1">
                <a:solidFill>
                  <a:srgbClr val="4E9A06"/>
                </a:solidFill>
                <a:latin typeface="Consolas" panose="020B0609020204030204" pitchFamily="49" charset="0"/>
              </a:rPr>
              <a:t>nFour</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a:t>
            </a:r>
          </a:p>
        </p:txBody>
      </p:sp>
      <p:sp>
        <p:nvSpPr>
          <p:cNvPr id="3" name="TextBox 2">
            <a:extLst>
              <a:ext uri="{FF2B5EF4-FFF2-40B4-BE49-F238E27FC236}">
                <a16:creationId xmlns:a16="http://schemas.microsoft.com/office/drawing/2014/main" id="{6694B6B0-ECAE-FB47-A96B-8E8640C4AC0D}"/>
              </a:ext>
            </a:extLst>
          </p:cNvPr>
          <p:cNvSpPr txBox="1"/>
          <p:nvPr/>
        </p:nvSpPr>
        <p:spPr>
          <a:xfrm>
            <a:off x="4419600" y="413935"/>
            <a:ext cx="2136867" cy="523220"/>
          </a:xfrm>
          <a:prstGeom prst="rect">
            <a:avLst/>
          </a:prstGeom>
          <a:noFill/>
        </p:spPr>
        <p:txBody>
          <a:bodyPr wrap="none" rtlCol="0">
            <a:spAutoFit/>
          </a:bodyPr>
          <a:lstStyle/>
          <a:p>
            <a:r>
              <a:rPr lang="en-US" sz="2800" dirty="0"/>
              <a:t>&lt;</a:t>
            </a:r>
            <a:r>
              <a:rPr lang="en-US" sz="2800" dirty="0" err="1"/>
              <a:t>newline.py</a:t>
            </a:r>
            <a:r>
              <a:rPr lang="en-US" sz="2800" dirty="0"/>
              <a:t>&gt;</a:t>
            </a:r>
          </a:p>
        </p:txBody>
      </p:sp>
    </p:spTree>
    <p:extLst>
      <p:ext uri="{BB962C8B-B14F-4D97-AF65-F5344CB8AC3E}">
        <p14:creationId xmlns:p14="http://schemas.microsoft.com/office/powerpoint/2010/main" val="474283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p:txBody>
          <a:bodyPr/>
          <a:lstStyle/>
          <a:p>
            <a:r>
              <a:rPr lang="en-US" dirty="0"/>
              <a:t>$ python </a:t>
            </a:r>
            <a:r>
              <a:rPr lang="en-US" dirty="0" err="1"/>
              <a:t>newline.py</a:t>
            </a:r>
            <a:endParaRPr lang="en-US" dirty="0"/>
          </a:p>
          <a:p>
            <a:endParaRPr lang="en-US" dirty="0"/>
          </a:p>
          <a:p>
            <a:endParaRPr lang="en-US" dirty="0"/>
          </a:p>
          <a:p>
            <a:r>
              <a:rPr lang="en-US" dirty="0"/>
              <a:t>The </a:t>
            </a:r>
            <a:r>
              <a:rPr lang="en-US" i="1" dirty="0"/>
              <a:t>literal</a:t>
            </a:r>
            <a:r>
              <a:rPr lang="en-US" dirty="0"/>
              <a:t> string has \n between each word</a:t>
            </a:r>
          </a:p>
          <a:p>
            <a:r>
              <a:rPr lang="en-US" dirty="0"/>
              <a:t>But print() sends that to the screen as a newline.</a:t>
            </a:r>
          </a:p>
          <a:p>
            <a:r>
              <a:rPr lang="en-US" dirty="0"/>
              <a:t>So each word appears on a new line</a:t>
            </a:r>
          </a:p>
        </p:txBody>
      </p:sp>
    </p:spTree>
    <p:extLst>
      <p:ext uri="{BB962C8B-B14F-4D97-AF65-F5344CB8AC3E}">
        <p14:creationId xmlns:p14="http://schemas.microsoft.com/office/powerpoint/2010/main" val="185358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a:xfrm>
            <a:off x="587828" y="375236"/>
            <a:ext cx="7833095" cy="4299401"/>
          </a:xfrm>
        </p:spPr>
        <p:txBody>
          <a:bodyPr>
            <a:normAutofit/>
          </a:bodyPr>
          <a:lstStyle/>
          <a:p>
            <a:r>
              <a:rPr lang="en-US" sz="3200" dirty="0"/>
              <a:t>Baby steps: we'll start with a simple way to get data into a program when you start it</a:t>
            </a:r>
          </a:p>
          <a:p>
            <a:r>
              <a:rPr lang="en-US" sz="3200" dirty="0"/>
              <a:t>Point: new way of getting input: </a:t>
            </a:r>
            <a:r>
              <a:rPr lang="en-US" sz="3200" b="1" dirty="0"/>
              <a:t>interactively</a:t>
            </a:r>
            <a:r>
              <a:rPr lang="en-US" sz="3200" dirty="0"/>
              <a:t>, </a:t>
            </a:r>
            <a:r>
              <a:rPr lang="en-US" sz="3200" b="1" dirty="0"/>
              <a:t>command-line parameter</a:t>
            </a:r>
            <a:endParaRPr lang="en-US" sz="3200" dirty="0"/>
          </a:p>
        </p:txBody>
      </p:sp>
    </p:spTree>
    <p:extLst>
      <p:ext uri="{BB962C8B-B14F-4D97-AF65-F5344CB8AC3E}">
        <p14:creationId xmlns:p14="http://schemas.microsoft.com/office/powerpoint/2010/main" val="4099174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6FABF3-D933-E54F-AD2B-DD1FC6441956}"/>
              </a:ext>
            </a:extLst>
          </p:cNvPr>
          <p:cNvSpPr>
            <a:spLocks noGrp="1"/>
          </p:cNvSpPr>
          <p:nvPr>
            <p:ph type="body" sz="quarter" idx="10"/>
          </p:nvPr>
        </p:nvSpPr>
        <p:spPr/>
        <p:txBody>
          <a:bodyPr>
            <a:normAutofit fontScale="92500" lnSpcReduction="10000"/>
          </a:bodyPr>
          <a:lstStyle/>
          <a:p>
            <a:r>
              <a:rPr lang="en-US" sz="3200" dirty="0"/>
              <a:t>Compare this to the text files read by our echo program. They have newline characters in them. When you delete from the end of a line so the next line is joined with it, you have told your text editor to delete the newline. </a:t>
            </a:r>
          </a:p>
          <a:p>
            <a:r>
              <a:rPr lang="en-US" sz="3200" dirty="0"/>
              <a:t>The echo program reads the input file as a single string, newlines and all, so print skips to a new line every time it hits a newline</a:t>
            </a:r>
          </a:p>
          <a:p>
            <a:r>
              <a:rPr lang="en-US" sz="3200" dirty="0"/>
              <a:t>"\n" in them is just a convenience: it's a way to write a literal string in a Python program that contains newlines. When Python interpreted your code, it replaces each \n with a proper newline</a:t>
            </a:r>
          </a:p>
          <a:p>
            <a:endParaRPr lang="en-US" sz="3200" dirty="0"/>
          </a:p>
        </p:txBody>
      </p:sp>
    </p:spTree>
    <p:extLst>
      <p:ext uri="{BB962C8B-B14F-4D97-AF65-F5344CB8AC3E}">
        <p14:creationId xmlns:p14="http://schemas.microsoft.com/office/powerpoint/2010/main" val="4163978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CTECH403_M1_06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“Text Files and Lists”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1550254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6FABF3-D933-E54F-AD2B-DD1FC6441956}"/>
              </a:ext>
            </a:extLst>
          </p:cNvPr>
          <p:cNvSpPr>
            <a:spLocks noGrp="1"/>
          </p:cNvSpPr>
          <p:nvPr>
            <p:ph type="body" sz="quarter" idx="10"/>
          </p:nvPr>
        </p:nvSpPr>
        <p:spPr>
          <a:xfrm>
            <a:off x="149398" y="638629"/>
            <a:ext cx="8840546" cy="4348330"/>
          </a:xfrm>
        </p:spPr>
        <p:txBody>
          <a:bodyPr>
            <a:normAutofit/>
          </a:bodyPr>
          <a:lstStyle/>
          <a:p>
            <a:r>
              <a:rPr lang="en-US" sz="3200" dirty="0"/>
              <a:t>There is an obvious, natural way to work a text file. Split it into a list of lines!</a:t>
            </a:r>
          </a:p>
          <a:p>
            <a:r>
              <a:rPr lang="en-US" sz="3200" dirty="0"/>
              <a:t>Here's a program that does just that</a:t>
            </a:r>
          </a:p>
        </p:txBody>
      </p:sp>
    </p:spTree>
    <p:extLst>
      <p:ext uri="{BB962C8B-B14F-4D97-AF65-F5344CB8AC3E}">
        <p14:creationId xmlns:p14="http://schemas.microsoft.com/office/powerpoint/2010/main" val="470183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F986D0-3841-D342-8C31-B3B7E7E41A2A}"/>
              </a:ext>
            </a:extLst>
          </p:cNvPr>
          <p:cNvSpPr>
            <a:spLocks noGrp="1"/>
          </p:cNvSpPr>
          <p:nvPr>
            <p:ph type="body" sz="quarter" idx="11"/>
          </p:nvPr>
        </p:nvSpPr>
        <p:spPr>
          <a:xfrm>
            <a:off x="4419600" y="748468"/>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b="1" dirty="0">
                <a:latin typeface="Consolas" panose="020B0609020204030204" pitchFamily="49" charset="0"/>
              </a:rPr>
              <a:t>    </a:t>
            </a:r>
            <a:r>
              <a:rPr lang="en-US" b="1"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endParaRPr lang="en-US" b="1" dirty="0">
              <a:latin typeface="Consolas" panose="020B0609020204030204" pitchFamily="49" charset="0"/>
            </a:endParaRPr>
          </a:p>
          <a:p>
            <a:r>
              <a:rPr lang="en-US" b="1" dirty="0">
                <a:solidFill>
                  <a:srgbClr val="000000"/>
                </a:solidFill>
                <a:latin typeface="Consolas" panose="020B0609020204030204" pitchFamily="49" charset="0"/>
              </a:rPr>
              <a:t>lines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text</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t>
            </a:r>
            <a:r>
              <a:rPr lang="en-US" b="1" dirty="0">
                <a:solidFill>
                  <a:srgbClr val="000000"/>
                </a:solidFill>
                <a:latin typeface="Consolas" panose="020B0609020204030204" pitchFamily="49" charset="0"/>
              </a:rPr>
              <a:t>)</a:t>
            </a:r>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(lines)</a:t>
            </a:r>
          </a:p>
        </p:txBody>
      </p:sp>
      <p:sp>
        <p:nvSpPr>
          <p:cNvPr id="3" name="TextBox 2">
            <a:extLst>
              <a:ext uri="{FF2B5EF4-FFF2-40B4-BE49-F238E27FC236}">
                <a16:creationId xmlns:a16="http://schemas.microsoft.com/office/drawing/2014/main" id="{649F984B-CF86-BA40-B466-34BB72918172}"/>
              </a:ext>
            </a:extLst>
          </p:cNvPr>
          <p:cNvSpPr txBox="1"/>
          <p:nvPr/>
        </p:nvSpPr>
        <p:spPr>
          <a:xfrm>
            <a:off x="4419600" y="286803"/>
            <a:ext cx="1632306" cy="461665"/>
          </a:xfrm>
          <a:prstGeom prst="rect">
            <a:avLst/>
          </a:prstGeom>
          <a:noFill/>
        </p:spPr>
        <p:txBody>
          <a:bodyPr wrap="none" rtlCol="0">
            <a:spAutoFit/>
          </a:bodyPr>
          <a:lstStyle/>
          <a:p>
            <a:r>
              <a:rPr lang="en-US" sz="2400" dirty="0"/>
              <a:t>&lt;echo6.py&gt;</a:t>
            </a:r>
          </a:p>
        </p:txBody>
      </p:sp>
    </p:spTree>
    <p:extLst>
      <p:ext uri="{BB962C8B-B14F-4D97-AF65-F5344CB8AC3E}">
        <p14:creationId xmlns:p14="http://schemas.microsoft.com/office/powerpoint/2010/main" val="1457593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p:txBody>
          <a:bodyPr/>
          <a:lstStyle/>
          <a:p>
            <a:r>
              <a:rPr lang="en-US" dirty="0"/>
              <a:t>$ python echo6.py </a:t>
            </a:r>
            <a:r>
              <a:rPr lang="en-US" dirty="0" err="1"/>
              <a:t>paine.txt</a:t>
            </a:r>
            <a:endParaRPr lang="en-US" dirty="0"/>
          </a:p>
          <a:p>
            <a:endParaRPr lang="en-US" dirty="0"/>
          </a:p>
        </p:txBody>
      </p:sp>
    </p:spTree>
    <p:extLst>
      <p:ext uri="{BB962C8B-B14F-4D97-AF65-F5344CB8AC3E}">
        <p14:creationId xmlns:p14="http://schemas.microsoft.com/office/powerpoint/2010/main" val="3746575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8979F1-C4C7-FC45-BA30-82208CA16B60}"/>
              </a:ext>
            </a:extLst>
          </p:cNvPr>
          <p:cNvSpPr>
            <a:spLocks noGrp="1"/>
          </p:cNvSpPr>
          <p:nvPr>
            <p:ph type="body" sz="quarter" idx="10"/>
          </p:nvPr>
        </p:nvSpPr>
        <p:spPr>
          <a:xfrm>
            <a:off x="149398" y="580571"/>
            <a:ext cx="8840546" cy="4406388"/>
          </a:xfrm>
        </p:spPr>
        <p:txBody>
          <a:bodyPr>
            <a:normAutofit/>
          </a:bodyPr>
          <a:lstStyle/>
          <a:p>
            <a:r>
              <a:rPr lang="en-US" sz="3200" dirty="0"/>
              <a:t>Here's a version that prints only the first word of each line:</a:t>
            </a:r>
          </a:p>
          <a:p>
            <a:r>
              <a:rPr lang="en-US" sz="3200" dirty="0"/>
              <a:t>In the last line of the program, it takes a line of text, splits it into words, and then prints the 0</a:t>
            </a:r>
            <a:r>
              <a:rPr lang="en-US" sz="3200" baseline="30000" dirty="0"/>
              <a:t>th</a:t>
            </a:r>
            <a:r>
              <a:rPr lang="en-US" sz="3200" dirty="0"/>
              <a:t> element of that list, i.e. the first word on the line</a:t>
            </a:r>
          </a:p>
        </p:txBody>
      </p:sp>
    </p:spTree>
    <p:extLst>
      <p:ext uri="{BB962C8B-B14F-4D97-AF65-F5344CB8AC3E}">
        <p14:creationId xmlns:p14="http://schemas.microsoft.com/office/powerpoint/2010/main" val="2803842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5EFD79-B698-D542-9737-2B7A97B5B682}"/>
              </a:ext>
            </a:extLst>
          </p:cNvPr>
          <p:cNvSpPr>
            <a:spLocks noGrp="1"/>
          </p:cNvSpPr>
          <p:nvPr>
            <p:ph type="body" sz="quarter" idx="11"/>
          </p:nvPr>
        </p:nvSpPr>
        <p:spPr>
          <a:xfrm>
            <a:off x="4419600" y="792012"/>
            <a:ext cx="4508925" cy="2286523"/>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dirty="0">
                <a:latin typeface="Consolas" panose="020B0609020204030204" pitchFamily="49" charset="0"/>
              </a:rPr>
              <a:t>    </a:t>
            </a:r>
            <a:r>
              <a:rPr lang="en-US" dirty="0">
                <a:solidFill>
                  <a:srgbClr val="000000"/>
                </a:solidFill>
                <a:latin typeface="Consolas" panose="020B0609020204030204" pitchFamily="49" charset="0"/>
              </a:rPr>
              <a:t>text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f</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read</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lines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text</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lines:</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72395986-4C9F-2E4F-8884-E90B2115BCB5}"/>
              </a:ext>
            </a:extLst>
          </p:cNvPr>
          <p:cNvSpPr txBox="1"/>
          <p:nvPr/>
        </p:nvSpPr>
        <p:spPr>
          <a:xfrm>
            <a:off x="4419600" y="330347"/>
            <a:ext cx="1632306" cy="461665"/>
          </a:xfrm>
          <a:prstGeom prst="rect">
            <a:avLst/>
          </a:prstGeom>
          <a:noFill/>
        </p:spPr>
        <p:txBody>
          <a:bodyPr wrap="none" rtlCol="0">
            <a:spAutoFit/>
          </a:bodyPr>
          <a:lstStyle/>
          <a:p>
            <a:r>
              <a:rPr lang="en-US" sz="2400" dirty="0"/>
              <a:t>&lt;echo7.py&gt;</a:t>
            </a:r>
          </a:p>
        </p:txBody>
      </p:sp>
    </p:spTree>
    <p:extLst>
      <p:ext uri="{BB962C8B-B14F-4D97-AF65-F5344CB8AC3E}">
        <p14:creationId xmlns:p14="http://schemas.microsoft.com/office/powerpoint/2010/main" val="2840222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p:txBody>
          <a:bodyPr/>
          <a:lstStyle/>
          <a:p>
            <a:r>
              <a:rPr lang="en-US" dirty="0"/>
              <a:t>$ python echo7.py </a:t>
            </a:r>
            <a:r>
              <a:rPr lang="en-US" dirty="0" err="1"/>
              <a:t>paine.txt</a:t>
            </a:r>
            <a:endParaRPr lang="en-US" dirty="0"/>
          </a:p>
          <a:p>
            <a:endParaRPr lang="en-US" dirty="0"/>
          </a:p>
        </p:txBody>
      </p:sp>
    </p:spTree>
    <p:extLst>
      <p:ext uri="{BB962C8B-B14F-4D97-AF65-F5344CB8AC3E}">
        <p14:creationId xmlns:p14="http://schemas.microsoft.com/office/powerpoint/2010/main" val="2922909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31F3BA-B98C-7B48-BBA3-2E2C3C3ADBDE}"/>
              </a:ext>
            </a:extLst>
          </p:cNvPr>
          <p:cNvSpPr>
            <a:spLocks noGrp="1"/>
          </p:cNvSpPr>
          <p:nvPr>
            <p:ph type="body" sz="quarter" idx="10"/>
          </p:nvPr>
        </p:nvSpPr>
        <p:spPr>
          <a:xfrm>
            <a:off x="149398" y="362857"/>
            <a:ext cx="8840546" cy="4624102"/>
          </a:xfrm>
        </p:spPr>
        <p:txBody>
          <a:bodyPr>
            <a:normAutofit/>
          </a:bodyPr>
          <a:lstStyle/>
          <a:p>
            <a:r>
              <a:rPr lang="en-US" sz="3200" dirty="0"/>
              <a:t>There are even more compact ways to write this. Python makes it easy!</a:t>
            </a:r>
          </a:p>
        </p:txBody>
      </p:sp>
    </p:spTree>
    <p:extLst>
      <p:ext uri="{BB962C8B-B14F-4D97-AF65-F5344CB8AC3E}">
        <p14:creationId xmlns:p14="http://schemas.microsoft.com/office/powerpoint/2010/main" val="14822570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3A56FA-E236-BE45-B559-70DF2FBEF750}"/>
              </a:ext>
            </a:extLst>
          </p:cNvPr>
          <p:cNvSpPr>
            <a:spLocks noGrp="1"/>
          </p:cNvSpPr>
          <p:nvPr>
            <p:ph type="body" sz="quarter" idx="11"/>
          </p:nvPr>
        </p:nvSpPr>
        <p:spPr>
          <a:xfrm>
            <a:off x="4419600" y="864583"/>
            <a:ext cx="4508925" cy="197490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b="1" dirty="0">
                <a:highlight>
                  <a:srgbClr val="FFFF00"/>
                </a:highlight>
                <a:latin typeface="Consolas" panose="020B0609020204030204" pitchFamily="49" charset="0"/>
              </a:rPr>
              <a:t>    </a:t>
            </a:r>
            <a:r>
              <a:rPr lang="en-US" b="1" dirty="0">
                <a:solidFill>
                  <a:srgbClr val="000000"/>
                </a:solidFill>
                <a:highlight>
                  <a:srgbClr val="FFFF00"/>
                </a:highlight>
                <a:latin typeface="Consolas" panose="020B0609020204030204" pitchFamily="49" charset="0"/>
              </a:rPr>
              <a:t>lines </a:t>
            </a:r>
            <a:r>
              <a:rPr lang="en-US" b="1" dirty="0">
                <a:solidFill>
                  <a:srgbClr val="CE5C00"/>
                </a:solidFill>
                <a:highlight>
                  <a:srgbClr val="FFFF00"/>
                </a:highlight>
                <a:latin typeface="Consolas" panose="020B0609020204030204" pitchFamily="49" charset="0"/>
              </a:rPr>
              <a:t>= </a:t>
            </a:r>
            <a:r>
              <a:rPr lang="en-US" b="1" dirty="0" err="1">
                <a:solidFill>
                  <a:srgbClr val="000000"/>
                </a:solidFill>
                <a:highlight>
                  <a:srgbClr val="FFFF00"/>
                </a:highlight>
                <a:latin typeface="Consolas" panose="020B0609020204030204" pitchFamily="49" charset="0"/>
              </a:rPr>
              <a:t>f</a:t>
            </a:r>
            <a:r>
              <a:rPr lang="en-US" b="1" dirty="0" err="1">
                <a:solidFill>
                  <a:srgbClr val="CE5C00"/>
                </a:solidFill>
                <a:highlight>
                  <a:srgbClr val="FFFF00"/>
                </a:highlight>
                <a:latin typeface="Consolas" panose="020B0609020204030204" pitchFamily="49" charset="0"/>
              </a:rPr>
              <a:t>.</a:t>
            </a:r>
            <a:r>
              <a:rPr lang="en-US" b="1" dirty="0" err="1">
                <a:solidFill>
                  <a:srgbClr val="000000"/>
                </a:solidFill>
                <a:highlight>
                  <a:srgbClr val="FFFF00"/>
                </a:highlight>
                <a:latin typeface="Consolas" panose="020B0609020204030204" pitchFamily="49" charset="0"/>
              </a:rPr>
              <a:t>readlines</a:t>
            </a:r>
            <a:r>
              <a:rPr lang="en-US" b="1" dirty="0">
                <a:solidFill>
                  <a:srgbClr val="000000"/>
                </a:solidFill>
                <a:highlight>
                  <a:srgbClr val="FFFF00"/>
                </a:highlight>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line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lines: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0082C7C-79C1-B34B-8028-6EF280481BC1}"/>
              </a:ext>
            </a:extLst>
          </p:cNvPr>
          <p:cNvSpPr txBox="1"/>
          <p:nvPr/>
        </p:nvSpPr>
        <p:spPr>
          <a:xfrm>
            <a:off x="4419600" y="402918"/>
            <a:ext cx="1632306" cy="461665"/>
          </a:xfrm>
          <a:prstGeom prst="rect">
            <a:avLst/>
          </a:prstGeom>
          <a:noFill/>
        </p:spPr>
        <p:txBody>
          <a:bodyPr wrap="none" rtlCol="0">
            <a:spAutoFit/>
          </a:bodyPr>
          <a:lstStyle/>
          <a:p>
            <a:r>
              <a:rPr lang="en-US" sz="2400" dirty="0"/>
              <a:t>&lt;echo8.py&gt;</a:t>
            </a:r>
          </a:p>
        </p:txBody>
      </p:sp>
    </p:spTree>
    <p:extLst>
      <p:ext uri="{BB962C8B-B14F-4D97-AF65-F5344CB8AC3E}">
        <p14:creationId xmlns:p14="http://schemas.microsoft.com/office/powerpoint/2010/main" val="76530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CC919-8E6B-E041-BF05-BD4958BEAE1F}"/>
              </a:ext>
            </a:extLst>
          </p:cNvPr>
          <p:cNvSpPr>
            <a:spLocks noGrp="1"/>
          </p:cNvSpPr>
          <p:nvPr>
            <p:ph sz="quarter" idx="10"/>
          </p:nvPr>
        </p:nvSpPr>
        <p:spPr/>
        <p:txBody>
          <a:bodyPr>
            <a:normAutofit/>
          </a:bodyPr>
          <a:lstStyle/>
          <a:p>
            <a:r>
              <a:rPr lang="en-US" sz="3200" dirty="0"/>
              <a:t>$ python echo1.py Hi!</a:t>
            </a:r>
          </a:p>
          <a:p>
            <a:endParaRPr lang="en-US" sz="3200" dirty="0"/>
          </a:p>
          <a:p>
            <a:r>
              <a:rPr lang="en-US" sz="3200" dirty="0"/>
              <a:t>$ python echo1.py Bye!</a:t>
            </a:r>
          </a:p>
          <a:p>
            <a:endParaRPr lang="en-US" sz="3200" dirty="0"/>
          </a:p>
          <a:p>
            <a:r>
              <a:rPr lang="en-US" sz="3200" dirty="0"/>
              <a:t>This program &lt;echo1.py&gt; prints the next word on the command line after the program name.</a:t>
            </a:r>
          </a:p>
        </p:txBody>
      </p:sp>
    </p:spTree>
    <p:extLst>
      <p:ext uri="{BB962C8B-B14F-4D97-AF65-F5344CB8AC3E}">
        <p14:creationId xmlns:p14="http://schemas.microsoft.com/office/powerpoint/2010/main" val="2228476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BFFFDB-E3EB-5240-8713-1DF11B5ED60D}"/>
              </a:ext>
            </a:extLst>
          </p:cNvPr>
          <p:cNvSpPr>
            <a:spLocks noGrp="1"/>
          </p:cNvSpPr>
          <p:nvPr>
            <p:ph type="body" sz="quarter" idx="10"/>
          </p:nvPr>
        </p:nvSpPr>
        <p:spPr>
          <a:xfrm>
            <a:off x="149398" y="319314"/>
            <a:ext cx="8840546" cy="4667645"/>
          </a:xfrm>
        </p:spPr>
        <p:txBody>
          <a:bodyPr>
            <a:normAutofit/>
          </a:bodyPr>
          <a:lstStyle/>
          <a:p>
            <a:r>
              <a:rPr lang="en-US" sz="3200" dirty="0"/>
              <a:t>the </a:t>
            </a:r>
            <a:r>
              <a:rPr lang="en-US" sz="3200" dirty="0" err="1"/>
              <a:t>readlines</a:t>
            </a:r>
            <a:r>
              <a:rPr lang="en-US" sz="3200" dirty="0"/>
              <a:t>() function gives you a list of the lines in the file directly. </a:t>
            </a:r>
          </a:p>
        </p:txBody>
      </p:sp>
    </p:spTree>
    <p:extLst>
      <p:ext uri="{BB962C8B-B14F-4D97-AF65-F5344CB8AC3E}">
        <p14:creationId xmlns:p14="http://schemas.microsoft.com/office/powerpoint/2010/main" val="3464336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BFFFDB-E3EB-5240-8713-1DF11B5ED60D}"/>
              </a:ext>
            </a:extLst>
          </p:cNvPr>
          <p:cNvSpPr>
            <a:spLocks noGrp="1"/>
          </p:cNvSpPr>
          <p:nvPr>
            <p:ph type="body" sz="quarter" idx="10"/>
          </p:nvPr>
        </p:nvSpPr>
        <p:spPr>
          <a:xfrm>
            <a:off x="149398" y="522514"/>
            <a:ext cx="8840546" cy="4464445"/>
          </a:xfrm>
        </p:spPr>
        <p:txBody>
          <a:bodyPr>
            <a:normAutofit/>
          </a:bodyPr>
          <a:lstStyle/>
          <a:p>
            <a:r>
              <a:rPr lang="en-US" sz="3200" dirty="0"/>
              <a:t>Here's an even more succinct way: </a:t>
            </a:r>
          </a:p>
          <a:p>
            <a:r>
              <a:rPr lang="en-US" sz="3200" dirty="0"/>
              <a:t>If you only need to process each line once as you go, then you don't even need to build a list</a:t>
            </a:r>
          </a:p>
        </p:txBody>
      </p:sp>
    </p:spTree>
    <p:extLst>
      <p:ext uri="{BB962C8B-B14F-4D97-AF65-F5344CB8AC3E}">
        <p14:creationId xmlns:p14="http://schemas.microsoft.com/office/powerpoint/2010/main" val="2768673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E77B7-4F2D-4E44-BF86-C7AC6EEF672A}"/>
              </a:ext>
            </a:extLst>
          </p:cNvPr>
          <p:cNvSpPr>
            <a:spLocks noGrp="1"/>
          </p:cNvSpPr>
          <p:nvPr>
            <p:ph type="body" sz="quarter" idx="11"/>
          </p:nvPr>
        </p:nvSpPr>
        <p:spPr>
          <a:xfrm>
            <a:off x="4419600" y="893612"/>
            <a:ext cx="4508925" cy="1663276"/>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sys</a:t>
            </a:r>
          </a:p>
          <a:p>
            <a:endParaRPr lang="en-US" dirty="0">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sys</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argv</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as </a:t>
            </a:r>
            <a:r>
              <a:rPr lang="en-US" b="1" dirty="0">
                <a:solidFill>
                  <a:srgbClr val="000000"/>
                </a:solidFill>
                <a:latin typeface="Consolas" panose="020B0609020204030204" pitchFamily="49" charset="0"/>
              </a:rPr>
              <a:t>f:</a:t>
            </a:r>
          </a:p>
          <a:p>
            <a:r>
              <a:rPr lang="en-US" dirty="0">
                <a:latin typeface="Consolas" panose="020B0609020204030204" pitchFamily="49" charset="0"/>
              </a:rPr>
              <a:t>    </a:t>
            </a:r>
            <a:r>
              <a:rPr lang="en-US" b="1" dirty="0">
                <a:solidFill>
                  <a:srgbClr val="204A87"/>
                </a:solidFill>
                <a:highlight>
                  <a:srgbClr val="FFFF00"/>
                </a:highlight>
                <a:latin typeface="Consolas" panose="020B0609020204030204" pitchFamily="49" charset="0"/>
              </a:rPr>
              <a:t>for </a:t>
            </a:r>
            <a:r>
              <a:rPr lang="en-US" b="1" dirty="0">
                <a:solidFill>
                  <a:srgbClr val="000000"/>
                </a:solidFill>
                <a:highlight>
                  <a:srgbClr val="FFFF00"/>
                </a:highlight>
                <a:latin typeface="Consolas" panose="020B0609020204030204" pitchFamily="49" charset="0"/>
              </a:rPr>
              <a:t>line </a:t>
            </a:r>
            <a:r>
              <a:rPr lang="en-US" b="1" dirty="0">
                <a:solidFill>
                  <a:srgbClr val="204A87"/>
                </a:solidFill>
                <a:highlight>
                  <a:srgbClr val="FFFF00"/>
                </a:highlight>
                <a:latin typeface="Consolas" panose="020B0609020204030204" pitchFamily="49" charset="0"/>
              </a:rPr>
              <a:t>in </a:t>
            </a:r>
            <a:r>
              <a:rPr lang="en-US" b="1" dirty="0">
                <a:solidFill>
                  <a:srgbClr val="000000"/>
                </a:solidFill>
                <a:highlight>
                  <a:srgbClr val="FFFF00"/>
                </a:highlight>
                <a:latin typeface="Consolas" panose="020B0609020204030204" pitchFamily="49" charset="0"/>
              </a:rPr>
              <a:t>f:</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line</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split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1B8FA594-9D75-6647-A3D2-417E60A3FB2A}"/>
              </a:ext>
            </a:extLst>
          </p:cNvPr>
          <p:cNvSpPr txBox="1"/>
          <p:nvPr/>
        </p:nvSpPr>
        <p:spPr>
          <a:xfrm>
            <a:off x="4419600" y="431947"/>
            <a:ext cx="1632306" cy="461665"/>
          </a:xfrm>
          <a:prstGeom prst="rect">
            <a:avLst/>
          </a:prstGeom>
          <a:noFill/>
        </p:spPr>
        <p:txBody>
          <a:bodyPr wrap="none" rtlCol="0">
            <a:spAutoFit/>
          </a:bodyPr>
          <a:lstStyle/>
          <a:p>
            <a:r>
              <a:rPr lang="en-US" sz="2400" dirty="0"/>
              <a:t>&lt;echo9.py&gt;</a:t>
            </a:r>
          </a:p>
        </p:txBody>
      </p:sp>
    </p:spTree>
    <p:extLst>
      <p:ext uri="{BB962C8B-B14F-4D97-AF65-F5344CB8AC3E}">
        <p14:creationId xmlns:p14="http://schemas.microsoft.com/office/powerpoint/2010/main" val="746046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FC1065-5858-F045-90F1-93C9BD6C8460}"/>
              </a:ext>
            </a:extLst>
          </p:cNvPr>
          <p:cNvSpPr>
            <a:spLocks noGrp="1"/>
          </p:cNvSpPr>
          <p:nvPr>
            <p:ph type="body" sz="quarter" idx="10"/>
          </p:nvPr>
        </p:nvSpPr>
        <p:spPr>
          <a:xfrm>
            <a:off x="149398" y="566057"/>
            <a:ext cx="8239859" cy="4420902"/>
          </a:xfrm>
        </p:spPr>
        <p:txBody>
          <a:bodyPr>
            <a:normAutofit fontScale="92500" lnSpcReduction="20000"/>
          </a:bodyPr>
          <a:lstStyle/>
          <a:p>
            <a:r>
              <a:rPr lang="en-US" sz="3200" dirty="0"/>
              <a:t>Yes, that's right, you can run a for loop over a text file</a:t>
            </a:r>
          </a:p>
          <a:p>
            <a:r>
              <a:rPr lang="en-US" sz="3200" dirty="0"/>
              <a:t>Python "knows" that a text file is just a list of lines. </a:t>
            </a:r>
          </a:p>
          <a:p>
            <a:r>
              <a:rPr lang="en-US" sz="3200" dirty="0"/>
              <a:t>So if you put it in a for loop where you'd normally put a list or a range, Python knows you mean to loop over the lines in the file.</a:t>
            </a:r>
          </a:p>
          <a:p>
            <a:r>
              <a:rPr lang="en-US" sz="3200" dirty="0"/>
              <a:t>A text file handle, like a dictionary, is an example of what I have been calling a "list-like object" in Python. </a:t>
            </a:r>
          </a:p>
          <a:p>
            <a:r>
              <a:rPr lang="en-US" sz="3200" dirty="0" err="1"/>
              <a:t>Technicallly</a:t>
            </a:r>
            <a:r>
              <a:rPr lang="en-US" sz="3200" dirty="0"/>
              <a:t>, they're called "</a:t>
            </a:r>
            <a:r>
              <a:rPr lang="en-US" sz="3200" dirty="0" err="1"/>
              <a:t>iterables</a:t>
            </a:r>
            <a:r>
              <a:rPr lang="en-US" sz="3200" dirty="0"/>
              <a:t>," but it's easiest just to think of them as "things you can run a for loop over"</a:t>
            </a:r>
          </a:p>
        </p:txBody>
      </p:sp>
    </p:spTree>
    <p:extLst>
      <p:ext uri="{BB962C8B-B14F-4D97-AF65-F5344CB8AC3E}">
        <p14:creationId xmlns:p14="http://schemas.microsoft.com/office/powerpoint/2010/main" val="3374997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7</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CTECH403_M1_07</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“File Output”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268506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31CFA7-1925-874D-BB90-008BF838AD68}"/>
              </a:ext>
            </a:extLst>
          </p:cNvPr>
          <p:cNvSpPr>
            <a:spLocks noGrp="1"/>
          </p:cNvSpPr>
          <p:nvPr>
            <p:ph type="body" sz="quarter" idx="10"/>
          </p:nvPr>
        </p:nvSpPr>
        <p:spPr/>
        <p:txBody>
          <a:bodyPr>
            <a:noAutofit/>
          </a:bodyPr>
          <a:lstStyle/>
          <a:p>
            <a:r>
              <a:rPr lang="en-US" sz="2600" dirty="0"/>
              <a:t>Let's talk now about </a:t>
            </a:r>
            <a:r>
              <a:rPr lang="en-US" sz="2600" i="1" dirty="0"/>
              <a:t>writing</a:t>
            </a:r>
            <a:r>
              <a:rPr lang="en-US" sz="2600" dirty="0"/>
              <a:t> to files.</a:t>
            </a:r>
          </a:p>
          <a:p>
            <a:r>
              <a:rPr lang="en-US" sz="2600" dirty="0"/>
              <a:t>This is the point at which I have to give you a dire warning: be </a:t>
            </a:r>
            <a:r>
              <a:rPr lang="en-US" sz="2600" i="1" dirty="0"/>
              <a:t>extremely</a:t>
            </a:r>
            <a:r>
              <a:rPr lang="en-US" sz="2600" dirty="0"/>
              <a:t> careful what files you open for writing and what you write to them.</a:t>
            </a:r>
          </a:p>
          <a:p>
            <a:r>
              <a:rPr lang="en-US" sz="2600" dirty="0"/>
              <a:t>Python will not ask you for confirmation. Python will not worry about whether this is a file you really need. Python will not check that you are writing the data you mean to write.</a:t>
            </a:r>
          </a:p>
          <a:p>
            <a:r>
              <a:rPr lang="en-US" sz="2600" dirty="0"/>
              <a:t>YOU CAN LOSE DATA, EVEN YOUR PROGRAM</a:t>
            </a:r>
          </a:p>
          <a:p>
            <a:r>
              <a:rPr lang="en-US" sz="2600" dirty="0"/>
              <a:t>The examples here use a single fixed file for writing and never attempt to write to anything else. A little unrealistic, but deliberately safe.</a:t>
            </a:r>
          </a:p>
        </p:txBody>
      </p:sp>
    </p:spTree>
    <p:extLst>
      <p:ext uri="{BB962C8B-B14F-4D97-AF65-F5344CB8AC3E}">
        <p14:creationId xmlns:p14="http://schemas.microsoft.com/office/powerpoint/2010/main" val="10533709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2800" dirty="0"/>
              <a:t>You know how to open() a file for reading.</a:t>
            </a:r>
          </a:p>
          <a:p>
            <a:pPr lvl="1"/>
            <a:r>
              <a:rPr lang="en-US" sz="2800" b="1" dirty="0"/>
              <a:t>with open(&lt;filename&gt;) as f:</a:t>
            </a:r>
          </a:p>
          <a:p>
            <a:r>
              <a:rPr lang="en-US" sz="2800" dirty="0"/>
              <a:t>To open a file for </a:t>
            </a:r>
            <a:r>
              <a:rPr lang="en-US" sz="2800" i="1" dirty="0"/>
              <a:t>writing</a:t>
            </a:r>
            <a:r>
              <a:rPr lang="en-US" sz="2800" dirty="0"/>
              <a:t>, add a 'w' argument to the call to open()</a:t>
            </a:r>
          </a:p>
          <a:p>
            <a:pPr lvl="1"/>
            <a:r>
              <a:rPr lang="en-US" sz="2800" b="1" dirty="0"/>
              <a:t>with open(&lt;filename&gt;, 'w') as f:</a:t>
            </a:r>
          </a:p>
          <a:p>
            <a:r>
              <a:rPr lang="en-US" sz="2800" dirty="0"/>
              <a:t>'w' means to open the file in "write" mode</a:t>
            </a:r>
          </a:p>
          <a:p>
            <a:r>
              <a:rPr lang="en-US" sz="2800" dirty="0"/>
              <a:t>To open for reading, you can put an 'r' there, but if you say nothing, Python assumes you want to read. You have to say explicitly if you want to </a:t>
            </a:r>
            <a:r>
              <a:rPr lang="en-US" sz="2800" i="1" dirty="0"/>
              <a:t>write </a:t>
            </a:r>
            <a:r>
              <a:rPr lang="en-US" sz="2800" dirty="0"/>
              <a:t>to a file</a:t>
            </a:r>
          </a:p>
          <a:p>
            <a:endParaRPr lang="en-US" dirty="0"/>
          </a:p>
        </p:txBody>
      </p:sp>
    </p:spTree>
    <p:extLst>
      <p:ext uri="{BB962C8B-B14F-4D97-AF65-F5344CB8AC3E}">
        <p14:creationId xmlns:p14="http://schemas.microsoft.com/office/powerpoint/2010/main" val="29209107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3200" dirty="0"/>
              <a:t>There are two ways to write to a text file.</a:t>
            </a:r>
          </a:p>
          <a:p>
            <a:r>
              <a:rPr lang="en-US" sz="3200" dirty="0"/>
              <a:t>We'll start with</a:t>
            </a:r>
          </a:p>
          <a:p>
            <a:pPr lvl="1"/>
            <a:r>
              <a:rPr lang="en-US" sz="3200" b="1" dirty="0"/>
              <a:t>print(text, file=f), </a:t>
            </a:r>
          </a:p>
          <a:p>
            <a:r>
              <a:rPr lang="en-US" sz="3200" dirty="0"/>
              <a:t>This is just like print() you're used to</a:t>
            </a:r>
          </a:p>
          <a:p>
            <a:r>
              <a:rPr lang="en-US" sz="3200" dirty="0"/>
              <a:t>Except you add </a:t>
            </a:r>
            <a:r>
              <a:rPr lang="en-US" sz="3200" b="1" dirty="0"/>
              <a:t>file=f</a:t>
            </a:r>
            <a:r>
              <a:rPr lang="en-US" sz="3200" dirty="0"/>
              <a:t>, where f is a </a:t>
            </a:r>
            <a:r>
              <a:rPr lang="en-US" sz="3200" dirty="0" err="1"/>
              <a:t>filehandle</a:t>
            </a:r>
            <a:r>
              <a:rPr lang="en-US" sz="3200" dirty="0"/>
              <a:t> opened for writing, to tell Python print </a:t>
            </a:r>
            <a:r>
              <a:rPr lang="en-US" sz="3200" i="1" dirty="0"/>
              <a:t>to the file</a:t>
            </a:r>
            <a:r>
              <a:rPr lang="en-US" sz="3200" dirty="0"/>
              <a:t> </a:t>
            </a:r>
          </a:p>
          <a:p>
            <a:r>
              <a:rPr lang="en-US" sz="3200" dirty="0"/>
              <a:t>Here's an example: a program to reverse the lines in a a text file</a:t>
            </a:r>
          </a:p>
          <a:p>
            <a:endParaRPr lang="en-US" dirty="0"/>
          </a:p>
          <a:p>
            <a:pPr marL="0" indent="0">
              <a:buNone/>
            </a:pPr>
            <a:endParaRPr lang="en-US" dirty="0"/>
          </a:p>
        </p:txBody>
      </p:sp>
    </p:spTree>
    <p:extLst>
      <p:ext uri="{BB962C8B-B14F-4D97-AF65-F5344CB8AC3E}">
        <p14:creationId xmlns:p14="http://schemas.microsoft.com/office/powerpoint/2010/main" val="21643338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4419600" y="835555"/>
            <a:ext cx="4508925" cy="2598147"/>
          </a:xfrm>
        </p:spPr>
        <p:txBody>
          <a:bodyPr/>
          <a:lstStyle/>
          <a:p>
            <a:r>
              <a:rPr lang="en-US" b="1" i="1" dirty="0">
                <a:solidFill>
                  <a:srgbClr val="8F5902"/>
                </a:solidFill>
                <a:latin typeface="Consolas" panose="020B0609020204030204" pitchFamily="49" charset="0"/>
              </a:rPr>
              <a:t># Read </a:t>
            </a:r>
            <a:r>
              <a:rPr lang="en-US" b="1" i="1" dirty="0" err="1">
                <a:solidFill>
                  <a:srgbClr val="8F5902"/>
                </a:solidFill>
                <a:latin typeface="Consolas" panose="020B0609020204030204" pitchFamily="49" charset="0"/>
              </a:rPr>
              <a:t>input.txt</a:t>
            </a:r>
            <a:r>
              <a:rPr lang="en-US" b="1" i="1" dirty="0">
                <a:solidFill>
                  <a:srgbClr val="8F5902"/>
                </a:solidFill>
                <a:latin typeface="Consolas" panose="020B0609020204030204" pitchFamily="49" charset="0"/>
              </a:rPr>
              <a:t> into the list</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input.txt</a:t>
            </a:r>
            <a:r>
              <a:rPr lang="en-US" b="1" i="1" dirty="0">
                <a:solidFill>
                  <a:srgbClr val="8F5902"/>
                </a:solidFill>
                <a:latin typeface="Consolas" panose="020B0609020204030204" pitchFamily="49" charset="0"/>
              </a:rPr>
              <a:t>') as </a:t>
            </a:r>
            <a:r>
              <a:rPr lang="en-US" b="1" i="1" dirty="0" err="1">
                <a:solidFill>
                  <a:srgbClr val="8F5902"/>
                </a:solidFill>
                <a:latin typeface="Consolas" panose="020B0609020204030204" pitchFamily="49" charset="0"/>
              </a:rPr>
              <a:t>f_in</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lines = </a:t>
            </a:r>
            <a:r>
              <a:rPr lang="en-US" b="1" i="1" dirty="0" err="1">
                <a:solidFill>
                  <a:srgbClr val="8F5902"/>
                </a:solidFill>
                <a:latin typeface="Consolas" panose="020B0609020204030204" pitchFamily="49" charset="0"/>
              </a:rPr>
              <a:t>f_in.readlines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Write the list in reverse to </a:t>
            </a:r>
            <a:r>
              <a:rPr lang="en-US" b="1" i="1" dirty="0" err="1">
                <a:solidFill>
                  <a:srgbClr val="8F5902"/>
                </a:solidFill>
                <a:latin typeface="Consolas" panose="020B0609020204030204" pitchFamily="49" charset="0"/>
              </a:rPr>
              <a:t>output.txt</a:t>
            </a:r>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output.txt</a:t>
            </a:r>
            <a:r>
              <a:rPr lang="en-US" b="1" i="1" dirty="0">
                <a:solidFill>
                  <a:srgbClr val="8F5902"/>
                </a:solidFill>
                <a:latin typeface="Consolas" panose="020B0609020204030204" pitchFamily="49" charset="0"/>
              </a:rPr>
              <a:t>', 'w') as </a:t>
            </a:r>
            <a:r>
              <a:rPr lang="en-US" b="1" i="1" dirty="0" err="1">
                <a:solidFill>
                  <a:srgbClr val="8F5902"/>
                </a:solidFill>
                <a:latin typeface="Consolas" panose="020B0609020204030204" pitchFamily="49" charset="0"/>
              </a:rPr>
              <a:t>f_out</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for line in reversed(lines):</a:t>
            </a:r>
          </a:p>
          <a:p>
            <a:r>
              <a:rPr lang="en-US" b="1" i="1" dirty="0">
                <a:solidFill>
                  <a:srgbClr val="8F5902"/>
                </a:solidFill>
                <a:latin typeface="Consolas" panose="020B0609020204030204" pitchFamily="49" charset="0"/>
              </a:rPr>
              <a:t>		print(line, file=</a:t>
            </a:r>
            <a:r>
              <a:rPr lang="en-US" b="1" i="1" dirty="0" err="1">
                <a:solidFill>
                  <a:srgbClr val="8F5902"/>
                </a:solidFill>
                <a:latin typeface="Consolas" panose="020B0609020204030204" pitchFamily="49" charset="0"/>
              </a:rPr>
              <a:t>f_out</a:t>
            </a:r>
            <a:r>
              <a:rPr lang="en-US" b="1" i="1" dirty="0">
                <a:solidFill>
                  <a:srgbClr val="8F5902"/>
                </a:solidFill>
                <a:latin typeface="Consolas" panose="020B0609020204030204" pitchFamily="49" charset="0"/>
              </a:rPr>
              <a:t>)</a:t>
            </a:r>
          </a:p>
        </p:txBody>
      </p:sp>
      <p:sp>
        <p:nvSpPr>
          <p:cNvPr id="3" name="TextBox 2">
            <a:extLst>
              <a:ext uri="{FF2B5EF4-FFF2-40B4-BE49-F238E27FC236}">
                <a16:creationId xmlns:a16="http://schemas.microsoft.com/office/drawing/2014/main" id="{0C24F293-CB42-D04E-8B3F-F565CEC8310F}"/>
              </a:ext>
            </a:extLst>
          </p:cNvPr>
          <p:cNvSpPr txBox="1"/>
          <p:nvPr/>
        </p:nvSpPr>
        <p:spPr>
          <a:xfrm>
            <a:off x="4419600" y="373890"/>
            <a:ext cx="1947136" cy="461665"/>
          </a:xfrm>
          <a:prstGeom prst="rect">
            <a:avLst/>
          </a:prstGeom>
          <a:noFill/>
        </p:spPr>
        <p:txBody>
          <a:bodyPr wrap="none" rtlCol="0">
            <a:spAutoFit/>
          </a:bodyPr>
          <a:lstStyle/>
          <a:p>
            <a:r>
              <a:rPr lang="en-US" sz="2400" dirty="0"/>
              <a:t>&lt;reverse1.py&gt;</a:t>
            </a:r>
          </a:p>
        </p:txBody>
      </p:sp>
    </p:spTree>
    <p:extLst>
      <p:ext uri="{BB962C8B-B14F-4D97-AF65-F5344CB8AC3E}">
        <p14:creationId xmlns:p14="http://schemas.microsoft.com/office/powerpoint/2010/main" val="3410772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p:txBody>
          <a:bodyPr/>
          <a:lstStyle/>
          <a:p>
            <a:r>
              <a:rPr lang="en-US" dirty="0"/>
              <a:t>This example uses two file hands: </a:t>
            </a:r>
            <a:r>
              <a:rPr lang="en-US" dirty="0" err="1"/>
              <a:t>f_in</a:t>
            </a:r>
            <a:r>
              <a:rPr lang="en-US" dirty="0"/>
              <a:t> for reading, and </a:t>
            </a:r>
            <a:r>
              <a:rPr lang="en-US" dirty="0" err="1"/>
              <a:t>f_out</a:t>
            </a:r>
            <a:r>
              <a:rPr lang="en-US" dirty="0"/>
              <a:t> for writing. Again, I'm using the convention that starts file handle variables names with f for "file"</a:t>
            </a:r>
          </a:p>
          <a:p>
            <a:endParaRPr lang="en-US" dirty="0"/>
          </a:p>
          <a:p>
            <a:r>
              <a:rPr lang="en-US" dirty="0"/>
              <a:t>$ python reverse1.py</a:t>
            </a:r>
          </a:p>
          <a:p>
            <a:endParaRPr lang="en-US" dirty="0"/>
          </a:p>
        </p:txBody>
      </p:sp>
    </p:spTree>
    <p:extLst>
      <p:ext uri="{BB962C8B-B14F-4D97-AF65-F5344CB8AC3E}">
        <p14:creationId xmlns:p14="http://schemas.microsoft.com/office/powerpoint/2010/main" val="412381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5566A2-0C4B-9A41-A485-353FBC7E3DA1}"/>
              </a:ext>
            </a:extLst>
          </p:cNvPr>
          <p:cNvSpPr>
            <a:spLocks noGrp="1"/>
          </p:cNvSpPr>
          <p:nvPr>
            <p:ph type="body" sz="quarter" idx="11"/>
          </p:nvPr>
        </p:nvSpPr>
        <p:spPr>
          <a:xfrm>
            <a:off x="2704772" y="1045353"/>
            <a:ext cx="6159533" cy="1340495"/>
          </a:xfrm>
        </p:spPr>
        <p:txBody>
          <a:bodyPr/>
          <a:lstStyle/>
          <a:p>
            <a:r>
              <a:rPr lang="en-US" sz="1800" b="1" dirty="0">
                <a:solidFill>
                  <a:srgbClr val="204A87"/>
                </a:solidFill>
                <a:latin typeface="Consolas" panose="020B0609020204030204" pitchFamily="49" charset="0"/>
              </a:rPr>
              <a:t>import </a:t>
            </a:r>
            <a:r>
              <a:rPr lang="en-US" sz="1800" b="1" dirty="0">
                <a:solidFill>
                  <a:srgbClr val="000000"/>
                </a:solidFill>
                <a:latin typeface="Consolas" panose="020B0609020204030204" pitchFamily="49" charset="0"/>
              </a:rPr>
              <a:t>sys</a:t>
            </a:r>
          </a:p>
          <a:p>
            <a:endParaRPr lang="en-US" sz="1800" dirty="0">
              <a:latin typeface="Consolas" panose="020B0609020204030204" pitchFamily="49" charset="0"/>
            </a:endParaRPr>
          </a:p>
          <a:p>
            <a:r>
              <a:rPr lang="en-US" sz="1800" b="1" dirty="0">
                <a:solidFill>
                  <a:srgbClr val="204A87"/>
                </a:solidFill>
                <a:latin typeface="Consolas" panose="020B0609020204030204" pitchFamily="49" charset="0"/>
              </a:rPr>
              <a:t>print</a:t>
            </a:r>
            <a:r>
              <a:rPr lang="en-US" sz="1800" b="1" dirty="0">
                <a:solidFill>
                  <a:srgbClr val="000000"/>
                </a:solidFill>
                <a:latin typeface="Consolas" panose="020B0609020204030204" pitchFamily="49" charset="0"/>
              </a:rPr>
              <a:t>(</a:t>
            </a:r>
            <a:r>
              <a:rPr lang="en-US" sz="1800" b="1" dirty="0">
                <a:solidFill>
                  <a:srgbClr val="4E9A06"/>
                </a:solidFill>
                <a:latin typeface="Consolas" panose="020B0609020204030204" pitchFamily="49" charset="0"/>
              </a:rPr>
              <a:t>'You wrote: ' </a:t>
            </a:r>
            <a:r>
              <a:rPr lang="en-US" sz="1800" b="1" dirty="0">
                <a:solidFill>
                  <a:srgbClr val="CE5C00"/>
                </a:solidFill>
                <a:latin typeface="Consolas" panose="020B0609020204030204" pitchFamily="49" charset="0"/>
              </a:rPr>
              <a:t>+ </a:t>
            </a:r>
            <a:r>
              <a:rPr lang="en-US" sz="1800" b="1" dirty="0" err="1">
                <a:solidFill>
                  <a:srgbClr val="000000"/>
                </a:solidFill>
                <a:latin typeface="Consolas" panose="020B0609020204030204" pitchFamily="49" charset="0"/>
              </a:rPr>
              <a:t>sys</a:t>
            </a:r>
            <a:r>
              <a:rPr lang="en-US" sz="1800" b="1" dirty="0" err="1">
                <a:solidFill>
                  <a:srgbClr val="CE5C00"/>
                </a:solidFill>
                <a:latin typeface="Consolas" panose="020B0609020204030204" pitchFamily="49" charset="0"/>
              </a:rPr>
              <a:t>.</a:t>
            </a:r>
            <a:r>
              <a:rPr lang="en-US" sz="1800" b="1" dirty="0" err="1">
                <a:solidFill>
                  <a:srgbClr val="000000"/>
                </a:solidFill>
                <a:latin typeface="Consolas" panose="020B0609020204030204" pitchFamily="49" charset="0"/>
              </a:rPr>
              <a:t>argv</a:t>
            </a:r>
            <a:r>
              <a:rPr lang="en-US" sz="1800" b="1" dirty="0">
                <a:solidFill>
                  <a:srgbClr val="000000"/>
                </a:solidFill>
                <a:latin typeface="Consolas" panose="020B0609020204030204" pitchFamily="49" charset="0"/>
              </a:rPr>
              <a:t>[</a:t>
            </a:r>
            <a:r>
              <a:rPr lang="en-US" sz="1800" b="1" dirty="0">
                <a:solidFill>
                  <a:srgbClr val="0000CF"/>
                </a:solidFill>
                <a:latin typeface="Consolas" panose="020B0609020204030204" pitchFamily="49" charset="0"/>
              </a:rPr>
              <a:t>1</a:t>
            </a:r>
            <a:r>
              <a:rPr lang="en-US" sz="1800"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0C7A5190-15B8-754A-8BD9-3BC5FDBA8C03}"/>
              </a:ext>
            </a:extLst>
          </p:cNvPr>
          <p:cNvSpPr txBox="1"/>
          <p:nvPr/>
        </p:nvSpPr>
        <p:spPr>
          <a:xfrm>
            <a:off x="2704772" y="383588"/>
            <a:ext cx="1899559" cy="523220"/>
          </a:xfrm>
          <a:prstGeom prst="rect">
            <a:avLst/>
          </a:prstGeom>
          <a:noFill/>
        </p:spPr>
        <p:txBody>
          <a:bodyPr wrap="none" rtlCol="0">
            <a:spAutoFit/>
          </a:bodyPr>
          <a:lstStyle/>
          <a:p>
            <a:r>
              <a:rPr lang="en-US" sz="2800" b="1" dirty="0"/>
              <a:t>&lt;echo1.py&gt;</a:t>
            </a:r>
          </a:p>
        </p:txBody>
      </p:sp>
    </p:spTree>
    <p:extLst>
      <p:ext uri="{BB962C8B-B14F-4D97-AF65-F5344CB8AC3E}">
        <p14:creationId xmlns:p14="http://schemas.microsoft.com/office/powerpoint/2010/main" val="21189745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3200" dirty="0"/>
              <a:t>Let's compare the input …</a:t>
            </a:r>
          </a:p>
        </p:txBody>
      </p:sp>
    </p:spTree>
    <p:extLst>
      <p:ext uri="{BB962C8B-B14F-4D97-AF65-F5344CB8AC3E}">
        <p14:creationId xmlns:p14="http://schemas.microsoft.com/office/powerpoint/2010/main" val="19030980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562971" y="269498"/>
            <a:ext cx="8365555" cy="1663276"/>
          </a:xfrm>
        </p:spPr>
        <p:txBody>
          <a:bodyPr/>
          <a:lstStyle/>
          <a:p>
            <a:r>
              <a:rPr lang="en-US" b="1" i="1" dirty="0">
                <a:solidFill>
                  <a:srgbClr val="8F5902"/>
                </a:solidFill>
                <a:latin typeface="Consolas" panose="020B0609020204030204" pitchFamily="49" charset="0"/>
              </a:rPr>
              <a:t>These are the times that try men's souls. The </a:t>
            </a:r>
          </a:p>
          <a:p>
            <a:r>
              <a:rPr lang="en-US" b="1" i="1" dirty="0">
                <a:solidFill>
                  <a:srgbClr val="8F5902"/>
                </a:solidFill>
                <a:latin typeface="Consolas" panose="020B0609020204030204" pitchFamily="49" charset="0"/>
              </a:rPr>
              <a:t>summer soldier and the sunshine patriot will,</a:t>
            </a:r>
          </a:p>
          <a:p>
            <a:r>
              <a:rPr lang="en-US" b="1" i="1" dirty="0">
                <a:solidFill>
                  <a:srgbClr val="8F5902"/>
                </a:solidFill>
                <a:latin typeface="Consolas" panose="020B0609020204030204" pitchFamily="49" charset="0"/>
              </a:rPr>
              <a:t>in this crisis, shrink from the service of </a:t>
            </a:r>
          </a:p>
          <a:p>
            <a:r>
              <a:rPr lang="en-US" b="1" i="1" dirty="0">
                <a:solidFill>
                  <a:srgbClr val="8F5902"/>
                </a:solidFill>
                <a:latin typeface="Consolas" panose="020B0609020204030204" pitchFamily="49" charset="0"/>
              </a:rPr>
              <a:t>their country; but he that stands by it now, </a:t>
            </a:r>
          </a:p>
          <a:p>
            <a:r>
              <a:rPr lang="en-US" b="1" i="1" dirty="0">
                <a:solidFill>
                  <a:srgbClr val="8F5902"/>
                </a:solidFill>
                <a:latin typeface="Consolas" panose="020B0609020204030204" pitchFamily="49" charset="0"/>
              </a:rPr>
              <a:t>deserves the love and thanks of man and woman.</a:t>
            </a:r>
          </a:p>
        </p:txBody>
      </p:sp>
      <p:sp>
        <p:nvSpPr>
          <p:cNvPr id="3" name="TextBox 2">
            <a:extLst>
              <a:ext uri="{FF2B5EF4-FFF2-40B4-BE49-F238E27FC236}">
                <a16:creationId xmlns:a16="http://schemas.microsoft.com/office/drawing/2014/main" id="{A81DD446-4106-CE46-804E-0C6E0893A7F6}"/>
              </a:ext>
            </a:extLst>
          </p:cNvPr>
          <p:cNvSpPr txBox="1"/>
          <p:nvPr/>
        </p:nvSpPr>
        <p:spPr>
          <a:xfrm>
            <a:off x="2207172" y="2984938"/>
            <a:ext cx="981359" cy="300082"/>
          </a:xfrm>
          <a:prstGeom prst="rect">
            <a:avLst/>
          </a:prstGeom>
          <a:noFill/>
        </p:spPr>
        <p:txBody>
          <a:bodyPr wrap="none" rtlCol="0">
            <a:spAutoFit/>
          </a:bodyPr>
          <a:lstStyle/>
          <a:p>
            <a:r>
              <a:rPr lang="en-US" dirty="0"/>
              <a:t>&lt;</a:t>
            </a:r>
            <a:r>
              <a:rPr lang="en-US" dirty="0" err="1"/>
              <a:t>paine.txt</a:t>
            </a:r>
            <a:r>
              <a:rPr lang="en-US" dirty="0"/>
              <a:t>&gt;</a:t>
            </a:r>
          </a:p>
        </p:txBody>
      </p:sp>
    </p:spTree>
    <p:extLst>
      <p:ext uri="{BB962C8B-B14F-4D97-AF65-F5344CB8AC3E}">
        <p14:creationId xmlns:p14="http://schemas.microsoft.com/office/powerpoint/2010/main" val="27972574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3200" dirty="0"/>
              <a:t>and the output …</a:t>
            </a:r>
          </a:p>
        </p:txBody>
      </p:sp>
    </p:spTree>
    <p:extLst>
      <p:ext uri="{BB962C8B-B14F-4D97-AF65-F5344CB8AC3E}">
        <p14:creationId xmlns:p14="http://schemas.microsoft.com/office/powerpoint/2010/main" val="1044942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562971" y="269498"/>
            <a:ext cx="8365555" cy="3221395"/>
          </a:xfrm>
        </p:spPr>
        <p:txBody>
          <a:bodyPr/>
          <a:lstStyle/>
          <a:p>
            <a:r>
              <a:rPr lang="en-US" b="1" i="1" dirty="0">
                <a:solidFill>
                  <a:srgbClr val="8F5902"/>
                </a:solidFill>
                <a:latin typeface="Consolas" panose="020B0609020204030204" pitchFamily="49" charset="0"/>
              </a:rPr>
              <a:t>deserves the love and thanks of man and woman.</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their country; but he that stands by it now, </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in this crisis, shrink from the service of </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summer soldier and the sunshine patriot will,</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These are the times that try men's souls. The </a:t>
            </a:r>
          </a:p>
          <a:p>
            <a:endParaRPr lang="en-US" b="1" i="1" dirty="0">
              <a:solidFill>
                <a:srgbClr val="8F5902"/>
              </a:solidFill>
              <a:latin typeface="Consolas" panose="020B0609020204030204" pitchFamily="49" charset="0"/>
            </a:endParaRPr>
          </a:p>
        </p:txBody>
      </p:sp>
      <p:sp>
        <p:nvSpPr>
          <p:cNvPr id="3" name="TextBox 2">
            <a:extLst>
              <a:ext uri="{FF2B5EF4-FFF2-40B4-BE49-F238E27FC236}">
                <a16:creationId xmlns:a16="http://schemas.microsoft.com/office/drawing/2014/main" id="{6EA2539B-2AD5-6A45-8902-0315D2D6B1B4}"/>
              </a:ext>
            </a:extLst>
          </p:cNvPr>
          <p:cNvSpPr txBox="1"/>
          <p:nvPr/>
        </p:nvSpPr>
        <p:spPr>
          <a:xfrm>
            <a:off x="2375338" y="4046483"/>
            <a:ext cx="1069524" cy="507831"/>
          </a:xfrm>
          <a:prstGeom prst="rect">
            <a:avLst/>
          </a:prstGeom>
          <a:noFill/>
        </p:spPr>
        <p:txBody>
          <a:bodyPr wrap="none" rtlCol="0">
            <a:spAutoFit/>
          </a:bodyPr>
          <a:lstStyle/>
          <a:p>
            <a:r>
              <a:rPr lang="en-US" dirty="0"/>
              <a:t>&lt;</a:t>
            </a:r>
            <a:r>
              <a:rPr lang="en-US" dirty="0" err="1"/>
              <a:t>output.txt</a:t>
            </a:r>
            <a:r>
              <a:rPr lang="en-US" dirty="0"/>
              <a:t>&gt;</a:t>
            </a:r>
          </a:p>
          <a:p>
            <a:endParaRPr lang="en-US" dirty="0"/>
          </a:p>
        </p:txBody>
      </p:sp>
    </p:spTree>
    <p:extLst>
      <p:ext uri="{BB962C8B-B14F-4D97-AF65-F5344CB8AC3E}">
        <p14:creationId xmlns:p14="http://schemas.microsoft.com/office/powerpoint/2010/main" val="39492272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a:xfrm>
            <a:off x="149398" y="449943"/>
            <a:ext cx="8840546" cy="4537016"/>
          </a:xfrm>
        </p:spPr>
        <p:txBody>
          <a:bodyPr>
            <a:normAutofit/>
          </a:bodyPr>
          <a:lstStyle/>
          <a:p>
            <a:r>
              <a:rPr lang="en-US" sz="3200" dirty="0"/>
              <a:t>That's almost right. The lines are in reverse order.</a:t>
            </a:r>
          </a:p>
          <a:p>
            <a:r>
              <a:rPr lang="en-US" sz="3200" dirty="0"/>
              <a:t>But there's a problem. There's an extra blank line between each line of text.</a:t>
            </a:r>
          </a:p>
          <a:p>
            <a:r>
              <a:rPr lang="en-US" sz="3200" dirty="0"/>
              <a:t>Somehow Python has </a:t>
            </a:r>
            <a:r>
              <a:rPr lang="en-US" sz="3200" i="1" dirty="0"/>
              <a:t>added an additional newline</a:t>
            </a:r>
            <a:r>
              <a:rPr lang="en-US" sz="3200" dirty="0"/>
              <a:t> when printing each line to the file</a:t>
            </a:r>
          </a:p>
          <a:p>
            <a:endParaRPr lang="en-US" dirty="0"/>
          </a:p>
        </p:txBody>
      </p:sp>
    </p:spTree>
    <p:extLst>
      <p:ext uri="{BB962C8B-B14F-4D97-AF65-F5344CB8AC3E}">
        <p14:creationId xmlns:p14="http://schemas.microsoft.com/office/powerpoint/2010/main" val="24482321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p:txBody>
          <a:bodyPr>
            <a:normAutofit/>
          </a:bodyPr>
          <a:lstStyle/>
          <a:p>
            <a:r>
              <a:rPr lang="en-US" sz="3200" dirty="0"/>
              <a:t>Here's why:</a:t>
            </a:r>
          </a:p>
          <a:p>
            <a:r>
              <a:rPr lang="en-US" sz="3200" dirty="0"/>
              <a:t>the input file had a newline after each line</a:t>
            </a:r>
          </a:p>
          <a:p>
            <a:r>
              <a:rPr lang="en-US" sz="3200" dirty="0" err="1"/>
              <a:t>readlines</a:t>
            </a:r>
            <a:r>
              <a:rPr lang="en-US" sz="3200" dirty="0"/>
              <a:t>() </a:t>
            </a:r>
            <a:r>
              <a:rPr lang="en-US" sz="3200" i="1" dirty="0"/>
              <a:t>kept the newlines </a:t>
            </a:r>
            <a:r>
              <a:rPr lang="en-US" sz="3200" dirty="0"/>
              <a:t>in those strings</a:t>
            </a:r>
          </a:p>
          <a:p>
            <a:r>
              <a:rPr lang="en-US" sz="3200" dirty="0"/>
              <a:t>but print() </a:t>
            </a:r>
            <a:r>
              <a:rPr lang="en-US" sz="3200" i="1" dirty="0"/>
              <a:t>added a newline</a:t>
            </a:r>
            <a:r>
              <a:rPr lang="en-US" sz="3200" dirty="0"/>
              <a:t> after each string</a:t>
            </a:r>
          </a:p>
          <a:p>
            <a:r>
              <a:rPr lang="en-US" sz="3200" dirty="0"/>
              <a:t>Why does it do this? Remember that when we call print() with a string, it always goes to the next line afterwards. This is a useful convenience</a:t>
            </a:r>
          </a:p>
        </p:txBody>
      </p:sp>
    </p:spTree>
    <p:extLst>
      <p:ext uri="{BB962C8B-B14F-4D97-AF65-F5344CB8AC3E}">
        <p14:creationId xmlns:p14="http://schemas.microsoft.com/office/powerpoint/2010/main" val="15920089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a:xfrm>
            <a:off x="149398" y="391886"/>
            <a:ext cx="8840546" cy="4595073"/>
          </a:xfrm>
        </p:spPr>
        <p:txBody>
          <a:bodyPr>
            <a:normAutofit/>
          </a:bodyPr>
          <a:lstStyle/>
          <a:p>
            <a:r>
              <a:rPr lang="en-US" sz="3200" dirty="0"/>
              <a:t>But sometimes you </a:t>
            </a:r>
            <a:r>
              <a:rPr lang="en-US" sz="3200" i="1" dirty="0"/>
              <a:t>don't want</a:t>
            </a:r>
            <a:r>
              <a:rPr lang="en-US" sz="3200" dirty="0"/>
              <a:t> that newline</a:t>
            </a:r>
          </a:p>
          <a:p>
            <a:r>
              <a:rPr lang="en-US" sz="3200" dirty="0"/>
              <a:t>Here's a way to write to a file without it</a:t>
            </a:r>
          </a:p>
          <a:p>
            <a:r>
              <a:rPr lang="en-US" sz="3200" dirty="0"/>
              <a:t>If you have a file handle f opened for writing …</a:t>
            </a:r>
          </a:p>
          <a:p>
            <a:r>
              <a:rPr lang="en-US" sz="3200" b="1" dirty="0" err="1"/>
              <a:t>f.write</a:t>
            </a:r>
            <a:r>
              <a:rPr lang="en-US" sz="3200" b="1" dirty="0"/>
              <a:t>(text) </a:t>
            </a:r>
            <a:r>
              <a:rPr lang="en-US" sz="3200" dirty="0"/>
              <a:t>writes the string text to the file</a:t>
            </a:r>
          </a:p>
          <a:p>
            <a:pPr lvl="1"/>
            <a:r>
              <a:rPr lang="en-US" sz="3200" dirty="0"/>
              <a:t>Exactly as is</a:t>
            </a:r>
          </a:p>
          <a:p>
            <a:pPr lvl="1"/>
            <a:r>
              <a:rPr lang="en-US" sz="3200" dirty="0"/>
              <a:t>No newline</a:t>
            </a:r>
          </a:p>
          <a:p>
            <a:endParaRPr lang="en-US" dirty="0"/>
          </a:p>
          <a:p>
            <a:endParaRPr lang="en-US" dirty="0"/>
          </a:p>
        </p:txBody>
      </p:sp>
    </p:spTree>
    <p:extLst>
      <p:ext uri="{BB962C8B-B14F-4D97-AF65-F5344CB8AC3E}">
        <p14:creationId xmlns:p14="http://schemas.microsoft.com/office/powerpoint/2010/main" val="771317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4419600" y="792013"/>
            <a:ext cx="4508925" cy="2598147"/>
          </a:xfrm>
        </p:spPr>
        <p:txBody>
          <a:bodyPr/>
          <a:lstStyle/>
          <a:p>
            <a:r>
              <a:rPr lang="en-US" b="1" i="1" dirty="0">
                <a:solidFill>
                  <a:srgbClr val="8F5902"/>
                </a:solidFill>
                <a:latin typeface="Consolas" panose="020B0609020204030204" pitchFamily="49" charset="0"/>
              </a:rPr>
              <a:t># Read </a:t>
            </a:r>
            <a:r>
              <a:rPr lang="en-US" b="1" i="1" dirty="0" err="1">
                <a:solidFill>
                  <a:srgbClr val="8F5902"/>
                </a:solidFill>
                <a:latin typeface="Consolas" panose="020B0609020204030204" pitchFamily="49" charset="0"/>
              </a:rPr>
              <a:t>input.txt</a:t>
            </a:r>
            <a:r>
              <a:rPr lang="en-US" b="1" i="1" dirty="0">
                <a:solidFill>
                  <a:srgbClr val="8F5902"/>
                </a:solidFill>
                <a:latin typeface="Consolas" panose="020B0609020204030204" pitchFamily="49" charset="0"/>
              </a:rPr>
              <a:t> into the list</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input.txt</a:t>
            </a:r>
            <a:r>
              <a:rPr lang="en-US" b="1" i="1" dirty="0">
                <a:solidFill>
                  <a:srgbClr val="8F5902"/>
                </a:solidFill>
                <a:latin typeface="Consolas" panose="020B0609020204030204" pitchFamily="49" charset="0"/>
              </a:rPr>
              <a:t>') as </a:t>
            </a:r>
            <a:r>
              <a:rPr lang="en-US" b="1" i="1" dirty="0" err="1">
                <a:solidFill>
                  <a:srgbClr val="8F5902"/>
                </a:solidFill>
                <a:latin typeface="Consolas" panose="020B0609020204030204" pitchFamily="49" charset="0"/>
              </a:rPr>
              <a:t>f_in</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lines = </a:t>
            </a:r>
            <a:r>
              <a:rPr lang="en-US" b="1" i="1" dirty="0" err="1">
                <a:solidFill>
                  <a:srgbClr val="8F5902"/>
                </a:solidFill>
                <a:latin typeface="Consolas" panose="020B0609020204030204" pitchFamily="49" charset="0"/>
              </a:rPr>
              <a:t>f_in.readlines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Write the list in reverse to </a:t>
            </a:r>
            <a:r>
              <a:rPr lang="en-US" b="1" i="1" dirty="0" err="1">
                <a:solidFill>
                  <a:srgbClr val="8F5902"/>
                </a:solidFill>
                <a:latin typeface="Consolas" panose="020B0609020204030204" pitchFamily="49" charset="0"/>
              </a:rPr>
              <a:t>output.txt</a:t>
            </a:r>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output.txt</a:t>
            </a:r>
            <a:r>
              <a:rPr lang="en-US" b="1" i="1" dirty="0">
                <a:solidFill>
                  <a:srgbClr val="8F5902"/>
                </a:solidFill>
                <a:latin typeface="Consolas" panose="020B0609020204030204" pitchFamily="49" charset="0"/>
              </a:rPr>
              <a:t>', 'w') as </a:t>
            </a:r>
            <a:r>
              <a:rPr lang="en-US" b="1" i="1" dirty="0" err="1">
                <a:solidFill>
                  <a:srgbClr val="8F5902"/>
                </a:solidFill>
                <a:latin typeface="Consolas" panose="020B0609020204030204" pitchFamily="49" charset="0"/>
              </a:rPr>
              <a:t>f_out</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for line in reversed(lines):</a:t>
            </a:r>
          </a:p>
          <a:p>
            <a:r>
              <a:rPr lang="en-US" b="1" i="1" dirty="0">
                <a:solidFill>
                  <a:srgbClr val="8F5902"/>
                </a:solidFill>
                <a:highlight>
                  <a:srgbClr val="FFFF00"/>
                </a:highlight>
                <a:latin typeface="Consolas" panose="020B0609020204030204" pitchFamily="49" charset="0"/>
              </a:rPr>
              <a:t>		</a:t>
            </a:r>
            <a:r>
              <a:rPr lang="en-US" b="1" i="1" dirty="0" err="1">
                <a:solidFill>
                  <a:srgbClr val="8F5902"/>
                </a:solidFill>
                <a:highlight>
                  <a:srgbClr val="FFFF00"/>
                </a:highlight>
                <a:latin typeface="Consolas" panose="020B0609020204030204" pitchFamily="49" charset="0"/>
              </a:rPr>
              <a:t>f_out.write</a:t>
            </a:r>
            <a:r>
              <a:rPr lang="en-US" b="1" i="1" dirty="0">
                <a:solidFill>
                  <a:srgbClr val="8F5902"/>
                </a:solidFill>
                <a:highlight>
                  <a:srgbClr val="FFFF00"/>
                </a:highlight>
                <a:latin typeface="Consolas" panose="020B0609020204030204" pitchFamily="49" charset="0"/>
              </a:rPr>
              <a:t>(line)</a:t>
            </a:r>
          </a:p>
        </p:txBody>
      </p:sp>
      <p:sp>
        <p:nvSpPr>
          <p:cNvPr id="3" name="TextBox 2">
            <a:extLst>
              <a:ext uri="{FF2B5EF4-FFF2-40B4-BE49-F238E27FC236}">
                <a16:creationId xmlns:a16="http://schemas.microsoft.com/office/drawing/2014/main" id="{0C24F293-CB42-D04E-8B3F-F565CEC8310F}"/>
              </a:ext>
            </a:extLst>
          </p:cNvPr>
          <p:cNvSpPr txBox="1"/>
          <p:nvPr/>
        </p:nvSpPr>
        <p:spPr>
          <a:xfrm>
            <a:off x="4419600" y="330348"/>
            <a:ext cx="1947136" cy="461665"/>
          </a:xfrm>
          <a:prstGeom prst="rect">
            <a:avLst/>
          </a:prstGeom>
          <a:noFill/>
        </p:spPr>
        <p:txBody>
          <a:bodyPr wrap="none" rtlCol="0">
            <a:spAutoFit/>
          </a:bodyPr>
          <a:lstStyle/>
          <a:p>
            <a:r>
              <a:rPr lang="en-US" sz="2400" dirty="0"/>
              <a:t>&lt;reverse2.py&gt;</a:t>
            </a:r>
          </a:p>
        </p:txBody>
      </p:sp>
    </p:spTree>
    <p:extLst>
      <p:ext uri="{BB962C8B-B14F-4D97-AF65-F5344CB8AC3E}">
        <p14:creationId xmlns:p14="http://schemas.microsoft.com/office/powerpoint/2010/main" val="23721596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a:xfrm>
            <a:off x="145360" y="283264"/>
            <a:ext cx="8853281" cy="4860236"/>
          </a:xfrm>
        </p:spPr>
        <p:txBody>
          <a:bodyPr/>
          <a:lstStyle/>
          <a:p>
            <a:r>
              <a:rPr lang="en-US" dirty="0"/>
              <a:t>$ python reverse2.py</a:t>
            </a:r>
          </a:p>
          <a:p>
            <a:endParaRPr lang="en-US" dirty="0"/>
          </a:p>
          <a:p>
            <a:r>
              <a:rPr lang="en-US" dirty="0"/>
              <a:t>Now let's check the output</a:t>
            </a:r>
          </a:p>
          <a:p>
            <a:endParaRPr lang="en-US" dirty="0"/>
          </a:p>
        </p:txBody>
      </p:sp>
    </p:spTree>
    <p:extLst>
      <p:ext uri="{BB962C8B-B14F-4D97-AF65-F5344CB8AC3E}">
        <p14:creationId xmlns:p14="http://schemas.microsoft.com/office/powerpoint/2010/main" val="20057865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562971" y="269498"/>
            <a:ext cx="8365555" cy="1663276"/>
          </a:xfrm>
        </p:spPr>
        <p:txBody>
          <a:bodyPr/>
          <a:lstStyle/>
          <a:p>
            <a:r>
              <a:rPr lang="en-US" b="1" i="1" dirty="0">
                <a:solidFill>
                  <a:srgbClr val="8F5902"/>
                </a:solidFill>
                <a:latin typeface="Consolas" panose="020B0609020204030204" pitchFamily="49" charset="0"/>
              </a:rPr>
              <a:t>deserves the love and thanks of man and woman.</a:t>
            </a:r>
          </a:p>
          <a:p>
            <a:r>
              <a:rPr lang="en-US" b="1" i="1" dirty="0">
                <a:solidFill>
                  <a:srgbClr val="8F5902"/>
                </a:solidFill>
                <a:latin typeface="Consolas" panose="020B0609020204030204" pitchFamily="49" charset="0"/>
              </a:rPr>
              <a:t>their country; but he that stands by it now, </a:t>
            </a:r>
          </a:p>
          <a:p>
            <a:r>
              <a:rPr lang="en-US" b="1" i="1" dirty="0">
                <a:solidFill>
                  <a:srgbClr val="8F5902"/>
                </a:solidFill>
                <a:latin typeface="Consolas" panose="020B0609020204030204" pitchFamily="49" charset="0"/>
              </a:rPr>
              <a:t>in this crisis, shrink from the service of </a:t>
            </a:r>
          </a:p>
          <a:p>
            <a:r>
              <a:rPr lang="en-US" b="1" i="1" dirty="0">
                <a:solidFill>
                  <a:srgbClr val="8F5902"/>
                </a:solidFill>
                <a:latin typeface="Consolas" panose="020B0609020204030204" pitchFamily="49" charset="0"/>
              </a:rPr>
              <a:t>summer soldier and the sunshine patriot will,</a:t>
            </a:r>
          </a:p>
          <a:p>
            <a:r>
              <a:rPr lang="en-US" b="1" i="1" dirty="0">
                <a:solidFill>
                  <a:srgbClr val="8F5902"/>
                </a:solidFill>
                <a:latin typeface="Consolas" panose="020B0609020204030204" pitchFamily="49" charset="0"/>
              </a:rPr>
              <a:t>These are the times that try men's souls. The </a:t>
            </a:r>
          </a:p>
        </p:txBody>
      </p:sp>
    </p:spTree>
    <p:extLst>
      <p:ext uri="{BB962C8B-B14F-4D97-AF65-F5344CB8AC3E}">
        <p14:creationId xmlns:p14="http://schemas.microsoft.com/office/powerpoint/2010/main" val="46399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B15998-CDAE-5345-9CCC-5D3AD24E6CE2}"/>
              </a:ext>
            </a:extLst>
          </p:cNvPr>
          <p:cNvSpPr>
            <a:spLocks noGrp="1"/>
          </p:cNvSpPr>
          <p:nvPr>
            <p:ph type="body" sz="quarter" idx="10"/>
          </p:nvPr>
        </p:nvSpPr>
        <p:spPr/>
        <p:txBody>
          <a:bodyPr>
            <a:noAutofit/>
          </a:bodyPr>
          <a:lstStyle/>
          <a:p>
            <a:r>
              <a:rPr lang="en-US" sz="3000" dirty="0"/>
              <a:t>This program imports the </a:t>
            </a:r>
            <a:r>
              <a:rPr lang="en-US" sz="3000" i="1" dirty="0"/>
              <a:t>sys</a:t>
            </a:r>
            <a:r>
              <a:rPr lang="en-US" sz="3000" dirty="0"/>
              <a:t> module, which provides several useful functions for working with the command line and the interactive interpreter</a:t>
            </a:r>
          </a:p>
          <a:p>
            <a:r>
              <a:rPr lang="en-US" sz="3000" dirty="0"/>
              <a:t>In particular, sys makes available a variable called </a:t>
            </a:r>
            <a:r>
              <a:rPr lang="en-US" sz="3000" dirty="0" err="1"/>
              <a:t>argv</a:t>
            </a:r>
            <a:r>
              <a:rPr lang="en-US" sz="3000" dirty="0"/>
              <a:t>.</a:t>
            </a:r>
          </a:p>
          <a:p>
            <a:r>
              <a:rPr lang="en-US" sz="3000" dirty="0"/>
              <a:t>We can get </a:t>
            </a:r>
            <a:r>
              <a:rPr lang="en-US" sz="3000" dirty="0" err="1"/>
              <a:t>argv</a:t>
            </a:r>
            <a:r>
              <a:rPr lang="en-US" sz="3000" dirty="0"/>
              <a:t> using the usual syntax to get a function or variable from a module: "</a:t>
            </a:r>
            <a:r>
              <a:rPr lang="en-US" sz="3000" dirty="0" err="1"/>
              <a:t>sys.argv</a:t>
            </a:r>
            <a:r>
              <a:rPr lang="en-US" sz="3000" dirty="0"/>
              <a:t>"</a:t>
            </a:r>
          </a:p>
        </p:txBody>
      </p:sp>
    </p:spTree>
    <p:extLst>
      <p:ext uri="{BB962C8B-B14F-4D97-AF65-F5344CB8AC3E}">
        <p14:creationId xmlns:p14="http://schemas.microsoft.com/office/powerpoint/2010/main" val="18921747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BDC78-3578-F440-9E79-6BB11907FEC1}"/>
              </a:ext>
            </a:extLst>
          </p:cNvPr>
          <p:cNvSpPr>
            <a:spLocks noGrp="1"/>
          </p:cNvSpPr>
          <p:nvPr>
            <p:ph type="body" sz="quarter" idx="10"/>
          </p:nvPr>
        </p:nvSpPr>
        <p:spPr>
          <a:xfrm>
            <a:off x="149398" y="304800"/>
            <a:ext cx="8840546" cy="4682159"/>
          </a:xfrm>
        </p:spPr>
        <p:txBody>
          <a:bodyPr>
            <a:normAutofit/>
          </a:bodyPr>
          <a:lstStyle/>
          <a:p>
            <a:r>
              <a:rPr lang="en-US" sz="3200" dirty="0"/>
              <a:t>This is a common issue when working with data</a:t>
            </a:r>
          </a:p>
          <a:p>
            <a:r>
              <a:rPr lang="en-US" sz="3200" dirty="0"/>
              <a:t>Formatting details can be important</a:t>
            </a:r>
          </a:p>
          <a:p>
            <a:r>
              <a:rPr lang="en-US" sz="3200" dirty="0"/>
              <a:t>Sometimes write() is more convenient; sometimes print() is</a:t>
            </a:r>
          </a:p>
          <a:p>
            <a:r>
              <a:rPr lang="en-US" sz="3200" dirty="0"/>
              <a:t>The most important thing is to be consistent: if you chop the newlines off when you read from a file, you need to add them back when you write them out. If you leave them in when you read, you don't need to add them when you write.</a:t>
            </a:r>
          </a:p>
        </p:txBody>
      </p:sp>
    </p:spTree>
    <p:extLst>
      <p:ext uri="{BB962C8B-B14F-4D97-AF65-F5344CB8AC3E}">
        <p14:creationId xmlns:p14="http://schemas.microsoft.com/office/powerpoint/2010/main" val="1972036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8</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CTECH403_M1_08</a:t>
            </a:r>
            <a:endParaRPr dirty="0">
              <a:solidFill>
                <a:srgbClr val="FFFFFF"/>
              </a:solidFill>
              <a:latin typeface="Open Sans"/>
              <a:ea typeface="Open Sans"/>
              <a:cs typeface="Open Sans"/>
              <a:sym typeface="Open Sans"/>
            </a:endParaRPr>
          </a:p>
          <a:p>
            <a:pPr mar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sz="2800" b="1" dirty="0">
                <a:solidFill>
                  <a:schemeClr val="bg1"/>
                </a:solidFill>
              </a:rPr>
              <a:t>Fill-in-the-Blanks with Files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7607456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A1702E-F734-734B-94EA-F6A00AB8D634}"/>
              </a:ext>
            </a:extLst>
          </p:cNvPr>
          <p:cNvSpPr>
            <a:spLocks noGrp="1"/>
          </p:cNvSpPr>
          <p:nvPr>
            <p:ph type="body" sz="quarter" idx="10"/>
          </p:nvPr>
        </p:nvSpPr>
        <p:spPr/>
        <p:txBody>
          <a:bodyPr>
            <a:normAutofit/>
          </a:bodyPr>
          <a:lstStyle/>
          <a:p>
            <a:r>
              <a:rPr lang="en-US" sz="3200" dirty="0"/>
              <a:t>Let's write a version of our fill-in-the-blanks program that uses files to hold the word lists and story instead.</a:t>
            </a:r>
          </a:p>
          <a:p>
            <a:r>
              <a:rPr lang="en-US" sz="3200" dirty="0"/>
              <a:t>Here is the code that does the filling in</a:t>
            </a:r>
          </a:p>
        </p:txBody>
      </p:sp>
    </p:spTree>
    <p:extLst>
      <p:ext uri="{BB962C8B-B14F-4D97-AF65-F5344CB8AC3E}">
        <p14:creationId xmlns:p14="http://schemas.microsoft.com/office/powerpoint/2010/main" val="5139894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587574-A3BA-A34C-93D6-390F9A6A288F}"/>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775548F-2086-2041-8A10-DD98C10DAA5A}"/>
              </a:ext>
            </a:extLst>
          </p:cNvPr>
          <p:cNvSpPr>
            <a:spLocks noGrp="1"/>
          </p:cNvSpPr>
          <p:nvPr>
            <p:ph type="body" sz="quarter" idx="12"/>
          </p:nvPr>
        </p:nvSpPr>
        <p:spPr>
          <a:xfrm>
            <a:off x="711843" y="269497"/>
            <a:ext cx="8216683" cy="3844579"/>
          </a:xfrm>
        </p:spPr>
        <p:txBody>
          <a:bodyPr/>
          <a:lstStyle/>
          <a:p>
            <a:r>
              <a:rPr lang="en-US" dirty="0"/>
              <a:t># Returns a string with each instance of placeholder in text replaced by a</a:t>
            </a:r>
          </a:p>
          <a:p>
            <a:r>
              <a:rPr lang="en-US" dirty="0"/>
              <a:t># random choice from </a:t>
            </a:r>
            <a:r>
              <a:rPr lang="en-US" dirty="0" err="1"/>
              <a:t>word_list</a:t>
            </a:r>
            <a:endParaRPr lang="en-US" dirty="0"/>
          </a:p>
          <a:p>
            <a:r>
              <a:rPr lang="en-US" dirty="0"/>
              <a:t>def </a:t>
            </a:r>
            <a:r>
              <a:rPr lang="en-US" dirty="0" err="1"/>
              <a:t>fill_in</a:t>
            </a:r>
            <a:r>
              <a:rPr lang="en-US" dirty="0"/>
              <a:t>(text, placeholder, </a:t>
            </a:r>
            <a:r>
              <a:rPr lang="en-US" dirty="0" err="1"/>
              <a:t>word_list</a:t>
            </a:r>
            <a:r>
              <a:rPr lang="en-US" dirty="0"/>
              <a:t>):</a:t>
            </a:r>
          </a:p>
          <a:p>
            <a:r>
              <a:rPr lang="en-US" dirty="0"/>
              <a:t>    while placeholder in text:</a:t>
            </a:r>
          </a:p>
          <a:p>
            <a:r>
              <a:rPr lang="en-US" dirty="0"/>
              <a:t>        </a:t>
            </a:r>
            <a:r>
              <a:rPr lang="en-US" dirty="0" err="1"/>
              <a:t>new_word</a:t>
            </a:r>
            <a:r>
              <a:rPr lang="en-US" dirty="0"/>
              <a:t> = </a:t>
            </a:r>
            <a:r>
              <a:rPr lang="en-US" dirty="0" err="1"/>
              <a:t>random.choice</a:t>
            </a:r>
            <a:r>
              <a:rPr lang="en-US" dirty="0"/>
              <a:t>(</a:t>
            </a:r>
            <a:r>
              <a:rPr lang="en-US" dirty="0" err="1"/>
              <a:t>word_list</a:t>
            </a:r>
            <a:r>
              <a:rPr lang="en-US" dirty="0"/>
              <a:t>)</a:t>
            </a:r>
          </a:p>
          <a:p>
            <a:r>
              <a:rPr lang="en-US" dirty="0"/>
              <a:t>        text = </a:t>
            </a:r>
            <a:r>
              <a:rPr lang="en-US" dirty="0" err="1"/>
              <a:t>text.replace</a:t>
            </a:r>
            <a:r>
              <a:rPr lang="en-US" dirty="0"/>
              <a:t>(placeholder, </a:t>
            </a:r>
            <a:r>
              <a:rPr lang="en-US" dirty="0" err="1"/>
              <a:t>new_word</a:t>
            </a:r>
            <a:r>
              <a:rPr lang="en-US" dirty="0"/>
              <a:t>, 1)</a:t>
            </a:r>
          </a:p>
          <a:p>
            <a:r>
              <a:rPr lang="en-US" dirty="0"/>
              <a:t>    return text</a:t>
            </a:r>
          </a:p>
          <a:p>
            <a:endParaRPr lang="en-US" dirty="0"/>
          </a:p>
          <a:p>
            <a:r>
              <a:rPr lang="en-US" dirty="0"/>
              <a:t># Perform substitutions for each list of words</a:t>
            </a:r>
          </a:p>
          <a:p>
            <a:r>
              <a:rPr lang="en-US" dirty="0"/>
              <a:t>story = </a:t>
            </a:r>
            <a:r>
              <a:rPr lang="en-US" dirty="0" err="1"/>
              <a:t>fill_in</a:t>
            </a:r>
            <a:r>
              <a:rPr lang="en-US" dirty="0"/>
              <a:t>(story, NOUN_PLACEHOLDER, NOUNS)</a:t>
            </a:r>
          </a:p>
          <a:p>
            <a:r>
              <a:rPr lang="en-US" dirty="0"/>
              <a:t>story = </a:t>
            </a:r>
            <a:r>
              <a:rPr lang="en-US" dirty="0" err="1"/>
              <a:t>fill_in</a:t>
            </a:r>
            <a:r>
              <a:rPr lang="en-US" dirty="0"/>
              <a:t>(story, ADJECTIVE_PLACEHOLDER, ADJECTIVES)</a:t>
            </a:r>
          </a:p>
          <a:p>
            <a:r>
              <a:rPr lang="en-US" dirty="0"/>
              <a:t>story = </a:t>
            </a:r>
            <a:r>
              <a:rPr lang="en-US" dirty="0" err="1"/>
              <a:t>fill_in</a:t>
            </a:r>
            <a:r>
              <a:rPr lang="en-US" dirty="0"/>
              <a:t>(story, VERB_PLACEHOLDER, VERBS)</a:t>
            </a:r>
          </a:p>
        </p:txBody>
      </p:sp>
      <p:sp>
        <p:nvSpPr>
          <p:cNvPr id="5" name="TextBox 4">
            <a:extLst>
              <a:ext uri="{FF2B5EF4-FFF2-40B4-BE49-F238E27FC236}">
                <a16:creationId xmlns:a16="http://schemas.microsoft.com/office/drawing/2014/main" id="{C2959F1C-F209-8744-9BBF-6CAEAD77EE37}"/>
              </a:ext>
            </a:extLst>
          </p:cNvPr>
          <p:cNvSpPr txBox="1"/>
          <p:nvPr/>
        </p:nvSpPr>
        <p:spPr>
          <a:xfrm>
            <a:off x="2785241" y="4393324"/>
            <a:ext cx="1515992" cy="300082"/>
          </a:xfrm>
          <a:prstGeom prst="rect">
            <a:avLst/>
          </a:prstGeom>
          <a:noFill/>
        </p:spPr>
        <p:txBody>
          <a:bodyPr wrap="none" rtlCol="0">
            <a:spAutoFit/>
          </a:bodyPr>
          <a:lstStyle/>
          <a:p>
            <a:r>
              <a:rPr lang="en-US" dirty="0"/>
              <a:t>&lt;</a:t>
            </a:r>
            <a:r>
              <a:rPr lang="en-US" dirty="0" err="1"/>
              <a:t>fillin-function.py</a:t>
            </a:r>
            <a:r>
              <a:rPr lang="en-US" dirty="0"/>
              <a:t>&gt;</a:t>
            </a:r>
          </a:p>
        </p:txBody>
      </p:sp>
    </p:spTree>
    <p:extLst>
      <p:ext uri="{BB962C8B-B14F-4D97-AF65-F5344CB8AC3E}">
        <p14:creationId xmlns:p14="http://schemas.microsoft.com/office/powerpoint/2010/main" val="24213383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A1702E-F734-734B-94EA-F6A00AB8D634}"/>
              </a:ext>
            </a:extLst>
          </p:cNvPr>
          <p:cNvSpPr>
            <a:spLocks noGrp="1"/>
          </p:cNvSpPr>
          <p:nvPr>
            <p:ph type="body" sz="quarter" idx="10"/>
          </p:nvPr>
        </p:nvSpPr>
        <p:spPr/>
        <p:txBody>
          <a:bodyPr>
            <a:normAutofit/>
          </a:bodyPr>
          <a:lstStyle/>
          <a:p>
            <a:r>
              <a:rPr lang="en-US" sz="3200" dirty="0"/>
              <a:t>Last time, we stored the data that went into the blank story and the word lists in variables in the program itself</a:t>
            </a:r>
          </a:p>
        </p:txBody>
      </p:sp>
    </p:spTree>
    <p:extLst>
      <p:ext uri="{BB962C8B-B14F-4D97-AF65-F5344CB8AC3E}">
        <p14:creationId xmlns:p14="http://schemas.microsoft.com/office/powerpoint/2010/main" val="24644785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587574-A3BA-A34C-93D6-390F9A6A288F}"/>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775548F-2086-2041-8A10-DD98C10DAA5A}"/>
              </a:ext>
            </a:extLst>
          </p:cNvPr>
          <p:cNvSpPr>
            <a:spLocks noGrp="1"/>
          </p:cNvSpPr>
          <p:nvPr>
            <p:ph type="body" sz="quarter" idx="12"/>
          </p:nvPr>
        </p:nvSpPr>
        <p:spPr>
          <a:xfrm>
            <a:off x="711843" y="269497"/>
            <a:ext cx="8216683" cy="2909707"/>
          </a:xfrm>
        </p:spPr>
        <p:txBody>
          <a:bodyPr/>
          <a:lstStyle/>
          <a:p>
            <a:r>
              <a:rPr lang="en-US" dirty="0"/>
              <a:t># Story template</a:t>
            </a:r>
          </a:p>
          <a:p>
            <a:r>
              <a:rPr lang="en-US" dirty="0"/>
              <a:t>story = 'Yesterday, I ___VERB___ to the store to buy a ___NOUN___. But on my way, I ran into a ___ADJ___ ___NOUN___. I was very ___ADJ___. Then I remembered that I had a ___NOUN___ in my pocket. I ___VERB___ behind a ___ADJ___ ___NOUN___.' </a:t>
            </a:r>
          </a:p>
          <a:p>
            <a:endParaRPr lang="en-US" dirty="0"/>
          </a:p>
          <a:p>
            <a:r>
              <a:rPr lang="en-US" dirty="0"/>
              <a:t># Word lists</a:t>
            </a:r>
          </a:p>
          <a:p>
            <a:r>
              <a:rPr lang="en-US" dirty="0"/>
              <a:t>NOUNS = ['cat', 'dog', 'zeppelin', 'boomerang', 'trombone']</a:t>
            </a:r>
          </a:p>
          <a:p>
            <a:r>
              <a:rPr lang="en-US" dirty="0"/>
              <a:t>ADJECTIVES = ['red', '</a:t>
            </a:r>
            <a:r>
              <a:rPr lang="en-US" dirty="0" err="1"/>
              <a:t>hunormous</a:t>
            </a:r>
            <a:r>
              <a:rPr lang="en-US" dirty="0"/>
              <a:t>', 'intricate', 'merciless']</a:t>
            </a:r>
          </a:p>
          <a:p>
            <a:r>
              <a:rPr lang="en-US" dirty="0"/>
              <a:t>VERBS = ['vomited', 'catapulted', 'squeaked']</a:t>
            </a:r>
          </a:p>
        </p:txBody>
      </p:sp>
      <p:sp>
        <p:nvSpPr>
          <p:cNvPr id="5" name="TextBox 4">
            <a:extLst>
              <a:ext uri="{FF2B5EF4-FFF2-40B4-BE49-F238E27FC236}">
                <a16:creationId xmlns:a16="http://schemas.microsoft.com/office/drawing/2014/main" id="{C2959F1C-F209-8744-9BBF-6CAEAD77EE37}"/>
              </a:ext>
            </a:extLst>
          </p:cNvPr>
          <p:cNvSpPr txBox="1"/>
          <p:nvPr/>
        </p:nvSpPr>
        <p:spPr>
          <a:xfrm>
            <a:off x="711843" y="3179204"/>
            <a:ext cx="2544927" cy="461665"/>
          </a:xfrm>
          <a:prstGeom prst="rect">
            <a:avLst/>
          </a:prstGeom>
          <a:noFill/>
        </p:spPr>
        <p:txBody>
          <a:bodyPr wrap="none" rtlCol="0">
            <a:spAutoFit/>
          </a:bodyPr>
          <a:lstStyle/>
          <a:p>
            <a:r>
              <a:rPr lang="en-US" sz="2400" dirty="0"/>
              <a:t>&lt;</a:t>
            </a:r>
            <a:r>
              <a:rPr lang="en-US" sz="2400" dirty="0" err="1"/>
              <a:t>fillin-function.py</a:t>
            </a:r>
            <a:r>
              <a:rPr lang="en-US" sz="2400" dirty="0"/>
              <a:t>&gt;</a:t>
            </a:r>
          </a:p>
        </p:txBody>
      </p:sp>
    </p:spTree>
    <p:extLst>
      <p:ext uri="{BB962C8B-B14F-4D97-AF65-F5344CB8AC3E}">
        <p14:creationId xmlns:p14="http://schemas.microsoft.com/office/powerpoint/2010/main" val="39621194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A1702E-F734-734B-94EA-F6A00AB8D634}"/>
              </a:ext>
            </a:extLst>
          </p:cNvPr>
          <p:cNvSpPr>
            <a:spLocks noGrp="1"/>
          </p:cNvSpPr>
          <p:nvPr>
            <p:ph type="body" sz="quarter" idx="10"/>
          </p:nvPr>
        </p:nvSpPr>
        <p:spPr/>
        <p:txBody>
          <a:bodyPr>
            <a:normAutofit/>
          </a:bodyPr>
          <a:lstStyle/>
          <a:p>
            <a:r>
              <a:rPr lang="en-US" sz="3200" dirty="0"/>
              <a:t>Let's move that data out into separate files</a:t>
            </a:r>
          </a:p>
        </p:txBody>
      </p:sp>
    </p:spTree>
    <p:extLst>
      <p:ext uri="{BB962C8B-B14F-4D97-AF65-F5344CB8AC3E}">
        <p14:creationId xmlns:p14="http://schemas.microsoft.com/office/powerpoint/2010/main" val="18732244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4419600" y="864584"/>
            <a:ext cx="4508925" cy="1663276"/>
          </a:xfrm>
        </p:spPr>
        <p:txBody>
          <a:bodyPr/>
          <a:lstStyle/>
          <a:p>
            <a:r>
              <a:rPr lang="en-US" dirty="0"/>
              <a:t>cat</a:t>
            </a:r>
          </a:p>
          <a:p>
            <a:r>
              <a:rPr lang="en-US" dirty="0"/>
              <a:t>dog</a:t>
            </a:r>
          </a:p>
          <a:p>
            <a:r>
              <a:rPr lang="en-US" dirty="0"/>
              <a:t>zeppelin</a:t>
            </a:r>
          </a:p>
          <a:p>
            <a:r>
              <a:rPr lang="en-US" dirty="0"/>
              <a:t>boomerang</a:t>
            </a:r>
          </a:p>
          <a:p>
            <a:r>
              <a:rPr lang="en-US" dirty="0"/>
              <a:t>trombone</a:t>
            </a:r>
          </a:p>
        </p:txBody>
      </p:sp>
      <p:sp>
        <p:nvSpPr>
          <p:cNvPr id="3" name="TextBox 2">
            <a:extLst>
              <a:ext uri="{FF2B5EF4-FFF2-40B4-BE49-F238E27FC236}">
                <a16:creationId xmlns:a16="http://schemas.microsoft.com/office/drawing/2014/main" id="{0C24F293-CB42-D04E-8B3F-F565CEC8310F}"/>
              </a:ext>
            </a:extLst>
          </p:cNvPr>
          <p:cNvSpPr txBox="1"/>
          <p:nvPr/>
        </p:nvSpPr>
        <p:spPr>
          <a:xfrm>
            <a:off x="4419600" y="402919"/>
            <a:ext cx="1669752" cy="461665"/>
          </a:xfrm>
          <a:prstGeom prst="rect">
            <a:avLst/>
          </a:prstGeom>
          <a:noFill/>
        </p:spPr>
        <p:txBody>
          <a:bodyPr wrap="none" rtlCol="0">
            <a:spAutoFit/>
          </a:bodyPr>
          <a:lstStyle/>
          <a:p>
            <a:r>
              <a:rPr lang="en-US" sz="2400" dirty="0"/>
              <a:t>&lt;</a:t>
            </a:r>
            <a:r>
              <a:rPr lang="en-US" sz="2400" dirty="0" err="1"/>
              <a:t>nouns.txt</a:t>
            </a:r>
            <a:r>
              <a:rPr lang="en-US" sz="2400" dirty="0"/>
              <a:t>&gt;</a:t>
            </a:r>
          </a:p>
        </p:txBody>
      </p:sp>
    </p:spTree>
    <p:extLst>
      <p:ext uri="{BB962C8B-B14F-4D97-AF65-F5344CB8AC3E}">
        <p14:creationId xmlns:p14="http://schemas.microsoft.com/office/powerpoint/2010/main" val="30535902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82E84-D85A-9443-97F5-B5376870A0BB}"/>
              </a:ext>
            </a:extLst>
          </p:cNvPr>
          <p:cNvSpPr>
            <a:spLocks noGrp="1"/>
          </p:cNvSpPr>
          <p:nvPr>
            <p:ph type="body" sz="quarter" idx="11"/>
          </p:nvPr>
        </p:nvSpPr>
        <p:spPr>
          <a:xfrm>
            <a:off x="4419600" y="1038756"/>
            <a:ext cx="4508925" cy="3221395"/>
          </a:xfrm>
        </p:spPr>
        <p:txBody>
          <a:bodyPr/>
          <a:lstStyle/>
          <a:p>
            <a:r>
              <a:rPr lang="en-US" b="1" i="1" dirty="0">
                <a:solidFill>
                  <a:srgbClr val="8F5902"/>
                </a:solidFill>
                <a:latin typeface="Consolas" panose="020B0609020204030204" pitchFamily="49" charset="0"/>
              </a:rPr>
              <a:t># Import word lists and story template</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nouns.txt</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nouns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adjectives.txt</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adjectives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verbs.txt</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verbs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story.txt</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story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endParaRPr lang="en-US" b="1" dirty="0">
              <a:solidFill>
                <a:srgbClr val="000000"/>
              </a:solidFill>
              <a:latin typeface="Consolas" panose="020B0609020204030204" pitchFamily="49" charset="0"/>
            </a:endParaRPr>
          </a:p>
        </p:txBody>
      </p:sp>
      <p:sp>
        <p:nvSpPr>
          <p:cNvPr id="3" name="TextBox 2">
            <a:extLst>
              <a:ext uri="{FF2B5EF4-FFF2-40B4-BE49-F238E27FC236}">
                <a16:creationId xmlns:a16="http://schemas.microsoft.com/office/drawing/2014/main" id="{593C919D-454A-8745-B4DE-0F715FB896DD}"/>
              </a:ext>
            </a:extLst>
          </p:cNvPr>
          <p:cNvSpPr txBox="1"/>
          <p:nvPr/>
        </p:nvSpPr>
        <p:spPr>
          <a:xfrm>
            <a:off x="4419600" y="577091"/>
            <a:ext cx="2009524" cy="461665"/>
          </a:xfrm>
          <a:prstGeom prst="rect">
            <a:avLst/>
          </a:prstGeom>
          <a:noFill/>
        </p:spPr>
        <p:txBody>
          <a:bodyPr wrap="none" rtlCol="0">
            <a:spAutoFit/>
          </a:bodyPr>
          <a:lstStyle/>
          <a:p>
            <a:r>
              <a:rPr lang="en-US" sz="2400" dirty="0"/>
              <a:t>&lt;</a:t>
            </a:r>
            <a:r>
              <a:rPr lang="en-US" sz="2400" dirty="0" err="1"/>
              <a:t>fillin-files.py</a:t>
            </a:r>
            <a:r>
              <a:rPr lang="en-US" sz="2400" dirty="0"/>
              <a:t>&gt;</a:t>
            </a:r>
          </a:p>
        </p:txBody>
      </p:sp>
    </p:spTree>
    <p:extLst>
      <p:ext uri="{BB962C8B-B14F-4D97-AF65-F5344CB8AC3E}">
        <p14:creationId xmlns:p14="http://schemas.microsoft.com/office/powerpoint/2010/main" val="55781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8B149C-655D-B14A-B8EA-4BE15FA29BFD}"/>
              </a:ext>
            </a:extLst>
          </p:cNvPr>
          <p:cNvSpPr>
            <a:spLocks noGrp="1"/>
          </p:cNvSpPr>
          <p:nvPr>
            <p:ph type="body" sz="quarter" idx="10"/>
          </p:nvPr>
        </p:nvSpPr>
        <p:spPr/>
        <p:txBody>
          <a:bodyPr>
            <a:normAutofit/>
          </a:bodyPr>
          <a:lstStyle/>
          <a:p>
            <a:r>
              <a:rPr lang="en-US" sz="3200" dirty="0"/>
              <a:t>We'll put each word list in a file, one word per line</a:t>
            </a:r>
          </a:p>
          <a:p>
            <a:r>
              <a:rPr lang="en-US" sz="3200" dirty="0"/>
              <a:t>This is our first example of a </a:t>
            </a:r>
            <a:r>
              <a:rPr lang="en-US" sz="3200" i="1" dirty="0"/>
              <a:t>file format</a:t>
            </a:r>
          </a:p>
          <a:p>
            <a:r>
              <a:rPr lang="en-US" sz="3200" dirty="0"/>
              <a:t>When you have a file format, the important question is how you can get that data into your program</a:t>
            </a:r>
          </a:p>
        </p:txBody>
      </p:sp>
    </p:spTree>
    <p:extLst>
      <p:ext uri="{BB962C8B-B14F-4D97-AF65-F5344CB8AC3E}">
        <p14:creationId xmlns:p14="http://schemas.microsoft.com/office/powerpoint/2010/main" val="144624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B15998-CDAE-5345-9CCC-5D3AD24E6CE2}"/>
              </a:ext>
            </a:extLst>
          </p:cNvPr>
          <p:cNvSpPr>
            <a:spLocks noGrp="1"/>
          </p:cNvSpPr>
          <p:nvPr>
            <p:ph type="body" sz="quarter" idx="10"/>
          </p:nvPr>
        </p:nvSpPr>
        <p:spPr/>
        <p:txBody>
          <a:bodyPr>
            <a:noAutofit/>
          </a:bodyPr>
          <a:lstStyle/>
          <a:p>
            <a:r>
              <a:rPr lang="en-US" sz="3000" dirty="0" err="1"/>
              <a:t>argv</a:t>
            </a:r>
            <a:r>
              <a:rPr lang="en-US" sz="3000" dirty="0"/>
              <a:t> is a </a:t>
            </a:r>
            <a:r>
              <a:rPr lang="en-US" sz="3000" i="1" dirty="0"/>
              <a:t>list</a:t>
            </a:r>
            <a:r>
              <a:rPr lang="en-US" sz="3000" dirty="0"/>
              <a:t> of the</a:t>
            </a:r>
            <a:r>
              <a:rPr lang="en-US" sz="3000" i="1" dirty="0"/>
              <a:t> arguments</a:t>
            </a:r>
            <a:r>
              <a:rPr lang="en-US" sz="3000" dirty="0"/>
              <a:t> on the command line.</a:t>
            </a:r>
          </a:p>
          <a:p>
            <a:r>
              <a:rPr lang="en-US" sz="3000" dirty="0"/>
              <a:t>The initial element, </a:t>
            </a:r>
            <a:r>
              <a:rPr lang="en-US" sz="3000" dirty="0" err="1"/>
              <a:t>argv</a:t>
            </a:r>
            <a:r>
              <a:rPr lang="en-US" sz="3000" dirty="0"/>
              <a:t>[0], is the first thing you typed on the command line after "python": the program name itself</a:t>
            </a:r>
          </a:p>
          <a:p>
            <a:r>
              <a:rPr lang="en-US" sz="3000" dirty="0"/>
              <a:t>The next element, </a:t>
            </a:r>
            <a:r>
              <a:rPr lang="en-US" sz="3000" dirty="0" err="1"/>
              <a:t>argv</a:t>
            </a:r>
            <a:r>
              <a:rPr lang="en-US" sz="3000" dirty="0"/>
              <a:t>[1], is the next thing you typed on the command line — like the word "Hi!".</a:t>
            </a:r>
          </a:p>
          <a:p>
            <a:r>
              <a:rPr lang="en-US" sz="3000" dirty="0"/>
              <a:t>The element after that, </a:t>
            </a:r>
            <a:r>
              <a:rPr lang="en-US" sz="3000" dirty="0" err="1"/>
              <a:t>argv</a:t>
            </a:r>
            <a:r>
              <a:rPr lang="en-US" sz="3000" dirty="0"/>
              <a:t>[2], is the next thing you typed on the command line, and so on</a:t>
            </a:r>
          </a:p>
        </p:txBody>
      </p:sp>
    </p:spTree>
    <p:extLst>
      <p:ext uri="{BB962C8B-B14F-4D97-AF65-F5344CB8AC3E}">
        <p14:creationId xmlns:p14="http://schemas.microsoft.com/office/powerpoint/2010/main" val="32124492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8B149C-655D-B14A-B8EA-4BE15FA29BFD}"/>
              </a:ext>
            </a:extLst>
          </p:cNvPr>
          <p:cNvSpPr>
            <a:spLocks noGrp="1"/>
          </p:cNvSpPr>
          <p:nvPr>
            <p:ph type="body" sz="quarter" idx="10"/>
          </p:nvPr>
        </p:nvSpPr>
        <p:spPr>
          <a:xfrm>
            <a:off x="149398" y="464457"/>
            <a:ext cx="8840546" cy="4522502"/>
          </a:xfrm>
        </p:spPr>
        <p:txBody>
          <a:bodyPr>
            <a:normAutofit/>
          </a:bodyPr>
          <a:lstStyle/>
          <a:p>
            <a:r>
              <a:rPr lang="en-US" sz="3200" dirty="0"/>
              <a:t>We </a:t>
            </a:r>
            <a:r>
              <a:rPr lang="en-US" sz="3200" i="1" dirty="0"/>
              <a:t>could</a:t>
            </a:r>
            <a:r>
              <a:rPr lang="en-US" sz="3200" dirty="0"/>
              <a:t> use </a:t>
            </a:r>
            <a:r>
              <a:rPr lang="en-US" sz="3200" dirty="0" err="1"/>
              <a:t>readlines</a:t>
            </a:r>
            <a:r>
              <a:rPr lang="en-US" sz="3200" dirty="0"/>
              <a:t>(), but that would leave a newline on the end of each word. </a:t>
            </a:r>
          </a:p>
          <a:p>
            <a:pPr lvl="1"/>
            <a:r>
              <a:rPr lang="en-US" sz="3200" dirty="0"/>
              <a:t>That would mess up the formatting of the story if we left them in.</a:t>
            </a:r>
          </a:p>
          <a:p>
            <a:r>
              <a:rPr lang="en-US" sz="3200" dirty="0"/>
              <a:t>We </a:t>
            </a:r>
            <a:r>
              <a:rPr lang="en-US" sz="3200" i="1" dirty="0"/>
              <a:t>could</a:t>
            </a:r>
            <a:r>
              <a:rPr lang="en-US" sz="3200" dirty="0"/>
              <a:t> use </a:t>
            </a:r>
            <a:r>
              <a:rPr lang="en-US" sz="3200" dirty="0" err="1"/>
              <a:t>readlines</a:t>
            </a:r>
            <a:r>
              <a:rPr lang="en-US" sz="3200" dirty="0"/>
              <a:t>() and then remove each newline ourselves, maybe with the string replace() method</a:t>
            </a:r>
          </a:p>
          <a:p>
            <a:pPr lvl="1"/>
            <a:r>
              <a:rPr lang="en-US" sz="3200" dirty="0"/>
              <a:t>That would work, but it's a little tricky</a:t>
            </a:r>
          </a:p>
          <a:p>
            <a:pPr lvl="1"/>
            <a:endParaRPr lang="en-US" dirty="0"/>
          </a:p>
        </p:txBody>
      </p:sp>
    </p:spTree>
    <p:extLst>
      <p:ext uri="{BB962C8B-B14F-4D97-AF65-F5344CB8AC3E}">
        <p14:creationId xmlns:p14="http://schemas.microsoft.com/office/powerpoint/2010/main" val="33712175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E7594E-40E8-0141-8E64-AB3513AC9193}"/>
              </a:ext>
            </a:extLst>
          </p:cNvPr>
          <p:cNvSpPr>
            <a:spLocks noGrp="1"/>
          </p:cNvSpPr>
          <p:nvPr>
            <p:ph type="body" sz="quarter" idx="10"/>
          </p:nvPr>
        </p:nvSpPr>
        <p:spPr>
          <a:xfrm>
            <a:off x="149398" y="348343"/>
            <a:ext cx="8840546" cy="4638616"/>
          </a:xfrm>
        </p:spPr>
        <p:txBody>
          <a:bodyPr>
            <a:normAutofit/>
          </a:bodyPr>
          <a:lstStyle/>
          <a:p>
            <a:r>
              <a:rPr lang="en-US" sz="3200" dirty="0" err="1"/>
              <a:t>Intead</a:t>
            </a:r>
            <a:r>
              <a:rPr lang="en-US" sz="3200" dirty="0"/>
              <a:t>, we'll use a Python string method that's designed for this specific task: </a:t>
            </a:r>
            <a:r>
              <a:rPr lang="en-US" sz="3200" dirty="0" err="1"/>
              <a:t>splitlines</a:t>
            </a:r>
            <a:r>
              <a:rPr lang="en-US" sz="3200" dirty="0"/>
              <a:t>()</a:t>
            </a:r>
          </a:p>
          <a:p>
            <a:pPr lvl="1"/>
            <a:r>
              <a:rPr lang="en-US" sz="3200" b="1" dirty="0"/>
              <a:t>with open('</a:t>
            </a:r>
            <a:r>
              <a:rPr lang="en-US" sz="3200" b="1" dirty="0" err="1"/>
              <a:t>nouns.txt</a:t>
            </a:r>
            <a:r>
              <a:rPr lang="en-US" sz="3200" b="1" dirty="0"/>
              <a:t>') as f:</a:t>
            </a:r>
          </a:p>
          <a:p>
            <a:pPr lvl="1"/>
            <a:r>
              <a:rPr lang="en-US" sz="3200" b="1" dirty="0"/>
              <a:t>    nouns = </a:t>
            </a:r>
            <a:r>
              <a:rPr lang="en-US" sz="3200" b="1" dirty="0" err="1"/>
              <a:t>f.read</a:t>
            </a:r>
            <a:r>
              <a:rPr lang="en-US" sz="3200" b="1" dirty="0"/>
              <a:t>().</a:t>
            </a:r>
            <a:r>
              <a:rPr lang="en-US" sz="3200" b="1" dirty="0" err="1"/>
              <a:t>splitlines</a:t>
            </a:r>
            <a:r>
              <a:rPr lang="en-US" sz="3200" b="1" dirty="0"/>
              <a:t>()</a:t>
            </a:r>
          </a:p>
          <a:p>
            <a:r>
              <a:rPr lang="en-US" sz="3200" dirty="0" err="1"/>
              <a:t>Splitlines</a:t>
            </a:r>
            <a:r>
              <a:rPr lang="en-US" sz="3200" dirty="0"/>
              <a:t>() works on a </a:t>
            </a:r>
            <a:r>
              <a:rPr lang="en-US" sz="3200" i="1" dirty="0"/>
              <a:t>string</a:t>
            </a:r>
            <a:r>
              <a:rPr lang="en-US" sz="3200" dirty="0"/>
              <a:t> — that's why we have to call read() first</a:t>
            </a:r>
          </a:p>
          <a:p>
            <a:r>
              <a:rPr lang="en-US" sz="3200" dirty="0"/>
              <a:t>Then it splits on the newlines, just like split('\n') but automatically handling some tricky corner cases </a:t>
            </a:r>
          </a:p>
        </p:txBody>
      </p:sp>
    </p:spTree>
    <p:extLst>
      <p:ext uri="{BB962C8B-B14F-4D97-AF65-F5344CB8AC3E}">
        <p14:creationId xmlns:p14="http://schemas.microsoft.com/office/powerpoint/2010/main" val="9938762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F227D-3E1A-6446-AC78-6FE50329D544}"/>
              </a:ext>
            </a:extLst>
          </p:cNvPr>
          <p:cNvSpPr>
            <a:spLocks noGrp="1"/>
          </p:cNvSpPr>
          <p:nvPr>
            <p:ph type="body" sz="quarter" idx="11"/>
          </p:nvPr>
        </p:nvSpPr>
        <p:spPr>
          <a:xfrm>
            <a:off x="1023582" y="1009726"/>
            <a:ext cx="7904943" cy="1040028"/>
          </a:xfrm>
        </p:spPr>
        <p:txBody>
          <a:bodyPr/>
          <a:lstStyle/>
          <a:p>
            <a:r>
              <a:rPr lang="en-US" dirty="0"/>
              <a:t>Yesterday, I ___VERB___ to the store to buy a ___NOUN___. But on my way, I ran into a ___ADJ___ ___NOUN___. I was very ___ADJ___. Then I remembered that I had a ___NOUN___ in my pocket. I ___VERB___ behind a ___ADJ___ ___NOUN___.</a:t>
            </a:r>
          </a:p>
        </p:txBody>
      </p:sp>
      <p:sp>
        <p:nvSpPr>
          <p:cNvPr id="3" name="TextBox 2">
            <a:extLst>
              <a:ext uri="{FF2B5EF4-FFF2-40B4-BE49-F238E27FC236}">
                <a16:creationId xmlns:a16="http://schemas.microsoft.com/office/drawing/2014/main" id="{0C24F293-CB42-D04E-8B3F-F565CEC8310F}"/>
              </a:ext>
            </a:extLst>
          </p:cNvPr>
          <p:cNvSpPr txBox="1"/>
          <p:nvPr/>
        </p:nvSpPr>
        <p:spPr>
          <a:xfrm>
            <a:off x="1023582" y="548061"/>
            <a:ext cx="1508233" cy="461665"/>
          </a:xfrm>
          <a:prstGeom prst="rect">
            <a:avLst/>
          </a:prstGeom>
          <a:noFill/>
        </p:spPr>
        <p:txBody>
          <a:bodyPr wrap="none" rtlCol="0">
            <a:spAutoFit/>
          </a:bodyPr>
          <a:lstStyle/>
          <a:p>
            <a:r>
              <a:rPr lang="en-US" sz="2400" dirty="0"/>
              <a:t>&lt;</a:t>
            </a:r>
            <a:r>
              <a:rPr lang="en-US" sz="2400" dirty="0" err="1"/>
              <a:t>story.txt</a:t>
            </a:r>
            <a:r>
              <a:rPr lang="en-US" sz="2400" dirty="0"/>
              <a:t>&gt;</a:t>
            </a:r>
          </a:p>
        </p:txBody>
      </p:sp>
    </p:spTree>
    <p:extLst>
      <p:ext uri="{BB962C8B-B14F-4D97-AF65-F5344CB8AC3E}">
        <p14:creationId xmlns:p14="http://schemas.microsoft.com/office/powerpoint/2010/main" val="29820227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406897-E127-794C-A7E4-300A7C23966D}"/>
              </a:ext>
            </a:extLst>
          </p:cNvPr>
          <p:cNvSpPr>
            <a:spLocks noGrp="1"/>
          </p:cNvSpPr>
          <p:nvPr>
            <p:ph type="body" sz="quarter" idx="10"/>
          </p:nvPr>
        </p:nvSpPr>
        <p:spPr>
          <a:xfrm>
            <a:off x="149398" y="464457"/>
            <a:ext cx="8840546" cy="4522502"/>
          </a:xfrm>
        </p:spPr>
        <p:txBody>
          <a:bodyPr>
            <a:normAutofit/>
          </a:bodyPr>
          <a:lstStyle/>
          <a:p>
            <a:r>
              <a:rPr lang="en-US" sz="3200" dirty="0"/>
              <a:t>For the </a:t>
            </a:r>
            <a:r>
              <a:rPr lang="en-US" sz="3200" i="1" dirty="0"/>
              <a:t>story</a:t>
            </a:r>
            <a:r>
              <a:rPr lang="en-US" sz="3200" dirty="0"/>
              <a:t> itself we don't need to do any splitting() since the story is just one long string.</a:t>
            </a:r>
          </a:p>
          <a:p>
            <a:pPr lvl="1"/>
            <a:r>
              <a:rPr lang="en-US" sz="3200" b="1" dirty="0"/>
              <a:t>with open('</a:t>
            </a:r>
            <a:r>
              <a:rPr lang="en-US" sz="3200" b="1" dirty="0" err="1"/>
              <a:t>story.txt</a:t>
            </a:r>
            <a:r>
              <a:rPr lang="en-US" sz="3200" b="1" dirty="0"/>
              <a:t>') as f:</a:t>
            </a:r>
          </a:p>
          <a:p>
            <a:pPr lvl="1"/>
            <a:r>
              <a:rPr lang="en-US" sz="3200" b="1" dirty="0"/>
              <a:t>    story = </a:t>
            </a:r>
            <a:r>
              <a:rPr lang="en-US" sz="3200" b="1" dirty="0" err="1"/>
              <a:t>f.read</a:t>
            </a:r>
            <a:r>
              <a:rPr lang="en-US" sz="3200" b="1" dirty="0"/>
              <a:t>()</a:t>
            </a:r>
          </a:p>
          <a:p>
            <a:r>
              <a:rPr lang="en-US" sz="3500" dirty="0"/>
              <a:t>Note that we're reusing the variable name f, but each time we call open() we're using it to hold a </a:t>
            </a:r>
            <a:r>
              <a:rPr lang="en-US" sz="3500" i="1" dirty="0"/>
              <a:t>different</a:t>
            </a:r>
            <a:r>
              <a:rPr lang="en-US" sz="3500" dirty="0"/>
              <a:t> file handle to a </a:t>
            </a:r>
            <a:r>
              <a:rPr lang="en-US" sz="3500" i="1" dirty="0"/>
              <a:t>different</a:t>
            </a:r>
            <a:r>
              <a:rPr lang="en-US" sz="3500" dirty="0"/>
              <a:t> file</a:t>
            </a:r>
          </a:p>
        </p:txBody>
      </p:sp>
    </p:spTree>
    <p:extLst>
      <p:ext uri="{BB962C8B-B14F-4D97-AF65-F5344CB8AC3E}">
        <p14:creationId xmlns:p14="http://schemas.microsoft.com/office/powerpoint/2010/main" val="24682582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E696A-3740-7E4A-8AC7-B9F1803BD806}"/>
              </a:ext>
            </a:extLst>
          </p:cNvPr>
          <p:cNvSpPr>
            <a:spLocks noGrp="1"/>
          </p:cNvSpPr>
          <p:nvPr>
            <p:ph sz="quarter" idx="10"/>
          </p:nvPr>
        </p:nvSpPr>
        <p:spPr>
          <a:xfrm>
            <a:off x="145360" y="283264"/>
            <a:ext cx="8853281" cy="4860236"/>
          </a:xfrm>
        </p:spPr>
        <p:txBody>
          <a:bodyPr/>
          <a:lstStyle/>
          <a:p>
            <a:r>
              <a:rPr lang="en-US" dirty="0"/>
              <a:t>$ python </a:t>
            </a:r>
            <a:r>
              <a:rPr lang="en-US" dirty="0" err="1"/>
              <a:t>fillin-files.py</a:t>
            </a:r>
            <a:endParaRPr lang="en-US" dirty="0"/>
          </a:p>
          <a:p>
            <a:r>
              <a:rPr lang="en-US" dirty="0"/>
              <a:t>$ python </a:t>
            </a:r>
            <a:r>
              <a:rPr lang="en-US" dirty="0" err="1"/>
              <a:t>fillin-files.py</a:t>
            </a:r>
            <a:endParaRPr lang="en-US" dirty="0"/>
          </a:p>
          <a:p>
            <a:r>
              <a:rPr lang="en-US" dirty="0"/>
              <a:t>$ python </a:t>
            </a:r>
            <a:r>
              <a:rPr lang="en-US" dirty="0" err="1"/>
              <a:t>fillin-files.py</a:t>
            </a:r>
            <a:endParaRPr lang="en-US" dirty="0"/>
          </a:p>
        </p:txBody>
      </p:sp>
    </p:spTree>
    <p:extLst>
      <p:ext uri="{BB962C8B-B14F-4D97-AF65-F5344CB8AC3E}">
        <p14:creationId xmlns:p14="http://schemas.microsoft.com/office/powerpoint/2010/main" val="31306501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2319A-5676-9346-8C6B-EF1634548B64}"/>
              </a:ext>
            </a:extLst>
          </p:cNvPr>
          <p:cNvSpPr>
            <a:spLocks noGrp="1"/>
          </p:cNvSpPr>
          <p:nvPr>
            <p:ph type="body" sz="quarter" idx="10"/>
          </p:nvPr>
        </p:nvSpPr>
        <p:spPr/>
        <p:txBody>
          <a:bodyPr>
            <a:normAutofit/>
          </a:bodyPr>
          <a:lstStyle/>
          <a:p>
            <a:r>
              <a:rPr lang="en-US" sz="3200" dirty="0"/>
              <a:t>What's the purpose of doing this with files?</a:t>
            </a:r>
          </a:p>
          <a:p>
            <a:r>
              <a:rPr lang="en-US" sz="3200" dirty="0"/>
              <a:t>It makes the program modular. If you just want to change the text of the story or add words to the lists, you can do that without touching the program.</a:t>
            </a:r>
          </a:p>
          <a:p>
            <a:r>
              <a:rPr lang="en-US" sz="3200" dirty="0"/>
              <a:t>This separation of a program's logic and its data is a key technique of good software engineering. We'll do this repeatedly.</a:t>
            </a:r>
          </a:p>
        </p:txBody>
      </p:sp>
    </p:spTree>
    <p:extLst>
      <p:ext uri="{BB962C8B-B14F-4D97-AF65-F5344CB8AC3E}">
        <p14:creationId xmlns:p14="http://schemas.microsoft.com/office/powerpoint/2010/main" val="29368879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2609831" y="820712"/>
            <a:ext cx="5694759" cy="1701620"/>
          </a:xfrm>
        </p:spPr>
        <p:txBody>
          <a:bodyPr/>
          <a:lstStyle/>
          <a:p>
            <a:pPr>
              <a:lnSpc>
                <a:spcPct val="150000"/>
              </a:lnSpc>
            </a:pPr>
            <a:r>
              <a:rPr lang="en-US" dirty="0">
                <a:solidFill>
                  <a:schemeClr val="bg1"/>
                </a:solidFill>
              </a:rPr>
              <a:t>2</a:t>
            </a:r>
          </a:p>
          <a:p>
            <a:pPr>
              <a:lnSpc>
                <a:spcPct val="150000"/>
              </a:lnSpc>
            </a:pPr>
            <a:endParaRPr lang="en-US" dirty="0">
              <a:solidFill>
                <a:schemeClr val="bg1"/>
              </a:solidFill>
            </a:endParaRPr>
          </a:p>
          <a:p>
            <a:pPr>
              <a:lnSpc>
                <a:spcPct val="150000"/>
              </a:lnSpc>
            </a:pPr>
            <a:r>
              <a:rPr lang="en-US" dirty="0">
                <a:solidFill>
                  <a:schemeClr val="bg1"/>
                </a:solidFill>
              </a:rPr>
              <a:t>Module Intro</a:t>
            </a:r>
          </a:p>
        </p:txBody>
      </p:sp>
    </p:spTree>
    <p:extLst>
      <p:ext uri="{BB962C8B-B14F-4D97-AF65-F5344CB8AC3E}">
        <p14:creationId xmlns:p14="http://schemas.microsoft.com/office/powerpoint/2010/main" val="36136576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2319A-5676-9346-8C6B-EF1634548B64}"/>
              </a:ext>
            </a:extLst>
          </p:cNvPr>
          <p:cNvSpPr>
            <a:spLocks noGrp="1"/>
          </p:cNvSpPr>
          <p:nvPr>
            <p:ph type="body" sz="quarter" idx="10"/>
          </p:nvPr>
        </p:nvSpPr>
        <p:spPr/>
        <p:txBody>
          <a:bodyPr>
            <a:normAutofit lnSpcReduction="10000"/>
          </a:bodyPr>
          <a:lstStyle/>
          <a:p>
            <a:r>
              <a:rPr lang="en-US" sz="3200" dirty="0"/>
              <a:t>We've learned our essential data structures: lists and dictionaries.</a:t>
            </a:r>
          </a:p>
          <a:p>
            <a:r>
              <a:rPr lang="en-US" sz="3200" dirty="0"/>
              <a:t>Now we're going to </a:t>
            </a:r>
            <a:r>
              <a:rPr lang="en-US" sz="3200" i="1" dirty="0"/>
              <a:t>combine</a:t>
            </a:r>
            <a:r>
              <a:rPr lang="en-US" sz="3200" dirty="0"/>
              <a:t> them, which is where their expressive power really shines.</a:t>
            </a:r>
          </a:p>
          <a:p>
            <a:r>
              <a:rPr lang="en-US" sz="3200" dirty="0"/>
              <a:t>You can mix together lists and dictionaries to create all kinds of data structures, ones that track the structure of the data you're dealing with.</a:t>
            </a:r>
          </a:p>
          <a:p>
            <a:r>
              <a:rPr lang="en-US" sz="3200" dirty="0"/>
              <a:t>We'll learn how to create these richer data structures, how to look at the data inside them, and how to use nested loops to work with them systematically.</a:t>
            </a:r>
          </a:p>
        </p:txBody>
      </p:sp>
    </p:spTree>
    <p:extLst>
      <p:ext uri="{BB962C8B-B14F-4D97-AF65-F5344CB8AC3E}">
        <p14:creationId xmlns:p14="http://schemas.microsoft.com/office/powerpoint/2010/main" val="28890899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CTECH403_M2_01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“Nested Data”</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extLst>
      <p:ext uri="{BB962C8B-B14F-4D97-AF65-F5344CB8AC3E}">
        <p14:creationId xmlns:p14="http://schemas.microsoft.com/office/powerpoint/2010/main" val="34350676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63295F-C82A-DB48-9C7C-D69A813677B7}"/>
              </a:ext>
            </a:extLst>
          </p:cNvPr>
          <p:cNvSpPr>
            <a:spLocks noGrp="1"/>
          </p:cNvSpPr>
          <p:nvPr>
            <p:ph sz="quarter" idx="10"/>
          </p:nvPr>
        </p:nvSpPr>
        <p:spPr>
          <a:xfrm>
            <a:off x="145360" y="283264"/>
            <a:ext cx="8853281" cy="4860236"/>
          </a:xfrm>
        </p:spPr>
        <p:txBody>
          <a:bodyPr>
            <a:normAutofit/>
          </a:bodyPr>
          <a:lstStyle/>
          <a:p>
            <a:r>
              <a:rPr lang="en-US" dirty="0"/>
              <a:t>Start with a puzzle. What is the value of</a:t>
            </a:r>
          </a:p>
          <a:p>
            <a:endParaRPr lang="en-US" dirty="0"/>
          </a:p>
          <a:p>
            <a:r>
              <a:rPr lang="en-US" dirty="0"/>
              <a:t>&gt;&gt;&gt; </a:t>
            </a:r>
            <a:r>
              <a:rPr lang="en-US" dirty="0" err="1"/>
              <a:t>len</a:t>
            </a:r>
            <a:r>
              <a:rPr lang="en-US" dirty="0"/>
              <a:t>([1, [2, 3], 4])</a:t>
            </a:r>
          </a:p>
          <a:p>
            <a:endParaRPr lang="en-US" dirty="0"/>
          </a:p>
          <a:p>
            <a:r>
              <a:rPr lang="en-US" dirty="0"/>
              <a:t>It's 3, even though there are 4 elements here. Why?</a:t>
            </a:r>
          </a:p>
          <a:p>
            <a:endParaRPr lang="en-US" dirty="0"/>
          </a:p>
          <a:p>
            <a:r>
              <a:rPr lang="en-US" dirty="0"/>
              <a:t>This is a list with </a:t>
            </a:r>
            <a:r>
              <a:rPr lang="en-US" i="1" dirty="0"/>
              <a:t>three</a:t>
            </a:r>
            <a:r>
              <a:rPr lang="en-US" dirty="0"/>
              <a:t> elements:</a:t>
            </a:r>
          </a:p>
          <a:p>
            <a:r>
              <a:rPr lang="en-US" dirty="0"/>
              <a:t>	The integer 1</a:t>
            </a:r>
          </a:p>
          <a:p>
            <a:r>
              <a:rPr lang="en-US" dirty="0"/>
              <a:t>	The list [2, 3]  (which has two elements: the integers 2 and 3)</a:t>
            </a:r>
          </a:p>
          <a:p>
            <a:r>
              <a:rPr lang="en-US" dirty="0"/>
              <a:t>	The integer 4</a:t>
            </a:r>
          </a:p>
          <a:p>
            <a:endParaRPr lang="en-US" dirty="0"/>
          </a:p>
          <a:p>
            <a:endParaRPr lang="en-US" dirty="0"/>
          </a:p>
        </p:txBody>
      </p:sp>
    </p:spTree>
    <p:extLst>
      <p:ext uri="{BB962C8B-B14F-4D97-AF65-F5344CB8AC3E}">
        <p14:creationId xmlns:p14="http://schemas.microsoft.com/office/powerpoint/2010/main" val="338985083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5517</TotalTime>
  <Words>23883</Words>
  <Application>Microsoft Macintosh PowerPoint</Application>
  <PresentationFormat>On-screen Show (16:9)</PresentationFormat>
  <Paragraphs>2386</Paragraphs>
  <Slides>404</Slides>
  <Notes>109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404</vt:i4>
      </vt:variant>
    </vt:vector>
  </HeadingPairs>
  <TitlesOfParts>
    <vt:vector size="412" baseType="lpstr">
      <vt:lpstr>Arial</vt:lpstr>
      <vt:lpstr>Calibri</vt:lpstr>
      <vt:lpstr>Calibri Light</vt:lpstr>
      <vt:lpstr>Consolas</vt:lpstr>
      <vt:lpstr>Open Sans</vt:lpstr>
      <vt:lpstr>1_Office Theme</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Connor J. Pierce</dc:creator>
  <cp:lastModifiedBy>Connor J. Pierce</cp:lastModifiedBy>
  <cp:revision>265</cp:revision>
  <dcterms:created xsi:type="dcterms:W3CDTF">2019-05-14T13:17:15Z</dcterms:created>
  <dcterms:modified xsi:type="dcterms:W3CDTF">2019-05-21T19:58:31Z</dcterms:modified>
</cp:coreProperties>
</file>