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72" r:id="rId2"/>
    <p:sldId id="273" r:id="rId3"/>
    <p:sldId id="333" r:id="rId4"/>
    <p:sldId id="406" r:id="rId5"/>
    <p:sldId id="407" r:id="rId6"/>
    <p:sldId id="408" r:id="rId7"/>
    <p:sldId id="409" r:id="rId8"/>
    <p:sldId id="410" r:id="rId9"/>
    <p:sldId id="412" r:id="rId10"/>
    <p:sldId id="413" r:id="rId11"/>
    <p:sldId id="411" r:id="rId12"/>
    <p:sldId id="414" r:id="rId13"/>
    <p:sldId id="458" r:id="rId14"/>
    <p:sldId id="459" r:id="rId15"/>
    <p:sldId id="415" r:id="rId16"/>
    <p:sldId id="417" r:id="rId17"/>
    <p:sldId id="416" r:id="rId18"/>
    <p:sldId id="460" r:id="rId19"/>
    <p:sldId id="274" r:id="rId20"/>
    <p:sldId id="334" r:id="rId21"/>
    <p:sldId id="462" r:id="rId22"/>
    <p:sldId id="461" r:id="rId23"/>
    <p:sldId id="463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4" r:id="rId32"/>
    <p:sldId id="342" r:id="rId33"/>
    <p:sldId id="345" r:id="rId34"/>
    <p:sldId id="464" r:id="rId35"/>
    <p:sldId id="465" r:id="rId36"/>
    <p:sldId id="466" r:id="rId37"/>
    <p:sldId id="467" r:id="rId38"/>
    <p:sldId id="468" r:id="rId39"/>
    <p:sldId id="469" r:id="rId40"/>
    <p:sldId id="472" r:id="rId41"/>
    <p:sldId id="471" r:id="rId42"/>
    <p:sldId id="470" r:id="rId43"/>
    <p:sldId id="473" r:id="rId44"/>
    <p:sldId id="474" r:id="rId45"/>
    <p:sldId id="475" r:id="rId46"/>
    <p:sldId id="476" r:id="rId47"/>
    <p:sldId id="47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6"/>
    <p:restoredTop sz="77388"/>
  </p:normalViewPr>
  <p:slideViewPr>
    <p:cSldViewPr snapToGrid="0" snapToObjects="1">
      <p:cViewPr varScale="1">
        <p:scale>
          <a:sx n="94" d="100"/>
          <a:sy n="94" d="100"/>
        </p:scale>
        <p:origin x="173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368778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61660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BF249-A0B5-E543-95F9-61E268537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we have the dictionary, it's straightforward to loop over it and find the birds with &gt; 5</a:t>
            </a:r>
          </a:p>
        </p:txBody>
      </p:sp>
    </p:spTree>
    <p:extLst>
      <p:ext uri="{BB962C8B-B14F-4D97-AF65-F5344CB8AC3E}">
        <p14:creationId xmlns:p14="http://schemas.microsoft.com/office/powerpoint/2010/main" val="196304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22FCB5-CCE9-994B-BEC9-547A2E3FD1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birds1.py</a:t>
            </a:r>
          </a:p>
        </p:txBody>
      </p:sp>
    </p:spTree>
    <p:extLst>
      <p:ext uri="{BB962C8B-B14F-4D97-AF65-F5344CB8AC3E}">
        <p14:creationId xmlns:p14="http://schemas.microsoft.com/office/powerpoint/2010/main" val="120234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2F6997-8269-784F-87ED-B03F889DE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the file is </a:t>
            </a:r>
            <a:r>
              <a:rPr lang="en-US" i="1" dirty="0"/>
              <a:t>observations</a:t>
            </a:r>
            <a:r>
              <a:rPr lang="en-US" dirty="0"/>
              <a:t> of birds, and the same bird can appear more than once?</a:t>
            </a:r>
          </a:p>
        </p:txBody>
      </p:sp>
    </p:spTree>
    <p:extLst>
      <p:ext uri="{BB962C8B-B14F-4D97-AF65-F5344CB8AC3E}">
        <p14:creationId xmlns:p14="http://schemas.microsoft.com/office/powerpoint/2010/main" val="96190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8443E6-C573-5B42-935A-5265C158B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DF52-4BD4-4544-BC4A-8105A42C3F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7572971"/>
          </a:xfrm>
        </p:spPr>
        <p:txBody>
          <a:bodyPr/>
          <a:lstStyle/>
          <a:p>
            <a:r>
              <a:rPr lang="en-US" dirty="0"/>
              <a:t>sparrow 4</a:t>
            </a:r>
          </a:p>
          <a:p>
            <a:r>
              <a:rPr lang="en-US" dirty="0"/>
              <a:t>canary 4</a:t>
            </a:r>
          </a:p>
          <a:p>
            <a:r>
              <a:rPr lang="en-US" dirty="0"/>
              <a:t>parrot 2</a:t>
            </a:r>
          </a:p>
          <a:p>
            <a:r>
              <a:rPr lang="en-US" dirty="0" err="1"/>
              <a:t>bluejay</a:t>
            </a:r>
            <a:r>
              <a:rPr lang="en-US" dirty="0"/>
              <a:t> 1</a:t>
            </a:r>
          </a:p>
          <a:p>
            <a:r>
              <a:rPr lang="en-US" dirty="0"/>
              <a:t>macaw 8</a:t>
            </a:r>
          </a:p>
          <a:p>
            <a:r>
              <a:rPr lang="en-US" dirty="0"/>
              <a:t>crow 3</a:t>
            </a:r>
          </a:p>
          <a:p>
            <a:r>
              <a:rPr lang="en-US" dirty="0"/>
              <a:t>robin 1</a:t>
            </a:r>
          </a:p>
          <a:p>
            <a:r>
              <a:rPr lang="en-US" dirty="0"/>
              <a:t>pigeon 30</a:t>
            </a:r>
          </a:p>
          <a:p>
            <a:r>
              <a:rPr lang="en-US" dirty="0"/>
              <a:t>vulture 3</a:t>
            </a:r>
          </a:p>
          <a:p>
            <a:r>
              <a:rPr lang="en-US" dirty="0"/>
              <a:t>eagle 2</a:t>
            </a:r>
          </a:p>
          <a:p>
            <a:r>
              <a:rPr lang="en-US" dirty="0"/>
              <a:t>hawk 6</a:t>
            </a:r>
          </a:p>
          <a:p>
            <a:r>
              <a:rPr lang="en-US" dirty="0"/>
              <a:t>eagle 4</a:t>
            </a:r>
          </a:p>
          <a:p>
            <a:r>
              <a:rPr lang="en-US" dirty="0"/>
              <a:t>crow 1</a:t>
            </a:r>
          </a:p>
          <a:p>
            <a:r>
              <a:rPr lang="en-US" dirty="0" err="1"/>
              <a:t>bluejay</a:t>
            </a:r>
            <a:r>
              <a:rPr lang="en-US" dirty="0"/>
              <a:t> 3</a:t>
            </a:r>
          </a:p>
          <a:p>
            <a:r>
              <a:rPr lang="en-US" dirty="0" err="1"/>
              <a:t>bluejay</a:t>
            </a:r>
            <a:r>
              <a:rPr lang="en-US" dirty="0"/>
              <a:t> 4</a:t>
            </a:r>
          </a:p>
          <a:p>
            <a:r>
              <a:rPr lang="en-US" dirty="0"/>
              <a:t>vulture 1</a:t>
            </a:r>
          </a:p>
          <a:p>
            <a:r>
              <a:rPr lang="en-US" dirty="0"/>
              <a:t>pigeon 30</a:t>
            </a:r>
          </a:p>
          <a:p>
            <a:r>
              <a:rPr lang="en-US" dirty="0"/>
              <a:t>robin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9B93F-399C-984D-910B-E4F3C3BDAF91}"/>
              </a:ext>
            </a:extLst>
          </p:cNvPr>
          <p:cNvSpPr txBox="1"/>
          <p:nvPr/>
        </p:nvSpPr>
        <p:spPr>
          <a:xfrm>
            <a:off x="2579427" y="574570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&lt;birds-</a:t>
            </a:r>
            <a:r>
              <a:rPr lang="en-US" dirty="0" err="1"/>
              <a:t>repeats.txt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020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2F6997-8269-784F-87ED-B03F889DE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our current program fails, because if you see 2 eagles and then 4 eagles, the 4 eagles will overwrite the 2 eagles. Wrong!</a:t>
            </a:r>
          </a:p>
          <a:p>
            <a:r>
              <a:rPr lang="en-US" dirty="0"/>
              <a:t>But we can fix this easily.</a:t>
            </a:r>
          </a:p>
        </p:txBody>
      </p:sp>
    </p:spTree>
    <p:extLst>
      <p:ext uri="{BB962C8B-B14F-4D97-AF65-F5344CB8AC3E}">
        <p14:creationId xmlns:p14="http://schemas.microsoft.com/office/powerpoint/2010/main" val="43282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332D5A-B05C-AF4A-AFEC-83DF58EE0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22A2-6A92-384F-9FF9-56AE9A6AF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91097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birds_repeats.txt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birds: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bird_count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bird_count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9FB74-6900-C047-B126-1A0CCBC6B06B}"/>
              </a:ext>
            </a:extLst>
          </p:cNvPr>
          <p:cNvSpPr txBox="1"/>
          <p:nvPr/>
        </p:nvSpPr>
        <p:spPr>
          <a:xfrm>
            <a:off x="2210937" y="656457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&lt;birds2.py&gt;</a:t>
            </a:r>
          </a:p>
        </p:txBody>
      </p:sp>
    </p:spTree>
    <p:extLst>
      <p:ext uri="{BB962C8B-B14F-4D97-AF65-F5344CB8AC3E}">
        <p14:creationId xmlns:p14="http://schemas.microsoft.com/office/powerpoint/2010/main" val="191931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82BD1-7E22-8445-A7CF-7B2864EEC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only difference is in the lines where we add the new pair to the dictionary</a:t>
            </a:r>
          </a:p>
          <a:p>
            <a:r>
              <a:rPr lang="en-US" dirty="0"/>
              <a:t>Now if the pair is already there, we </a:t>
            </a:r>
            <a:r>
              <a:rPr lang="en-US" i="1" dirty="0"/>
              <a:t>add</a:t>
            </a:r>
            <a:r>
              <a:rPr lang="en-US" dirty="0"/>
              <a:t> the new count to the previous value</a:t>
            </a:r>
          </a:p>
          <a:p>
            <a:r>
              <a:rPr lang="en-US" dirty="0"/>
              <a:t>If it isn't, we create a new key/value pair</a:t>
            </a:r>
          </a:p>
        </p:txBody>
      </p:sp>
    </p:spTree>
    <p:extLst>
      <p:ext uri="{BB962C8B-B14F-4D97-AF65-F5344CB8AC3E}">
        <p14:creationId xmlns:p14="http://schemas.microsoft.com/office/powerpoint/2010/main" val="203299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F753D4-3CDD-D446-BFDC-48713E2FA0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birds2.py</a:t>
            </a:r>
          </a:p>
        </p:txBody>
      </p:sp>
    </p:spTree>
    <p:extLst>
      <p:ext uri="{BB962C8B-B14F-4D97-AF65-F5344CB8AC3E}">
        <p14:creationId xmlns:p14="http://schemas.microsoft.com/office/powerpoint/2010/main" val="2593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82BD1-7E22-8445-A7CF-7B2864EEC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Both of these programs follow a common pattern for text files containing data</a:t>
            </a:r>
          </a:p>
          <a:p>
            <a:r>
              <a:rPr lang="en-US" dirty="0"/>
              <a:t>Each line in the file is a </a:t>
            </a:r>
            <a:r>
              <a:rPr lang="en-US" i="1" dirty="0"/>
              <a:t>row</a:t>
            </a:r>
            <a:r>
              <a:rPr lang="en-US" dirty="0"/>
              <a:t> of data of some sort. So we work with the file line-by-line, using </a:t>
            </a:r>
            <a:r>
              <a:rPr lang="en-US" dirty="0" err="1"/>
              <a:t>readlines</a:t>
            </a:r>
            <a:r>
              <a:rPr lang="en-US" dirty="0"/>
              <a:t>, </a:t>
            </a:r>
            <a:r>
              <a:rPr lang="en-US" dirty="0" err="1"/>
              <a:t>splitlines</a:t>
            </a:r>
            <a:r>
              <a:rPr lang="en-US" dirty="0"/>
              <a:t>, or a for loop</a:t>
            </a:r>
          </a:p>
          <a:p>
            <a:r>
              <a:rPr lang="en-US" dirty="0"/>
              <a:t>We then break each row apart into </a:t>
            </a:r>
            <a:r>
              <a:rPr lang="en-US" i="1" dirty="0"/>
              <a:t>fields</a:t>
            </a:r>
            <a:r>
              <a:rPr lang="en-US" dirty="0"/>
              <a:t> that have specific meanings using split() </a:t>
            </a:r>
          </a:p>
          <a:p>
            <a:r>
              <a:rPr lang="en-US" dirty="0"/>
              <a:t>File formats are very closely linked to the functions we use </a:t>
            </a:r>
            <a:r>
              <a:rPr lang="en-US"/>
              <a:t>to read </a:t>
            </a:r>
            <a:r>
              <a:rPr lang="en-US" dirty="0"/>
              <a:t>and write them</a:t>
            </a:r>
          </a:p>
        </p:txBody>
      </p:sp>
    </p:spTree>
    <p:extLst>
      <p:ext uri="{BB962C8B-B14F-4D97-AF65-F5344CB8AC3E}">
        <p14:creationId xmlns:p14="http://schemas.microsoft.com/office/powerpoint/2010/main" val="331088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CTECH403_M3_03</a:t>
            </a:r>
          </a:p>
          <a:p>
            <a:r>
              <a:rPr lang="en-US" dirty="0">
                <a:solidFill>
                  <a:schemeClr val="bg1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56443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7FAC1-7FBB-2046-A41D-AB8DDA622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we know about files and about complex data, we're ready to put the two together for real.</a:t>
            </a:r>
          </a:p>
          <a:p>
            <a:r>
              <a:rPr lang="en-US" dirty="0"/>
              <a:t>We're going to look at our first real file format. It's called JSON, it is extremely flexible, and fits so cleanly with Python data structures that it's a thing of beauty.</a:t>
            </a:r>
          </a:p>
          <a:p>
            <a:r>
              <a:rPr lang="en-US" dirty="0"/>
              <a:t>("JSON" is short for "</a:t>
            </a:r>
            <a:r>
              <a:rPr lang="en-US" dirty="0" err="1"/>
              <a:t>Javascript</a:t>
            </a:r>
            <a:r>
              <a:rPr lang="en-US" dirty="0"/>
              <a:t> Object Notation," a name that is both inaccurate and unhelpful, so feel free to forget this fact.)</a:t>
            </a:r>
          </a:p>
        </p:txBody>
      </p:sp>
    </p:spTree>
    <p:extLst>
      <p:ext uri="{BB962C8B-B14F-4D97-AF65-F5344CB8AC3E}">
        <p14:creationId xmlns:p14="http://schemas.microsoft.com/office/powerpoint/2010/main" val="390879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579A61-9B6D-BC4F-B274-2F85B6331B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We've seen one way to store a dictionary in a text file: each pair goes on a line, separated by a space.</a:t>
            </a:r>
          </a:p>
          <a:p>
            <a:r>
              <a:rPr lang="en-US" dirty="0"/>
              <a:t>Here's another way:</a:t>
            </a:r>
          </a:p>
        </p:txBody>
      </p:sp>
    </p:spTree>
    <p:extLst>
      <p:ext uri="{BB962C8B-B14F-4D97-AF65-F5344CB8AC3E}">
        <p14:creationId xmlns:p14="http://schemas.microsoft.com/office/powerpoint/2010/main" val="54686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0F48-7474-FD4B-8CD1-3F6743446E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0B6DE-3A01-014D-BA1E-B84193C65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924997"/>
          </a:xfrm>
        </p:spPr>
        <p:txBody>
          <a:bodyPr/>
          <a:lstStyle/>
          <a:p>
            <a:r>
              <a:rPr lang="en-US" dirty="0"/>
              <a:t>{"sparrow":4," canary":4, "parrot":2, "bluejay":1, "macaw":8, "crow":3, "robin":1, "pigeon":30, "vulture":3, "eagle":2, "hawk":6}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5D12F-02C9-7844-B54D-5CE7BBFF8FB7}"/>
              </a:ext>
            </a:extLst>
          </p:cNvPr>
          <p:cNvSpPr txBox="1"/>
          <p:nvPr/>
        </p:nvSpPr>
        <p:spPr>
          <a:xfrm>
            <a:off x="2074460" y="610054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birds.json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9047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24489-C530-754C-821C-0108BF42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might say, isn't that just a Python dictionary?</a:t>
            </a:r>
          </a:p>
          <a:p>
            <a:r>
              <a:rPr lang="en-US" dirty="0"/>
              <a:t>And I'd say, yes, it is.</a:t>
            </a:r>
          </a:p>
          <a:p>
            <a:r>
              <a:rPr lang="en-US" dirty="0"/>
              <a:t>We </a:t>
            </a:r>
            <a:r>
              <a:rPr lang="en-US" i="1" dirty="0"/>
              <a:t>already have</a:t>
            </a:r>
            <a:r>
              <a:rPr lang="en-US" dirty="0"/>
              <a:t> a good file format for writing out the contents of a Python dictionary. Just use the same syntax we use in Python programs: curly brace at the start, curly brace at the end, pairs separated with commas, colons between each element of the pair, and quotation marks around strings. </a:t>
            </a:r>
          </a:p>
        </p:txBody>
      </p:sp>
    </p:spTree>
    <p:extLst>
      <p:ext uri="{BB962C8B-B14F-4D97-AF65-F5344CB8AC3E}">
        <p14:creationId xmlns:p14="http://schemas.microsoft.com/office/powerpoint/2010/main" val="66128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6D02-31AE-8844-841A-280FBC881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That's the idea behind JSON</a:t>
            </a:r>
          </a:p>
          <a:p>
            <a:r>
              <a:rPr lang="en-US" dirty="0"/>
              <a:t>It's a file format that looks and works very much Python syntax</a:t>
            </a:r>
          </a:p>
          <a:p>
            <a:r>
              <a:rPr lang="en-US" dirty="0"/>
              <a:t>Here is a JSON file. This is a list of courses offered at an imaginary college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33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0F48-7474-FD4B-8CD1-3F6743446E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0B6DE-3A01-014D-BA1E-B84193C65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4664482"/>
          </a:xfrm>
        </p:spPr>
        <p:txBody>
          <a:bodyPr/>
          <a:lstStyle/>
          <a:p>
            <a:r>
              <a:rPr lang="en-US" dirty="0"/>
              <a:t>[</a:t>
            </a:r>
          </a:p>
          <a:p>
            <a:r>
              <a:rPr lang="en-US" dirty="0"/>
              <a:t>    {"course id": 1000,</a:t>
            </a:r>
          </a:p>
          <a:p>
            <a:r>
              <a:rPr lang="en-US" dirty="0"/>
              <a:t>        "name": "General Chemistry",</a:t>
            </a:r>
          </a:p>
          <a:p>
            <a:r>
              <a:rPr lang="en-US" dirty="0"/>
              <a:t>        "times": ["M10", "W10"],</a:t>
            </a:r>
          </a:p>
          <a:p>
            <a:r>
              <a:rPr lang="en-US" dirty="0"/>
              <a:t>        "room": "Lecture Hall 102",</a:t>
            </a:r>
          </a:p>
          <a:p>
            <a:r>
              <a:rPr lang="en-US" dirty="0"/>
              <a:t>        "credits": 4},</a:t>
            </a:r>
          </a:p>
          <a:p>
            <a:r>
              <a:rPr lang="en-US" dirty="0"/>
              <a:t>    {"course id": 1001,</a:t>
            </a:r>
          </a:p>
          <a:p>
            <a:r>
              <a:rPr lang="en-US" dirty="0"/>
              <a:t>        "name": "Foundations of Biology",</a:t>
            </a:r>
          </a:p>
          <a:p>
            <a:r>
              <a:rPr lang="en-US" dirty="0"/>
              <a:t>        "times": ["M11", "W11", "F11"],</a:t>
            </a:r>
          </a:p>
          <a:p>
            <a:r>
              <a:rPr lang="en-US" dirty="0"/>
              <a:t>        "room": "Lecture Hall 103",</a:t>
            </a:r>
          </a:p>
          <a:p>
            <a:r>
              <a:rPr lang="en-US" dirty="0"/>
              <a:t>        "credits": 4},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5D12F-02C9-7844-B54D-5CE7BBFF8FB7}"/>
              </a:ext>
            </a:extLst>
          </p:cNvPr>
          <p:cNvSpPr txBox="1"/>
          <p:nvPr/>
        </p:nvSpPr>
        <p:spPr>
          <a:xfrm>
            <a:off x="2074460" y="610054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courses.json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812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2713A-2BC3-9F42-BE60-DBF0B5CE0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we looking at here?</a:t>
            </a:r>
          </a:p>
          <a:p>
            <a:r>
              <a:rPr lang="en-US" dirty="0"/>
              <a:t>This looks like a nested Python data structure. There's a list of courses, each course is a dictionary, and one of the values in that dictionary is a list of meeting times.</a:t>
            </a:r>
          </a:p>
          <a:p>
            <a:r>
              <a:rPr lang="en-US" dirty="0"/>
              <a:t>In fact, we could use this, as is, in a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335026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B376-D0D5-6043-9D39-A86379ACE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D3A78-A200-6B45-AA35-01A57B5886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5495479"/>
          </a:xfrm>
        </p:spPr>
        <p:txBody>
          <a:bodyPr/>
          <a:lstStyle/>
          <a:p>
            <a:r>
              <a:rPr lang="en-US" dirty="0" err="1"/>
              <a:t>all_courses</a:t>
            </a:r>
            <a:r>
              <a:rPr lang="en-US" dirty="0"/>
              <a:t> = [</a:t>
            </a:r>
          </a:p>
          <a:p>
            <a:r>
              <a:rPr lang="en-US" dirty="0"/>
              <a:t>    {"course id": 1000,</a:t>
            </a:r>
          </a:p>
          <a:p>
            <a:r>
              <a:rPr lang="en-US" dirty="0"/>
              <a:t>        "name": "General Chemistry",</a:t>
            </a:r>
          </a:p>
          <a:p>
            <a:r>
              <a:rPr lang="en-US" dirty="0"/>
              <a:t>        "times": ["M10", "W10"],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{"course id": 2007,</a:t>
            </a:r>
          </a:p>
          <a:p>
            <a:r>
              <a:rPr lang="en-US" dirty="0"/>
              <a:t>        "name": "Ballroom Dancing",</a:t>
            </a:r>
          </a:p>
          <a:p>
            <a:r>
              <a:rPr lang="en-US" dirty="0"/>
              <a:t>        "times": ["W6"],</a:t>
            </a:r>
          </a:p>
          <a:p>
            <a:r>
              <a:rPr lang="en-US" dirty="0"/>
              <a:t>        "room": "Event Space",</a:t>
            </a:r>
          </a:p>
          <a:p>
            <a:r>
              <a:rPr lang="en-US" dirty="0"/>
              <a:t>        "credits": 1}</a:t>
            </a:r>
          </a:p>
          <a:p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print('There are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all_courses</a:t>
            </a:r>
            <a:r>
              <a:rPr lang="en-US" dirty="0"/>
              <a:t>)) + ' courses')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9CD21-CA7B-A747-8889-BE81FF084DE9}"/>
              </a:ext>
            </a:extLst>
          </p:cNvPr>
          <p:cNvSpPr txBox="1"/>
          <p:nvPr/>
        </p:nvSpPr>
        <p:spPr>
          <a:xfrm>
            <a:off x="2033516" y="63462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courses.py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646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D925D-8D9B-FE4A-A5E9-0EE1FE23FF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</a:t>
            </a:r>
            <a:r>
              <a:rPr lang="en-US" dirty="0" err="1"/>
              <a:t>courses.py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That worked!</a:t>
            </a:r>
          </a:p>
        </p:txBody>
      </p:sp>
    </p:spTree>
    <p:extLst>
      <p:ext uri="{BB962C8B-B14F-4D97-AF65-F5344CB8AC3E}">
        <p14:creationId xmlns:p14="http://schemas.microsoft.com/office/powerpoint/2010/main" val="78578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40651-70BF-864C-99F9-05EC0255C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JSON is built out of some of the same basic pieces as Python data structures:</a:t>
            </a:r>
          </a:p>
          <a:p>
            <a:r>
              <a:rPr lang="en-US" dirty="0"/>
              <a:t>strings, numbers, Booleans, lists, and dictionaries</a:t>
            </a:r>
          </a:p>
          <a:p>
            <a:r>
              <a:rPr lang="en-US" dirty="0"/>
              <a:t>And they're built up in the same way, with brackets and commas for lists, and braces and commas for dictionaries</a:t>
            </a:r>
          </a:p>
          <a:p>
            <a:r>
              <a:rPr lang="en-US" dirty="0"/>
              <a:t>So you can think of JSON as a standard way of writing out and reading back any Python data structure you know how to create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76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38D2AA-F540-9744-A6E2-9C53C5B50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only three real differences:</a:t>
            </a:r>
          </a:p>
          <a:p>
            <a:r>
              <a:rPr lang="en-US" dirty="0"/>
              <a:t>First, you HAVE to use " instead of ' in JSON. All strings are surrounded by double quotes</a:t>
            </a:r>
          </a:p>
          <a:p>
            <a:r>
              <a:rPr lang="en-US" dirty="0"/>
              <a:t>Second, we put .</a:t>
            </a:r>
            <a:r>
              <a:rPr lang="en-US" dirty="0" err="1"/>
              <a:t>json</a:t>
            </a:r>
            <a:r>
              <a:rPr lang="en-US" dirty="0"/>
              <a:t> on the end of JSON files, instead of .</a:t>
            </a:r>
            <a:r>
              <a:rPr lang="en-US" dirty="0" err="1"/>
              <a:t>py</a:t>
            </a:r>
            <a:r>
              <a:rPr lang="en-US" dirty="0"/>
              <a:t>, to remind ourselves that they're JSON rather than Python</a:t>
            </a:r>
          </a:p>
          <a:p>
            <a:r>
              <a:rPr lang="en-US" dirty="0"/>
              <a:t>Third, JSON is </a:t>
            </a:r>
            <a:r>
              <a:rPr lang="en-US" i="1" dirty="0"/>
              <a:t>only</a:t>
            </a:r>
            <a:r>
              <a:rPr lang="en-US" dirty="0"/>
              <a:t> for data. It doesn't have commands, variables, control flow, any of that. Just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2237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7FAC1-7FBB-2046-A41D-AB8DDA622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JSON, you can store almost any data in a file, quickly and easily.</a:t>
            </a:r>
          </a:p>
          <a:p>
            <a:r>
              <a:rPr lang="en-US" dirty="0"/>
              <a:t>JSON also makes a very useful </a:t>
            </a:r>
            <a:r>
              <a:rPr lang="en-US" i="1" dirty="0"/>
              <a:t>communication </a:t>
            </a:r>
            <a:r>
              <a:rPr lang="en-US" dirty="0"/>
              <a:t>format: if you need your program to send data to someone else's program, JSON is often a good choice because it's so easy to use</a:t>
            </a:r>
          </a:p>
          <a:p>
            <a:r>
              <a:rPr lang="en-US" dirty="0"/>
              <a:t>So JSON is a real workhorse on the web: you see it everywhere</a:t>
            </a:r>
          </a:p>
        </p:txBody>
      </p:sp>
    </p:spTree>
    <p:extLst>
      <p:ext uri="{BB962C8B-B14F-4D97-AF65-F5344CB8AC3E}">
        <p14:creationId xmlns:p14="http://schemas.microsoft.com/office/powerpoint/2010/main" val="2297997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22EA0-1C60-6644-BD00-758E5F695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JSON is a simple but useful file format</a:t>
            </a:r>
          </a:p>
          <a:p>
            <a:r>
              <a:rPr lang="en-US" dirty="0"/>
              <a:t>It is designed to store data in a format that reflects its structure</a:t>
            </a:r>
          </a:p>
          <a:p>
            <a:r>
              <a:rPr lang="en-US" dirty="0"/>
              <a:t>It is human-readable and (if necessary) human-writable</a:t>
            </a:r>
          </a:p>
          <a:p>
            <a:r>
              <a:rPr lang="en-US" dirty="0"/>
              <a:t>It is widely supported and easy to work with: many useful programming languages have good JSON support</a:t>
            </a:r>
          </a:p>
          <a:p>
            <a:r>
              <a:rPr lang="en-US" dirty="0"/>
              <a:t>Python makes it especially easy because Python and JSON use very similar structure</a:t>
            </a:r>
          </a:p>
          <a:p>
            <a:r>
              <a:rPr lang="en-US" dirty="0"/>
              <a:t>JSON is good for lists of dictionaries, dictionaries of lists, dictionaries of dictionaries of lists — and for anything with irregular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68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CTECH403_M3_04</a:t>
            </a:r>
          </a:p>
          <a:p>
            <a:r>
              <a:rPr lang="en-US" dirty="0">
                <a:solidFill>
                  <a:schemeClr val="bg1"/>
                </a:solidFill>
              </a:rPr>
              <a:t>Reading JSON files</a:t>
            </a:r>
          </a:p>
        </p:txBody>
      </p:sp>
    </p:spTree>
    <p:extLst>
      <p:ext uri="{BB962C8B-B14F-4D97-AF65-F5344CB8AC3E}">
        <p14:creationId xmlns:p14="http://schemas.microsoft.com/office/powerpoint/2010/main" val="1184523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21519-BEE3-6E49-B0BC-9133F9661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 you actually get JSON data into your Python program?</a:t>
            </a:r>
          </a:p>
          <a:p>
            <a:r>
              <a:rPr lang="en-US" dirty="0"/>
              <a:t>You </a:t>
            </a:r>
            <a:r>
              <a:rPr lang="en-US" i="1" dirty="0"/>
              <a:t>could</a:t>
            </a:r>
            <a:r>
              <a:rPr lang="en-US" dirty="0"/>
              <a:t> just put the JSON in the .</a:t>
            </a:r>
            <a:r>
              <a:rPr lang="en-US" dirty="0" err="1"/>
              <a:t>py</a:t>
            </a:r>
            <a:r>
              <a:rPr lang="en-US" dirty="0"/>
              <a:t> file with your Python program</a:t>
            </a:r>
          </a:p>
          <a:p>
            <a:r>
              <a:rPr lang="en-US" dirty="0"/>
              <a:t>But that would make your program extremely long if you had a lot of data</a:t>
            </a:r>
          </a:p>
          <a:p>
            <a:r>
              <a:rPr lang="en-US" dirty="0"/>
              <a:t>And you couldn't make your program work with different data, which is often the point of writing a program</a:t>
            </a:r>
          </a:p>
        </p:txBody>
      </p:sp>
    </p:spTree>
    <p:extLst>
      <p:ext uri="{BB962C8B-B14F-4D97-AF65-F5344CB8AC3E}">
        <p14:creationId xmlns:p14="http://schemas.microsoft.com/office/powerpoint/2010/main" val="124801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A14FD5-84C6-C846-8795-CF7D6FC03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Fortunately, there is an equally convenient way. We use the </a:t>
            </a:r>
            <a:r>
              <a:rPr lang="en-US" dirty="0" err="1"/>
              <a:t>json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1291441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4653-82DF-924F-9ADF-C7F609C43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66B24-3546-8D4E-ABDE-5F3EA1E376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2586990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courses.json</a:t>
            </a:r>
            <a:r>
              <a:rPr lang="en-US" dirty="0"/>
              <a:t>') as f:</a:t>
            </a:r>
          </a:p>
          <a:p>
            <a:r>
              <a:rPr lang="en-US" dirty="0"/>
              <a:t>    </a:t>
            </a:r>
            <a:r>
              <a:rPr lang="en-US" dirty="0" err="1"/>
              <a:t>all_courses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print('There are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all_courses</a:t>
            </a:r>
            <a:r>
              <a:rPr lang="en-US" dirty="0"/>
              <a:t>)) + ' courses')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334D8-1D24-8F4E-B909-D1903CBD288B}"/>
              </a:ext>
            </a:extLst>
          </p:cNvPr>
          <p:cNvSpPr txBox="1"/>
          <p:nvPr/>
        </p:nvSpPr>
        <p:spPr>
          <a:xfrm>
            <a:off x="3234519" y="565017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&lt;courses2.py&gt;</a:t>
            </a:r>
          </a:p>
        </p:txBody>
      </p:sp>
    </p:spTree>
    <p:extLst>
      <p:ext uri="{BB962C8B-B14F-4D97-AF65-F5344CB8AC3E}">
        <p14:creationId xmlns:p14="http://schemas.microsoft.com/office/powerpoint/2010/main" val="412352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10A0C-A03B-4341-8536-7D23F2FD94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courses2.py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5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33DA-F4EB-E440-B1E5-B3882C3A01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we looking at here?</a:t>
            </a:r>
          </a:p>
          <a:p>
            <a:r>
              <a:rPr lang="en-US" dirty="0"/>
              <a:t>First, we </a:t>
            </a:r>
            <a:r>
              <a:rPr lang="en-US" b="1" dirty="0"/>
              <a:t>import </a:t>
            </a:r>
            <a:r>
              <a:rPr lang="en-US" b="1" dirty="0" err="1"/>
              <a:t>json</a:t>
            </a:r>
            <a:endParaRPr lang="en-US" dirty="0"/>
          </a:p>
          <a:p>
            <a:r>
              <a:rPr lang="en-US" dirty="0"/>
              <a:t>Then, we open the file the same as usual</a:t>
            </a:r>
          </a:p>
          <a:p>
            <a:r>
              <a:rPr lang="en-US" dirty="0"/>
              <a:t>Then we call </a:t>
            </a:r>
            <a:r>
              <a:rPr lang="en-US" b="1" dirty="0" err="1"/>
              <a:t>json.load</a:t>
            </a:r>
            <a:r>
              <a:rPr lang="en-US" dirty="0"/>
              <a:t>() on the file handle. That returns a Python data structure with the contents of the file, just. It's like we'd copied and pasted the entire file right there in our code.</a:t>
            </a:r>
          </a:p>
          <a:p>
            <a:r>
              <a:rPr lang="en-US" dirty="0"/>
              <a:t>Finally, we count and print the courses, just like before.</a:t>
            </a:r>
          </a:p>
        </p:txBody>
      </p:sp>
    </p:spTree>
    <p:extLst>
      <p:ext uri="{BB962C8B-B14F-4D97-AF65-F5344CB8AC3E}">
        <p14:creationId xmlns:p14="http://schemas.microsoft.com/office/powerpoint/2010/main" val="3419786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CBCB-B8EA-254C-ACBC-CD37BB9446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real data structure. It works just like you'd expect.</a:t>
            </a:r>
          </a:p>
          <a:p>
            <a:r>
              <a:rPr lang="en-US" dirty="0"/>
              <a:t>&gt;&gt;&gt; 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&gt;&gt;&gt; f = open('</a:t>
            </a:r>
            <a:r>
              <a:rPr lang="en-US" dirty="0" err="1"/>
              <a:t>courses.json</a:t>
            </a:r>
            <a:r>
              <a:rPr lang="en-US" dirty="0"/>
              <a:t>')</a:t>
            </a:r>
          </a:p>
          <a:p>
            <a:r>
              <a:rPr lang="en-US" dirty="0"/>
              <a:t>&gt;&gt;&gt; courses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&gt;&gt;&gt; courses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(courses)</a:t>
            </a:r>
          </a:p>
          <a:p>
            <a:r>
              <a:rPr lang="en-US" dirty="0"/>
              <a:t>&gt;&gt;&gt; courses[0]</a:t>
            </a:r>
          </a:p>
          <a:p>
            <a:r>
              <a:rPr lang="en-US" dirty="0"/>
              <a:t>&gt;&gt;&gt; courses[1]</a:t>
            </a:r>
          </a:p>
          <a:p>
            <a:r>
              <a:rPr lang="en-US" dirty="0"/>
              <a:t>&gt;&gt;&gt; courses[1]['name']</a:t>
            </a:r>
          </a:p>
          <a:p>
            <a:r>
              <a:rPr lang="en-US" dirty="0"/>
              <a:t>&gt;&gt;&gt; courses[1]['times']</a:t>
            </a:r>
          </a:p>
          <a:p>
            <a:r>
              <a:rPr lang="en-US" dirty="0"/>
              <a:t>&gt;&gt;&gt; courses[1]['times'][0]</a:t>
            </a:r>
          </a:p>
        </p:txBody>
      </p:sp>
    </p:spTree>
    <p:extLst>
      <p:ext uri="{BB962C8B-B14F-4D97-AF65-F5344CB8AC3E}">
        <p14:creationId xmlns:p14="http://schemas.microsoft.com/office/powerpoint/2010/main" val="3402206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ADBF7-A268-C84F-A2A1-1A6789081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also work programmatically with this data. Let's make an alphabetical list of course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2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5D9A-5BC3-B04B-A621-3E58154E0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E2D11-8D60-924C-9FFD-49FB2FCE24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466448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courses.json</a:t>
            </a:r>
            <a:r>
              <a:rPr lang="en-US" dirty="0"/>
              <a:t>') as f:</a:t>
            </a:r>
          </a:p>
          <a:p>
            <a:r>
              <a:rPr lang="en-US" dirty="0"/>
              <a:t>    </a:t>
            </a:r>
            <a:r>
              <a:rPr lang="en-US" dirty="0" err="1"/>
              <a:t>all_courses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names = []</a:t>
            </a:r>
          </a:p>
          <a:p>
            <a:r>
              <a:rPr lang="en-US" dirty="0"/>
              <a:t>for course in </a:t>
            </a:r>
            <a:r>
              <a:rPr lang="en-US" dirty="0" err="1"/>
              <a:t>all_courses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names.append</a:t>
            </a:r>
            <a:r>
              <a:rPr lang="en-US" dirty="0"/>
              <a:t>(course['name'])</a:t>
            </a:r>
          </a:p>
          <a:p>
            <a:r>
              <a:rPr lang="en-US" dirty="0" err="1"/>
              <a:t>names.sort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print(names)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711C5-B472-C347-83CB-EAA0ACBB553A}"/>
              </a:ext>
            </a:extLst>
          </p:cNvPr>
          <p:cNvSpPr txBox="1"/>
          <p:nvPr/>
        </p:nvSpPr>
        <p:spPr>
          <a:xfrm>
            <a:off x="2129051" y="567746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&lt;courses3.py&gt;</a:t>
            </a:r>
          </a:p>
        </p:txBody>
      </p:sp>
    </p:spTree>
    <p:extLst>
      <p:ext uri="{BB962C8B-B14F-4D97-AF65-F5344CB8AC3E}">
        <p14:creationId xmlns:p14="http://schemas.microsoft.com/office/powerpoint/2010/main" val="253896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CTECH403_M3_02</a:t>
            </a:r>
          </a:p>
          <a:p>
            <a:r>
              <a:rPr lang="en-US" dirty="0">
                <a:solidFill>
                  <a:schemeClr val="bg1"/>
                </a:solidFill>
              </a:rPr>
              <a:t>Files and Dictionaries</a:t>
            </a:r>
          </a:p>
        </p:txBody>
      </p:sp>
    </p:spTree>
    <p:extLst>
      <p:ext uri="{BB962C8B-B14F-4D97-AF65-F5344CB8AC3E}">
        <p14:creationId xmlns:p14="http://schemas.microsoft.com/office/powerpoint/2010/main" val="3708711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CBCB-B8EA-254C-ACBC-CD37BB9446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$ python courses3.py</a:t>
            </a:r>
          </a:p>
          <a:p>
            <a:endParaRPr lang="en-US" dirty="0"/>
          </a:p>
          <a:p>
            <a:r>
              <a:rPr lang="en-US" dirty="0"/>
              <a:t>There you go.</a:t>
            </a:r>
          </a:p>
        </p:txBody>
      </p:sp>
    </p:spTree>
    <p:extLst>
      <p:ext uri="{BB962C8B-B14F-4D97-AF65-F5344CB8AC3E}">
        <p14:creationId xmlns:p14="http://schemas.microsoft.com/office/powerpoint/2010/main" val="2803141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CTECH403_M3_05</a:t>
            </a:r>
          </a:p>
          <a:p>
            <a:r>
              <a:rPr lang="en-US" dirty="0">
                <a:solidFill>
                  <a:schemeClr val="bg1"/>
                </a:solidFill>
              </a:rPr>
              <a:t>Writing JSON files</a:t>
            </a:r>
          </a:p>
        </p:txBody>
      </p:sp>
    </p:spTree>
    <p:extLst>
      <p:ext uri="{BB962C8B-B14F-4D97-AF65-F5344CB8AC3E}">
        <p14:creationId xmlns:p14="http://schemas.microsoft.com/office/powerpoint/2010/main" val="661169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F5D91-D765-AE46-B88B-2888CB36F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</a:t>
            </a:r>
            <a:r>
              <a:rPr lang="en-US" i="1" dirty="0"/>
              <a:t>write</a:t>
            </a:r>
            <a:r>
              <a:rPr lang="en-US" dirty="0"/>
              <a:t> JSON to a file, the command name is a little unintuitive. It's </a:t>
            </a:r>
            <a:r>
              <a:rPr lang="en-US" b="1" dirty="0"/>
              <a:t>dump()</a:t>
            </a:r>
            <a:r>
              <a:rPr lang="en-US" dirty="0"/>
              <a:t>.</a:t>
            </a:r>
          </a:p>
          <a:p>
            <a:r>
              <a:rPr lang="en-US" dirty="0"/>
              <a:t>If d is the data structure you want to write to a file, and f is a </a:t>
            </a:r>
            <a:r>
              <a:rPr lang="en-US" dirty="0" err="1"/>
              <a:t>filehandle</a:t>
            </a:r>
            <a:r>
              <a:rPr lang="en-US" dirty="0"/>
              <a:t> opened for writing, you write </a:t>
            </a:r>
            <a:r>
              <a:rPr lang="en-US" b="1" dirty="0" err="1"/>
              <a:t>json.dump</a:t>
            </a:r>
            <a:r>
              <a:rPr lang="en-US" b="1" dirty="0"/>
              <a:t>(</a:t>
            </a:r>
            <a:r>
              <a:rPr lang="en-US" b="1" dirty="0" err="1"/>
              <a:t>d,f</a:t>
            </a:r>
            <a:r>
              <a:rPr lang="en-US" b="1" dirty="0"/>
              <a:t>)</a:t>
            </a:r>
          </a:p>
          <a:p>
            <a:r>
              <a:rPr lang="en-US" dirty="0"/>
              <a:t>Let's say the registrar has decided that the 2000-level courses are harder, so all of them should come with one more credit. Let's write a program that does that.</a:t>
            </a:r>
          </a:p>
        </p:txBody>
      </p:sp>
    </p:spTree>
    <p:extLst>
      <p:ext uri="{BB962C8B-B14F-4D97-AF65-F5344CB8AC3E}">
        <p14:creationId xmlns:p14="http://schemas.microsoft.com/office/powerpoint/2010/main" val="3605090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5E648-621B-D24E-9398-C5B081E44E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C5774-AF21-9844-9014-0C114D9A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466448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courses.json</a:t>
            </a:r>
            <a:r>
              <a:rPr lang="en-US" dirty="0"/>
              <a:t>') as </a:t>
            </a:r>
            <a:r>
              <a:rPr lang="en-US" dirty="0" err="1"/>
              <a:t>f_in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all_courses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</a:t>
            </a:r>
            <a:r>
              <a:rPr lang="en-US" dirty="0" err="1"/>
              <a:t>f_in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for course in </a:t>
            </a:r>
            <a:r>
              <a:rPr lang="en-US" dirty="0" err="1"/>
              <a:t>all_courses</a:t>
            </a:r>
            <a:r>
              <a:rPr lang="en-US" dirty="0"/>
              <a:t>:</a:t>
            </a:r>
          </a:p>
          <a:p>
            <a:r>
              <a:rPr lang="en-US" dirty="0"/>
              <a:t>    if course['course id'] &gt;= 2000:</a:t>
            </a:r>
          </a:p>
          <a:p>
            <a:r>
              <a:rPr lang="en-US" dirty="0"/>
              <a:t>        course['credits'] += 1</a:t>
            </a:r>
          </a:p>
          <a:p>
            <a:endParaRPr lang="en-US" dirty="0"/>
          </a:p>
          <a:p>
            <a:r>
              <a:rPr lang="en-US" dirty="0"/>
              <a:t>with open('courses-</a:t>
            </a:r>
            <a:r>
              <a:rPr lang="en-US" dirty="0" err="1"/>
              <a:t>out.json</a:t>
            </a:r>
            <a:r>
              <a:rPr lang="en-US" dirty="0"/>
              <a:t>', 'w') as </a:t>
            </a:r>
            <a:r>
              <a:rPr lang="en-US" dirty="0" err="1"/>
              <a:t>f_out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FF00"/>
                </a:highlight>
              </a:rPr>
              <a:t>json.dump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all_courses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f_out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216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3BBD2-773B-6E4D-8A6B-E55A13333F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few notes.</a:t>
            </a:r>
          </a:p>
          <a:p>
            <a:r>
              <a:rPr lang="en-US" dirty="0"/>
              <a:t>First, because lists and dictionaries are mutable, we can just modify </a:t>
            </a:r>
            <a:r>
              <a:rPr lang="en-US" dirty="0" err="1"/>
              <a:t>all_courses</a:t>
            </a:r>
            <a:endParaRPr lang="en-US" dirty="0"/>
          </a:p>
          <a:p>
            <a:r>
              <a:rPr lang="en-US" dirty="0"/>
              <a:t>Second, note that we have to open the output file for </a:t>
            </a:r>
            <a:r>
              <a:rPr lang="en-US" i="1" dirty="0"/>
              <a:t>writing</a:t>
            </a:r>
            <a:endParaRPr lang="en-US" dirty="0"/>
          </a:p>
          <a:p>
            <a:r>
              <a:rPr lang="en-US" dirty="0"/>
              <a:t>Third, let's actually look at the output file: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85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A88E-AD94-254C-9ABC-E3E9C641EF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EE022-D729-5E49-9710-C58E7C4E98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68778"/>
            <a:ext cx="10955577" cy="3417987"/>
          </a:xfrm>
        </p:spPr>
        <p:txBody>
          <a:bodyPr/>
          <a:lstStyle/>
          <a:p>
            <a:r>
              <a:rPr lang="en-US" dirty="0"/>
              <a:t>[{"course id": 1000, "name": "General Chemistry", "times": ["M10", "W10"], "room": "Lecture Hall 102", "credits": 4}, {"course id": 1001, "name": "Foundations of Biology", "times": ["M11", "W11", "F11"], "room": "Lecture Hall 103", "credits": 4}, {"course id": 1003, "name": "Classics of World Literature", "times": ["M11", "Th11"], "room": "Auditorium", "credits": 4}, {"course id": 1004, "name": "Introduction to European History", "times": ["T1", "Th1"], "room": "Lecture Hall 102", "credits": 4}, {"course id": 1005, "name": "Introduction to Asian History", "times": ["T2", "Th2"], "room": "Lecture Hall 102", "credits": 4},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621C0-8850-7D44-B5CB-B4064799362E}"/>
              </a:ext>
            </a:extLst>
          </p:cNvPr>
          <p:cNvSpPr txBox="1"/>
          <p:nvPr/>
        </p:nvSpPr>
        <p:spPr>
          <a:xfrm>
            <a:off x="2784143" y="5349922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coursees-out.json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24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BCB87-F08F-2042-A871-1F1C02A1C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dense.</a:t>
            </a:r>
          </a:p>
          <a:p>
            <a:r>
              <a:rPr lang="en-US" dirty="0"/>
              <a:t>What happened is that all of the spacing and newlines in our original .</a:t>
            </a:r>
            <a:r>
              <a:rPr lang="en-US" dirty="0" err="1"/>
              <a:t>json</a:t>
            </a:r>
            <a:r>
              <a:rPr lang="en-US" dirty="0"/>
              <a:t> are gone</a:t>
            </a:r>
          </a:p>
          <a:p>
            <a:r>
              <a:rPr lang="en-US" dirty="0"/>
              <a:t>dump() doesn't know how you might want the </a:t>
            </a:r>
            <a:r>
              <a:rPr lang="en-US" dirty="0" err="1"/>
              <a:t>json</a:t>
            </a:r>
            <a:r>
              <a:rPr lang="en-US" dirty="0"/>
              <a:t> file formatted, so it doesn't even try</a:t>
            </a:r>
          </a:p>
          <a:p>
            <a:r>
              <a:rPr lang="en-US" dirty="0"/>
              <a:t>it contains exactly the same data, as far as the Python data structure is concerned</a:t>
            </a:r>
          </a:p>
          <a:p>
            <a:r>
              <a:rPr lang="en-US" dirty="0"/>
              <a:t>once you start saving JSON and sending it around, don't expect the output to be identical to the input. Pretty formatting will get lost</a:t>
            </a:r>
          </a:p>
        </p:txBody>
      </p:sp>
    </p:spTree>
    <p:extLst>
      <p:ext uri="{BB962C8B-B14F-4D97-AF65-F5344CB8AC3E}">
        <p14:creationId xmlns:p14="http://schemas.microsoft.com/office/powerpoint/2010/main" val="781805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765809-3F59-EE4A-97FE-2436EFF41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Finally, here are two useful methods for working with JSON</a:t>
            </a:r>
          </a:p>
          <a:p>
            <a:r>
              <a:rPr lang="en-US" dirty="0"/>
              <a:t>Sometimes you get your JSON some other way than in a file — you might have it in a string, for instance.</a:t>
            </a:r>
          </a:p>
          <a:p>
            <a:r>
              <a:rPr lang="en-US" dirty="0"/>
              <a:t>You can read the data structure in from a string using </a:t>
            </a:r>
            <a:r>
              <a:rPr lang="en-US" b="1" dirty="0"/>
              <a:t>d = </a:t>
            </a:r>
            <a:r>
              <a:rPr lang="en-US" b="1" dirty="0" err="1"/>
              <a:t>json.loads</a:t>
            </a:r>
            <a:r>
              <a:rPr lang="en-US" b="1" dirty="0"/>
              <a:t>(s) </a:t>
            </a:r>
            <a:r>
              <a:rPr lang="en-US" dirty="0"/>
              <a:t>and write it out to a string using </a:t>
            </a:r>
            <a:r>
              <a:rPr lang="en-US" b="1" dirty="0"/>
              <a:t>s = </a:t>
            </a:r>
            <a:r>
              <a:rPr lang="en-US" b="1" dirty="0" err="1"/>
              <a:t>json.dumps</a:t>
            </a:r>
            <a:r>
              <a:rPr lang="en-US" b="1" dirty="0"/>
              <a:t>(d)</a:t>
            </a:r>
            <a:endParaRPr lang="en-US" dirty="0"/>
          </a:p>
          <a:p>
            <a:r>
              <a:rPr lang="en-US" dirty="0"/>
              <a:t>This lets you easily convert any Python data structure built with lists and dictionaries to and from a string</a:t>
            </a:r>
          </a:p>
        </p:txBody>
      </p:sp>
    </p:spTree>
    <p:extLst>
      <p:ext uri="{BB962C8B-B14F-4D97-AF65-F5344CB8AC3E}">
        <p14:creationId xmlns:p14="http://schemas.microsoft.com/office/powerpoint/2010/main" val="220343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1A82F-6D94-2A4C-8809-D36AF020C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We're going to warm up by thinking about files in a different way — we'll use files to hold the contents of a dictionary.</a:t>
            </a:r>
          </a:p>
          <a:p>
            <a:r>
              <a:rPr lang="en-US" dirty="0"/>
              <a:t>Suppose we run the aviary section of a zoo.</a:t>
            </a:r>
          </a:p>
          <a:p>
            <a:r>
              <a:rPr lang="en-US" dirty="0"/>
              <a:t>Here's a text file </a:t>
            </a:r>
          </a:p>
          <a:p>
            <a:r>
              <a:rPr lang="en-US" dirty="0"/>
              <a:t>Each line contains the name of a bird and how many of them there are in the zoo, separated by a space</a:t>
            </a:r>
          </a:p>
        </p:txBody>
      </p:sp>
    </p:spTree>
    <p:extLst>
      <p:ext uri="{BB962C8B-B14F-4D97-AF65-F5344CB8AC3E}">
        <p14:creationId xmlns:p14="http://schemas.microsoft.com/office/powerpoint/2010/main" val="14288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8443E6-C573-5B42-935A-5265C158B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DF52-4BD4-4544-BC4A-8105A42C3F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664482"/>
          </a:xfrm>
        </p:spPr>
        <p:txBody>
          <a:bodyPr/>
          <a:lstStyle/>
          <a:p>
            <a:r>
              <a:rPr lang="en-US" b="1" dirty="0"/>
              <a:t>sparrow 4</a:t>
            </a:r>
          </a:p>
          <a:p>
            <a:r>
              <a:rPr lang="en-US" b="1" dirty="0"/>
              <a:t>canary 4</a:t>
            </a:r>
          </a:p>
          <a:p>
            <a:r>
              <a:rPr lang="en-US" b="1" dirty="0"/>
              <a:t>parrot 2</a:t>
            </a:r>
          </a:p>
          <a:p>
            <a:r>
              <a:rPr lang="en-US" b="1" dirty="0" err="1"/>
              <a:t>bluejay</a:t>
            </a:r>
            <a:r>
              <a:rPr lang="en-US" b="1" dirty="0"/>
              <a:t> 1</a:t>
            </a:r>
          </a:p>
          <a:p>
            <a:r>
              <a:rPr lang="en-US" b="1" dirty="0"/>
              <a:t>macaw 8</a:t>
            </a:r>
          </a:p>
          <a:p>
            <a:r>
              <a:rPr lang="en-US" b="1" dirty="0"/>
              <a:t>crow 3</a:t>
            </a:r>
          </a:p>
          <a:p>
            <a:r>
              <a:rPr lang="en-US" b="1" dirty="0"/>
              <a:t>robin 1</a:t>
            </a:r>
          </a:p>
          <a:p>
            <a:r>
              <a:rPr lang="en-US" b="1" dirty="0"/>
              <a:t>pigeon 30</a:t>
            </a:r>
          </a:p>
          <a:p>
            <a:r>
              <a:rPr lang="en-US" b="1" dirty="0"/>
              <a:t>vulture 3</a:t>
            </a:r>
          </a:p>
          <a:p>
            <a:r>
              <a:rPr lang="en-US" b="1" dirty="0"/>
              <a:t>eagle 2</a:t>
            </a:r>
          </a:p>
          <a:p>
            <a:r>
              <a:rPr lang="en-US" b="1" dirty="0"/>
              <a:t>hawk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9B93F-399C-984D-910B-E4F3C3BDAF91}"/>
              </a:ext>
            </a:extLst>
          </p:cNvPr>
          <p:cNvSpPr txBox="1"/>
          <p:nvPr/>
        </p:nvSpPr>
        <p:spPr>
          <a:xfrm>
            <a:off x="2579427" y="574570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birds.txt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02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E53B-E26A-324F-8F8F-E0EB26166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print out the birds of which there are more than 5.</a:t>
            </a:r>
          </a:p>
          <a:p>
            <a:r>
              <a:rPr lang="en-US" dirty="0"/>
              <a:t>A dictionary is the natural way to keep track of the birds and their associated counts</a:t>
            </a:r>
          </a:p>
          <a:p>
            <a:r>
              <a:rPr lang="en-US" dirty="0"/>
              <a:t>Bird's name is the key, the count is the value</a:t>
            </a:r>
          </a:p>
          <a:p>
            <a:r>
              <a:rPr lang="en-US" dirty="0"/>
              <a:t>So here's a program that reads this file into a dictionary and then checks the counts</a:t>
            </a:r>
          </a:p>
        </p:txBody>
      </p:sp>
    </p:spTree>
    <p:extLst>
      <p:ext uri="{BB962C8B-B14F-4D97-AF65-F5344CB8AC3E}">
        <p14:creationId xmlns:p14="http://schemas.microsoft.com/office/powerpoint/2010/main" val="287070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8E32FE-3274-4E4F-A2C5-5B965B580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BC01-0ED5-3049-A807-F96C2DDB52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495479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nsolas" panose="020B0609020204030204" pitchFamily="49" charset="0"/>
              </a:rPr>
              <a:t>birds.txt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bird_count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(fields[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bird_count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birds[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'There are more than 5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bird_name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's'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948E2-E3C4-624C-B0DD-F8DD7A667B8B}"/>
              </a:ext>
            </a:extLst>
          </p:cNvPr>
          <p:cNvSpPr txBox="1"/>
          <p:nvPr/>
        </p:nvSpPr>
        <p:spPr>
          <a:xfrm>
            <a:off x="2906973" y="627797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&lt;birds1.py&gt;</a:t>
            </a:r>
          </a:p>
        </p:txBody>
      </p:sp>
    </p:spTree>
    <p:extLst>
      <p:ext uri="{BB962C8B-B14F-4D97-AF65-F5344CB8AC3E}">
        <p14:creationId xmlns:p14="http://schemas.microsoft.com/office/powerpoint/2010/main" val="263826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3DC33F-4ED5-4C48-AE5B-48DB1CACF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First, we create an empty dictionary</a:t>
            </a:r>
          </a:p>
          <a:p>
            <a:r>
              <a:rPr lang="en-US" dirty="0"/>
              <a:t>Then, we open the </a:t>
            </a:r>
            <a:r>
              <a:rPr lang="en-US" dirty="0" err="1"/>
              <a:t>birds.txt</a:t>
            </a:r>
            <a:r>
              <a:rPr lang="en-US" dirty="0"/>
              <a:t> file and for-loop over the lines (this part is totally standard by now)</a:t>
            </a:r>
          </a:p>
          <a:p>
            <a:r>
              <a:rPr lang="en-US" dirty="0"/>
              <a:t>Each line is a name, a space, and then the count. This is a job for split!</a:t>
            </a:r>
          </a:p>
          <a:p>
            <a:r>
              <a:rPr lang="en-US" dirty="0"/>
              <a:t>The first </a:t>
            </a:r>
            <a:r>
              <a:rPr lang="en-US" i="1" dirty="0"/>
              <a:t>field</a:t>
            </a:r>
            <a:r>
              <a:rPr lang="en-US" dirty="0"/>
              <a:t> is the name, put that in </a:t>
            </a:r>
            <a:r>
              <a:rPr lang="en-US" dirty="0" err="1"/>
              <a:t>bird_name</a:t>
            </a:r>
            <a:endParaRPr lang="en-US" dirty="0"/>
          </a:p>
          <a:p>
            <a:r>
              <a:rPr lang="en-US" dirty="0"/>
              <a:t>The second field is the count, put that in </a:t>
            </a:r>
            <a:r>
              <a:rPr lang="en-US" dirty="0" err="1"/>
              <a:t>bird_count</a:t>
            </a:r>
            <a:r>
              <a:rPr lang="en-US" dirty="0"/>
              <a:t>, but convert it to an integer first</a:t>
            </a:r>
          </a:p>
          <a:p>
            <a:r>
              <a:rPr lang="en-US" dirty="0"/>
              <a:t>Then put that key/value pair into the birds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5148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1925</TotalTime>
  <Words>2478</Words>
  <Application>Microsoft Macintosh PowerPoint</Application>
  <PresentationFormat>Widescreen</PresentationFormat>
  <Paragraphs>243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203</cp:revision>
  <dcterms:created xsi:type="dcterms:W3CDTF">2018-05-23T17:51:33Z</dcterms:created>
  <dcterms:modified xsi:type="dcterms:W3CDTF">2019-05-06T18:57:00Z</dcterms:modified>
</cp:coreProperties>
</file>