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347" r:id="rId2"/>
    <p:sldId id="349" r:id="rId3"/>
    <p:sldId id="320" r:id="rId4"/>
    <p:sldId id="331" r:id="rId5"/>
    <p:sldId id="325" r:id="rId6"/>
    <p:sldId id="351" r:id="rId7"/>
    <p:sldId id="350" r:id="rId8"/>
    <p:sldId id="352" r:id="rId9"/>
    <p:sldId id="353" r:id="rId10"/>
    <p:sldId id="354" r:id="rId11"/>
    <p:sldId id="384" r:id="rId12"/>
    <p:sldId id="355" r:id="rId13"/>
    <p:sldId id="390" r:id="rId14"/>
    <p:sldId id="385" r:id="rId15"/>
    <p:sldId id="332" r:id="rId16"/>
    <p:sldId id="327" r:id="rId17"/>
    <p:sldId id="342" r:id="rId18"/>
    <p:sldId id="399" r:id="rId19"/>
    <p:sldId id="400" r:id="rId20"/>
    <p:sldId id="330" r:id="rId21"/>
    <p:sldId id="392" r:id="rId22"/>
    <p:sldId id="386" r:id="rId23"/>
    <p:sldId id="387" r:id="rId24"/>
    <p:sldId id="393" r:id="rId25"/>
    <p:sldId id="394" r:id="rId26"/>
    <p:sldId id="396" r:id="rId27"/>
    <p:sldId id="397" r:id="rId28"/>
    <p:sldId id="398" r:id="rId29"/>
    <p:sldId id="334" r:id="rId30"/>
    <p:sldId id="346" r:id="rId31"/>
    <p:sldId id="337" r:id="rId32"/>
    <p:sldId id="338" r:id="rId33"/>
    <p:sldId id="339" r:id="rId34"/>
    <p:sldId id="340" r:id="rId35"/>
    <p:sldId id="275" r:id="rId36"/>
    <p:sldId id="343" r:id="rId37"/>
    <p:sldId id="356" r:id="rId38"/>
    <p:sldId id="357" r:id="rId39"/>
    <p:sldId id="358" r:id="rId40"/>
    <p:sldId id="359" r:id="rId41"/>
    <p:sldId id="360" r:id="rId42"/>
    <p:sldId id="361" r:id="rId43"/>
    <p:sldId id="362" r:id="rId44"/>
    <p:sldId id="363" r:id="rId45"/>
    <p:sldId id="277" r:id="rId46"/>
    <p:sldId id="344" r:id="rId47"/>
    <p:sldId id="364" r:id="rId48"/>
    <p:sldId id="365" r:id="rId49"/>
    <p:sldId id="366" r:id="rId50"/>
    <p:sldId id="367" r:id="rId51"/>
    <p:sldId id="368" r:id="rId52"/>
    <p:sldId id="279" r:id="rId53"/>
    <p:sldId id="369" r:id="rId54"/>
    <p:sldId id="370" r:id="rId55"/>
    <p:sldId id="371" r:id="rId56"/>
    <p:sldId id="372" r:id="rId57"/>
    <p:sldId id="373" r:id="rId58"/>
    <p:sldId id="374" r:id="rId59"/>
    <p:sldId id="375" r:id="rId60"/>
    <p:sldId id="376" r:id="rId61"/>
    <p:sldId id="377" r:id="rId62"/>
    <p:sldId id="281" r:id="rId63"/>
    <p:sldId id="345" r:id="rId64"/>
    <p:sldId id="378" r:id="rId65"/>
    <p:sldId id="381" r:id="rId66"/>
    <p:sldId id="380" r:id="rId67"/>
    <p:sldId id="379" r:id="rId68"/>
    <p:sldId id="382" r:id="rId69"/>
    <p:sldId id="38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17"/>
    <p:restoredTop sz="77388"/>
  </p:normalViewPr>
  <p:slideViewPr>
    <p:cSldViewPr snapToGrid="0" snapToObjects="1">
      <p:cViewPr varScale="1">
        <p:scale>
          <a:sx n="94" d="100"/>
          <a:sy n="94" d="100"/>
        </p:scale>
        <p:origin x="52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183743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420927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102528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168771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116678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3ADF6D-2B96-DC4B-A299-55D6E7536289}"/>
              </a:ext>
            </a:extLst>
          </p:cNvPr>
          <p:cNvSpPr>
            <a:spLocks noGrp="1"/>
          </p:cNvSpPr>
          <p:nvPr>
            <p:ph type="body" sz="quarter" idx="10"/>
          </p:nvPr>
        </p:nvSpPr>
        <p:spPr/>
        <p:txBody>
          <a:bodyPr/>
          <a:lstStyle/>
          <a:p>
            <a:r>
              <a:rPr lang="en-US" dirty="0"/>
              <a:t>You try it!</a:t>
            </a:r>
          </a:p>
          <a:p>
            <a:r>
              <a:rPr lang="en-US" dirty="0"/>
              <a:t>Pause the video and go do this. I'll wait.</a:t>
            </a:r>
          </a:p>
          <a:p>
            <a:endParaRPr lang="en-US" dirty="0"/>
          </a:p>
          <a:p>
            <a:endParaRPr lang="en-US" dirty="0"/>
          </a:p>
          <a:p>
            <a:r>
              <a:rPr lang="en-US" dirty="0"/>
              <a:t>There. You've written your first Python program.</a:t>
            </a:r>
          </a:p>
          <a:p>
            <a:r>
              <a:rPr lang="en-US" dirty="0"/>
              <a:t>Congratulations.</a:t>
            </a:r>
          </a:p>
        </p:txBody>
      </p:sp>
    </p:spTree>
    <p:extLst>
      <p:ext uri="{BB962C8B-B14F-4D97-AF65-F5344CB8AC3E}">
        <p14:creationId xmlns:p14="http://schemas.microsoft.com/office/powerpoint/2010/main" val="378827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334649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Running Python</a:t>
            </a:r>
          </a:p>
        </p:txBody>
      </p:sp>
    </p:spTree>
    <p:extLst>
      <p:ext uri="{BB962C8B-B14F-4D97-AF65-F5344CB8AC3E}">
        <p14:creationId xmlns:p14="http://schemas.microsoft.com/office/powerpoint/2010/main" val="199484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1995276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p:txBody>
      </p:sp>
    </p:spTree>
    <p:extLst>
      <p:ext uri="{BB962C8B-B14F-4D97-AF65-F5344CB8AC3E}">
        <p14:creationId xmlns:p14="http://schemas.microsoft.com/office/powerpoint/2010/main" val="222555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382368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import hello</a:t>
            </a:r>
          </a:p>
          <a:p>
            <a:r>
              <a:rPr lang="en-US" dirty="0"/>
              <a:t>&gt;&gt;&gt; quit()</a:t>
            </a:r>
          </a:p>
        </p:txBody>
      </p:sp>
    </p:spTree>
    <p:extLst>
      <p:ext uri="{BB962C8B-B14F-4D97-AF65-F5344CB8AC3E}">
        <p14:creationId xmlns:p14="http://schemas.microsoft.com/office/powerpoint/2010/main" val="159097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786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a just enough how computers work under the hood to hopefully convince you that this is all real; there aren't magic elves inside</a:t>
            </a:r>
          </a:p>
        </p:txBody>
      </p:sp>
    </p:spTree>
    <p:extLst>
      <p:ext uri="{BB962C8B-B14F-4D97-AF65-F5344CB8AC3E}">
        <p14:creationId xmlns:p14="http://schemas.microsoft.com/office/powerpoint/2010/main" val="339583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423242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91997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361833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149213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3407235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424451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3290547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3167863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81795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99915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165514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314303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374083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485061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3443301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3014940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428068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2830532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3062909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778728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315784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a:t>
            </a:r>
            <a:r>
              <a:rPr lang="en-US" dirty="0" err="1"/>
              <a:t>langauge</a:t>
            </a:r>
            <a:r>
              <a:rPr lang="en-US" dirty="0"/>
              <a:t>,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16253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a:t>
            </a:r>
            <a:r>
              <a:rPr lang="en-US" dirty="0" err="1"/>
              <a:t>thum</a:t>
            </a:r>
            <a:r>
              <a:rPr lang="en-US" dirty="0"/>
              <a:t>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177978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945379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1690087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a:t>
            </a:r>
            <a:r>
              <a:rPr lang="en-US" dirty="0" err="1"/>
              <a:t>palce</a:t>
            </a:r>
            <a:r>
              <a:rPr lang="en-US" dirty="0"/>
              <a:t>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a:t>
            </a:r>
            <a:r>
              <a:rPr lang="en-US" dirty="0" err="1"/>
              <a:t>YOur</a:t>
            </a:r>
            <a:r>
              <a:rPr lang="en-US" dirty="0"/>
              <a:t> little finger is </a:t>
            </a:r>
            <a:r>
              <a:rPr lang="en-US" dirty="0" err="1"/>
              <a:t>te</a:t>
            </a:r>
            <a:r>
              <a:rPr lang="en-US" dirty="0"/>
              <a:t> 16sh. Your right thumb is the 32s, up through your right little finger is the 512s.</a:t>
            </a:r>
          </a:p>
        </p:txBody>
      </p:sp>
    </p:spTree>
    <p:extLst>
      <p:ext uri="{BB962C8B-B14F-4D97-AF65-F5344CB8AC3E}">
        <p14:creationId xmlns:p14="http://schemas.microsoft.com/office/powerpoint/2010/main" val="4284002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17181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507247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2731174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50159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4048096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fontScale="92500" lnSpcReduction="20000"/>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142912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516099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fontScale="92500" lnSpcReduction="20000"/>
          </a:bodyPr>
          <a:lstStyle/>
          <a:p>
            <a:r>
              <a:rPr lang="en-US" dirty="0"/>
              <a:t>Unicode is much more than just the basic Latin alphabet.</a:t>
            </a:r>
          </a:p>
          <a:p>
            <a:r>
              <a:rPr lang="en-US" dirty="0"/>
              <a:t>It has spaces and </a:t>
            </a:r>
            <a:r>
              <a:rPr lang="en-US" dirty="0" err="1"/>
              <a:t>puncutation</a:t>
            </a:r>
            <a:r>
              <a:rPr lang="en-US" dirty="0"/>
              <a:t>: a semicolon is 59, or 00111011</a:t>
            </a:r>
          </a:p>
          <a:p>
            <a:r>
              <a:rPr lang="en-US" dirty="0"/>
              <a:t>It has accented characters: the Spanish </a:t>
            </a:r>
            <a:r>
              <a:rPr lang="en-US" dirty="0" err="1"/>
              <a:t>ñ</a:t>
            </a:r>
            <a:r>
              <a:rPr lang="en-US" dirty="0"/>
              <a:t> is Latin Small Letter N with Tilde, number 50097, bits 11000011 10110001</a:t>
            </a:r>
          </a:p>
          <a:p>
            <a:r>
              <a:rPr lang="en-US" dirty="0"/>
              <a:t>It has thousands and thousands of non-Latin characters: Hebrew Letter Gimel is 55186, bits 11010111 10010010</a:t>
            </a:r>
          </a:p>
          <a:p>
            <a:r>
              <a:rPr lang="en-US" dirty="0"/>
              <a:t>And it has emoji. The fire engine emoji 🚒 is 4,036,991,634, bits 11110000 10011111 10011010 10010010.</a:t>
            </a:r>
          </a:p>
        </p:txBody>
      </p:sp>
    </p:spTree>
    <p:extLst>
      <p:ext uri="{BB962C8B-B14F-4D97-AF65-F5344CB8AC3E}">
        <p14:creationId xmlns:p14="http://schemas.microsoft.com/office/powerpoint/2010/main" val="2205576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2303120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338885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2068277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53463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a:t>
            </a:r>
            <a:r>
              <a:rPr lang="en-US" b="1" dirty="0" err="1"/>
              <a:t>benath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2895006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1759417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3600195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178592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fontScale="77500" lnSpcReduction="2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352025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a:t>
            </a:r>
            <a:r>
              <a:rPr lang="en-US" dirty="0" err="1"/>
              <a:t>intepreter's</a:t>
            </a:r>
            <a:r>
              <a:rPr lang="en-US" dirty="0"/>
              <a:t>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2772717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fontScale="77500" lnSpcReduction="20000"/>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345693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a:t>
            </a:r>
            <a:r>
              <a:rPr lang="en-US" dirty="0" err="1"/>
              <a:t>preicsely</a:t>
            </a:r>
            <a:r>
              <a:rPr lang="en-US" dirty="0"/>
              <a:t>,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3708029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267306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3501814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53326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2147833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11956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1974554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373016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9252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0406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92071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5295487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5256</TotalTime>
  <Words>3203</Words>
  <Application>Microsoft Macintosh PowerPoint</Application>
  <PresentationFormat>Widescreen</PresentationFormat>
  <Paragraphs>247</Paragraphs>
  <Slides>69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53</cp:revision>
  <dcterms:created xsi:type="dcterms:W3CDTF">2018-05-23T17:51:33Z</dcterms:created>
  <dcterms:modified xsi:type="dcterms:W3CDTF">2019-01-22T20:42:16Z</dcterms:modified>
</cp:coreProperties>
</file>