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5"/>
  </p:notesMasterIdLst>
  <p:sldIdLst>
    <p:sldId id="347" r:id="rId2"/>
    <p:sldId id="348" r:id="rId3"/>
    <p:sldId id="727" r:id="rId4"/>
    <p:sldId id="372" r:id="rId5"/>
    <p:sldId id="373" r:id="rId6"/>
    <p:sldId id="375" r:id="rId7"/>
    <p:sldId id="728" r:id="rId8"/>
    <p:sldId id="376" r:id="rId9"/>
    <p:sldId id="377" r:id="rId10"/>
    <p:sldId id="378" r:id="rId11"/>
    <p:sldId id="379" r:id="rId12"/>
    <p:sldId id="383" r:id="rId13"/>
    <p:sldId id="730" r:id="rId14"/>
    <p:sldId id="389" r:id="rId15"/>
    <p:sldId id="425" r:id="rId16"/>
    <p:sldId id="729" r:id="rId17"/>
    <p:sldId id="427" r:id="rId18"/>
    <p:sldId id="428" r:id="rId19"/>
    <p:sldId id="429" r:id="rId20"/>
    <p:sldId id="426" r:id="rId21"/>
    <p:sldId id="381" r:id="rId22"/>
    <p:sldId id="382" r:id="rId23"/>
    <p:sldId id="390" r:id="rId24"/>
    <p:sldId id="391" r:id="rId25"/>
    <p:sldId id="392" r:id="rId26"/>
    <p:sldId id="395" r:id="rId27"/>
    <p:sldId id="397" r:id="rId28"/>
    <p:sldId id="396" r:id="rId29"/>
    <p:sldId id="731" r:id="rId30"/>
    <p:sldId id="400" r:id="rId31"/>
    <p:sldId id="398" r:id="rId32"/>
    <p:sldId id="399" r:id="rId33"/>
    <p:sldId id="401" r:id="rId34"/>
    <p:sldId id="403" r:id="rId35"/>
    <p:sldId id="402" r:id="rId36"/>
    <p:sldId id="732" r:id="rId37"/>
    <p:sldId id="404" r:id="rId38"/>
    <p:sldId id="406" r:id="rId39"/>
    <p:sldId id="405" r:id="rId40"/>
    <p:sldId id="407" r:id="rId41"/>
    <p:sldId id="409" r:id="rId42"/>
    <p:sldId id="408" r:id="rId43"/>
    <p:sldId id="734" r:id="rId44"/>
    <p:sldId id="410" r:id="rId45"/>
    <p:sldId id="349" r:id="rId46"/>
    <p:sldId id="411" r:id="rId47"/>
    <p:sldId id="358" r:id="rId48"/>
    <p:sldId id="360" r:id="rId49"/>
    <p:sldId id="361" r:id="rId50"/>
    <p:sldId id="362" r:id="rId51"/>
    <p:sldId id="363" r:id="rId52"/>
    <p:sldId id="365" r:id="rId53"/>
    <p:sldId id="364" r:id="rId54"/>
    <p:sldId id="366" r:id="rId55"/>
    <p:sldId id="735" r:id="rId56"/>
    <p:sldId id="367" r:id="rId57"/>
    <p:sldId id="368" r:id="rId58"/>
    <p:sldId id="736" r:id="rId59"/>
    <p:sldId id="369" r:id="rId60"/>
    <p:sldId id="371" r:id="rId61"/>
    <p:sldId id="412" r:id="rId62"/>
    <p:sldId id="413" r:id="rId63"/>
    <p:sldId id="414" r:id="rId64"/>
    <p:sldId id="416" r:id="rId65"/>
    <p:sldId id="415" r:id="rId66"/>
    <p:sldId id="738" r:id="rId67"/>
    <p:sldId id="417" r:id="rId68"/>
    <p:sldId id="418" r:id="rId69"/>
    <p:sldId id="419" r:id="rId70"/>
    <p:sldId id="420" r:id="rId71"/>
    <p:sldId id="421" r:id="rId72"/>
    <p:sldId id="430" r:id="rId73"/>
    <p:sldId id="422" r:id="rId74"/>
    <p:sldId id="424" r:id="rId75"/>
    <p:sldId id="423" r:id="rId76"/>
    <p:sldId id="431" r:id="rId77"/>
    <p:sldId id="737" r:id="rId78"/>
    <p:sldId id="432" r:id="rId79"/>
    <p:sldId id="433" r:id="rId80"/>
    <p:sldId id="434" r:id="rId81"/>
    <p:sldId id="435" r:id="rId82"/>
    <p:sldId id="436" r:id="rId83"/>
    <p:sldId id="384" r:id="rId84"/>
    <p:sldId id="437" r:id="rId85"/>
    <p:sldId id="385" r:id="rId86"/>
    <p:sldId id="386" r:id="rId87"/>
    <p:sldId id="457" r:id="rId88"/>
    <p:sldId id="388" r:id="rId89"/>
    <p:sldId id="458" r:id="rId90"/>
    <p:sldId id="459" r:id="rId91"/>
    <p:sldId id="460" r:id="rId92"/>
    <p:sldId id="461" r:id="rId93"/>
    <p:sldId id="462" r:id="rId94"/>
    <p:sldId id="463" r:id="rId95"/>
    <p:sldId id="464" r:id="rId96"/>
    <p:sldId id="465" r:id="rId97"/>
    <p:sldId id="739" r:id="rId98"/>
    <p:sldId id="466" r:id="rId99"/>
    <p:sldId id="467" r:id="rId100"/>
    <p:sldId id="393" r:id="rId101"/>
    <p:sldId id="469" r:id="rId102"/>
    <p:sldId id="470" r:id="rId103"/>
    <p:sldId id="471" r:id="rId104"/>
    <p:sldId id="394" r:id="rId105"/>
    <p:sldId id="468" r:id="rId106"/>
    <p:sldId id="740" r:id="rId107"/>
    <p:sldId id="472" r:id="rId108"/>
    <p:sldId id="473" r:id="rId109"/>
    <p:sldId id="474" r:id="rId110"/>
    <p:sldId id="475" r:id="rId111"/>
    <p:sldId id="476" r:id="rId112"/>
    <p:sldId id="477" r:id="rId113"/>
    <p:sldId id="478" r:id="rId114"/>
    <p:sldId id="479" r:id="rId115"/>
    <p:sldId id="741" r:id="rId116"/>
    <p:sldId id="482" r:id="rId117"/>
    <p:sldId id="742" r:id="rId118"/>
    <p:sldId id="484" r:id="rId119"/>
    <p:sldId id="743" r:id="rId120"/>
    <p:sldId id="485" r:id="rId121"/>
    <p:sldId id="486" r:id="rId122"/>
    <p:sldId id="487" r:id="rId123"/>
    <p:sldId id="488" r:id="rId124"/>
    <p:sldId id="489" r:id="rId125"/>
    <p:sldId id="490" r:id="rId126"/>
    <p:sldId id="491" r:id="rId127"/>
    <p:sldId id="744" r:id="rId128"/>
    <p:sldId id="492" r:id="rId129"/>
    <p:sldId id="493" r:id="rId130"/>
    <p:sldId id="494" r:id="rId131"/>
    <p:sldId id="495" r:id="rId132"/>
    <p:sldId id="496" r:id="rId133"/>
    <p:sldId id="497" r:id="rId134"/>
    <p:sldId id="498" r:id="rId135"/>
    <p:sldId id="499" r:id="rId136"/>
    <p:sldId id="500" r:id="rId137"/>
    <p:sldId id="438" r:id="rId138"/>
    <p:sldId id="439" r:id="rId139"/>
    <p:sldId id="440" r:id="rId140"/>
    <p:sldId id="441" r:id="rId141"/>
    <p:sldId id="442" r:id="rId142"/>
    <p:sldId id="443" r:id="rId143"/>
    <p:sldId id="444" r:id="rId144"/>
    <p:sldId id="445" r:id="rId145"/>
    <p:sldId id="446" r:id="rId146"/>
    <p:sldId id="447" r:id="rId147"/>
    <p:sldId id="456" r:id="rId148"/>
    <p:sldId id="448" r:id="rId149"/>
    <p:sldId id="449" r:id="rId150"/>
    <p:sldId id="450" r:id="rId151"/>
    <p:sldId id="451" r:id="rId152"/>
    <p:sldId id="452" r:id="rId153"/>
    <p:sldId id="453" r:id="rId154"/>
    <p:sldId id="455" r:id="rId155"/>
    <p:sldId id="501" r:id="rId156"/>
    <p:sldId id="502" r:id="rId157"/>
    <p:sldId id="503" r:id="rId158"/>
    <p:sldId id="352" r:id="rId159"/>
    <p:sldId id="745" r:id="rId160"/>
    <p:sldId id="504" r:id="rId161"/>
    <p:sldId id="505" r:id="rId162"/>
    <p:sldId id="506" r:id="rId163"/>
    <p:sldId id="507" r:id="rId164"/>
    <p:sldId id="508" r:id="rId165"/>
    <p:sldId id="509" r:id="rId166"/>
    <p:sldId id="354" r:id="rId167"/>
    <p:sldId id="356" r:id="rId168"/>
    <p:sldId id="511" r:id="rId169"/>
    <p:sldId id="746" r:id="rId170"/>
    <p:sldId id="512" r:id="rId171"/>
    <p:sldId id="307" r:id="rId172"/>
    <p:sldId id="308" r:id="rId173"/>
    <p:sldId id="513" r:id="rId174"/>
    <p:sldId id="514" r:id="rId175"/>
    <p:sldId id="309" r:id="rId176"/>
    <p:sldId id="310" r:id="rId177"/>
    <p:sldId id="311" r:id="rId178"/>
    <p:sldId id="312" r:id="rId179"/>
    <p:sldId id="313" r:id="rId180"/>
    <p:sldId id="314" r:id="rId181"/>
    <p:sldId id="747" r:id="rId182"/>
    <p:sldId id="374" r:id="rId183"/>
    <p:sldId id="515" r:id="rId184"/>
    <p:sldId id="516" r:id="rId185"/>
    <p:sldId id="517" r:id="rId186"/>
    <p:sldId id="518" r:id="rId187"/>
    <p:sldId id="519" r:id="rId188"/>
    <p:sldId id="520" r:id="rId189"/>
    <p:sldId id="521" r:id="rId190"/>
    <p:sldId id="748" r:id="rId191"/>
    <p:sldId id="522" r:id="rId192"/>
    <p:sldId id="523" r:id="rId193"/>
    <p:sldId id="370" r:id="rId194"/>
    <p:sldId id="524" r:id="rId195"/>
    <p:sldId id="525" r:id="rId196"/>
    <p:sldId id="526" r:id="rId197"/>
    <p:sldId id="749" r:id="rId198"/>
    <p:sldId id="527" r:id="rId199"/>
    <p:sldId id="528" r:id="rId200"/>
    <p:sldId id="529" r:id="rId201"/>
    <p:sldId id="530" r:id="rId202"/>
    <p:sldId id="380" r:id="rId203"/>
    <p:sldId id="531" r:id="rId204"/>
    <p:sldId id="532" r:id="rId205"/>
    <p:sldId id="750" r:id="rId206"/>
    <p:sldId id="533" r:id="rId207"/>
    <p:sldId id="534" r:id="rId208"/>
    <p:sldId id="535" r:id="rId209"/>
    <p:sldId id="387" r:id="rId210"/>
    <p:sldId id="536" r:id="rId211"/>
    <p:sldId id="537" r:id="rId212"/>
    <p:sldId id="538" r:id="rId213"/>
    <p:sldId id="539" r:id="rId214"/>
    <p:sldId id="540" r:id="rId215"/>
    <p:sldId id="541" r:id="rId216"/>
    <p:sldId id="542" r:id="rId217"/>
    <p:sldId id="543" r:id="rId218"/>
    <p:sldId id="544" r:id="rId219"/>
    <p:sldId id="545" r:id="rId220"/>
    <p:sldId id="546" r:id="rId221"/>
    <p:sldId id="547" r:id="rId222"/>
    <p:sldId id="548" r:id="rId223"/>
    <p:sldId id="549" r:id="rId224"/>
    <p:sldId id="550" r:id="rId225"/>
    <p:sldId id="551" r:id="rId226"/>
    <p:sldId id="552" r:id="rId227"/>
    <p:sldId id="553" r:id="rId228"/>
    <p:sldId id="554" r:id="rId229"/>
    <p:sldId id="555" r:id="rId230"/>
    <p:sldId id="751" r:id="rId231"/>
    <p:sldId id="556" r:id="rId232"/>
    <p:sldId id="557" r:id="rId233"/>
    <p:sldId id="558" r:id="rId234"/>
    <p:sldId id="559" r:id="rId235"/>
    <p:sldId id="560" r:id="rId236"/>
    <p:sldId id="350" r:id="rId237"/>
    <p:sldId id="561" r:id="rId238"/>
    <p:sldId id="562" r:id="rId239"/>
    <p:sldId id="563" r:id="rId240"/>
    <p:sldId id="564" r:id="rId241"/>
    <p:sldId id="565" r:id="rId242"/>
    <p:sldId id="566" r:id="rId243"/>
    <p:sldId id="567" r:id="rId244"/>
    <p:sldId id="568" r:id="rId245"/>
    <p:sldId id="569" r:id="rId246"/>
    <p:sldId id="570" r:id="rId247"/>
    <p:sldId id="571" r:id="rId248"/>
    <p:sldId id="572" r:id="rId249"/>
    <p:sldId id="573" r:id="rId250"/>
    <p:sldId id="574" r:id="rId251"/>
    <p:sldId id="575" r:id="rId252"/>
    <p:sldId id="576" r:id="rId253"/>
    <p:sldId id="577" r:id="rId254"/>
    <p:sldId id="578" r:id="rId255"/>
    <p:sldId id="579" r:id="rId256"/>
    <p:sldId id="580" r:id="rId257"/>
    <p:sldId id="581" r:id="rId258"/>
    <p:sldId id="582" r:id="rId259"/>
    <p:sldId id="583" r:id="rId260"/>
    <p:sldId id="584" r:id="rId261"/>
    <p:sldId id="585" r:id="rId262"/>
    <p:sldId id="586" r:id="rId263"/>
    <p:sldId id="752" r:id="rId264"/>
    <p:sldId id="587" r:id="rId265"/>
    <p:sldId id="588" r:id="rId266"/>
    <p:sldId id="589" r:id="rId267"/>
    <p:sldId id="590" r:id="rId268"/>
    <p:sldId id="753" r:id="rId269"/>
    <p:sldId id="591" r:id="rId270"/>
    <p:sldId id="592" r:id="rId271"/>
    <p:sldId id="593" r:id="rId272"/>
    <p:sldId id="594" r:id="rId273"/>
    <p:sldId id="595" r:id="rId274"/>
    <p:sldId id="351" r:id="rId275"/>
    <p:sldId id="596" r:id="rId276"/>
    <p:sldId id="597" r:id="rId277"/>
    <p:sldId id="598" r:id="rId278"/>
    <p:sldId id="599" r:id="rId279"/>
    <p:sldId id="754" r:id="rId280"/>
    <p:sldId id="600" r:id="rId281"/>
    <p:sldId id="601" r:id="rId282"/>
    <p:sldId id="602" r:id="rId283"/>
    <p:sldId id="603" r:id="rId284"/>
    <p:sldId id="604" r:id="rId285"/>
    <p:sldId id="605" r:id="rId286"/>
    <p:sldId id="606" r:id="rId287"/>
    <p:sldId id="607" r:id="rId288"/>
    <p:sldId id="608" r:id="rId289"/>
    <p:sldId id="609" r:id="rId290"/>
    <p:sldId id="610" r:id="rId291"/>
    <p:sldId id="611" r:id="rId292"/>
    <p:sldId id="612" r:id="rId293"/>
    <p:sldId id="613" r:id="rId294"/>
    <p:sldId id="614" r:id="rId295"/>
    <p:sldId id="615" r:id="rId296"/>
    <p:sldId id="616" r:id="rId297"/>
    <p:sldId id="617" r:id="rId298"/>
    <p:sldId id="618" r:id="rId299"/>
    <p:sldId id="619" r:id="rId300"/>
    <p:sldId id="620" r:id="rId301"/>
    <p:sldId id="755" r:id="rId302"/>
    <p:sldId id="621" r:id="rId303"/>
    <p:sldId id="756" r:id="rId304"/>
    <p:sldId id="622" r:id="rId305"/>
    <p:sldId id="623" r:id="rId306"/>
    <p:sldId id="624" r:id="rId307"/>
    <p:sldId id="625" r:id="rId308"/>
    <p:sldId id="626" r:id="rId309"/>
    <p:sldId id="757" r:id="rId310"/>
    <p:sldId id="627" r:id="rId311"/>
    <p:sldId id="628" r:id="rId312"/>
    <p:sldId id="629" r:id="rId313"/>
    <p:sldId id="630" r:id="rId314"/>
    <p:sldId id="631" r:id="rId315"/>
    <p:sldId id="758" r:id="rId316"/>
    <p:sldId id="759" r:id="rId317"/>
    <p:sldId id="760" r:id="rId318"/>
    <p:sldId id="761" r:id="rId319"/>
    <p:sldId id="632" r:id="rId320"/>
    <p:sldId id="633" r:id="rId321"/>
    <p:sldId id="634" r:id="rId322"/>
    <p:sldId id="635" r:id="rId323"/>
    <p:sldId id="636" r:id="rId324"/>
    <p:sldId id="637" r:id="rId325"/>
    <p:sldId id="638" r:id="rId326"/>
    <p:sldId id="639" r:id="rId327"/>
    <p:sldId id="640" r:id="rId328"/>
    <p:sldId id="641" r:id="rId329"/>
    <p:sldId id="642" r:id="rId330"/>
    <p:sldId id="643" r:id="rId331"/>
    <p:sldId id="644" r:id="rId332"/>
    <p:sldId id="645" r:id="rId333"/>
    <p:sldId id="646" r:id="rId334"/>
    <p:sldId id="647" r:id="rId335"/>
    <p:sldId id="648" r:id="rId336"/>
    <p:sldId id="649" r:id="rId337"/>
    <p:sldId id="650" r:id="rId338"/>
    <p:sldId id="651" r:id="rId339"/>
    <p:sldId id="652" r:id="rId340"/>
    <p:sldId id="653" r:id="rId341"/>
    <p:sldId id="654" r:id="rId342"/>
    <p:sldId id="655" r:id="rId343"/>
    <p:sldId id="656" r:id="rId344"/>
    <p:sldId id="657" r:id="rId345"/>
    <p:sldId id="658" r:id="rId346"/>
    <p:sldId id="659" r:id="rId347"/>
    <p:sldId id="660" r:id="rId348"/>
    <p:sldId id="661" r:id="rId349"/>
    <p:sldId id="662" r:id="rId350"/>
    <p:sldId id="663" r:id="rId351"/>
    <p:sldId id="664" r:id="rId352"/>
    <p:sldId id="665" r:id="rId353"/>
    <p:sldId id="666" r:id="rId354"/>
    <p:sldId id="667" r:id="rId355"/>
    <p:sldId id="668" r:id="rId356"/>
    <p:sldId id="669" r:id="rId357"/>
    <p:sldId id="670" r:id="rId358"/>
    <p:sldId id="671" r:id="rId359"/>
    <p:sldId id="672" r:id="rId360"/>
    <p:sldId id="673" r:id="rId361"/>
    <p:sldId id="674" r:id="rId362"/>
    <p:sldId id="675" r:id="rId363"/>
    <p:sldId id="676" r:id="rId364"/>
    <p:sldId id="677" r:id="rId365"/>
    <p:sldId id="678" r:id="rId366"/>
    <p:sldId id="679" r:id="rId367"/>
    <p:sldId id="680" r:id="rId368"/>
    <p:sldId id="681" r:id="rId369"/>
    <p:sldId id="682" r:id="rId370"/>
    <p:sldId id="683" r:id="rId371"/>
    <p:sldId id="684" r:id="rId372"/>
    <p:sldId id="685" r:id="rId373"/>
    <p:sldId id="686" r:id="rId374"/>
    <p:sldId id="687" r:id="rId375"/>
    <p:sldId id="688" r:id="rId376"/>
    <p:sldId id="689" r:id="rId377"/>
    <p:sldId id="690" r:id="rId378"/>
    <p:sldId id="691" r:id="rId379"/>
    <p:sldId id="692" r:id="rId380"/>
    <p:sldId id="693" r:id="rId381"/>
    <p:sldId id="694" r:id="rId382"/>
    <p:sldId id="695" r:id="rId383"/>
    <p:sldId id="696" r:id="rId384"/>
    <p:sldId id="697" r:id="rId385"/>
    <p:sldId id="698" r:id="rId386"/>
    <p:sldId id="699" r:id="rId387"/>
    <p:sldId id="700" r:id="rId388"/>
    <p:sldId id="701" r:id="rId389"/>
    <p:sldId id="702" r:id="rId390"/>
    <p:sldId id="703" r:id="rId391"/>
    <p:sldId id="704" r:id="rId392"/>
    <p:sldId id="705" r:id="rId393"/>
    <p:sldId id="706" r:id="rId394"/>
    <p:sldId id="707" r:id="rId395"/>
    <p:sldId id="708" r:id="rId396"/>
    <p:sldId id="709" r:id="rId397"/>
    <p:sldId id="710" r:id="rId398"/>
    <p:sldId id="711" r:id="rId399"/>
    <p:sldId id="712" r:id="rId400"/>
    <p:sldId id="713" r:id="rId401"/>
    <p:sldId id="714" r:id="rId402"/>
    <p:sldId id="715" r:id="rId403"/>
    <p:sldId id="716" r:id="rId404"/>
    <p:sldId id="717" r:id="rId405"/>
    <p:sldId id="718" r:id="rId406"/>
    <p:sldId id="719" r:id="rId407"/>
    <p:sldId id="720" r:id="rId408"/>
    <p:sldId id="721" r:id="rId409"/>
    <p:sldId id="722" r:id="rId410"/>
    <p:sldId id="723" r:id="rId411"/>
    <p:sldId id="724" r:id="rId412"/>
    <p:sldId id="725" r:id="rId413"/>
    <p:sldId id="726" r:id="rId4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93"/>
    <p:restoredTop sz="77388"/>
  </p:normalViewPr>
  <p:slideViewPr>
    <p:cSldViewPr snapToGrid="0" snapToObjects="1">
      <p:cViewPr varScale="1">
        <p:scale>
          <a:sx n="94" d="100"/>
          <a:sy n="94" d="100"/>
        </p:scale>
        <p:origin x="1584"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notesMaster" Target="notesMasters/notesMaster1.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viewProps" Target="viewProps.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presProps" Target="presProps.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3/26/19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81405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a:t>
            </a:fld>
            <a:endParaRPr lang="en-US"/>
          </a:p>
        </p:txBody>
      </p:sp>
    </p:spTree>
    <p:extLst>
      <p:ext uri="{BB962C8B-B14F-4D97-AF65-F5344CB8AC3E}">
        <p14:creationId xmlns:p14="http://schemas.microsoft.com/office/powerpoint/2010/main" val="417609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704359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61</a:t>
            </a:fld>
            <a:endParaRPr lang="en-US"/>
          </a:p>
        </p:txBody>
      </p:sp>
    </p:spTree>
    <p:extLst>
      <p:ext uri="{BB962C8B-B14F-4D97-AF65-F5344CB8AC3E}">
        <p14:creationId xmlns:p14="http://schemas.microsoft.com/office/powerpoint/2010/main" val="421845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80</a:t>
            </a:fld>
            <a:endParaRPr lang="en-US"/>
          </a:p>
        </p:txBody>
      </p:sp>
    </p:spTree>
    <p:extLst>
      <p:ext uri="{BB962C8B-B14F-4D97-AF65-F5344CB8AC3E}">
        <p14:creationId xmlns:p14="http://schemas.microsoft.com/office/powerpoint/2010/main" val="260839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82</a:t>
            </a:fld>
            <a:endParaRPr lang="en-US"/>
          </a:p>
        </p:txBody>
      </p:sp>
    </p:spTree>
    <p:extLst>
      <p:ext uri="{BB962C8B-B14F-4D97-AF65-F5344CB8AC3E}">
        <p14:creationId xmlns:p14="http://schemas.microsoft.com/office/powerpoint/2010/main" val="71812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89</a:t>
            </a:fld>
            <a:endParaRPr lang="en-US"/>
          </a:p>
        </p:txBody>
      </p:sp>
    </p:spTree>
    <p:extLst>
      <p:ext uri="{BB962C8B-B14F-4D97-AF65-F5344CB8AC3E}">
        <p14:creationId xmlns:p14="http://schemas.microsoft.com/office/powerpoint/2010/main" val="24294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99</a:t>
            </a:fld>
            <a:endParaRPr lang="en-US"/>
          </a:p>
        </p:txBody>
      </p:sp>
    </p:spTree>
    <p:extLst>
      <p:ext uri="{BB962C8B-B14F-4D97-AF65-F5344CB8AC3E}">
        <p14:creationId xmlns:p14="http://schemas.microsoft.com/office/powerpoint/2010/main" val="19125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111</a:t>
            </a:fld>
            <a:endParaRPr lang="en-US"/>
          </a:p>
        </p:txBody>
      </p:sp>
    </p:spTree>
    <p:extLst>
      <p:ext uri="{BB962C8B-B14F-4D97-AF65-F5344CB8AC3E}">
        <p14:creationId xmlns:p14="http://schemas.microsoft.com/office/powerpoint/2010/main" val="983734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120</a:t>
            </a:fld>
            <a:endParaRPr lang="en-US"/>
          </a:p>
        </p:txBody>
      </p:sp>
    </p:spTree>
    <p:extLst>
      <p:ext uri="{BB962C8B-B14F-4D97-AF65-F5344CB8AC3E}">
        <p14:creationId xmlns:p14="http://schemas.microsoft.com/office/powerpoint/2010/main" val="25888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610689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129</a:t>
            </a:fld>
            <a:endParaRPr lang="en-US"/>
          </a:p>
        </p:txBody>
      </p:sp>
    </p:spTree>
    <p:extLst>
      <p:ext uri="{BB962C8B-B14F-4D97-AF65-F5344CB8AC3E}">
        <p14:creationId xmlns:p14="http://schemas.microsoft.com/office/powerpoint/2010/main" val="2694081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148</a:t>
            </a:fld>
            <a:endParaRPr lang="en-US"/>
          </a:p>
        </p:txBody>
      </p:sp>
    </p:spTree>
    <p:extLst>
      <p:ext uri="{BB962C8B-B14F-4D97-AF65-F5344CB8AC3E}">
        <p14:creationId xmlns:p14="http://schemas.microsoft.com/office/powerpoint/2010/main" val="91516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155</a:t>
            </a:fld>
            <a:endParaRPr lang="en-US"/>
          </a:p>
        </p:txBody>
      </p:sp>
    </p:spTree>
    <p:extLst>
      <p:ext uri="{BB962C8B-B14F-4D97-AF65-F5344CB8AC3E}">
        <p14:creationId xmlns:p14="http://schemas.microsoft.com/office/powerpoint/2010/main" val="3127437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157</a:t>
            </a:fld>
            <a:endParaRPr lang="en-US"/>
          </a:p>
        </p:txBody>
      </p:sp>
    </p:spTree>
    <p:extLst>
      <p:ext uri="{BB962C8B-B14F-4D97-AF65-F5344CB8AC3E}">
        <p14:creationId xmlns:p14="http://schemas.microsoft.com/office/powerpoint/2010/main" val="410719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170</a:t>
            </a:fld>
            <a:endParaRPr lang="en-US"/>
          </a:p>
        </p:txBody>
      </p:sp>
    </p:spTree>
    <p:extLst>
      <p:ext uri="{BB962C8B-B14F-4D97-AF65-F5344CB8AC3E}">
        <p14:creationId xmlns:p14="http://schemas.microsoft.com/office/powerpoint/2010/main" val="174912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182</a:t>
            </a:fld>
            <a:endParaRPr lang="en-US"/>
          </a:p>
        </p:txBody>
      </p:sp>
    </p:spTree>
    <p:extLst>
      <p:ext uri="{BB962C8B-B14F-4D97-AF65-F5344CB8AC3E}">
        <p14:creationId xmlns:p14="http://schemas.microsoft.com/office/powerpoint/2010/main" val="408701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191</a:t>
            </a:fld>
            <a:endParaRPr lang="en-US"/>
          </a:p>
        </p:txBody>
      </p:sp>
    </p:spTree>
    <p:extLst>
      <p:ext uri="{BB962C8B-B14F-4D97-AF65-F5344CB8AC3E}">
        <p14:creationId xmlns:p14="http://schemas.microsoft.com/office/powerpoint/2010/main" val="1210393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199</a:t>
            </a:fld>
            <a:endParaRPr lang="en-US"/>
          </a:p>
        </p:txBody>
      </p:sp>
    </p:spTree>
    <p:extLst>
      <p:ext uri="{BB962C8B-B14F-4D97-AF65-F5344CB8AC3E}">
        <p14:creationId xmlns:p14="http://schemas.microsoft.com/office/powerpoint/2010/main" val="1517739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206</a:t>
            </a:fld>
            <a:endParaRPr lang="en-US"/>
          </a:p>
        </p:txBody>
      </p:sp>
    </p:spTree>
    <p:extLst>
      <p:ext uri="{BB962C8B-B14F-4D97-AF65-F5344CB8AC3E}">
        <p14:creationId xmlns:p14="http://schemas.microsoft.com/office/powerpoint/2010/main" val="1299137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214</a:t>
            </a:fld>
            <a:endParaRPr lang="en-US"/>
          </a:p>
        </p:txBody>
      </p:sp>
    </p:spTree>
    <p:extLst>
      <p:ext uri="{BB962C8B-B14F-4D97-AF65-F5344CB8AC3E}">
        <p14:creationId xmlns:p14="http://schemas.microsoft.com/office/powerpoint/2010/main" val="422524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3237544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232</a:t>
            </a:fld>
            <a:endParaRPr lang="en-US"/>
          </a:p>
        </p:txBody>
      </p:sp>
    </p:spTree>
    <p:extLst>
      <p:ext uri="{BB962C8B-B14F-4D97-AF65-F5344CB8AC3E}">
        <p14:creationId xmlns:p14="http://schemas.microsoft.com/office/powerpoint/2010/main" val="197368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235</a:t>
            </a:fld>
            <a:endParaRPr lang="en-US"/>
          </a:p>
        </p:txBody>
      </p:sp>
    </p:spTree>
    <p:extLst>
      <p:ext uri="{BB962C8B-B14F-4D97-AF65-F5344CB8AC3E}">
        <p14:creationId xmlns:p14="http://schemas.microsoft.com/office/powerpoint/2010/main" val="2447898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245</a:t>
            </a:fld>
            <a:endParaRPr lang="en-US"/>
          </a:p>
        </p:txBody>
      </p:sp>
    </p:spTree>
    <p:extLst>
      <p:ext uri="{BB962C8B-B14F-4D97-AF65-F5344CB8AC3E}">
        <p14:creationId xmlns:p14="http://schemas.microsoft.com/office/powerpoint/2010/main" val="205661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252</a:t>
            </a:fld>
            <a:endParaRPr lang="en-US"/>
          </a:p>
        </p:txBody>
      </p:sp>
    </p:spTree>
    <p:extLst>
      <p:ext uri="{BB962C8B-B14F-4D97-AF65-F5344CB8AC3E}">
        <p14:creationId xmlns:p14="http://schemas.microsoft.com/office/powerpoint/2010/main" val="2435810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262</a:t>
            </a:fld>
            <a:endParaRPr lang="en-US"/>
          </a:p>
        </p:txBody>
      </p:sp>
    </p:spTree>
    <p:extLst>
      <p:ext uri="{BB962C8B-B14F-4D97-AF65-F5344CB8AC3E}">
        <p14:creationId xmlns:p14="http://schemas.microsoft.com/office/powerpoint/2010/main" val="133834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270</a:t>
            </a:fld>
            <a:endParaRPr lang="en-US"/>
          </a:p>
        </p:txBody>
      </p:sp>
    </p:spTree>
    <p:extLst>
      <p:ext uri="{BB962C8B-B14F-4D97-AF65-F5344CB8AC3E}">
        <p14:creationId xmlns:p14="http://schemas.microsoft.com/office/powerpoint/2010/main" val="3600914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278</a:t>
            </a:fld>
            <a:endParaRPr lang="en-US"/>
          </a:p>
        </p:txBody>
      </p:sp>
    </p:spTree>
    <p:extLst>
      <p:ext uri="{BB962C8B-B14F-4D97-AF65-F5344CB8AC3E}">
        <p14:creationId xmlns:p14="http://schemas.microsoft.com/office/powerpoint/2010/main" val="736284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299</a:t>
            </a:fld>
            <a:endParaRPr lang="en-US"/>
          </a:p>
        </p:txBody>
      </p:sp>
    </p:spTree>
    <p:extLst>
      <p:ext uri="{BB962C8B-B14F-4D97-AF65-F5344CB8AC3E}">
        <p14:creationId xmlns:p14="http://schemas.microsoft.com/office/powerpoint/2010/main" val="626683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321</a:t>
            </a:fld>
            <a:endParaRPr lang="en-US"/>
          </a:p>
        </p:txBody>
      </p:sp>
    </p:spTree>
    <p:extLst>
      <p:ext uri="{BB962C8B-B14F-4D97-AF65-F5344CB8AC3E}">
        <p14:creationId xmlns:p14="http://schemas.microsoft.com/office/powerpoint/2010/main" val="3499112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327</a:t>
            </a:fld>
            <a:endParaRPr lang="en-US"/>
          </a:p>
        </p:txBody>
      </p:sp>
    </p:spTree>
    <p:extLst>
      <p:ext uri="{BB962C8B-B14F-4D97-AF65-F5344CB8AC3E}">
        <p14:creationId xmlns:p14="http://schemas.microsoft.com/office/powerpoint/2010/main" val="99157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178823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343</a:t>
            </a:fld>
            <a:endParaRPr lang="en-US"/>
          </a:p>
        </p:txBody>
      </p:sp>
    </p:spTree>
    <p:extLst>
      <p:ext uri="{BB962C8B-B14F-4D97-AF65-F5344CB8AC3E}">
        <p14:creationId xmlns:p14="http://schemas.microsoft.com/office/powerpoint/2010/main" val="1748219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354</a:t>
            </a:fld>
            <a:endParaRPr lang="en-US"/>
          </a:p>
        </p:txBody>
      </p:sp>
    </p:spTree>
    <p:extLst>
      <p:ext uri="{BB962C8B-B14F-4D97-AF65-F5344CB8AC3E}">
        <p14:creationId xmlns:p14="http://schemas.microsoft.com/office/powerpoint/2010/main" val="3011010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360</a:t>
            </a:fld>
            <a:endParaRPr lang="en-US"/>
          </a:p>
        </p:txBody>
      </p:sp>
    </p:spTree>
    <p:extLst>
      <p:ext uri="{BB962C8B-B14F-4D97-AF65-F5344CB8AC3E}">
        <p14:creationId xmlns:p14="http://schemas.microsoft.com/office/powerpoint/2010/main" val="2414290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361</a:t>
            </a:fld>
            <a:endParaRPr lang="en-US"/>
          </a:p>
        </p:txBody>
      </p:sp>
    </p:spTree>
    <p:extLst>
      <p:ext uri="{BB962C8B-B14F-4D97-AF65-F5344CB8AC3E}">
        <p14:creationId xmlns:p14="http://schemas.microsoft.com/office/powerpoint/2010/main" val="3913355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366</a:t>
            </a:fld>
            <a:endParaRPr lang="en-US"/>
          </a:p>
        </p:txBody>
      </p:sp>
    </p:spTree>
    <p:extLst>
      <p:ext uri="{BB962C8B-B14F-4D97-AF65-F5344CB8AC3E}">
        <p14:creationId xmlns:p14="http://schemas.microsoft.com/office/powerpoint/2010/main" val="2437425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370</a:t>
            </a:fld>
            <a:endParaRPr lang="en-US"/>
          </a:p>
        </p:txBody>
      </p:sp>
    </p:spTree>
    <p:extLst>
      <p:ext uri="{BB962C8B-B14F-4D97-AF65-F5344CB8AC3E}">
        <p14:creationId xmlns:p14="http://schemas.microsoft.com/office/powerpoint/2010/main" val="3084591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378</a:t>
            </a:fld>
            <a:endParaRPr lang="en-US"/>
          </a:p>
        </p:txBody>
      </p:sp>
    </p:spTree>
    <p:extLst>
      <p:ext uri="{BB962C8B-B14F-4D97-AF65-F5344CB8AC3E}">
        <p14:creationId xmlns:p14="http://schemas.microsoft.com/office/powerpoint/2010/main" val="11765981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386</a:t>
            </a:fld>
            <a:endParaRPr lang="en-US"/>
          </a:p>
        </p:txBody>
      </p:sp>
    </p:spTree>
    <p:extLst>
      <p:ext uri="{BB962C8B-B14F-4D97-AF65-F5344CB8AC3E}">
        <p14:creationId xmlns:p14="http://schemas.microsoft.com/office/powerpoint/2010/main" val="30072825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395</a:t>
            </a:fld>
            <a:endParaRPr lang="en-US"/>
          </a:p>
        </p:txBody>
      </p:sp>
    </p:spTree>
    <p:extLst>
      <p:ext uri="{BB962C8B-B14F-4D97-AF65-F5344CB8AC3E}">
        <p14:creationId xmlns:p14="http://schemas.microsoft.com/office/powerpoint/2010/main" val="411717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406</a:t>
            </a:fld>
            <a:endParaRPr lang="en-US"/>
          </a:p>
        </p:txBody>
      </p:sp>
    </p:spTree>
    <p:extLst>
      <p:ext uri="{BB962C8B-B14F-4D97-AF65-F5344CB8AC3E}">
        <p14:creationId xmlns:p14="http://schemas.microsoft.com/office/powerpoint/2010/main" val="11784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278453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36583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42537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284591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84168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8E88C-6865-A742-9007-758307419B28}"/>
              </a:ext>
            </a:extLst>
          </p:cNvPr>
          <p:cNvSpPr>
            <a:spLocks noGrp="1"/>
          </p:cNvSpPr>
          <p:nvPr>
            <p:ph type="body" sz="quarter" idx="10"/>
          </p:nvPr>
        </p:nvSpPr>
        <p:spPr/>
        <p:txBody>
          <a:bodyPr/>
          <a:lstStyle/>
          <a:p>
            <a:r>
              <a:rPr lang="en-US" dirty="0"/>
              <a:t>Don't just take my word for it.</a:t>
            </a:r>
          </a:p>
          <a:p>
            <a:r>
              <a:rPr lang="en-US" dirty="0"/>
              <a:t>Let's check.</a:t>
            </a:r>
          </a:p>
          <a:p>
            <a:r>
              <a:rPr lang="en-US" dirty="0"/>
              <a:t>meet the </a:t>
            </a:r>
            <a:r>
              <a:rPr lang="en-US" dirty="0" err="1"/>
              <a:t>len</a:t>
            </a:r>
            <a:r>
              <a:rPr lang="en-US" dirty="0"/>
              <a:t>() function: it returns the number of elements in the list</a:t>
            </a:r>
          </a:p>
        </p:txBody>
      </p:sp>
    </p:spTree>
    <p:extLst>
      <p:ext uri="{BB962C8B-B14F-4D97-AF65-F5344CB8AC3E}">
        <p14:creationId xmlns:p14="http://schemas.microsoft.com/office/powerpoint/2010/main" val="1827290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Let's look at some useful functions for working with lists</a:t>
            </a:r>
          </a:p>
        </p:txBody>
      </p:sp>
    </p:spTree>
    <p:extLst>
      <p:ext uri="{BB962C8B-B14F-4D97-AF65-F5344CB8AC3E}">
        <p14:creationId xmlns:p14="http://schemas.microsoft.com/office/powerpoint/2010/main" val="2848002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sorted(): returns a list with the same elements in sorted order</a:t>
            </a:r>
          </a:p>
          <a:p>
            <a:r>
              <a:rPr lang="en-US" dirty="0"/>
              <a:t>this works on any list for which "sorting" the elements makes sense: i.e., the elements can be compared with &lt;, =, and &gt;</a:t>
            </a:r>
          </a:p>
          <a:p>
            <a:endParaRPr lang="en-US" dirty="0"/>
          </a:p>
        </p:txBody>
      </p:sp>
    </p:spTree>
    <p:extLst>
      <p:ext uri="{BB962C8B-B14F-4D97-AF65-F5344CB8AC3E}">
        <p14:creationId xmlns:p14="http://schemas.microsoft.com/office/powerpoint/2010/main" val="2439989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&gt;&gt;&gt; sorted([20, 80, 5, 45])   </a:t>
            </a:r>
          </a:p>
          <a:p>
            <a:r>
              <a:rPr lang="en-US" sz="4200" dirty="0"/>
              <a:t>			 # -&gt; [5, 20, 45, 80]</a:t>
            </a:r>
          </a:p>
          <a:p>
            <a:r>
              <a:rPr lang="en-US" sz="4200" dirty="0"/>
              <a:t>&gt;&gt;&gt; sorted([2,3,2]) # -&gt; [2,2,3]</a:t>
            </a:r>
          </a:p>
          <a:p>
            <a:r>
              <a:rPr lang="en-US" sz="4200" dirty="0"/>
              <a:t>&gt;&gt;&gt; sorted([1,2,3]) # -&gt; [1,2,3]</a:t>
            </a:r>
          </a:p>
          <a:p>
            <a:endParaRPr lang="en-US" sz="4200" dirty="0"/>
          </a:p>
          <a:p>
            <a:r>
              <a:rPr lang="en-US" sz="4200" dirty="0"/>
              <a:t>in numerical order for numbers</a:t>
            </a:r>
          </a:p>
          <a:p>
            <a:endParaRPr lang="en-US" sz="4200" dirty="0"/>
          </a:p>
        </p:txBody>
      </p:sp>
    </p:spTree>
    <p:extLst>
      <p:ext uri="{BB962C8B-B14F-4D97-AF65-F5344CB8AC3E}">
        <p14:creationId xmlns:p14="http://schemas.microsoft.com/office/powerpoint/2010/main" val="30679722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sorted(['dog', 'cat', 'zebra', 'yak']) </a:t>
            </a:r>
          </a:p>
          <a:p>
            <a:r>
              <a:rPr lang="en-US" sz="4200" dirty="0"/>
              <a:t>	# -&gt; ['cat', 'dog', 'yak', 'zebra']</a:t>
            </a:r>
          </a:p>
          <a:p>
            <a:br>
              <a:rPr lang="en-US" sz="4200" dirty="0"/>
            </a:br>
            <a:r>
              <a:rPr lang="en-US" sz="4200" dirty="0"/>
              <a:t>in Unicode alphabetical order for strings</a:t>
            </a:r>
          </a:p>
        </p:txBody>
      </p:sp>
    </p:spTree>
    <p:extLst>
      <p:ext uri="{BB962C8B-B14F-4D97-AF65-F5344CB8AC3E}">
        <p14:creationId xmlns:p14="http://schemas.microsoft.com/office/powerpoint/2010/main" val="28774159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Here's a function that works with </a:t>
            </a:r>
            <a:r>
              <a:rPr lang="en-US" i="1" dirty="0"/>
              <a:t>any</a:t>
            </a:r>
            <a:r>
              <a:rPr lang="en-US" dirty="0"/>
              <a:t> list</a:t>
            </a:r>
          </a:p>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57955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fontScale="92500" lnSpcReduction="20000"/>
          </a:bodyPr>
          <a:lstStyle/>
          <a:p>
            <a:r>
              <a:rPr lang="en-US" sz="4400" dirty="0"/>
              <a:t>For advanced Python reasons, you have to write list(reversed()) if you want to see the elements</a:t>
            </a:r>
          </a:p>
          <a:p>
            <a:endParaRPr lang="en-US" sz="4200" dirty="0"/>
          </a:p>
          <a:p>
            <a:r>
              <a:rPr lang="en-US" sz="4200" dirty="0"/>
              <a:t>&gt;&gt;&gt; list(reversed([1, 2, 3]))</a:t>
            </a:r>
          </a:p>
          <a:p>
            <a:endParaRPr lang="en-US" sz="4200" dirty="0"/>
          </a:p>
          <a:p>
            <a:r>
              <a:rPr lang="en-US" sz="4400" dirty="0"/>
              <a:t>But we'll see that often, if you just want to </a:t>
            </a:r>
            <a:r>
              <a:rPr lang="en-US" sz="4400" i="1" dirty="0"/>
              <a:t>use</a:t>
            </a:r>
            <a:r>
              <a:rPr lang="en-US" sz="4400" dirty="0"/>
              <a:t> the list (e.g. in a for loop), you don't need to wrap it in list()</a:t>
            </a:r>
            <a:endParaRPr lang="en-US" sz="4200" dirty="0"/>
          </a:p>
          <a:p>
            <a:endParaRPr lang="en-US" sz="4200" dirty="0"/>
          </a:p>
          <a:p>
            <a:r>
              <a:rPr lang="en-US" sz="4200" dirty="0"/>
              <a:t>&gt;&gt;&gt; reversed([1,2,3])</a:t>
            </a:r>
          </a:p>
        </p:txBody>
      </p:sp>
    </p:spTree>
    <p:extLst>
      <p:ext uri="{BB962C8B-B14F-4D97-AF65-F5344CB8AC3E}">
        <p14:creationId xmlns:p14="http://schemas.microsoft.com/office/powerpoint/2010/main" val="1225415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a:bodyPr>
          <a:lstStyle/>
          <a:p>
            <a:r>
              <a:rPr lang="en-US" sz="4200" dirty="0"/>
              <a:t>&gt;&gt;&gt; list(reversed([20, 80, 5, 45]))</a:t>
            </a:r>
          </a:p>
          <a:p>
            <a:r>
              <a:rPr lang="en-US" sz="4200" dirty="0"/>
              <a:t>&gt;&gt;&gt; list(reversed([2, 3, 2]))</a:t>
            </a:r>
          </a:p>
          <a:p>
            <a:r>
              <a:rPr lang="en-US" sz="4200" dirty="0"/>
              <a:t>&gt;&gt;&gt; list(reversed(['apple pie']))</a:t>
            </a:r>
          </a:p>
          <a:p>
            <a:r>
              <a:rPr lang="en-US" sz="4200" dirty="0"/>
              <a:t>&gt;&gt;&gt; list(reversed([]))</a:t>
            </a:r>
          </a:p>
          <a:p>
            <a:endParaRPr lang="en-US" sz="4200" dirty="0"/>
          </a:p>
        </p:txBody>
      </p:sp>
    </p:spTree>
    <p:extLst>
      <p:ext uri="{BB962C8B-B14F-4D97-AF65-F5344CB8AC3E}">
        <p14:creationId xmlns:p14="http://schemas.microsoft.com/office/powerpoint/2010/main" val="162365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24057625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normAutofit/>
          </a:bodyPr>
          <a:lstStyle/>
          <a:p>
            <a:r>
              <a:rPr lang="en-US" sz="4200" dirty="0"/>
              <a:t>max([20, 80, 5, 45])            # -&gt; 80</a:t>
            </a:r>
          </a:p>
          <a:p>
            <a:r>
              <a:rPr lang="en-US" sz="4200" dirty="0"/>
              <a:t>min([20, 80, 5, 45])            # -&gt; 5</a:t>
            </a:r>
          </a:p>
        </p:txBody>
      </p:sp>
    </p:spTree>
    <p:extLst>
      <p:ext uri="{BB962C8B-B14F-4D97-AF65-F5344CB8AC3E}">
        <p14:creationId xmlns:p14="http://schemas.microsoft.com/office/powerpoint/2010/main" val="27639929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342858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3A792-5BA1-B243-BFEE-F406D428D6AB}"/>
              </a:ext>
            </a:extLst>
          </p:cNvPr>
          <p:cNvSpPr>
            <a:spLocks noGrp="1"/>
          </p:cNvSpPr>
          <p:nvPr>
            <p:ph sz="quarter" idx="10"/>
          </p:nvPr>
        </p:nvSpPr>
        <p:spPr/>
        <p:txBody>
          <a:bodyPr>
            <a:normAutofit/>
          </a:bodyPr>
          <a:lstStyle/>
          <a:p>
            <a:r>
              <a:rPr lang="en-US" sz="4400" dirty="0"/>
              <a:t>&gt;&gt;&gt;  </a:t>
            </a:r>
            <a:r>
              <a:rPr lang="en-US" sz="4200" dirty="0" err="1"/>
              <a:t>len</a:t>
            </a:r>
            <a:r>
              <a:rPr lang="en-US" sz="4200" dirty="0"/>
              <a:t>([1,3])					# -&gt; 2</a:t>
            </a:r>
          </a:p>
          <a:p>
            <a:r>
              <a:rPr lang="en-US" sz="4400" dirty="0"/>
              <a:t>&gt;&gt;&gt;  </a:t>
            </a:r>
            <a:r>
              <a:rPr lang="en-US" sz="4200" dirty="0" err="1"/>
              <a:t>len</a:t>
            </a:r>
            <a:r>
              <a:rPr lang="en-US" sz="4200" dirty="0"/>
              <a:t>([0])					# -&gt; 1</a:t>
            </a:r>
          </a:p>
          <a:p>
            <a:r>
              <a:rPr lang="en-US" sz="4400" dirty="0"/>
              <a:t>&gt;&gt;&gt; </a:t>
            </a:r>
            <a:r>
              <a:rPr lang="en-US" sz="4200" dirty="0" err="1"/>
              <a:t>len</a:t>
            </a:r>
            <a:r>
              <a:rPr lang="en-US" sz="4200" dirty="0"/>
              <a:t>([])						# -&gt; 0</a:t>
            </a:r>
          </a:p>
          <a:p>
            <a:r>
              <a:rPr lang="en-US" sz="4400" dirty="0"/>
              <a:t>&gt;&gt;&gt;  </a:t>
            </a:r>
            <a:r>
              <a:rPr lang="en-US" sz="4200" dirty="0" err="1"/>
              <a:t>len</a:t>
            </a:r>
            <a:r>
              <a:rPr lang="en-US" sz="4200" dirty="0"/>
              <a:t>(['Alpha', 'Bravo', 'Charlie', 'Delta', 'Echo', 'Foxtrot'])		# -&gt; 6</a:t>
            </a:r>
          </a:p>
          <a:p>
            <a:endParaRPr lang="en-US" sz="4200" dirty="0"/>
          </a:p>
          <a:p>
            <a:endParaRPr lang="en-US" sz="4200" dirty="0"/>
          </a:p>
        </p:txBody>
      </p:sp>
    </p:spTree>
    <p:extLst>
      <p:ext uri="{BB962C8B-B14F-4D97-AF65-F5344CB8AC3E}">
        <p14:creationId xmlns:p14="http://schemas.microsoft.com/office/powerpoint/2010/main" val="19840259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normAutofit lnSpcReduction="10000"/>
          </a:bodyPr>
          <a:lstStyle/>
          <a:p>
            <a:r>
              <a:rPr lang="en-US" sz="4200" dirty="0"/>
              <a:t>&gt;&gt;&gt; sum([20, 80, 5, 45])    # -&gt; 150</a:t>
            </a:r>
          </a:p>
          <a:p>
            <a:br>
              <a:rPr lang="en-US" sz="4200" dirty="0"/>
            </a:br>
            <a:r>
              <a:rPr lang="en-US" sz="4200" dirty="0"/>
              <a:t>So here's a dead-simple way to compute an average in Python</a:t>
            </a:r>
          </a:p>
          <a:p>
            <a:endParaRPr lang="en-US" sz="4200" dirty="0"/>
          </a:p>
          <a:p>
            <a:r>
              <a:rPr lang="en-US" sz="4200" dirty="0"/>
              <a:t>&gt;&gt;&gt; </a:t>
            </a:r>
            <a:r>
              <a:rPr lang="en-US" sz="4200" dirty="0" err="1"/>
              <a:t>my_list</a:t>
            </a:r>
            <a:r>
              <a:rPr lang="en-US" sz="4200" dirty="0"/>
              <a:t> = [20, 80, 5, 45]</a:t>
            </a:r>
          </a:p>
          <a:p>
            <a:r>
              <a:rPr lang="en-US" sz="4200" dirty="0"/>
              <a:t>&gt;&gt;&gt; sum(</a:t>
            </a:r>
            <a:r>
              <a:rPr lang="en-US" sz="4200" dirty="0" err="1"/>
              <a:t>my_list</a:t>
            </a:r>
            <a:r>
              <a:rPr lang="en-US" sz="4200" dirty="0"/>
              <a:t>) / </a:t>
            </a:r>
            <a:r>
              <a:rPr lang="en-US" sz="4200" dirty="0" err="1"/>
              <a:t>len</a:t>
            </a:r>
            <a:r>
              <a:rPr lang="en-US" sz="4200" dirty="0"/>
              <a:t>(</a:t>
            </a:r>
            <a:r>
              <a:rPr lang="en-US" sz="4200" dirty="0" err="1"/>
              <a:t>my_list</a:t>
            </a:r>
            <a:r>
              <a:rPr lang="en-US" sz="4200" dirty="0"/>
              <a:t>)</a:t>
            </a:r>
          </a:p>
          <a:p>
            <a:endParaRPr lang="en-US" sz="4200" dirty="0"/>
          </a:p>
          <a:p>
            <a:r>
              <a:rPr lang="en-US" sz="4200" dirty="0"/>
              <a:t>It's just the sum divided by the number of elements in the list</a:t>
            </a:r>
          </a:p>
        </p:txBody>
      </p:sp>
    </p:spTree>
    <p:extLst>
      <p:ext uri="{BB962C8B-B14F-4D97-AF65-F5344CB8AC3E}">
        <p14:creationId xmlns:p14="http://schemas.microsoft.com/office/powerpoint/2010/main" val="35940563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Values and Effects</a:t>
            </a:r>
          </a:p>
        </p:txBody>
      </p:sp>
    </p:spTree>
    <p:extLst>
      <p:ext uri="{BB962C8B-B14F-4D97-AF65-F5344CB8AC3E}">
        <p14:creationId xmlns:p14="http://schemas.microsoft.com/office/powerpoint/2010/main" val="28310800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Here's another way to reverse the elements of a list.</a:t>
            </a:r>
          </a:p>
        </p:txBody>
      </p:sp>
    </p:spTree>
    <p:extLst>
      <p:ext uri="{BB962C8B-B14F-4D97-AF65-F5344CB8AC3E}">
        <p14:creationId xmlns:p14="http://schemas.microsoft.com/office/powerpoint/2010/main" val="22644275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normAutofit/>
          </a:bodyPr>
          <a:lstStyle/>
          <a:p>
            <a:r>
              <a:rPr lang="en-US" sz="4200" dirty="0"/>
              <a:t>&gt;&gt;&gt; a = ['Larry', 'Curly', 'Moe']</a:t>
            </a:r>
          </a:p>
          <a:p>
            <a:r>
              <a:rPr lang="en-US" sz="4200" dirty="0"/>
              <a:t>&gt;&gt;&gt; </a:t>
            </a:r>
            <a:r>
              <a:rPr lang="en-US" sz="4200" dirty="0" err="1"/>
              <a:t>a.reverse</a:t>
            </a:r>
            <a:r>
              <a:rPr lang="en-US" sz="4200" dirty="0"/>
              <a:t>()</a:t>
            </a:r>
          </a:p>
          <a:p>
            <a:r>
              <a:rPr lang="en-US" sz="4200" dirty="0"/>
              <a:t>&gt;&gt;&gt; a</a:t>
            </a:r>
          </a:p>
          <a:p>
            <a:endParaRPr lang="en-US" sz="4200" dirty="0"/>
          </a:p>
        </p:txBody>
      </p:sp>
    </p:spTree>
    <p:extLst>
      <p:ext uri="{BB962C8B-B14F-4D97-AF65-F5344CB8AC3E}">
        <p14:creationId xmlns:p14="http://schemas.microsoft.com/office/powerpoint/2010/main" val="644760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3617449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a = ['Larry', 'Curly', 'Moe']</a:t>
            </a:r>
          </a:p>
          <a:p>
            <a:r>
              <a:rPr lang="en-US" sz="4200" dirty="0"/>
              <a:t>&gt;&gt;&gt; list(reversed(a))</a:t>
            </a:r>
          </a:p>
          <a:p>
            <a:r>
              <a:rPr lang="en-US" sz="4200" dirty="0"/>
              <a:t>&gt;&gt;&gt; a</a:t>
            </a:r>
          </a:p>
          <a:p>
            <a:endParaRPr lang="en-US" sz="4200" dirty="0"/>
          </a:p>
          <a:p>
            <a:r>
              <a:rPr lang="en-US" sz="4200" b="1" dirty="0"/>
              <a:t>reversed(a)</a:t>
            </a:r>
            <a:r>
              <a:rPr lang="en-US" sz="4200" dirty="0"/>
              <a:t> leaves a unmodified</a:t>
            </a:r>
          </a:p>
          <a:p>
            <a:r>
              <a:rPr lang="en-US" sz="4200" dirty="0"/>
              <a:t>It returns another list, with the same elements as a but in the opposite order</a:t>
            </a:r>
          </a:p>
        </p:txBody>
      </p:sp>
    </p:spTree>
    <p:extLst>
      <p:ext uri="{BB962C8B-B14F-4D97-AF65-F5344CB8AC3E}">
        <p14:creationId xmlns:p14="http://schemas.microsoft.com/office/powerpoint/2010/main" val="40525528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b = ['Larry', 'Curly', 'Moe']</a:t>
            </a:r>
          </a:p>
          <a:p>
            <a:r>
              <a:rPr lang="en-US" sz="4200" dirty="0"/>
              <a:t>&gt;&gt;&gt; </a:t>
            </a:r>
            <a:r>
              <a:rPr lang="en-US" sz="4200" dirty="0" err="1"/>
              <a:t>b.reverse</a:t>
            </a:r>
            <a:r>
              <a:rPr lang="en-US" sz="4200" dirty="0"/>
              <a:t>()</a:t>
            </a:r>
          </a:p>
          <a:p>
            <a:r>
              <a:rPr lang="en-US" sz="4200" dirty="0"/>
              <a:t>&gt;&gt;&gt; b</a:t>
            </a:r>
          </a:p>
          <a:p>
            <a:endParaRPr lang="en-US" sz="4200" dirty="0"/>
          </a:p>
          <a:p>
            <a:r>
              <a:rPr lang="en-US" sz="4200" dirty="0" err="1"/>
              <a:t>b.reverse</a:t>
            </a:r>
            <a:r>
              <a:rPr lang="en-US" sz="4200" dirty="0"/>
              <a:t>() </a:t>
            </a:r>
            <a:r>
              <a:rPr lang="en-US" sz="4200" b="1" i="1" dirty="0"/>
              <a:t>modifies</a:t>
            </a:r>
            <a:r>
              <a:rPr lang="en-US" sz="4200" dirty="0"/>
              <a:t> b by putting its elements in order</a:t>
            </a:r>
          </a:p>
          <a:p>
            <a:r>
              <a:rPr lang="en-US" sz="4200" dirty="0"/>
              <a:t>It returns </a:t>
            </a:r>
            <a:r>
              <a:rPr lang="en-US" sz="4200" b="1" dirty="0"/>
              <a:t>None</a:t>
            </a:r>
            <a:r>
              <a:rPr lang="en-US" sz="4200" dirty="0"/>
              <a:t>,  i.e., the absence of a useful value</a:t>
            </a:r>
          </a:p>
          <a:p>
            <a:endParaRPr lang="en-US" sz="4200" dirty="0"/>
          </a:p>
          <a:p>
            <a:endParaRPr lang="en-US" sz="4200" dirty="0"/>
          </a:p>
        </p:txBody>
      </p:sp>
    </p:spTree>
    <p:extLst>
      <p:ext uri="{BB962C8B-B14F-4D97-AF65-F5344CB8AC3E}">
        <p14:creationId xmlns:p14="http://schemas.microsoft.com/office/powerpoint/2010/main" val="9455838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C29F-25D1-4C47-981B-3D0502A6DDF5}"/>
              </a:ext>
            </a:extLst>
          </p:cNvPr>
          <p:cNvSpPr>
            <a:spLocks noGrp="1"/>
          </p:cNvSpPr>
          <p:nvPr>
            <p:ph sz="quarter" idx="10"/>
          </p:nvPr>
        </p:nvSpPr>
        <p:spPr/>
        <p:txBody>
          <a:bodyPr>
            <a:normAutofit/>
          </a:bodyPr>
          <a:lstStyle/>
          <a:p>
            <a:r>
              <a:rPr lang="en-US" sz="4200" dirty="0"/>
              <a:t>a == b</a:t>
            </a:r>
          </a:p>
          <a:p>
            <a:endParaRPr lang="en-US" sz="4200" dirty="0"/>
          </a:p>
          <a:p>
            <a:r>
              <a:rPr lang="en-US" sz="4200" dirty="0"/>
              <a:t>After we do this, a and b are different lists! b has been reversed, but a has not</a:t>
            </a:r>
          </a:p>
        </p:txBody>
      </p:sp>
    </p:spTree>
    <p:extLst>
      <p:ext uri="{BB962C8B-B14F-4D97-AF65-F5344CB8AC3E}">
        <p14:creationId xmlns:p14="http://schemas.microsoft.com/office/powerpoint/2010/main" val="37486558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p:txBody>
      </p:sp>
    </p:spTree>
    <p:extLst>
      <p:ext uri="{BB962C8B-B14F-4D97-AF65-F5344CB8AC3E}">
        <p14:creationId xmlns:p14="http://schemas.microsoft.com/office/powerpoint/2010/main" val="42327714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reversed(a) has a </a:t>
            </a:r>
            <a:r>
              <a:rPr lang="en-US" b="1" dirty="0"/>
              <a:t>value</a:t>
            </a:r>
            <a:r>
              <a:rPr lang="en-US" dirty="0"/>
              <a:t> (a with the elements in the opposite order) but </a:t>
            </a:r>
            <a:r>
              <a:rPr lang="en-US" b="1" dirty="0"/>
              <a:t>no effects</a:t>
            </a:r>
            <a:r>
              <a:rPr lang="en-US" dirty="0"/>
              <a:t>. This is why if you type it in the interactive interpreter you immediately see the reversed list, but when you then type a it's the original list</a:t>
            </a:r>
          </a:p>
          <a:p>
            <a:r>
              <a:rPr lang="en-US" dirty="0" err="1"/>
              <a:t>b.reverse</a:t>
            </a:r>
            <a:r>
              <a:rPr lang="en-US" dirty="0"/>
              <a:t>() has the </a:t>
            </a:r>
            <a:r>
              <a:rPr lang="en-US" b="1" dirty="0"/>
              <a:t>value</a:t>
            </a:r>
            <a:r>
              <a:rPr lang="en-US" dirty="0"/>
              <a:t> None but the </a:t>
            </a:r>
            <a:r>
              <a:rPr lang="en-US" b="1" dirty="0"/>
              <a:t>effect of reversing a</a:t>
            </a:r>
            <a:r>
              <a:rPr lang="en-US" dirty="0"/>
              <a:t>. That's why when you type it in the interactive interpreter, you don't see anything immediately, but a is now changed</a:t>
            </a:r>
          </a:p>
        </p:txBody>
      </p:sp>
    </p:spTree>
    <p:extLst>
      <p:ext uri="{BB962C8B-B14F-4D97-AF65-F5344CB8AC3E}">
        <p14:creationId xmlns:p14="http://schemas.microsoft.com/office/powerpoint/2010/main" val="1381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CTECH402_M1_03</a:t>
            </a:r>
          </a:p>
          <a:p>
            <a:r>
              <a:rPr lang="en-US" dirty="0">
                <a:solidFill>
                  <a:schemeClr val="bg1"/>
                </a:solidFill>
              </a:rPr>
              <a:t>Working with Lists</a:t>
            </a:r>
          </a:p>
        </p:txBody>
      </p:sp>
    </p:spTree>
    <p:extLst>
      <p:ext uri="{BB962C8B-B14F-4D97-AF65-F5344CB8AC3E}">
        <p14:creationId xmlns:p14="http://schemas.microsoft.com/office/powerpoint/2010/main" val="2433971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References</a:t>
            </a:r>
          </a:p>
        </p:txBody>
      </p:sp>
    </p:spTree>
    <p:extLst>
      <p:ext uri="{BB962C8B-B14F-4D97-AF65-F5344CB8AC3E}">
        <p14:creationId xmlns:p14="http://schemas.microsoft.com/office/powerpoint/2010/main" val="34171263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36889316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sz="4200" dirty="0"/>
              <a:t>&gt;&gt;&gt; a = [2,1,3] </a:t>
            </a:r>
          </a:p>
          <a:p>
            <a:r>
              <a:rPr lang="en-US" sz="4200" dirty="0"/>
              <a:t>&gt;&gt;&gt; b = a 						</a:t>
            </a:r>
          </a:p>
          <a:p>
            <a:r>
              <a:rPr lang="en-US" sz="4200" dirty="0"/>
              <a:t>&gt;&gt;&gt; </a:t>
            </a:r>
            <a:r>
              <a:rPr lang="en-US" sz="4200" dirty="0" err="1"/>
              <a:t>a.sort</a:t>
            </a:r>
            <a:r>
              <a:rPr lang="en-US" sz="4200" dirty="0"/>
              <a:t>() </a:t>
            </a:r>
          </a:p>
          <a:p>
            <a:r>
              <a:rPr lang="en-US" sz="4200" dirty="0"/>
              <a:t>&gt;&gt;&gt; a</a:t>
            </a:r>
          </a:p>
          <a:p>
            <a:r>
              <a:rPr lang="en-US" sz="4200" dirty="0"/>
              <a:t>&gt;&gt;&gt; b                 </a:t>
            </a:r>
          </a:p>
          <a:p>
            <a:r>
              <a:rPr lang="en-US" sz="4200" dirty="0"/>
              <a:t># a: [1,2,3]    b: [1,2,3]</a:t>
            </a:r>
          </a:p>
          <a:p>
            <a:endParaRPr lang="en-US" sz="4200" dirty="0"/>
          </a:p>
          <a:p>
            <a:endParaRPr lang="en-US" sz="4200" dirty="0"/>
          </a:p>
          <a:p>
            <a:endParaRPr lang="en-US" sz="4200" dirty="0"/>
          </a:p>
          <a:p>
            <a:endParaRPr lang="en-US" sz="4200" dirty="0"/>
          </a:p>
        </p:txBody>
      </p:sp>
    </p:spTree>
    <p:extLst>
      <p:ext uri="{BB962C8B-B14F-4D97-AF65-F5344CB8AC3E}">
        <p14:creationId xmlns:p14="http://schemas.microsoft.com/office/powerpoint/2010/main" val="14370848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Lists are "too big" to fit into a variable's "box"</a:t>
            </a:r>
          </a:p>
          <a:p>
            <a:r>
              <a:rPr lang="en-US" dirty="0"/>
              <a:t>Instead, variables store a "reference" to the list – an arrow that </a:t>
            </a:r>
            <a:r>
              <a:rPr lang="en-US" i="1" dirty="0"/>
              <a:t>points </a:t>
            </a:r>
            <a:r>
              <a:rPr lang="en-US" dirty="0"/>
              <a:t>to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4008779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[2,1,3],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a.sort</a:t>
            </a:r>
            <a:r>
              <a:rPr lang="en-US" dirty="0"/>
              <a:t>(), the underlying list changes, and now </a:t>
            </a:r>
            <a:r>
              <a:rPr lang="en-US" i="1" dirty="0"/>
              <a:t>both a and b</a:t>
            </a:r>
            <a:r>
              <a:rPr lang="en-US" b="1" i="1" dirty="0"/>
              <a:t> </a:t>
            </a:r>
            <a:r>
              <a:rPr lang="en-US" dirty="0"/>
              <a:t>refer to the list [1,2,3] </a:t>
            </a:r>
          </a:p>
          <a:p>
            <a:r>
              <a:rPr lang="en-US" b="1" dirty="0"/>
              <a:t>Show diagram</a:t>
            </a:r>
          </a:p>
          <a:p>
            <a:endParaRPr lang="en-US" dirty="0"/>
          </a:p>
        </p:txBody>
      </p:sp>
    </p:spTree>
    <p:extLst>
      <p:ext uri="{BB962C8B-B14F-4D97-AF65-F5344CB8AC3E}">
        <p14:creationId xmlns:p14="http://schemas.microsoft.com/office/powerpoint/2010/main" val="39840694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normAutofit/>
          </a:bodyPr>
          <a:lstStyle/>
          <a:p>
            <a:r>
              <a:rPr lang="en-US" sz="4200" dirty="0"/>
              <a:t>&gt;&gt;&gt; a = [2,1,3] </a:t>
            </a:r>
          </a:p>
          <a:p>
            <a:r>
              <a:rPr lang="en-US" sz="4200" dirty="0"/>
              <a:t>&gt;&gt;&gt; b = sorted(a)</a:t>
            </a:r>
          </a:p>
          <a:p>
            <a:r>
              <a:rPr lang="en-US" sz="4200" dirty="0"/>
              <a:t>&gt;&gt;&gt; a</a:t>
            </a:r>
          </a:p>
          <a:p>
            <a:r>
              <a:rPr lang="en-US" sz="4200" dirty="0"/>
              <a:t>&gt;&gt;&gt; b</a:t>
            </a:r>
          </a:p>
          <a:p>
            <a:r>
              <a:rPr lang="en-US" sz="4200" dirty="0"/>
              <a:t># a: [2,1,3]    b: [1,2,3]</a:t>
            </a:r>
          </a:p>
          <a:p>
            <a:endParaRPr lang="en-US" sz="4200" dirty="0"/>
          </a:p>
        </p:txBody>
      </p:sp>
    </p:spTree>
    <p:extLst>
      <p:ext uri="{BB962C8B-B14F-4D97-AF65-F5344CB8AC3E}">
        <p14:creationId xmlns:p14="http://schemas.microsoft.com/office/powerpoint/2010/main" val="30944544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sorted(a).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p:txBody>
      </p:sp>
    </p:spTree>
    <p:extLst>
      <p:ext uri="{BB962C8B-B14F-4D97-AF65-F5344CB8AC3E}">
        <p14:creationId xmlns:p14="http://schemas.microsoft.com/office/powerpoint/2010/main" val="4206668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1A2446-A033-5D42-9AE0-C8088045A4CD}"/>
              </a:ext>
            </a:extLst>
          </p:cNvPr>
          <p:cNvSpPr>
            <a:spLocks noGrp="1"/>
          </p:cNvSpPr>
          <p:nvPr>
            <p:ph sz="quarter" idx="10"/>
          </p:nvPr>
        </p:nvSpPr>
        <p:spPr/>
        <p:txBody>
          <a:bodyPr/>
          <a:lstStyle/>
          <a:p>
            <a:r>
              <a:rPr lang="en-US" dirty="0"/>
              <a:t>Say we now reverse the list a refers to: </a:t>
            </a:r>
          </a:p>
          <a:p>
            <a:endParaRPr lang="en-US" b="1" dirty="0"/>
          </a:p>
          <a:p>
            <a:r>
              <a:rPr lang="en-US" b="1" dirty="0"/>
              <a:t>&gt;&gt;&gt; </a:t>
            </a:r>
            <a:r>
              <a:rPr lang="en-US" b="1" dirty="0" err="1"/>
              <a:t>a.reverse</a:t>
            </a:r>
            <a:r>
              <a:rPr lang="en-US" b="1" dirty="0"/>
              <a:t>()</a:t>
            </a:r>
          </a:p>
          <a:p>
            <a:r>
              <a:rPr lang="en-US" b="1" dirty="0"/>
              <a:t>&gt;&gt;&gt; a      # -&gt; [3,1,2]</a:t>
            </a:r>
          </a:p>
          <a:p>
            <a:r>
              <a:rPr lang="en-US" b="1" dirty="0"/>
              <a:t>&gt;&gt;&gt; b      # -&gt; [1,2,3]</a:t>
            </a:r>
          </a:p>
          <a:p>
            <a:r>
              <a:rPr lang="en-US" dirty="0"/>
              <a:t>B is unaffected</a:t>
            </a:r>
          </a:p>
          <a:p>
            <a:endParaRPr lang="en-US" dirty="0"/>
          </a:p>
        </p:txBody>
      </p:sp>
    </p:spTree>
    <p:extLst>
      <p:ext uri="{BB962C8B-B14F-4D97-AF65-F5344CB8AC3E}">
        <p14:creationId xmlns:p14="http://schemas.microsoft.com/office/powerpoint/2010/main" val="23393140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sorted(a)</a:t>
            </a:r>
            <a:r>
              <a:rPr lang="en-US" dirty="0"/>
              <a:t> returns </a:t>
            </a:r>
            <a:r>
              <a:rPr lang="en-US" i="1" dirty="0"/>
              <a:t>a</a:t>
            </a:r>
            <a:r>
              <a:rPr lang="en-US" dirty="0"/>
              <a:t> </a:t>
            </a:r>
            <a:r>
              <a:rPr lang="en-US" i="1" dirty="0"/>
              <a:t>new list</a:t>
            </a:r>
            <a:r>
              <a:rPr lang="en-US" dirty="0"/>
              <a:t> with the value </a:t>
            </a:r>
            <a:r>
              <a:rPr lang="en-US" b="1" dirty="0"/>
              <a:t>[1,2,3]</a:t>
            </a:r>
            <a:endParaRPr lang="en-US" dirty="0"/>
          </a:p>
          <a:p>
            <a:r>
              <a:rPr lang="en-US" i="1" dirty="0"/>
              <a:t>No variables' values are changed</a:t>
            </a:r>
            <a:r>
              <a:rPr lang="en-US" dirty="0"/>
              <a:t> </a:t>
            </a:r>
          </a:p>
          <a:p>
            <a:r>
              <a:rPr lang="en-US" dirty="0"/>
              <a:t>Use an assignment like </a:t>
            </a:r>
            <a:r>
              <a:rPr lang="en-US" b="1" dirty="0"/>
              <a:t>b = sorted(a)</a:t>
            </a:r>
            <a:r>
              <a:rPr lang="en-US" dirty="0"/>
              <a:t> to keep track of the new list </a:t>
            </a:r>
          </a:p>
          <a:p>
            <a:r>
              <a:rPr lang="en-US" b="1" dirty="0" err="1"/>
              <a:t>a.sort</a:t>
            </a:r>
            <a:r>
              <a:rPr lang="en-US" b="1" dirty="0"/>
              <a:t>()</a:t>
            </a:r>
            <a:r>
              <a:rPr lang="en-US" dirty="0"/>
              <a:t> modifies </a:t>
            </a:r>
            <a:r>
              <a:rPr lang="en-US" i="1" dirty="0"/>
              <a:t>the old list </a:t>
            </a:r>
            <a:r>
              <a:rPr lang="en-US" dirty="0"/>
              <a:t>to have the value </a:t>
            </a:r>
            <a:r>
              <a:rPr lang="en-US" b="1" dirty="0"/>
              <a:t>[1,2,3]</a:t>
            </a:r>
            <a:endParaRPr lang="en-US" dirty="0"/>
          </a:p>
          <a:p>
            <a:r>
              <a:rPr lang="en-US" i="1" dirty="0"/>
              <a:t>Every variable referring to the old list sees the new value</a:t>
            </a:r>
            <a:endParaRPr lang="en-US" dirty="0"/>
          </a:p>
          <a:p>
            <a:r>
              <a:rPr lang="en-US" dirty="0"/>
              <a:t>To emphasize this, </a:t>
            </a:r>
            <a:r>
              <a:rPr lang="en-US" b="1" dirty="0" err="1"/>
              <a:t>a.sort</a:t>
            </a:r>
            <a:r>
              <a:rPr lang="en-US" b="1" dirty="0"/>
              <a:t>()</a:t>
            </a:r>
            <a:r>
              <a:rPr lang="en-US" dirty="0"/>
              <a:t> returns </a:t>
            </a:r>
            <a:r>
              <a:rPr lang="en-US" b="1" dirty="0"/>
              <a:t>None</a:t>
            </a:r>
            <a:r>
              <a:rPr lang="en-US" dirty="0"/>
              <a:t>, rather than a sorted list</a:t>
            </a:r>
          </a:p>
        </p:txBody>
      </p:sp>
    </p:spTree>
    <p:extLst>
      <p:ext uri="{BB962C8B-B14F-4D97-AF65-F5344CB8AC3E}">
        <p14:creationId xmlns:p14="http://schemas.microsoft.com/office/powerpoint/2010/main" val="18897614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CTECH402_M2_08</a:t>
            </a:r>
          </a:p>
          <a:p>
            <a:r>
              <a:rPr lang="en-US" dirty="0">
                <a:solidFill>
                  <a:schemeClr val="bg1"/>
                </a:solidFill>
              </a:rPr>
              <a:t>Useful List Methods</a:t>
            </a:r>
          </a:p>
        </p:txBody>
      </p:sp>
    </p:spTree>
    <p:extLst>
      <p:ext uri="{BB962C8B-B14F-4D97-AF65-F5344CB8AC3E}">
        <p14:creationId xmlns:p14="http://schemas.microsoft.com/office/powerpoint/2010/main" val="61028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i="1" dirty="0"/>
              <a:t>(Interpreter only</a:t>
            </a:r>
            <a:r>
              <a:rPr lang="en-US" dirty="0"/>
              <a:t>)</a:t>
            </a:r>
            <a:br>
              <a:rPr lang="en-US" dirty="0"/>
            </a:br>
            <a:endParaRPr lang="en-US" i="1" dirty="0"/>
          </a:p>
          <a:p>
            <a:r>
              <a:rPr lang="en-US" dirty="0"/>
              <a:t>You can use lists in the same kinds of ways you use other types. Here are three:</a:t>
            </a:r>
          </a:p>
          <a:p>
            <a:r>
              <a:rPr lang="en-US" dirty="0"/>
              <a:t>FIRST, you can combine lists</a:t>
            </a:r>
          </a:p>
          <a:p>
            <a:r>
              <a:rPr lang="en-US" dirty="0"/>
              <a:t>SECOND, you can compare lists</a:t>
            </a:r>
          </a:p>
          <a:p>
            <a:r>
              <a:rPr lang="en-US" dirty="0"/>
              <a:t>THIRD, lists are values</a:t>
            </a:r>
          </a:p>
          <a:p>
            <a:r>
              <a:rPr lang="en-US" dirty="0"/>
              <a:t>Let's dig in in more detail</a:t>
            </a:r>
          </a:p>
        </p:txBody>
      </p:sp>
    </p:spTree>
    <p:extLst>
      <p:ext uri="{BB962C8B-B14F-4D97-AF65-F5344CB8AC3E}">
        <p14:creationId xmlns:p14="http://schemas.microsoft.com/office/powerpoint/2010/main" val="8594018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Now for a small library of </a:t>
            </a:r>
            <a:r>
              <a:rPr lang="en-US" i="1" dirty="0"/>
              <a:t>very</a:t>
            </a:r>
            <a:r>
              <a:rPr lang="en-US" dirty="0"/>
              <a:t> useful list methods.</a:t>
            </a:r>
          </a:p>
          <a:p>
            <a:r>
              <a:rPr lang="en-US" dirty="0"/>
              <a:t>First, .sort(), which you've just seen.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4780622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&gt;&gt;&gt; a = [2,3,1]       # a: [2,3,1]</a:t>
            </a:r>
          </a:p>
          <a:p>
            <a:r>
              <a:rPr lang="en-US" dirty="0"/>
              <a:t>&gt;&gt;&gt; sorted(a)         # -&gt; [1,2,3]    a: [2,3,1]</a:t>
            </a:r>
          </a:p>
          <a:p>
            <a:r>
              <a:rPr lang="en-US" dirty="0"/>
              <a:t>&gt;&gt;&gt; a</a:t>
            </a:r>
          </a:p>
          <a:p>
            <a:br>
              <a:rPr lang="en-US" dirty="0"/>
            </a:br>
            <a:r>
              <a:rPr lang="en-US" dirty="0"/>
              <a:t>&gt;&gt;&gt; a = [2,3,1]       # a: [2,3,1]</a:t>
            </a:r>
          </a:p>
          <a:p>
            <a:r>
              <a:rPr lang="en-US" dirty="0"/>
              <a:t>&gt;&gt;&gt; </a:t>
            </a:r>
            <a:r>
              <a:rPr lang="en-US" dirty="0" err="1"/>
              <a:t>a.sort</a:t>
            </a:r>
            <a:r>
              <a:rPr lang="en-US" dirty="0"/>
              <a:t>()          # a: [1,2,3] </a:t>
            </a:r>
          </a:p>
          <a:p>
            <a:r>
              <a:rPr lang="en-US" dirty="0"/>
              <a:t>&gt;&gt;&gt; a</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15250303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371583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1735308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do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30532673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a:solidFill>
                  <a:srgbClr val="000000"/>
                </a:solidFill>
              </a:rPr>
              <a:t>This is like append()</a:t>
            </a:r>
          </a:p>
          <a:p>
            <a:endParaRPr lang="en-US" b="1" dirty="0">
              <a:solidFill>
                <a:srgbClr val="000000"/>
              </a:solidFill>
            </a:endParaRPr>
          </a:p>
          <a:p>
            <a:r>
              <a:rPr lang="en-US" b="1" dirty="0">
                <a:solidFill>
                  <a:srgbClr val="000000"/>
                </a:solidFill>
              </a:rPr>
              <a:t>&gt;&gt;&gt; a </a:t>
            </a:r>
            <a:r>
              <a:rPr lang="en-US" b="1" dirty="0">
                <a:solidFill>
                  <a:srgbClr val="CE5C00"/>
                </a:solidFill>
              </a:rPr>
              <a:t>= </a:t>
            </a:r>
            <a:r>
              <a:rPr lang="en-US" b="1" dirty="0">
                <a:solidFill>
                  <a:srgbClr val="000000"/>
                </a:solidFill>
              </a:rPr>
              <a:t>[</a:t>
            </a:r>
            <a:r>
              <a:rPr lang="en-US" b="1" dirty="0">
                <a:solidFill>
                  <a:srgbClr val="4E9A06"/>
                </a:solidFill>
              </a:rPr>
              <a:t>'Larry'</a:t>
            </a:r>
            <a:r>
              <a:rPr lang="en-US" b="1" dirty="0">
                <a:solidFill>
                  <a:srgbClr val="000000"/>
                </a:solidFill>
              </a:rPr>
              <a:t>, </a:t>
            </a:r>
            <a:r>
              <a:rPr lang="en-US" b="1" dirty="0">
                <a:solidFill>
                  <a:srgbClr val="4E9A06"/>
                </a:solidFill>
              </a:rPr>
              <a:t>'Curly'</a:t>
            </a:r>
            <a:r>
              <a:rPr lang="en-US" b="1" dirty="0">
                <a:solidFill>
                  <a:srgbClr val="000000"/>
                </a:solidFill>
              </a:rPr>
              <a:t>, </a:t>
            </a:r>
            <a:r>
              <a:rPr lang="en-US" b="1" dirty="0">
                <a:solidFill>
                  <a:srgbClr val="4E9A06"/>
                </a:solidFill>
              </a:rPr>
              <a:t>'Moe'</a:t>
            </a:r>
            <a:r>
              <a:rPr lang="en-US" b="1" dirty="0">
                <a:solidFill>
                  <a:srgbClr val="000000"/>
                </a:solidFill>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b="1" dirty="0"/>
              <a:t>This is like extend()</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08179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index at which to insert the element.</a:t>
            </a:r>
          </a:p>
          <a:p>
            <a:endParaRPr lang="en-US" dirty="0"/>
          </a:p>
        </p:txBody>
      </p:sp>
    </p:spTree>
    <p:extLst>
      <p:ext uri="{BB962C8B-B14F-4D97-AF65-F5344CB8AC3E}">
        <p14:creationId xmlns:p14="http://schemas.microsoft.com/office/powerpoint/2010/main" val="25775531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7240372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But since indexing is zero-based, it actually inserts </a:t>
            </a:r>
            <a:r>
              <a:rPr lang="en-US" i="1" dirty="0"/>
              <a:t>after</a:t>
            </a:r>
            <a:r>
              <a:rPr lang="en-US" dirty="0"/>
              <a:t> that number of elements.	</a:t>
            </a:r>
          </a:p>
          <a:p>
            <a:r>
              <a:rPr lang="en-US" dirty="0"/>
              <a:t>So to insert at the </a:t>
            </a:r>
            <a:r>
              <a:rPr lang="en-US" i="1" dirty="0"/>
              <a:t>beginning</a:t>
            </a:r>
            <a:r>
              <a:rPr lang="en-US" dirty="0"/>
              <a:t> of the list, use 0 as the index</a:t>
            </a:r>
          </a:p>
        </p:txBody>
      </p:sp>
    </p:spTree>
    <p:extLst>
      <p:ext uri="{BB962C8B-B14F-4D97-AF65-F5344CB8AC3E}">
        <p14:creationId xmlns:p14="http://schemas.microsoft.com/office/powerpoint/2010/main" val="16617388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406566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dirty="0"/>
              <a:t>FIRST, here's a way can make new lists: combine old ones</a:t>
            </a:r>
          </a:p>
          <a:p>
            <a:r>
              <a:rPr lang="en-US" dirty="0"/>
              <a:t>Remember how + and * worked for strings as well as for numbers? </a:t>
            </a:r>
          </a:p>
          <a:p>
            <a:r>
              <a:rPr lang="en-US" dirty="0"/>
              <a:t>They also work for lists. </a:t>
            </a:r>
          </a:p>
          <a:p>
            <a:r>
              <a:rPr lang="en-US" dirty="0"/>
              <a:t>Just like with strings,+ is concatenation, * is repetition</a:t>
            </a:r>
          </a:p>
        </p:txBody>
      </p:sp>
    </p:spTree>
    <p:extLst>
      <p:ext uri="{BB962C8B-B14F-4D97-AF65-F5344CB8AC3E}">
        <p14:creationId xmlns:p14="http://schemas.microsoft.com/office/powerpoint/2010/main" val="2712610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12347394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572462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23779149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27620193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11846447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22197592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39750153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3271913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CTECH402_M2_09</a:t>
            </a:r>
          </a:p>
          <a:p>
            <a:r>
              <a:rPr lang="en-US" dirty="0">
                <a:solidFill>
                  <a:schemeClr val="bg1"/>
                </a:solidFill>
              </a:rPr>
              <a:t>More List Tricks</a:t>
            </a:r>
          </a:p>
        </p:txBody>
      </p:sp>
    </p:spTree>
    <p:extLst>
      <p:ext uri="{BB962C8B-B14F-4D97-AF65-F5344CB8AC3E}">
        <p14:creationId xmlns:p14="http://schemas.microsoft.com/office/powerpoint/2010/main" val="34150949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normAutofit lnSpcReduction="10000"/>
          </a:bodyPr>
          <a:lstStyle/>
          <a:p>
            <a:r>
              <a:rPr lang="en-US" dirty="0"/>
              <a:t>(</a:t>
            </a:r>
            <a:r>
              <a:rPr lang="en-US" i="1" dirty="0"/>
              <a:t>Interpreter only)</a:t>
            </a:r>
            <a:endParaRPr lang="en-US" dirty="0"/>
          </a:p>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simple way to check whether an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250213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'hello' + 'goodbye' </a:t>
            </a:r>
          </a:p>
          <a:p>
            <a:r>
              <a:rPr lang="en-US" sz="4400" dirty="0"/>
              <a:t>&gt;&gt;&gt; </a:t>
            </a:r>
            <a:r>
              <a:rPr lang="en-US" sz="4200" dirty="0"/>
              <a:t>['hello'] + ['goodbye'] </a:t>
            </a:r>
          </a:p>
          <a:p>
            <a:r>
              <a:rPr lang="en-US" sz="4400" dirty="0"/>
              <a:t>&gt;&gt;&gt; </a:t>
            </a:r>
            <a:r>
              <a:rPr lang="en-US" sz="4200" dirty="0"/>
              <a:t>['Alpha', 'Bravo', 'Charlie', 'Delta'] + ['Golf', 'Hotel']</a:t>
            </a:r>
            <a:br>
              <a:rPr lang="en-US" sz="4200" dirty="0"/>
            </a:br>
            <a:endParaRPr lang="en-US" sz="4200" dirty="0"/>
          </a:p>
          <a:p>
            <a:r>
              <a:rPr lang="en-US" sz="4400" dirty="0"/>
              <a:t>&gt;&gt;&gt; </a:t>
            </a:r>
            <a:r>
              <a:rPr lang="en-US" sz="4200" dirty="0"/>
              <a:t>'hello' * 5 </a:t>
            </a:r>
          </a:p>
          <a:p>
            <a:r>
              <a:rPr lang="en-US" sz="4400" dirty="0"/>
              <a:t>&gt;&gt;&gt; </a:t>
            </a:r>
            <a:r>
              <a:rPr lang="en-US" sz="4200" dirty="0"/>
              <a:t>['hello'] * 5   </a:t>
            </a:r>
          </a:p>
          <a:p>
            <a:r>
              <a:rPr lang="en-US" sz="4400" dirty="0"/>
              <a:t>&gt;&gt;&gt; </a:t>
            </a:r>
            <a:r>
              <a:rPr lang="en-US" sz="4200" dirty="0"/>
              <a:t>['red', 'green', 'blue'] * 3   </a:t>
            </a:r>
          </a:p>
          <a:p>
            <a:endParaRPr lang="en-US" sz="4200" dirty="0"/>
          </a:p>
        </p:txBody>
      </p:sp>
    </p:spTree>
    <p:extLst>
      <p:ext uri="{BB962C8B-B14F-4D97-AF65-F5344CB8AC3E}">
        <p14:creationId xmlns:p14="http://schemas.microsoft.com/office/powerpoint/2010/main" val="30622802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264428913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9965370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873976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16486719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4953888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a:t>
            </a:r>
          </a:p>
          <a:p>
            <a:r>
              <a:rPr lang="en-US" dirty="0">
                <a:solidFill>
                  <a:schemeClr val="bg1"/>
                </a:solidFill>
              </a:rPr>
              <a:t>Module Intro</a:t>
            </a:r>
          </a:p>
        </p:txBody>
      </p:sp>
    </p:spTree>
    <p:extLst>
      <p:ext uri="{BB962C8B-B14F-4D97-AF65-F5344CB8AC3E}">
        <p14:creationId xmlns:p14="http://schemas.microsoft.com/office/powerpoint/2010/main" val="4181913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36333237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Strings Are Sequences </a:t>
            </a:r>
          </a:p>
        </p:txBody>
      </p:sp>
    </p:spTree>
    <p:extLst>
      <p:ext uri="{BB962C8B-B14F-4D97-AF65-F5344CB8AC3E}">
        <p14:creationId xmlns:p14="http://schemas.microsoft.com/office/powerpoint/2010/main" val="16510230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r>
              <a:rPr lang="en-US" dirty="0"/>
              <a:t>For lists, those smaller things are elements. They can be integers, strings, Booleans, etc.</a:t>
            </a:r>
          </a:p>
        </p:txBody>
      </p:sp>
    </p:spTree>
    <p:extLst>
      <p:ext uri="{BB962C8B-B14F-4D97-AF65-F5344CB8AC3E}">
        <p14:creationId xmlns:p14="http://schemas.microsoft.com/office/powerpoint/2010/main" val="11229674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For strings, the smaller things are characters. They can be letters, digits, punctuation, emoji, etc.</a:t>
            </a:r>
          </a:p>
          <a:p>
            <a:r>
              <a:rPr lang="en-US" dirty="0"/>
              <a:t>A string is not </a:t>
            </a:r>
            <a:r>
              <a:rPr lang="en-US" i="1" dirty="0"/>
              <a:t>actually</a:t>
            </a:r>
            <a:r>
              <a:rPr lang="en-US" dirty="0"/>
              <a:t> a list: The string of characters </a:t>
            </a:r>
            <a:r>
              <a:rPr lang="en-US" b="1" dirty="0"/>
              <a:t>'Hello'</a:t>
            </a:r>
            <a:r>
              <a:rPr lang="en-US" dirty="0"/>
              <a:t> is not the same as the list whose first element is H, second element is e, and so on. </a:t>
            </a:r>
            <a:r>
              <a:rPr lang="en-US" b="1" dirty="0"/>
              <a:t>['H', 'e', 'l', 'l', 'o']</a:t>
            </a:r>
          </a:p>
          <a:p>
            <a:r>
              <a:rPr lang="en-US" dirty="0"/>
              <a:t>But strings and lists are similar enough that you can do many of the same things with them</a:t>
            </a:r>
          </a:p>
        </p:txBody>
      </p:sp>
    </p:spTree>
    <p:extLst>
      <p:ext uri="{BB962C8B-B14F-4D97-AF65-F5344CB8AC3E}">
        <p14:creationId xmlns:p14="http://schemas.microsoft.com/office/powerpoint/2010/main" val="13386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[1, 2, 3] + []</a:t>
            </a:r>
          </a:p>
          <a:p>
            <a:r>
              <a:rPr lang="en-US" sz="4400" dirty="0"/>
              <a:t>&gt;&gt;&gt; </a:t>
            </a:r>
            <a:r>
              <a:rPr lang="en-US" sz="4200" dirty="0"/>
              <a:t>['b', 'a'] + ['</a:t>
            </a:r>
            <a:r>
              <a:rPr lang="en-US" sz="4200" dirty="0" err="1"/>
              <a:t>na</a:t>
            </a:r>
            <a:r>
              <a:rPr lang="en-US" sz="4200" dirty="0"/>
              <a:t>'] * 2</a:t>
            </a:r>
          </a:p>
        </p:txBody>
      </p:sp>
    </p:spTree>
    <p:extLst>
      <p:ext uri="{BB962C8B-B14F-4D97-AF65-F5344CB8AC3E}">
        <p14:creationId xmlns:p14="http://schemas.microsoft.com/office/powerpoint/2010/main" val="19952495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76048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normAutofit fontScale="92500" lnSpcReduction="10000"/>
          </a:bodyPr>
          <a:lstStyle/>
          <a:p>
            <a:r>
              <a:rPr lang="en-US" sz="4400" dirty="0"/>
              <a:t>You can take the length of a list with </a:t>
            </a:r>
            <a:r>
              <a:rPr lang="en-US" sz="4400" dirty="0" err="1"/>
              <a:t>len</a:t>
            </a:r>
            <a:r>
              <a:rPr lang="en-US" sz="4400" dirty="0"/>
              <a:t>()</a:t>
            </a:r>
          </a:p>
          <a:p>
            <a:endParaRPr lang="en-US" sz="4200" dirty="0"/>
          </a:p>
          <a:p>
            <a:r>
              <a:rPr lang="en-US" sz="4200" dirty="0"/>
              <a:t>&gt;&gt;&gt; l = [1,2,3]</a:t>
            </a:r>
          </a:p>
          <a:p>
            <a:r>
              <a:rPr lang="en-US" sz="4200" dirty="0"/>
              <a:t>&gt;&gt;&gt; </a:t>
            </a:r>
            <a:r>
              <a:rPr lang="en-US" sz="4200" dirty="0" err="1"/>
              <a:t>len</a:t>
            </a:r>
            <a:r>
              <a:rPr lang="en-US" sz="4200" dirty="0"/>
              <a:t>(l)</a:t>
            </a:r>
          </a:p>
          <a:p>
            <a:endParaRPr lang="en-US" sz="4400" dirty="0"/>
          </a:p>
          <a:p>
            <a:r>
              <a:rPr lang="en-US" sz="4400" dirty="0"/>
              <a:t>You can take the length of a string with </a:t>
            </a:r>
            <a:r>
              <a:rPr lang="en-US" sz="4400" dirty="0" err="1"/>
              <a:t>len</a:t>
            </a:r>
            <a:r>
              <a:rPr lang="en-US" sz="4400" dirty="0"/>
              <a:t>()</a:t>
            </a:r>
          </a:p>
          <a:p>
            <a:endParaRPr lang="en-US" sz="4200" dirty="0"/>
          </a:p>
          <a:p>
            <a:r>
              <a:rPr lang="en-US" sz="4200" dirty="0"/>
              <a:t>&gt;&gt;&gt; s = 'Hello!'</a:t>
            </a:r>
          </a:p>
          <a:p>
            <a:r>
              <a:rPr lang="en-US" sz="4200" dirty="0"/>
              <a:t>&gt;&gt;&gt; </a:t>
            </a:r>
            <a:r>
              <a:rPr lang="en-US" sz="4200" dirty="0" err="1"/>
              <a:t>len</a:t>
            </a:r>
            <a:r>
              <a:rPr lang="en-US" sz="4200" dirty="0"/>
              <a:t>(s)</a:t>
            </a:r>
          </a:p>
        </p:txBody>
      </p:sp>
    </p:spTree>
    <p:extLst>
      <p:ext uri="{BB962C8B-B14F-4D97-AF65-F5344CB8AC3E}">
        <p14:creationId xmlns:p14="http://schemas.microsoft.com/office/powerpoint/2010/main" val="4010222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normAutofit/>
          </a:bodyPr>
          <a:lstStyle/>
          <a:p>
            <a:r>
              <a:rPr lang="en-US" sz="4200" dirty="0"/>
              <a:t>The empty list contains 0 elements</a:t>
            </a:r>
          </a:p>
          <a:p>
            <a:endParaRPr lang="en-US" sz="4200" dirty="0"/>
          </a:p>
          <a:p>
            <a:r>
              <a:rPr lang="en-US" sz="4200" dirty="0"/>
              <a:t>&gt;&gt;&gt; </a:t>
            </a:r>
            <a:r>
              <a:rPr lang="en-US" sz="4200" dirty="0" err="1"/>
              <a:t>len</a:t>
            </a:r>
            <a:r>
              <a:rPr lang="en-US" sz="4200" dirty="0"/>
              <a:t>([])			# -&gt; 0</a:t>
            </a:r>
          </a:p>
          <a:p>
            <a:endParaRPr lang="en-US" sz="4200" dirty="0"/>
          </a:p>
          <a:p>
            <a:r>
              <a:rPr lang="en-US" sz="4200" dirty="0"/>
              <a:t>The empty string contains 0 characters</a:t>
            </a:r>
          </a:p>
          <a:p>
            <a:r>
              <a:rPr lang="en-US" sz="4200" dirty="0"/>
              <a:t>&gt;&gt;&gt; </a:t>
            </a:r>
            <a:r>
              <a:rPr lang="en-US" sz="4200" dirty="0" err="1"/>
              <a:t>len</a:t>
            </a:r>
            <a:r>
              <a:rPr lang="en-US" sz="4200" dirty="0"/>
              <a:t>('')			# -&gt; 0</a:t>
            </a:r>
          </a:p>
        </p:txBody>
      </p:sp>
    </p:spTree>
    <p:extLst>
      <p:ext uri="{BB962C8B-B14F-4D97-AF65-F5344CB8AC3E}">
        <p14:creationId xmlns:p14="http://schemas.microsoft.com/office/powerpoint/2010/main" val="35913366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Always read carefully. This is a </a:t>
            </a:r>
            <a:r>
              <a:rPr lang="en-US" i="1" dirty="0"/>
              <a:t>string</a:t>
            </a:r>
            <a:r>
              <a:rPr lang="en-US" dirty="0"/>
              <a:t> with five characters</a:t>
            </a:r>
          </a:p>
          <a:p>
            <a:endParaRPr lang="en-US" dirty="0"/>
          </a:p>
          <a:p>
            <a:r>
              <a:rPr lang="en-US" dirty="0"/>
              <a:t>&gt;&gt;&gt; </a:t>
            </a:r>
            <a:r>
              <a:rPr lang="en-US" dirty="0" err="1"/>
              <a:t>len</a:t>
            </a:r>
            <a:r>
              <a:rPr lang="en-US" dirty="0"/>
              <a:t>('Alpha')		# -&gt; 5</a:t>
            </a:r>
          </a:p>
          <a:p>
            <a:endParaRPr lang="en-US" dirty="0"/>
          </a:p>
          <a:p>
            <a:r>
              <a:rPr lang="en-US" dirty="0"/>
              <a:t>This is a </a:t>
            </a:r>
            <a:r>
              <a:rPr lang="en-US" i="1" dirty="0"/>
              <a:t>list</a:t>
            </a:r>
            <a:r>
              <a:rPr lang="en-US" dirty="0"/>
              <a:t> with one element (which happens to be a string with five characters)</a:t>
            </a:r>
          </a:p>
          <a:p>
            <a:endParaRPr lang="en-US" dirty="0"/>
          </a:p>
          <a:p>
            <a:r>
              <a:rPr lang="en-US" dirty="0"/>
              <a:t>&gt;&gt;&gt; </a:t>
            </a:r>
            <a:r>
              <a:rPr lang="en-US" dirty="0" err="1"/>
              <a:t>len</a:t>
            </a:r>
            <a:r>
              <a:rPr lang="en-US" dirty="0"/>
              <a:t>(['Alpha'])	# -&gt; 1</a:t>
            </a:r>
          </a:p>
        </p:txBody>
      </p:sp>
    </p:spTree>
    <p:extLst>
      <p:ext uri="{BB962C8B-B14F-4D97-AF65-F5344CB8AC3E}">
        <p14:creationId xmlns:p14="http://schemas.microsoft.com/office/powerpoint/2010/main" val="1910198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normAutofit/>
          </a:bodyPr>
          <a:lstStyle/>
          <a:p>
            <a:r>
              <a:rPr lang="en-US" sz="4200" dirty="0"/>
              <a:t>You can concatenate lists with +</a:t>
            </a:r>
          </a:p>
          <a:p>
            <a:endParaRPr lang="en-US" sz="4200" dirty="0"/>
          </a:p>
          <a:p>
            <a:r>
              <a:rPr lang="en-US" sz="4200" dirty="0"/>
              <a:t>&gt;&gt;&gt; [1,2,3] + [4,5,6]</a:t>
            </a:r>
          </a:p>
          <a:p>
            <a:endParaRPr lang="en-US" sz="4200" dirty="0"/>
          </a:p>
          <a:p>
            <a:r>
              <a:rPr lang="en-US" sz="4200" dirty="0"/>
              <a:t>You can concatenate strings with +</a:t>
            </a:r>
          </a:p>
          <a:p>
            <a:endParaRPr lang="en-US" sz="4200" dirty="0"/>
          </a:p>
          <a:p>
            <a:r>
              <a:rPr lang="en-US" sz="4200" dirty="0"/>
              <a:t>&gt;&gt;&gt; 'Hello!' + 'Goodbye!'</a:t>
            </a:r>
          </a:p>
        </p:txBody>
      </p:sp>
    </p:spTree>
    <p:extLst>
      <p:ext uri="{BB962C8B-B14F-4D97-AF65-F5344CB8AC3E}">
        <p14:creationId xmlns:p14="http://schemas.microsoft.com/office/powerpoint/2010/main" val="1986116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You can repeat lists with *</a:t>
            </a:r>
          </a:p>
          <a:p>
            <a:endParaRPr lang="en-US" dirty="0"/>
          </a:p>
          <a:p>
            <a:r>
              <a:rPr lang="en-US" dirty="0"/>
              <a:t>&gt;&gt;&gt; l = [1,2,3]</a:t>
            </a:r>
          </a:p>
          <a:p>
            <a:r>
              <a:rPr lang="en-US" dirty="0"/>
              <a:t>&gt;&gt;&gt; l * 3</a:t>
            </a:r>
          </a:p>
          <a:p>
            <a:endParaRPr lang="en-US" dirty="0"/>
          </a:p>
          <a:p>
            <a:r>
              <a:rPr lang="en-US" dirty="0"/>
              <a:t>You can repeat strings with *</a:t>
            </a:r>
          </a:p>
          <a:p>
            <a:endParaRPr lang="en-US" dirty="0"/>
          </a:p>
          <a:p>
            <a:r>
              <a:rPr lang="en-US" dirty="0"/>
              <a:t>&gt;&gt;&gt; s = 'Hello!'</a:t>
            </a:r>
          </a:p>
          <a:p>
            <a:r>
              <a:rPr lang="en-US" dirty="0"/>
              <a:t>&gt;&gt;&gt; s * 3</a:t>
            </a:r>
          </a:p>
        </p:txBody>
      </p:sp>
    </p:spTree>
    <p:extLst>
      <p:ext uri="{BB962C8B-B14F-4D97-AF65-F5344CB8AC3E}">
        <p14:creationId xmlns:p14="http://schemas.microsoft.com/office/powerpoint/2010/main" val="110951552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normAutofit lnSpcReduction="10000"/>
          </a:bodyPr>
          <a:lstStyle/>
          <a:p>
            <a:r>
              <a:rPr lang="en-US" dirty="0"/>
              <a:t>You can look at individual elements in a list with [</a:t>
            </a:r>
            <a:r>
              <a:rPr lang="en-US" dirty="0" err="1"/>
              <a:t>i</a:t>
            </a:r>
            <a:r>
              <a:rPr lang="en-US" dirty="0"/>
              <a:t>]</a:t>
            </a:r>
          </a:p>
          <a:p>
            <a:r>
              <a:rPr lang="en-US" dirty="0"/>
              <a:t>&gt;&gt;&gt; l = ['cat', 'dog' ,'walrus']</a:t>
            </a:r>
          </a:p>
          <a:p>
            <a:r>
              <a:rPr lang="en-US" dirty="0"/>
              <a:t>&gt;&gt;&gt; l[0]</a:t>
            </a:r>
          </a:p>
          <a:p>
            <a:r>
              <a:rPr lang="en-US" dirty="0"/>
              <a:t>&gt;&gt;&gt; l[1]</a:t>
            </a:r>
          </a:p>
          <a:p>
            <a:endParaRPr lang="en-US" dirty="0"/>
          </a:p>
          <a:p>
            <a:r>
              <a:rPr lang="en-US" dirty="0"/>
              <a:t>You can look at individual characters in a string with [</a:t>
            </a:r>
            <a:r>
              <a:rPr lang="en-US" dirty="0" err="1"/>
              <a:t>i</a:t>
            </a:r>
            <a:r>
              <a:rPr lang="en-US" dirty="0"/>
              <a:t>]</a:t>
            </a:r>
          </a:p>
          <a:p>
            <a:r>
              <a:rPr lang="en-US" dirty="0"/>
              <a:t>&gt;&gt;&gt; s = 'Hello!'</a:t>
            </a:r>
          </a:p>
          <a:p>
            <a:r>
              <a:rPr lang="en-US" dirty="0"/>
              <a:t>&gt;&gt;&gt; s[0]</a:t>
            </a:r>
          </a:p>
          <a:p>
            <a:r>
              <a:rPr lang="en-US" dirty="0"/>
              <a:t>&gt;&gt;&gt; s[1]</a:t>
            </a:r>
          </a:p>
          <a:p>
            <a:r>
              <a:rPr lang="en-US" dirty="0"/>
              <a:t>&gt;&gt;&gt; s[2]</a:t>
            </a:r>
          </a:p>
        </p:txBody>
      </p:sp>
    </p:spTree>
    <p:extLst>
      <p:ext uri="{BB962C8B-B14F-4D97-AF65-F5344CB8AC3E}">
        <p14:creationId xmlns:p14="http://schemas.microsoft.com/office/powerpoint/2010/main" val="38910497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You can loop over elements of a list with for</a:t>
            </a:r>
          </a:p>
          <a:p>
            <a:r>
              <a:rPr lang="en-US" dirty="0"/>
              <a:t>&gt;&gt;&gt; l = [1,2,3]</a:t>
            </a:r>
          </a:p>
          <a:p>
            <a:r>
              <a:rPr lang="en-US" dirty="0"/>
              <a:t>&gt;&gt;&gt; for </a:t>
            </a:r>
            <a:r>
              <a:rPr lang="en-US" dirty="0" err="1"/>
              <a:t>i</a:t>
            </a:r>
            <a:r>
              <a:rPr lang="en-US" dirty="0"/>
              <a:t> in l:</a:t>
            </a:r>
          </a:p>
          <a:p>
            <a:r>
              <a:rPr lang="en-US" dirty="0"/>
              <a:t>    print(</a:t>
            </a:r>
            <a:r>
              <a:rPr lang="en-US" dirty="0" err="1"/>
              <a:t>i</a:t>
            </a:r>
            <a:r>
              <a:rPr lang="en-US" dirty="0"/>
              <a:t>)</a:t>
            </a:r>
          </a:p>
          <a:p>
            <a:endParaRPr lang="en-US" dirty="0"/>
          </a:p>
          <a:p>
            <a:r>
              <a:rPr lang="en-US" dirty="0"/>
              <a:t>You can loop over characters in a string with for</a:t>
            </a:r>
          </a:p>
          <a:p>
            <a:r>
              <a:rPr lang="en-US" dirty="0"/>
              <a:t>&gt;&gt;&gt; s = 'Hello!'</a:t>
            </a:r>
          </a:p>
          <a:p>
            <a:r>
              <a:rPr lang="en-US" dirty="0"/>
              <a:t>&gt;&gt;&gt; for c in s:</a:t>
            </a:r>
          </a:p>
          <a:p>
            <a:r>
              <a:rPr lang="en-US" dirty="0"/>
              <a:t>    print(c)</a:t>
            </a:r>
          </a:p>
        </p:txBody>
      </p:sp>
    </p:spTree>
    <p:extLst>
      <p:ext uri="{BB962C8B-B14F-4D97-AF65-F5344CB8AC3E}">
        <p14:creationId xmlns:p14="http://schemas.microsoft.com/office/powerpoint/2010/main" val="1683519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a:bodyPr>
          <a:lstStyle/>
          <a:p>
            <a:r>
              <a:rPr lang="en-US" dirty="0"/>
              <a:t>You can test for membership in a list with in and not in</a:t>
            </a:r>
          </a:p>
          <a:p>
            <a:endParaRPr lang="en-US" dirty="0"/>
          </a:p>
          <a:p>
            <a:r>
              <a:rPr lang="en-US" dirty="0"/>
              <a:t>&gt;&gt;&gt; l = [1,2,3]</a:t>
            </a:r>
          </a:p>
          <a:p>
            <a:r>
              <a:rPr lang="en-US" dirty="0"/>
              <a:t>&gt;&gt;&gt; 2 in l</a:t>
            </a:r>
          </a:p>
          <a:p>
            <a:endParaRPr lang="en-US" dirty="0"/>
          </a:p>
          <a:p>
            <a:r>
              <a:rPr lang="en-US" dirty="0"/>
              <a:t>You can look for substrings of a string with in and not in</a:t>
            </a:r>
          </a:p>
          <a:p>
            <a:endParaRPr lang="en-US" dirty="0"/>
          </a:p>
          <a:p>
            <a:r>
              <a:rPr lang="en-US" dirty="0"/>
              <a:t>&gt;&gt;&gt; s = 'Hello!'</a:t>
            </a:r>
          </a:p>
          <a:p>
            <a:r>
              <a:rPr lang="en-US" dirty="0"/>
              <a:t>&gt;&gt;&gt; 'e' in s</a:t>
            </a:r>
          </a:p>
          <a:p>
            <a:endParaRPr lang="en-US" dirty="0"/>
          </a:p>
        </p:txBody>
      </p:sp>
    </p:spTree>
    <p:extLst>
      <p:ext uri="{BB962C8B-B14F-4D97-AF65-F5344CB8AC3E}">
        <p14:creationId xmlns:p14="http://schemas.microsoft.com/office/powerpoint/2010/main" val="129122629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06562-9FC3-E74D-8F93-233B2EF61CBC}"/>
              </a:ext>
            </a:extLst>
          </p:cNvPr>
          <p:cNvSpPr>
            <a:spLocks noGrp="1"/>
          </p:cNvSpPr>
          <p:nvPr>
            <p:ph sz="quarter" idx="10"/>
          </p:nvPr>
        </p:nvSpPr>
        <p:spPr/>
        <p:txBody>
          <a:bodyPr/>
          <a:lstStyle/>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96500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SECOND, we can compare lists, just like we can compare strings and integers.</a:t>
            </a:r>
          </a:p>
          <a:p>
            <a:r>
              <a:rPr lang="en-US" dirty="0"/>
              <a:t>When are two lists equal? When they have the same </a:t>
            </a:r>
            <a:r>
              <a:rPr lang="en-US" i="1" dirty="0"/>
              <a:t>number </a:t>
            </a:r>
            <a:r>
              <a:rPr lang="en-US" dirty="0"/>
              <a:t> of elements, and the element in the same place in each list is the same</a:t>
            </a:r>
          </a:p>
        </p:txBody>
      </p:sp>
    </p:spTree>
    <p:extLst>
      <p:ext uri="{BB962C8B-B14F-4D97-AF65-F5344CB8AC3E}">
        <p14:creationId xmlns:p14="http://schemas.microsoft.com/office/powerpoint/2010/main" val="21114993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 Methods</a:t>
            </a:r>
          </a:p>
        </p:txBody>
      </p:sp>
    </p:spTree>
    <p:extLst>
      <p:ext uri="{BB962C8B-B14F-4D97-AF65-F5344CB8AC3E}">
        <p14:creationId xmlns:p14="http://schemas.microsoft.com/office/powerpoint/2010/main" val="106177826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3810005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&gt;&gt;&gt; s = 'Hello!'</a:t>
            </a:r>
          </a:p>
          <a:p>
            <a:r>
              <a:rPr lang="en-US" b="1" dirty="0"/>
              <a:t>&gt;&gt;&gt; </a:t>
            </a:r>
            <a:r>
              <a:rPr lang="en-US" b="1" dirty="0" err="1"/>
              <a:t>s.upper</a:t>
            </a:r>
            <a:r>
              <a:rPr lang="en-US" b="1" dirty="0"/>
              <a:t>()</a:t>
            </a:r>
          </a:p>
          <a:p>
            <a:endParaRPr lang="en-US" dirty="0"/>
          </a:p>
          <a:p>
            <a:r>
              <a:rPr lang="en-US" dirty="0"/>
              <a:t>It leaves other characters, like numbers and spaces, alone</a:t>
            </a:r>
          </a:p>
          <a:p>
            <a:endParaRPr lang="en-US" dirty="0"/>
          </a:p>
          <a:p>
            <a:r>
              <a:rPr lang="en-US" dirty="0"/>
              <a:t>&gt;&gt;&gt; s = '7 days, 6 nights'</a:t>
            </a:r>
          </a:p>
          <a:p>
            <a:r>
              <a:rPr lang="en-US" dirty="0"/>
              <a:t>&gt;&gt;&gt; </a:t>
            </a:r>
            <a:r>
              <a:rPr lang="en-US" dirty="0" err="1"/>
              <a:t>s.upper</a:t>
            </a:r>
            <a:r>
              <a:rPr lang="en-US" dirty="0"/>
              <a:t>()</a:t>
            </a:r>
          </a:p>
        </p:txBody>
      </p:sp>
    </p:spTree>
    <p:extLst>
      <p:ext uri="{BB962C8B-B14F-4D97-AF65-F5344CB8AC3E}">
        <p14:creationId xmlns:p14="http://schemas.microsoft.com/office/powerpoint/2010/main" val="1421875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42132110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&gt;&gt;&gt; s = 'Hello!'</a:t>
            </a:r>
          </a:p>
          <a:p>
            <a:r>
              <a:rPr lang="en-US" dirty="0"/>
              <a:t>&gt;&gt;&gt; </a:t>
            </a:r>
            <a:r>
              <a:rPr lang="en-US" dirty="0" err="1"/>
              <a:t>s.lower</a:t>
            </a:r>
            <a:r>
              <a:rPr lang="en-US" dirty="0"/>
              <a:t>()</a:t>
            </a:r>
          </a:p>
        </p:txBody>
      </p:sp>
    </p:spTree>
    <p:extLst>
      <p:ext uri="{BB962C8B-B14F-4D97-AF65-F5344CB8AC3E}">
        <p14:creationId xmlns:p14="http://schemas.microsoft.com/office/powerpoint/2010/main" val="30184548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a:t>&gt;&gt;&gt; </a:t>
            </a:r>
            <a:r>
              <a:rPr lang="en-US" b="1" dirty="0" err="1"/>
              <a:t>msg</a:t>
            </a:r>
            <a:r>
              <a:rPr lang="en-US" b="1" dirty="0"/>
              <a:t> = 'She sells sea shells.'</a:t>
            </a:r>
          </a:p>
          <a:p>
            <a:r>
              <a:rPr lang="en-US" b="1" dirty="0"/>
              <a:t>&gt;&gt;&gt; </a:t>
            </a:r>
            <a:r>
              <a:rPr lang="en-US" b="1" dirty="0" err="1"/>
              <a:t>new_msg</a:t>
            </a:r>
            <a:r>
              <a:rPr lang="en-US" b="1" dirty="0"/>
              <a:t> = </a:t>
            </a:r>
            <a:r>
              <a:rPr lang="en-US" b="1" dirty="0" err="1"/>
              <a:t>msg.upper</a:t>
            </a:r>
            <a:r>
              <a:rPr lang="en-US" b="1" dirty="0"/>
              <a:t>()</a:t>
            </a:r>
          </a:p>
          <a:p>
            <a:r>
              <a:rPr lang="en-US" b="1" dirty="0"/>
              <a:t>&gt;&gt;&gt; </a:t>
            </a:r>
            <a:r>
              <a:rPr lang="en-US" b="1" dirty="0" err="1"/>
              <a:t>msg</a:t>
            </a:r>
            <a:endParaRPr lang="en-US" b="1" dirty="0"/>
          </a:p>
          <a:p>
            <a:r>
              <a:rPr lang="en-US" b="1" dirty="0"/>
              <a:t>&gt;&gt;&gt; </a:t>
            </a:r>
            <a:r>
              <a:rPr lang="en-US" b="1" dirty="0" err="1"/>
              <a:t>new_msg</a:t>
            </a:r>
            <a:endParaRPr lang="en-US" b="1" dirty="0"/>
          </a:p>
        </p:txBody>
      </p:sp>
    </p:spTree>
    <p:extLst>
      <p:ext uri="{BB962C8B-B14F-4D97-AF65-F5344CB8AC3E}">
        <p14:creationId xmlns:p14="http://schemas.microsoft.com/office/powerpoint/2010/main" val="540237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2306156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&gt;&gt;&gt; s = 'banana split'</a:t>
            </a:r>
          </a:p>
          <a:p>
            <a:r>
              <a:rPr lang="en-US" b="1" dirty="0"/>
              <a:t>&gt;&gt;&gt; </a:t>
            </a:r>
            <a:r>
              <a:rPr lang="en-US" b="1" dirty="0" err="1"/>
              <a:t>s.find</a:t>
            </a:r>
            <a:r>
              <a:rPr lang="en-US" b="1" dirty="0"/>
              <a:t>('a')</a:t>
            </a:r>
          </a:p>
          <a:p>
            <a:endParaRPr lang="en-US" dirty="0"/>
          </a:p>
          <a:p>
            <a:r>
              <a:rPr lang="en-US" dirty="0"/>
              <a:t>Remember: zero-based indexing</a:t>
            </a:r>
          </a:p>
        </p:txBody>
      </p:sp>
    </p:spTree>
    <p:extLst>
      <p:ext uri="{BB962C8B-B14F-4D97-AF65-F5344CB8AC3E}">
        <p14:creationId xmlns:p14="http://schemas.microsoft.com/office/powerpoint/2010/main" val="17897532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&gt;&gt;&gt; </a:t>
            </a:r>
            <a:r>
              <a:rPr lang="en-US" b="1" dirty="0" err="1"/>
              <a:t>s.find</a:t>
            </a:r>
            <a:r>
              <a:rPr lang="en-US" b="1" dirty="0"/>
              <a:t>('</a:t>
            </a:r>
            <a:r>
              <a:rPr lang="en-US" b="1" dirty="0" err="1"/>
              <a:t>spl</a:t>
            </a:r>
            <a:r>
              <a:rPr lang="en-US" b="1" dirty="0"/>
              <a:t>')</a:t>
            </a:r>
          </a:p>
          <a:p>
            <a:r>
              <a:rPr lang="en-US" b="1" dirty="0"/>
              <a:t>&gt;&gt;&gt; </a:t>
            </a:r>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b="1" dirty="0"/>
              <a:t>&gt;&gt;&gt; </a:t>
            </a:r>
            <a:r>
              <a:rPr lang="en-US" b="1" dirty="0" err="1"/>
              <a:t>s.find</a:t>
            </a:r>
            <a:r>
              <a:rPr lang="en-US" b="1" dirty="0"/>
              <a:t>('</a:t>
            </a:r>
            <a:r>
              <a:rPr lang="en-US" b="1" dirty="0" err="1"/>
              <a:t>xyz</a:t>
            </a:r>
            <a:r>
              <a:rPr lang="en-US" b="1" dirty="0"/>
              <a:t>')</a:t>
            </a:r>
          </a:p>
          <a:p>
            <a:endParaRPr lang="en-US" dirty="0"/>
          </a:p>
        </p:txBody>
      </p:sp>
    </p:spTree>
    <p:extLst>
      <p:ext uri="{BB962C8B-B14F-4D97-AF65-F5344CB8AC3E}">
        <p14:creationId xmlns:p14="http://schemas.microsoft.com/office/powerpoint/2010/main" val="33356458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355233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3600" dirty="0"/>
              <a:t>&gt;&gt;&gt; ['Apple', 'Banana'] == ['Apple', 'Banana']</a:t>
            </a:r>
          </a:p>
          <a:p>
            <a:endParaRPr lang="en-US" sz="3600" dirty="0"/>
          </a:p>
          <a:p>
            <a:r>
              <a:rPr lang="en-US" sz="3600" dirty="0"/>
              <a:t>&gt;&gt;&gt; ['Apple', 'Banana'] == ['Apple']</a:t>
            </a:r>
          </a:p>
          <a:p>
            <a:endParaRPr lang="en-US" sz="3600" dirty="0"/>
          </a:p>
          <a:p>
            <a:r>
              <a:rPr lang="en-US" sz="3600" dirty="0"/>
              <a:t>&gt;&gt;&gt; ['Apple', 'Banana'] == ['Apple', 'Cucumber']</a:t>
            </a:r>
          </a:p>
          <a:p>
            <a:endParaRPr lang="en-US" sz="3600" dirty="0"/>
          </a:p>
        </p:txBody>
      </p:sp>
    </p:spTree>
    <p:extLst>
      <p:ext uri="{BB962C8B-B14F-4D97-AF65-F5344CB8AC3E}">
        <p14:creationId xmlns:p14="http://schemas.microsoft.com/office/powerpoint/2010/main" val="222227455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a:bodyPr>
          <a:lstStyle/>
          <a:p>
            <a:r>
              <a:rPr lang="en-US" dirty="0"/>
              <a:t>&gt;&gt;&gt; s = 'banana split'</a:t>
            </a:r>
          </a:p>
          <a:p>
            <a:r>
              <a:rPr lang="en-US" dirty="0"/>
              <a:t>&gt;&gt;&gt; </a:t>
            </a:r>
            <a:r>
              <a:rPr lang="en-US" dirty="0" err="1"/>
              <a:t>s.replace</a:t>
            </a:r>
            <a:r>
              <a:rPr lang="en-US" dirty="0"/>
              <a:t>('banana', lemon')</a:t>
            </a:r>
          </a:p>
          <a:p>
            <a:endParaRPr lang="en-US" dirty="0"/>
          </a:p>
          <a:p>
            <a:r>
              <a:rPr lang="en-US" dirty="0" err="1"/>
              <a:t>s.replace</a:t>
            </a:r>
            <a:r>
              <a:rPr lang="en-US" dirty="0"/>
              <a:t>('a',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('a', 'X', 2)</a:t>
            </a:r>
          </a:p>
        </p:txBody>
      </p:sp>
    </p:spTree>
    <p:extLst>
      <p:ext uri="{BB962C8B-B14F-4D97-AF65-F5344CB8AC3E}">
        <p14:creationId xmlns:p14="http://schemas.microsoft.com/office/powerpoint/2010/main" val="313265522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69A5C-ABE8-7B40-93BB-645E21789A77}"/>
              </a:ext>
            </a:extLst>
          </p:cNvPr>
          <p:cNvSpPr>
            <a:spLocks noGrp="1"/>
          </p:cNvSpPr>
          <p:nvPr>
            <p:ph sz="quarter" idx="10"/>
          </p:nvPr>
        </p:nvSpPr>
        <p:spPr/>
        <p:txBody>
          <a:bodyPr/>
          <a:lstStyle/>
          <a:p>
            <a:r>
              <a:rPr lang="en-US" dirty="0"/>
              <a:t>If the substring to be replaced isn't in the string, replace() does nothing</a:t>
            </a:r>
          </a:p>
          <a:p>
            <a:endParaRPr lang="en-US" dirty="0"/>
          </a:p>
          <a:p>
            <a:r>
              <a:rPr lang="en-US" dirty="0"/>
              <a:t>&gt;&gt;&gt; </a:t>
            </a:r>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remember that .replace() returns a new string; the old one is unchanged</a:t>
            </a:r>
          </a:p>
          <a:p>
            <a:endParaRPr lang="en-US" dirty="0"/>
          </a:p>
        </p:txBody>
      </p:sp>
    </p:spTree>
    <p:extLst>
      <p:ext uri="{BB962C8B-B14F-4D97-AF65-F5344CB8AC3E}">
        <p14:creationId xmlns:p14="http://schemas.microsoft.com/office/powerpoint/2010/main" val="294859627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Strings Are Immutable</a:t>
            </a:r>
          </a:p>
        </p:txBody>
      </p:sp>
    </p:spTree>
    <p:extLst>
      <p:ext uri="{BB962C8B-B14F-4D97-AF65-F5344CB8AC3E}">
        <p14:creationId xmlns:p14="http://schemas.microsoft.com/office/powerpoint/2010/main" val="223901402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31726358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412705570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b="1" dirty="0"/>
              <a:t>s = 'Help'</a:t>
            </a:r>
          </a:p>
          <a:p>
            <a:r>
              <a:rPr lang="en-US" b="1" dirty="0"/>
              <a:t>&gt;&gt;&gt; </a:t>
            </a:r>
            <a:r>
              <a:rPr lang="en-US" b="1" dirty="0" err="1"/>
              <a:t>s.append</a:t>
            </a:r>
            <a:r>
              <a:rPr lang="en-US" b="1" dirty="0"/>
              <a:t>('!')   # -&gt; &lt;error&gt;</a:t>
            </a:r>
          </a:p>
          <a:p>
            <a:r>
              <a:rPr lang="en-US" b="1" dirty="0"/>
              <a:t>&gt;&gt;&gt; s[0] = 'W'      # -&gt; &lt;error&gt;</a:t>
            </a:r>
          </a:p>
          <a:p>
            <a:r>
              <a:rPr lang="en-US" b="1" dirty="0"/>
              <a:t>&gt;&gt;&gt; </a:t>
            </a:r>
            <a:r>
              <a:rPr lang="en-US" b="1" dirty="0" err="1"/>
              <a:t>s.remove</a:t>
            </a:r>
            <a:r>
              <a:rPr lang="en-US" b="1" dirty="0"/>
              <a:t>('e')   # -&gt; &lt;error&gt;</a:t>
            </a:r>
          </a:p>
        </p:txBody>
      </p:sp>
    </p:spTree>
    <p:extLst>
      <p:ext uri="{BB962C8B-B14F-4D97-AF65-F5344CB8AC3E}">
        <p14:creationId xmlns:p14="http://schemas.microsoft.com/office/powerpoint/2010/main" val="52198351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&gt;&gt; t = s + '!'            </a:t>
            </a:r>
          </a:p>
          <a:p>
            <a:r>
              <a:rPr lang="en-US" dirty="0"/>
              <a:t>&gt;&gt;&gt; u = </a:t>
            </a:r>
            <a:r>
              <a:rPr lang="en-US" dirty="0" err="1"/>
              <a:t>t.replace</a:t>
            </a:r>
            <a:r>
              <a:rPr lang="en-US" dirty="0"/>
              <a:t>('H','W')  </a:t>
            </a:r>
          </a:p>
          <a:p>
            <a:r>
              <a:rPr lang="en-US" dirty="0"/>
              <a:t>&gt;&gt;&gt; v = </a:t>
            </a:r>
            <a:r>
              <a:rPr lang="en-US" dirty="0" err="1"/>
              <a:t>u.replace</a:t>
            </a:r>
            <a:r>
              <a:rPr lang="en-US" dirty="0"/>
              <a:t>('e','') </a:t>
            </a:r>
          </a:p>
          <a:p>
            <a:r>
              <a:rPr lang="en-US" dirty="0"/>
              <a:t>&gt;&gt;&gt; s</a:t>
            </a:r>
          </a:p>
          <a:p>
            <a:r>
              <a:rPr lang="en-US" dirty="0"/>
              <a:t>&gt;&gt;&gt; t</a:t>
            </a:r>
          </a:p>
          <a:p>
            <a:r>
              <a:rPr lang="en-US" dirty="0"/>
              <a:t>&gt;&gt;&gt; u</a:t>
            </a:r>
          </a:p>
          <a:p>
            <a:r>
              <a:rPr lang="en-US" dirty="0"/>
              <a:t>&gt;&gt;&gt; v</a:t>
            </a:r>
          </a:p>
          <a:p>
            <a:endParaRPr lang="en-US" dirty="0"/>
          </a:p>
        </p:txBody>
      </p:sp>
    </p:spTree>
    <p:extLst>
      <p:ext uri="{BB962C8B-B14F-4D97-AF65-F5344CB8AC3E}">
        <p14:creationId xmlns:p14="http://schemas.microsoft.com/office/powerpoint/2010/main" val="3839272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&gt;&gt;&gt; s = 'Help'</a:t>
            </a:r>
          </a:p>
          <a:p>
            <a:r>
              <a:rPr lang="en-US" dirty="0"/>
              <a:t>&gt;&gt;&gt; s = s + '!'              # s: 'Help!'</a:t>
            </a:r>
          </a:p>
          <a:p>
            <a:r>
              <a:rPr lang="en-US" dirty="0"/>
              <a:t>&gt;&gt;&gt; s = </a:t>
            </a:r>
            <a:r>
              <a:rPr lang="en-US" dirty="0" err="1"/>
              <a:t>s.replace</a:t>
            </a:r>
            <a:r>
              <a:rPr lang="en-US" dirty="0"/>
              <a:t>('H','W')   # s: '</a:t>
            </a:r>
            <a:r>
              <a:rPr lang="en-US" dirty="0" err="1"/>
              <a:t>Welp</a:t>
            </a:r>
            <a:r>
              <a:rPr lang="en-US" dirty="0"/>
              <a:t>!'</a:t>
            </a:r>
          </a:p>
          <a:p>
            <a:r>
              <a:rPr lang="en-US" dirty="0"/>
              <a:t>&gt;&gt;&gt; 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71430089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a:t>Assigning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40871679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fontScale="92500"/>
          </a:bodyPr>
          <a:lstStyle/>
          <a:p>
            <a:r>
              <a:rPr lang="en-US" dirty="0"/>
              <a:t>An even more compact way of computing a new string is to chain together methods:</a:t>
            </a:r>
          </a:p>
          <a:p>
            <a:endParaRPr lang="en-US" dirty="0"/>
          </a:p>
          <a:p>
            <a:r>
              <a:rPr lang="en-US" b="1" dirty="0"/>
              <a:t>&gt;&gt;&gt; s = 'Help'</a:t>
            </a:r>
          </a:p>
          <a:p>
            <a:r>
              <a:rPr lang="en-US" b="1" dirty="0"/>
              <a:t>&gt;&gt;&gt; </a:t>
            </a:r>
            <a:r>
              <a:rPr lang="en-US" b="1" dirty="0" err="1"/>
              <a:t>s.replace</a:t>
            </a:r>
            <a:r>
              <a:rPr lang="en-US" b="1" dirty="0"/>
              <a:t>('H','W') # '</a:t>
            </a:r>
            <a:r>
              <a:rPr lang="en-US" b="1" dirty="0" err="1"/>
              <a:t>Welp</a:t>
            </a:r>
            <a:r>
              <a:rPr lang="en-US" b="1" dirty="0"/>
              <a:t>'</a:t>
            </a:r>
          </a:p>
          <a:p>
            <a:r>
              <a:rPr lang="en-US" b="1" dirty="0"/>
              <a:t>&gt;&gt;&gt; </a:t>
            </a:r>
            <a:r>
              <a:rPr lang="en-US" b="1" dirty="0" err="1"/>
              <a:t>s.replace</a:t>
            </a:r>
            <a:r>
              <a:rPr lang="en-US" b="1" dirty="0"/>
              <a:t>('H','W').replace('e','') # '</a:t>
            </a:r>
            <a:r>
              <a:rPr lang="en-US" b="1" dirty="0" err="1"/>
              <a:t>Wlp</a:t>
            </a:r>
            <a:r>
              <a:rPr lang="en-US" b="1" dirty="0"/>
              <a:t>'</a:t>
            </a:r>
          </a:p>
          <a:p>
            <a:r>
              <a:rPr lang="en-US" b="1" dirty="0"/>
              <a:t>&gt;&gt;&gt; </a:t>
            </a:r>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&gt;&gt;&gt; 1+2+3</a:t>
            </a:r>
            <a:endParaRPr lang="en-US" dirty="0"/>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85082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We can even use &lt; and &gt; for lists, as long as it makes sense for the elements in the list.</a:t>
            </a:r>
          </a:p>
          <a:p>
            <a:r>
              <a:rPr lang="en-US" dirty="0"/>
              <a:t>It's like alphabetical order for lists:</a:t>
            </a:r>
          </a:p>
          <a:p>
            <a:endParaRPr lang="en-US" dirty="0"/>
          </a:p>
          <a:p>
            <a:r>
              <a:rPr lang="en-US" dirty="0"/>
              <a:t>Compare the first element</a:t>
            </a:r>
          </a:p>
          <a:p>
            <a:r>
              <a:rPr lang="en-US" dirty="0"/>
              <a:t>Then the second</a:t>
            </a:r>
          </a:p>
          <a:p>
            <a:r>
              <a:rPr lang="en-US" dirty="0"/>
              <a:t>Until one of them is greater than the other</a:t>
            </a:r>
          </a:p>
          <a:p>
            <a:pPr marL="0" indent="0">
              <a:buNone/>
            </a:pPr>
            <a:endParaRPr lang="en-US" dirty="0"/>
          </a:p>
        </p:txBody>
      </p:sp>
    </p:spTree>
    <p:extLst>
      <p:ext uri="{BB962C8B-B14F-4D97-AF65-F5344CB8AC3E}">
        <p14:creationId xmlns:p14="http://schemas.microsoft.com/office/powerpoint/2010/main" val="5910003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You don't even need to use one variable. You can just start directly from a string literal</a:t>
            </a:r>
          </a:p>
          <a:p>
            <a:endParaRPr lang="en-US" dirty="0"/>
          </a:p>
          <a:p>
            <a:r>
              <a:rPr lang="en-US" b="1" dirty="0"/>
              <a:t>&gt;&gt;&gt; '</a:t>
            </a:r>
            <a:r>
              <a:rPr lang="en-US" b="1" dirty="0" err="1"/>
              <a:t>Help'.replace</a:t>
            </a:r>
            <a:r>
              <a:rPr lang="en-US" b="1" dirty="0"/>
              <a:t>('H','W').replace('e','') + '!' '</a:t>
            </a:r>
            <a:r>
              <a:rPr lang="en-US" b="1" dirty="0" err="1"/>
              <a:t>Wlp</a:t>
            </a:r>
            <a:r>
              <a:rPr lang="en-US" b="1" dirty="0"/>
              <a:t>!'</a:t>
            </a:r>
          </a:p>
        </p:txBody>
      </p:sp>
    </p:spTree>
    <p:extLst>
      <p:ext uri="{BB962C8B-B14F-4D97-AF65-F5344CB8AC3E}">
        <p14:creationId xmlns:p14="http://schemas.microsoft.com/office/powerpoint/2010/main" val="264958686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4054905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5958190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&gt;&gt;&gt; l = ['this', 'that', 'the', 'other']</a:t>
            </a:r>
          </a:p>
          <a:p>
            <a:r>
              <a:rPr lang="en-US" dirty="0"/>
              <a:t>&gt;&gt;&gt; ' '.join(l)        # -&gt; 'this that the other'</a:t>
            </a:r>
          </a:p>
          <a:p>
            <a:endParaRPr lang="en-US" i="1" dirty="0"/>
          </a:p>
          <a:p>
            <a:r>
              <a:rPr lang="en-US" i="1" dirty="0"/>
              <a:t>This is a little confusing, but do you see what it did? It wrote the elements of l, one after another, into a single string. It put spaces between successive elements. IT used space as </a:t>
            </a:r>
            <a:r>
              <a:rPr lang="en-US" b="1" i="1" dirty="0"/>
              <a:t>glue</a:t>
            </a:r>
            <a:r>
              <a:rPr lang="en-US" i="1" dirty="0"/>
              <a:t> to hold the substrings together</a:t>
            </a:r>
            <a:endParaRPr lang="en-US" dirty="0"/>
          </a:p>
        </p:txBody>
      </p:sp>
    </p:spTree>
    <p:extLst>
      <p:ext uri="{BB962C8B-B14F-4D97-AF65-F5344CB8AC3E}">
        <p14:creationId xmlns:p14="http://schemas.microsoft.com/office/powerpoint/2010/main" val="16651054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&gt;&gt;&gt; '</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&gt;&gt;&gt;''.join(l)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23011011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7699581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&gt;&gt;&gt; s = 'This that the other'</a:t>
            </a:r>
          </a:p>
          <a:p>
            <a:r>
              <a:rPr lang="en-US" b="1" dirty="0"/>
              <a:t>&gt;&gt;&gt; </a:t>
            </a:r>
            <a:r>
              <a:rPr lang="en-US" b="1" dirty="0" err="1"/>
              <a:t>s.split</a:t>
            </a:r>
            <a:r>
              <a:rPr lang="en-US" b="1" dirty="0"/>
              <a:t>()     # -&gt; ['This', 'that', 'the', 'other']</a:t>
            </a:r>
          </a:p>
          <a:p>
            <a:endParaRPr lang="en-US" b="1" dirty="0"/>
          </a:p>
          <a:p>
            <a:r>
              <a:rPr lang="en-US" b="1" dirty="0"/>
              <a:t>You see. split() turned </a:t>
            </a:r>
            <a:r>
              <a:rPr lang="en-US" b="1" i="1" dirty="0"/>
              <a:t>one</a:t>
            </a:r>
            <a:r>
              <a:rPr lang="en-US" b="1" dirty="0"/>
              <a:t> string into a </a:t>
            </a:r>
            <a:r>
              <a:rPr lang="en-US" b="1" i="1" dirty="0"/>
              <a:t>list</a:t>
            </a:r>
            <a:r>
              <a:rPr lang="en-US" b="1" dirty="0"/>
              <a:t> of strings. Every time split() found a space, it cut the original string at that point.</a:t>
            </a:r>
          </a:p>
          <a:p>
            <a:endParaRPr lang="en-US" b="1" dirty="0"/>
          </a:p>
          <a:p>
            <a:r>
              <a:rPr lang="en-US" b="1" dirty="0"/>
              <a:t>What happened to the spaces? They were deleted. What's left is the substrings between the spaces.</a:t>
            </a:r>
          </a:p>
        </p:txBody>
      </p:sp>
    </p:spTree>
    <p:extLst>
      <p:ext uri="{BB962C8B-B14F-4D97-AF65-F5344CB8AC3E}">
        <p14:creationId xmlns:p14="http://schemas.microsoft.com/office/powerpoint/2010/main" val="42891444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DFEF2-B0A0-9F45-A5CD-9495189EABFB}"/>
              </a:ext>
            </a:extLst>
          </p:cNvPr>
          <p:cNvSpPr>
            <a:spLocks noGrp="1"/>
          </p:cNvSpPr>
          <p:nvPr>
            <p:ph sz="quarter" idx="10"/>
          </p:nvPr>
        </p:nvSpPr>
        <p:spPr/>
        <p:txBody>
          <a:bodyPr/>
          <a:lstStyle/>
          <a:p>
            <a:r>
              <a:rPr lang="en-US" b="1" dirty="0"/>
              <a:t>You don't have to split on spaces. split() can use any string as the glue to split on:</a:t>
            </a:r>
          </a:p>
          <a:p>
            <a:endParaRPr lang="en-US" b="1" dirty="0"/>
          </a:p>
          <a:p>
            <a:r>
              <a:rPr lang="en-US" b="1" dirty="0"/>
              <a:t>&gt;&gt;&gt; </a:t>
            </a:r>
            <a:r>
              <a:rPr lang="en-US" b="1" dirty="0" err="1"/>
              <a:t>s.split</a:t>
            </a:r>
            <a:r>
              <a:rPr lang="en-US" b="1" dirty="0"/>
              <a:t>('</a:t>
            </a:r>
            <a:r>
              <a:rPr lang="en-US" b="1" dirty="0" err="1"/>
              <a:t>th</a:t>
            </a:r>
            <a:r>
              <a:rPr lang="en-US" b="1" dirty="0"/>
              <a:t>')     # -&gt; ['This ', 'at ', 'e o', '</a:t>
            </a:r>
            <a:r>
              <a:rPr lang="en-US" b="1" dirty="0" err="1"/>
              <a:t>er</a:t>
            </a:r>
            <a:r>
              <a:rPr lang="en-US" b="1" dirty="0"/>
              <a:t>']</a:t>
            </a:r>
          </a:p>
          <a:p>
            <a:endParaRPr lang="en-US" b="1" dirty="0"/>
          </a:p>
          <a:p>
            <a:r>
              <a:rPr lang="en-US" b="1" dirty="0"/>
              <a:t>What if the glue isn't in the string at all? Then you get back a </a:t>
            </a:r>
            <a:r>
              <a:rPr lang="en-US" b="1" i="1" dirty="0"/>
              <a:t>list</a:t>
            </a:r>
            <a:r>
              <a:rPr lang="en-US" b="1" dirty="0"/>
              <a:t> with a single string</a:t>
            </a:r>
          </a:p>
          <a:p>
            <a:endParaRPr lang="en-US" b="1" dirty="0"/>
          </a:p>
          <a:p>
            <a:r>
              <a:rPr lang="en-US" b="1" dirty="0"/>
              <a:t>&gt;&gt;&gt; </a:t>
            </a:r>
            <a:r>
              <a:rPr lang="en-US" b="1" dirty="0" err="1"/>
              <a:t>s.split</a:t>
            </a:r>
            <a:r>
              <a:rPr lang="en-US" b="1" dirty="0"/>
              <a:t>('X')      # -&gt; ['This that the other']</a:t>
            </a:r>
          </a:p>
          <a:p>
            <a:br>
              <a:rPr lang="en-US" dirty="0"/>
            </a:br>
            <a:endParaRPr lang="en-US" dirty="0"/>
          </a:p>
        </p:txBody>
      </p:sp>
    </p:spTree>
    <p:extLst>
      <p:ext uri="{BB962C8B-B14F-4D97-AF65-F5344CB8AC3E}">
        <p14:creationId xmlns:p14="http://schemas.microsoft.com/office/powerpoint/2010/main" val="27178744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Syntax note: .split() is </a:t>
            </a:r>
            <a:r>
              <a:rPr lang="en-US" i="1" dirty="0"/>
              <a:t>also</a:t>
            </a:r>
            <a:r>
              <a:rPr lang="en-US" dirty="0"/>
              <a:t> a string method; you invoke it on the string to be split and pass in the glue to be removed.</a:t>
            </a:r>
          </a:p>
          <a:p>
            <a:endParaRPr lang="en-US" dirty="0"/>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69632713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Ranges</a:t>
            </a:r>
          </a:p>
        </p:txBody>
      </p:sp>
    </p:spTree>
    <p:extLst>
      <p:ext uri="{BB962C8B-B14F-4D97-AF65-F5344CB8AC3E}">
        <p14:creationId xmlns:p14="http://schemas.microsoft.com/office/powerpoint/2010/main" val="258436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Real-life data frequently comes in bulk: that temperature station has a new reading every minute. You can't just give each one its own variable when you write the program. You need to be systematic about it.</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[10, 20, 30] &gt; [10, 20, 25] </a:t>
            </a:r>
          </a:p>
          <a:p>
            <a:r>
              <a:rPr lang="en-US" sz="4200" dirty="0"/>
              <a:t>&gt;&gt;&gt; [10, 20, 30] &gt; [15, 20, 25]</a:t>
            </a:r>
          </a:p>
          <a:p>
            <a:endParaRPr lang="en-US" sz="4200" dirty="0"/>
          </a:p>
        </p:txBody>
      </p:sp>
    </p:spTree>
    <p:extLst>
      <p:ext uri="{BB962C8B-B14F-4D97-AF65-F5344CB8AC3E}">
        <p14:creationId xmlns:p14="http://schemas.microsoft.com/office/powerpoint/2010/main" val="193012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Like reversed(), it makes a list-like object that you have to wrap in list() if you want to read it as a list: list(range(&lt;integer&gt;,&lt;integer&gt;))</a:t>
            </a:r>
          </a:p>
        </p:txBody>
      </p:sp>
    </p:spTree>
    <p:extLst>
      <p:ext uri="{BB962C8B-B14F-4D97-AF65-F5344CB8AC3E}">
        <p14:creationId xmlns:p14="http://schemas.microsoft.com/office/powerpoint/2010/main" val="21505342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&gt;&gt;&gt; list(range(0,3))          # -&gt; [0, 1, 2]</a:t>
            </a:r>
          </a:p>
          <a:p>
            <a:r>
              <a:rPr lang="en-US" i="1" dirty="0"/>
              <a:t>It's a list of integers that starts with 0 and stops just before it would reach 3.</a:t>
            </a:r>
          </a:p>
          <a:p>
            <a:endParaRPr lang="en-US" i="1" dirty="0"/>
          </a:p>
          <a:p>
            <a:r>
              <a:rPr lang="en-US" i="1" dirty="0"/>
              <a:t>You don't need to start at 0</a:t>
            </a:r>
            <a:r>
              <a:rPr lang="en-US" dirty="0"/>
              <a:t>.</a:t>
            </a:r>
          </a:p>
          <a:p>
            <a:r>
              <a:rPr lang="en-US" dirty="0"/>
              <a:t>&gt;&gt;&gt; list(range(5,10))         # -&gt; [5, 6, 7, 8, 9]</a:t>
            </a:r>
          </a:p>
          <a:p>
            <a:r>
              <a:rPr lang="en-US" i="1" dirty="0"/>
              <a:t>This one starts at 5 and stops just before 10.</a:t>
            </a:r>
            <a:endParaRPr lang="en-US" dirty="0"/>
          </a:p>
        </p:txBody>
      </p:sp>
    </p:spTree>
    <p:extLst>
      <p:ext uri="{BB962C8B-B14F-4D97-AF65-F5344CB8AC3E}">
        <p14:creationId xmlns:p14="http://schemas.microsoft.com/office/powerpoint/2010/main" val="43961173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i="1" dirty="0"/>
              <a:t>You can optionally add a third number: if you do, it counts up by that much at a time.</a:t>
            </a:r>
          </a:p>
          <a:p>
            <a:r>
              <a:rPr lang="en-US" dirty="0"/>
              <a:t>&gt;&gt;&gt; list(range(5,20,2)) # -&gt; [5,7,9,11,13,15,17,19]</a:t>
            </a:r>
          </a:p>
          <a:p>
            <a:endParaRPr lang="en-US" i="1" dirty="0"/>
          </a:p>
          <a:p>
            <a:r>
              <a:rPr lang="en-US" i="1" dirty="0"/>
              <a:t>The third number can even be </a:t>
            </a:r>
            <a:r>
              <a:rPr lang="en-US" b="1" i="1" dirty="0"/>
              <a:t>negative</a:t>
            </a:r>
            <a:r>
              <a:rPr lang="en-US" i="1" dirty="0"/>
              <a:t>, in which case it counts backwards from the first number until just before reaching the second.</a:t>
            </a:r>
            <a:endParaRPr lang="en-US" dirty="0"/>
          </a:p>
          <a:p>
            <a:r>
              <a:rPr lang="en-US" dirty="0"/>
              <a:t>&gt;&gt;&gt; list(range(20,0,-5))  # -&gt; [20, 15, 10, 5]</a:t>
            </a:r>
          </a:p>
          <a:p>
            <a:endParaRPr lang="en-US" i="1" dirty="0"/>
          </a:p>
          <a:p>
            <a:r>
              <a:rPr lang="en-US" i="1" dirty="0"/>
              <a:t>Or, and this is very convenient, if you only use </a:t>
            </a:r>
            <a:r>
              <a:rPr lang="en-US" b="1" i="1" dirty="0"/>
              <a:t>one</a:t>
            </a:r>
            <a:r>
              <a:rPr lang="en-US" i="1" dirty="0"/>
              <a:t> number, it starts at zero.</a:t>
            </a:r>
          </a:p>
          <a:p>
            <a:r>
              <a:rPr lang="en-US" dirty="0"/>
              <a:t>&gt;&gt;&gt; list(range(4))              # -&gt; [0, 1, 2, 3]</a:t>
            </a:r>
          </a:p>
        </p:txBody>
      </p:sp>
    </p:spTree>
    <p:extLst>
      <p:ext uri="{BB962C8B-B14F-4D97-AF65-F5344CB8AC3E}">
        <p14:creationId xmlns:p14="http://schemas.microsoft.com/office/powerpoint/2010/main" val="259448944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387187426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19801451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dirty="0"/>
              <a:t>See how concise this is? Range makes some numerical tasks straightforward.</a:t>
            </a:r>
          </a:p>
          <a:p>
            <a:endParaRPr lang="en-US" dirty="0"/>
          </a:p>
          <a:p>
            <a:r>
              <a:rPr lang="en-US" dirty="0"/>
              <a:t>$ python </a:t>
            </a:r>
            <a:r>
              <a:rPr lang="en-US" dirty="0" err="1"/>
              <a:t>range.py</a:t>
            </a:r>
            <a:endParaRPr lang="en-US" dirty="0"/>
          </a:p>
          <a:p>
            <a:endParaRPr lang="en-US" dirty="0"/>
          </a:p>
        </p:txBody>
      </p:sp>
    </p:spTree>
    <p:extLst>
      <p:ext uri="{BB962C8B-B14F-4D97-AF65-F5344CB8AC3E}">
        <p14:creationId xmlns:p14="http://schemas.microsoft.com/office/powerpoint/2010/main" val="169552180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Slices</a:t>
            </a:r>
          </a:p>
        </p:txBody>
      </p:sp>
    </p:spTree>
    <p:extLst>
      <p:ext uri="{BB962C8B-B14F-4D97-AF65-F5344CB8AC3E}">
        <p14:creationId xmlns:p14="http://schemas.microsoft.com/office/powerpoint/2010/main" val="9908826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319147519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&gt;&gt;&gt; s </a:t>
            </a:r>
            <a:r>
              <a:rPr lang="en-US" b="1" dirty="0"/>
              <a:t>=</a:t>
            </a:r>
            <a:r>
              <a:rPr lang="en-US" dirty="0"/>
              <a:t> 'ABCDEFGHIJ'</a:t>
            </a:r>
          </a:p>
          <a:p>
            <a:r>
              <a:rPr lang="en-US" i="1" dirty="0"/>
              <a:t>This is an ordinary string with 10 elements</a:t>
            </a:r>
            <a:endParaRPr lang="en-US" dirty="0"/>
          </a:p>
          <a:p>
            <a:r>
              <a:rPr lang="en-US" dirty="0"/>
              <a:t>&gt;&gt;&gt; s</a:t>
            </a:r>
            <a:r>
              <a:rPr lang="en-US" b="1" dirty="0"/>
              <a:t>[3]</a:t>
            </a:r>
            <a:r>
              <a:rPr lang="en-US" dirty="0"/>
              <a:t>       </a:t>
            </a:r>
            <a:r>
              <a:rPr lang="en-US" i="1" dirty="0"/>
              <a:t># -&gt; 'D'</a:t>
            </a:r>
          </a:p>
          <a:p>
            <a:r>
              <a:rPr lang="en-US" i="1" dirty="0"/>
              <a:t>This is zero-based indexing like you already know</a:t>
            </a:r>
          </a:p>
          <a:p>
            <a:endParaRPr lang="en-US" i="1" dirty="0"/>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&gt;&gt;&gt; s</a:t>
            </a:r>
            <a:r>
              <a:rPr lang="en-US" b="1" dirty="0"/>
              <a:t>[3:5]</a:t>
            </a:r>
            <a:r>
              <a:rPr lang="en-US" dirty="0"/>
              <a:t>     </a:t>
            </a:r>
            <a:r>
              <a:rPr lang="en-US" i="1" dirty="0"/>
              <a:t># -&gt; 'DE'</a:t>
            </a:r>
          </a:p>
          <a:p>
            <a:r>
              <a:rPr lang="en-US" dirty="0"/>
              <a:t>&gt;&gt;&gt; s[4:7]     # -&gt; 'EFG'</a:t>
            </a:r>
          </a:p>
          <a:p>
            <a:endParaRPr lang="en-US" dirty="0"/>
          </a:p>
        </p:txBody>
      </p:sp>
    </p:spTree>
    <p:extLst>
      <p:ext uri="{BB962C8B-B14F-4D97-AF65-F5344CB8AC3E}">
        <p14:creationId xmlns:p14="http://schemas.microsoft.com/office/powerpoint/2010/main" val="18559862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Autofit/>
          </a:bodyPr>
          <a:lstStyle/>
          <a:p>
            <a:r>
              <a:rPr lang="en-US" sz="3600" i="1" dirty="0"/>
              <a:t>Leaving off the first index is the same as saying "start from the beginning of the string"</a:t>
            </a:r>
            <a:endParaRPr lang="en-US" sz="3600" dirty="0"/>
          </a:p>
          <a:p>
            <a:r>
              <a:rPr lang="en-US" sz="3600" dirty="0"/>
              <a:t>&gt;&gt;&gt; s</a:t>
            </a:r>
            <a:r>
              <a:rPr lang="en-US" sz="3600" b="1" dirty="0"/>
              <a:t>[0:4]</a:t>
            </a:r>
            <a:r>
              <a:rPr lang="en-US" sz="3600" dirty="0"/>
              <a:t>     </a:t>
            </a:r>
            <a:r>
              <a:rPr lang="en-US" sz="3600" i="1" dirty="0"/>
              <a:t># -&gt; 'ABCD'</a:t>
            </a:r>
            <a:endParaRPr lang="en-US" sz="3600" dirty="0"/>
          </a:p>
          <a:p>
            <a:r>
              <a:rPr lang="en-US" sz="3600" dirty="0"/>
              <a:t>&gt;&gt;&gt; s</a:t>
            </a:r>
            <a:r>
              <a:rPr lang="en-US" sz="3600" b="1" dirty="0"/>
              <a:t>[:4]</a:t>
            </a:r>
            <a:r>
              <a:rPr lang="en-US" sz="3600" dirty="0"/>
              <a:t>      </a:t>
            </a:r>
            <a:r>
              <a:rPr lang="en-US" sz="3600" i="1" dirty="0"/>
              <a:t># -&gt; 'ABCD'</a:t>
            </a:r>
          </a:p>
          <a:p>
            <a:endParaRPr lang="en-US" sz="3600" dirty="0"/>
          </a:p>
          <a:p>
            <a:r>
              <a:rPr lang="en-US" sz="3600" i="1" dirty="0"/>
              <a:t>Leaving off the second index is the same as saying "go until the end of the string"</a:t>
            </a:r>
            <a:endParaRPr lang="en-US" sz="3600" dirty="0"/>
          </a:p>
          <a:p>
            <a:r>
              <a:rPr lang="en-US" sz="3600" dirty="0"/>
              <a:t>&gt;&gt;&gt; s</a:t>
            </a:r>
            <a:r>
              <a:rPr lang="en-US" sz="3600" b="1" dirty="0"/>
              <a:t>[6:10]</a:t>
            </a:r>
            <a:r>
              <a:rPr lang="en-US" sz="3600" dirty="0"/>
              <a:t>    </a:t>
            </a:r>
            <a:r>
              <a:rPr lang="en-US" sz="3600" i="1" dirty="0"/>
              <a:t># -&gt; 'GHIJ'</a:t>
            </a:r>
          </a:p>
          <a:p>
            <a:r>
              <a:rPr lang="en-US" sz="3600" dirty="0"/>
              <a:t>&gt;&gt;&gt; s</a:t>
            </a:r>
            <a:r>
              <a:rPr lang="en-US" sz="3600" b="1" dirty="0"/>
              <a:t>[6:]</a:t>
            </a:r>
            <a:r>
              <a:rPr lang="en-US" sz="3600" dirty="0"/>
              <a:t>      </a:t>
            </a:r>
            <a:r>
              <a:rPr lang="en-US" sz="3600" i="1" dirty="0"/>
              <a:t># -&gt; 'GHIJ' </a:t>
            </a:r>
          </a:p>
          <a:p>
            <a:endParaRPr lang="en-US" sz="3600" dirty="0"/>
          </a:p>
        </p:txBody>
      </p:sp>
    </p:spTree>
    <p:extLst>
      <p:ext uri="{BB962C8B-B14F-4D97-AF65-F5344CB8AC3E}">
        <p14:creationId xmlns:p14="http://schemas.microsoft.com/office/powerpoint/2010/main" val="400022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THIRD, Lists are values. That means you can put them in variables!</a:t>
            </a:r>
          </a:p>
          <a:p>
            <a:r>
              <a:rPr lang="en-US" dirty="0"/>
              <a:t>The type of that variable is type </a:t>
            </a:r>
            <a:r>
              <a:rPr lang="en-US" i="1" dirty="0"/>
              <a:t>list</a:t>
            </a:r>
            <a:r>
              <a:rPr lang="en-US" dirty="0"/>
              <a:t>. (</a:t>
            </a:r>
            <a:r>
              <a:rPr lang="en-US" b="1" dirty="0"/>
              <a:t>Add to displayed list of types along with the others)</a:t>
            </a:r>
          </a:p>
          <a:p>
            <a:r>
              <a:rPr lang="en-US" dirty="0"/>
              <a:t>We can use these variables in assignments just like with other types</a:t>
            </a:r>
          </a:p>
        </p:txBody>
      </p:sp>
    </p:spTree>
    <p:extLst>
      <p:ext uri="{BB962C8B-B14F-4D97-AF65-F5344CB8AC3E}">
        <p14:creationId xmlns:p14="http://schemas.microsoft.com/office/powerpoint/2010/main" val="17926626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i="1" dirty="0"/>
              <a:t>As with ranges, there's an optional third number which is how many characters to go at once. In a slice, it's separated by another colon.</a:t>
            </a:r>
          </a:p>
          <a:p>
            <a:r>
              <a:rPr lang="en-US" dirty="0"/>
              <a:t>s</a:t>
            </a:r>
            <a:r>
              <a:rPr lang="en-US" b="1" dirty="0"/>
              <a:t>[1:9:2]</a:t>
            </a:r>
            <a:r>
              <a:rPr lang="en-US" dirty="0"/>
              <a:t>   </a:t>
            </a:r>
            <a:r>
              <a:rPr lang="en-US" i="1" dirty="0"/>
              <a:t># -&gt; 'BDFH'</a:t>
            </a:r>
          </a:p>
          <a:p>
            <a:r>
              <a:rPr lang="en-US" dirty="0"/>
              <a:t>s</a:t>
            </a:r>
            <a:r>
              <a:rPr lang="en-US" b="1" dirty="0"/>
              <a:t>[1:9:3]</a:t>
            </a:r>
            <a:r>
              <a:rPr lang="en-US" dirty="0"/>
              <a:t>   </a:t>
            </a:r>
            <a:r>
              <a:rPr lang="en-US" i="1" dirty="0"/>
              <a:t># -&gt; 'BEH'</a:t>
            </a:r>
          </a:p>
          <a:p>
            <a:endParaRPr lang="en-US" dirty="0"/>
          </a:p>
          <a:p>
            <a:r>
              <a:rPr lang="en-US" i="1" dirty="0"/>
              <a:t>You can leave off either or both of the first two numbers: an easy way to take every nth character from a string.	</a:t>
            </a:r>
          </a:p>
          <a:p>
            <a:r>
              <a:rPr lang="en-US" dirty="0"/>
              <a:t>s</a:t>
            </a:r>
            <a:r>
              <a:rPr lang="en-US" b="1" dirty="0"/>
              <a:t>[::2]</a:t>
            </a:r>
            <a:r>
              <a:rPr lang="en-US" dirty="0"/>
              <a:t>     </a:t>
            </a:r>
            <a:r>
              <a:rPr lang="en-US" i="1" dirty="0"/>
              <a:t># -&gt; 'ACEGI'</a:t>
            </a:r>
            <a:endParaRPr lang="en-US" dirty="0"/>
          </a:p>
          <a:p>
            <a:endParaRPr lang="en-US" dirty="0"/>
          </a:p>
        </p:txBody>
      </p:sp>
    </p:spTree>
    <p:extLst>
      <p:ext uri="{BB962C8B-B14F-4D97-AF65-F5344CB8AC3E}">
        <p14:creationId xmlns:p14="http://schemas.microsoft.com/office/powerpoint/2010/main" val="184985830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i="1" dirty="0"/>
              <a:t>-1 means the </a:t>
            </a:r>
            <a:r>
              <a:rPr lang="en-US" b="1" i="1" dirty="0"/>
              <a:t>last</a:t>
            </a:r>
            <a:r>
              <a:rPr lang="en-US" i="1" dirty="0"/>
              <a:t> character</a:t>
            </a:r>
            <a:endParaRPr lang="en-US" b="1" dirty="0"/>
          </a:p>
          <a:p>
            <a:r>
              <a:rPr lang="en-US" b="1" dirty="0"/>
              <a:t>&gt;&gt;&gt; s[-1]</a:t>
            </a:r>
            <a:r>
              <a:rPr lang="en-US" dirty="0"/>
              <a:t>      </a:t>
            </a:r>
            <a:r>
              <a:rPr lang="en-US" i="1" dirty="0"/>
              <a:t># -&gt; 'I'</a:t>
            </a:r>
          </a:p>
          <a:p>
            <a:endParaRPr lang="en-US" dirty="0"/>
          </a:p>
          <a:p>
            <a:r>
              <a:rPr lang="en-US" i="1" dirty="0"/>
              <a:t>so -2 is obviously the </a:t>
            </a:r>
            <a:r>
              <a:rPr lang="en-US" b="1" i="1" dirty="0"/>
              <a:t>second-to-last</a:t>
            </a:r>
            <a:endParaRPr lang="en-US" i="1" dirty="0"/>
          </a:p>
          <a:p>
            <a:r>
              <a:rPr lang="en-US" b="1" dirty="0"/>
              <a:t>&gt;&gt;&gt; s[-2]</a:t>
            </a:r>
            <a:r>
              <a:rPr lang="en-US" dirty="0"/>
              <a:t>      </a:t>
            </a:r>
            <a:r>
              <a:rPr lang="en-US" i="1" dirty="0"/>
              <a:t># -&gt; 'H'</a:t>
            </a:r>
          </a:p>
          <a:p>
            <a:endParaRPr lang="en-US" i="1" dirty="0"/>
          </a:p>
          <a:p>
            <a:r>
              <a:rPr lang="en-US" i="1" dirty="0"/>
              <a:t>and -3 is the third-to-last</a:t>
            </a:r>
          </a:p>
          <a:p>
            <a:r>
              <a:rPr lang="en-US" b="1" dirty="0"/>
              <a:t>&gt;&gt;&gt; s[-3]	   # -&gt; 'G'</a:t>
            </a:r>
          </a:p>
          <a:p>
            <a:endParaRPr lang="en-US" i="1" dirty="0"/>
          </a:p>
          <a:p>
            <a:r>
              <a:rPr lang="en-US" i="1" dirty="0"/>
              <a:t>And this – length of the string is the first element</a:t>
            </a:r>
          </a:p>
          <a:p>
            <a:r>
              <a:rPr lang="en-US" b="1" dirty="0"/>
              <a:t>&gt;&gt;&gt; s[-10] # -&gt; 'A'</a:t>
            </a:r>
          </a:p>
          <a:p>
            <a:endParaRPr lang="en-US" b="1" dirty="0"/>
          </a:p>
        </p:txBody>
      </p:sp>
    </p:spTree>
    <p:extLst>
      <p:ext uri="{BB962C8B-B14F-4D97-AF65-F5344CB8AC3E}">
        <p14:creationId xmlns:p14="http://schemas.microsoft.com/office/powerpoint/2010/main" val="308509151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&gt;&gt;&gt; 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&gt;&gt;&gt; s[::-1]</a:t>
            </a:r>
            <a:r>
              <a:rPr lang="en-US" dirty="0"/>
              <a:t>    </a:t>
            </a:r>
            <a:r>
              <a:rPr lang="en-US" i="1" dirty="0"/>
              <a:t># -&gt; [9, 8, 7, 6, 5, 4, 3, 2, 1, 0]</a:t>
            </a:r>
          </a:p>
        </p:txBody>
      </p:sp>
    </p:spTree>
    <p:extLst>
      <p:ext uri="{BB962C8B-B14F-4D97-AF65-F5344CB8AC3E}">
        <p14:creationId xmlns:p14="http://schemas.microsoft.com/office/powerpoint/2010/main" val="33557240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177171578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CTECH402_M3_08	</a:t>
            </a:r>
          </a:p>
          <a:p>
            <a:r>
              <a:rPr lang="en-US" dirty="0">
                <a:solidFill>
                  <a:schemeClr val="bg1"/>
                </a:solidFill>
              </a:rPr>
              <a:t>Example: Fill-in-the-Blank</a:t>
            </a:r>
          </a:p>
        </p:txBody>
      </p:sp>
    </p:spTree>
    <p:extLst>
      <p:ext uri="{BB962C8B-B14F-4D97-AF65-F5344CB8AC3E}">
        <p14:creationId xmlns:p14="http://schemas.microsoft.com/office/powerpoint/2010/main" val="217162668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4074494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89730869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369278299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4108470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1557807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l = [10, 20, 10, 30]</a:t>
            </a:r>
          </a:p>
          <a:p>
            <a:r>
              <a:rPr lang="en-US" sz="4200" dirty="0"/>
              <a:t>&gt;&gt;&gt; l</a:t>
            </a:r>
          </a:p>
          <a:p>
            <a:r>
              <a:rPr lang="en-US" sz="4200" dirty="0"/>
              <a:t>&gt;&gt;&gt; </a:t>
            </a:r>
            <a:r>
              <a:rPr lang="en-US" sz="4200" dirty="0" err="1"/>
              <a:t>len</a:t>
            </a:r>
            <a:r>
              <a:rPr lang="en-US" sz="4200" dirty="0"/>
              <a:t>(l)</a:t>
            </a:r>
          </a:p>
          <a:p>
            <a:r>
              <a:rPr lang="en-US" sz="4200" dirty="0"/>
              <a:t>&gt;&gt;&gt; m = l</a:t>
            </a:r>
          </a:p>
          <a:p>
            <a:r>
              <a:rPr lang="en-US" sz="4200" dirty="0"/>
              <a:t>&gt;&gt;&gt; m</a:t>
            </a:r>
          </a:p>
        </p:txBody>
      </p:sp>
    </p:spTree>
    <p:extLst>
      <p:ext uri="{BB962C8B-B14F-4D97-AF65-F5344CB8AC3E}">
        <p14:creationId xmlns:p14="http://schemas.microsoft.com/office/powerpoint/2010/main" val="29333606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438780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309125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22638250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28256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15965071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we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25721354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41503833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38824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358759249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331641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200" dirty="0"/>
              <a:t>Here's an simple way to add an element to a list with + and =</a:t>
            </a:r>
          </a:p>
          <a:p>
            <a:endParaRPr lang="en-US" sz="4200" dirty="0"/>
          </a:p>
          <a:p>
            <a:r>
              <a:rPr lang="en-US" sz="4200" dirty="0"/>
              <a:t>&gt;&gt;&gt; l = ['</a:t>
            </a:r>
            <a:r>
              <a:rPr lang="en-US" sz="4200" dirty="0" err="1"/>
              <a:t>uno</a:t>
            </a:r>
            <a:r>
              <a:rPr lang="en-US" sz="4200" dirty="0"/>
              <a:t>', 'dos', '</a:t>
            </a:r>
            <a:r>
              <a:rPr lang="en-US" sz="4200" dirty="0" err="1"/>
              <a:t>tres</a:t>
            </a:r>
            <a:r>
              <a:rPr lang="en-US" sz="4200" dirty="0"/>
              <a:t>']</a:t>
            </a:r>
          </a:p>
          <a:p>
            <a:r>
              <a:rPr lang="en-US" sz="4200" dirty="0"/>
              <a:t>&gt;&gt;&gt; l = l + ['</a:t>
            </a:r>
            <a:r>
              <a:rPr lang="en-US" sz="4200" dirty="0" err="1"/>
              <a:t>cuatro</a:t>
            </a:r>
            <a:r>
              <a:rPr lang="en-US" sz="4200" dirty="0"/>
              <a:t>']</a:t>
            </a:r>
          </a:p>
          <a:p>
            <a:r>
              <a:rPr lang="en-US" sz="4200" dirty="0"/>
              <a:t>&gt;&gt;&gt; l</a:t>
            </a:r>
          </a:p>
        </p:txBody>
      </p:sp>
    </p:spTree>
    <p:extLst>
      <p:ext uri="{BB962C8B-B14F-4D97-AF65-F5344CB8AC3E}">
        <p14:creationId xmlns:p14="http://schemas.microsoft.com/office/powerpoint/2010/main" val="28526005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D56C13-9514-6C42-B11C-71861DE0BED7}"/>
              </a:ext>
            </a:extLst>
          </p:cNvPr>
          <p:cNvSpPr>
            <a:spLocks noGrp="1"/>
          </p:cNvSpPr>
          <p:nvPr>
            <p:ph sz="quarter" idx="10"/>
          </p:nvPr>
        </p:nvSpPr>
        <p:spPr/>
        <p:txBody>
          <a:bodyPr/>
          <a:lstStyle/>
          <a:p>
            <a:r>
              <a:rPr lang="en-US" dirty="0"/>
              <a:t>$ python </a:t>
            </a:r>
            <a:r>
              <a:rPr lang="en-US" dirty="0" err="1"/>
              <a:t>fillin.py</a:t>
            </a:r>
            <a:endParaRPr lang="en-US" dirty="0"/>
          </a:p>
          <a:p>
            <a:endParaRPr lang="en-US" dirty="0"/>
          </a:p>
          <a:p>
            <a:r>
              <a:rPr lang="en-US" dirty="0"/>
              <a:t>Each time we run the program, it makes new random choices so we get a different story</a:t>
            </a:r>
          </a:p>
          <a:p>
            <a:endParaRPr lang="en-US" dirty="0"/>
          </a:p>
          <a:p>
            <a:r>
              <a:rPr lang="en-US" dirty="0"/>
              <a:t>$ python </a:t>
            </a:r>
            <a:r>
              <a:rPr lang="en-US" dirty="0" err="1"/>
              <a:t>fillin.py</a:t>
            </a:r>
            <a:endParaRPr lang="en-US" dirty="0"/>
          </a:p>
          <a:p>
            <a:r>
              <a:rPr lang="en-US" dirty="0"/>
              <a:t>$ python </a:t>
            </a:r>
            <a:r>
              <a:rPr lang="en-US" dirty="0" err="1"/>
              <a:t>fillin.py</a:t>
            </a:r>
            <a:endParaRPr lang="en-US" dirty="0"/>
          </a:p>
        </p:txBody>
      </p:sp>
    </p:spTree>
    <p:extLst>
      <p:ext uri="{BB962C8B-B14F-4D97-AF65-F5344CB8AC3E}">
        <p14:creationId xmlns:p14="http://schemas.microsoft.com/office/powerpoint/2010/main" val="15668220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22453169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CTECH402_M4_01</a:t>
            </a:r>
          </a:p>
          <a:p>
            <a:r>
              <a:rPr lang="en-US" dirty="0">
                <a:solidFill>
                  <a:schemeClr val="bg1"/>
                </a:solidFill>
              </a:rPr>
              <a:t>Module Intro</a:t>
            </a:r>
          </a:p>
        </p:txBody>
      </p:sp>
    </p:spTree>
    <p:extLst>
      <p:ext uri="{BB962C8B-B14F-4D97-AF65-F5344CB8AC3E}">
        <p14:creationId xmlns:p14="http://schemas.microsoft.com/office/powerpoint/2010/main" val="290397233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We have one more fundamental data type to meet: the dictionary</a:t>
            </a:r>
          </a:p>
          <a:p>
            <a:r>
              <a:rPr lang="en-US" dirty="0"/>
              <a:t>It's not as common as a list, but for the things it does, it's incredibly useful.</a:t>
            </a:r>
          </a:p>
          <a:p>
            <a:r>
              <a:rPr lang="en-US" dirty="0"/>
              <a:t>A physical dictionary associates words with their definitions. If you know the word, you can easily look up the associated definition. A python dictionary does the same, for any kind of data: if you have a </a:t>
            </a:r>
            <a:r>
              <a:rPr lang="en-US" i="1" dirty="0"/>
              <a:t>key</a:t>
            </a:r>
            <a:r>
              <a:rPr lang="en-US" dirty="0"/>
              <a:t>, you can easily look up the associated </a:t>
            </a:r>
            <a:r>
              <a:rPr lang="en-US" i="1" dirty="0"/>
              <a:t>value</a:t>
            </a:r>
            <a:r>
              <a:rPr lang="en-US" dirty="0"/>
              <a:t>.</a:t>
            </a:r>
          </a:p>
        </p:txBody>
      </p:sp>
    </p:spTree>
    <p:extLst>
      <p:ext uri="{BB962C8B-B14F-4D97-AF65-F5344CB8AC3E}">
        <p14:creationId xmlns:p14="http://schemas.microsoft.com/office/powerpoint/2010/main" val="109446258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Other examples:</a:t>
            </a:r>
          </a:p>
          <a:p>
            <a:pPr lvl="1"/>
            <a:endParaRPr lang="en-US" dirty="0"/>
          </a:p>
          <a:p>
            <a:r>
              <a:rPr lang="en-US" dirty="0"/>
              <a:t>Course number ⇒ course description</a:t>
            </a:r>
          </a:p>
          <a:p>
            <a:r>
              <a:rPr lang="en-US" dirty="0"/>
              <a:t>Customer ⇒ account balance </a:t>
            </a:r>
          </a:p>
          <a:p>
            <a:r>
              <a:rPr lang="en-US" dirty="0"/>
              <a:t>Search term ⇒ search results</a:t>
            </a:r>
          </a:p>
          <a:p>
            <a:endParaRPr lang="en-US" dirty="0"/>
          </a:p>
          <a:p>
            <a:r>
              <a:rPr lang="en-US" dirty="0"/>
              <a:t>In this module, we'll cover dictionaries, how they're like and unlike lists, and some common ways to use them.</a:t>
            </a:r>
          </a:p>
        </p:txBody>
      </p:sp>
    </p:spTree>
    <p:extLst>
      <p:ext uri="{BB962C8B-B14F-4D97-AF65-F5344CB8AC3E}">
        <p14:creationId xmlns:p14="http://schemas.microsoft.com/office/powerpoint/2010/main" val="281503404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CTECH402_M4_02</a:t>
            </a:r>
          </a:p>
          <a:p>
            <a:r>
              <a:rPr lang="en-US" dirty="0">
                <a:solidFill>
                  <a:schemeClr val="bg1"/>
                </a:solidFill>
              </a:rPr>
              <a:t>Dictionary Basics</a:t>
            </a:r>
          </a:p>
        </p:txBody>
      </p:sp>
    </p:spTree>
    <p:extLst>
      <p:ext uri="{BB962C8B-B14F-4D97-AF65-F5344CB8AC3E}">
        <p14:creationId xmlns:p14="http://schemas.microsoft.com/office/powerpoint/2010/main" val="382988793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 easiest way to understand a dictionary is to play with creating and using them.</a:t>
            </a:r>
          </a:p>
        </p:txBody>
      </p:sp>
    </p:spTree>
    <p:extLst>
      <p:ext uri="{BB962C8B-B14F-4D97-AF65-F5344CB8AC3E}">
        <p14:creationId xmlns:p14="http://schemas.microsoft.com/office/powerpoint/2010/main" val="378957113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Create a dictionary like a list, </a:t>
            </a:r>
            <a:r>
              <a:rPr lang="en-US" i="1" dirty="0"/>
              <a:t>except</a:t>
            </a:r>
            <a:r>
              <a:rPr lang="en-US" dirty="0"/>
              <a:t>:</a:t>
            </a:r>
          </a:p>
          <a:p>
            <a:r>
              <a:rPr lang="en-US" dirty="0"/>
              <a:t>	{} instead of []</a:t>
            </a:r>
          </a:p>
          <a:p>
            <a:r>
              <a:rPr lang="en-US" dirty="0"/>
              <a:t>	instead of elements, </a:t>
            </a:r>
            <a:r>
              <a:rPr lang="en-US" i="1" dirty="0"/>
              <a:t>pairs </a:t>
            </a:r>
            <a:r>
              <a:rPr lang="en-US" dirty="0"/>
              <a:t>with a : between the halves and , between pairs</a:t>
            </a:r>
          </a:p>
          <a:p>
            <a:endParaRPr lang="en-US" dirty="0"/>
          </a:p>
          <a:p>
            <a:r>
              <a:rPr lang="en-US" dirty="0"/>
              <a:t>Here's the start of a dictionary that tracks each person's username</a:t>
            </a:r>
          </a:p>
          <a:p>
            <a:endParaRPr lang="en-US" dirty="0"/>
          </a:p>
          <a:p>
            <a:r>
              <a:rPr lang="en-US" dirty="0"/>
              <a:t>&gt;&gt;&gt; d = {'Henry': 'hj405', 'Marion': 'mr232'}</a:t>
            </a:r>
          </a:p>
          <a:p>
            <a:endParaRPr lang="en-US" dirty="0"/>
          </a:p>
        </p:txBody>
      </p:sp>
    </p:spTree>
    <p:extLst>
      <p:ext uri="{BB962C8B-B14F-4D97-AF65-F5344CB8AC3E}">
        <p14:creationId xmlns:p14="http://schemas.microsoft.com/office/powerpoint/2010/main" val="368329020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&gt;&gt;&gt; d</a:t>
            </a:r>
          </a:p>
          <a:p>
            <a:r>
              <a:rPr lang="en-US" dirty="0"/>
              <a:t> </a:t>
            </a:r>
          </a:p>
          <a:p>
            <a:r>
              <a:rPr lang="en-US" dirty="0"/>
              <a:t>This is also how Python prints dictionaries</a:t>
            </a:r>
          </a:p>
          <a:p>
            <a:endParaRPr lang="en-US" dirty="0"/>
          </a:p>
          <a:p>
            <a:r>
              <a:rPr lang="en-US" dirty="0"/>
              <a:t>&gt;&gt;&gt; {} </a:t>
            </a:r>
          </a:p>
          <a:p>
            <a:endParaRPr lang="en-US" dirty="0"/>
          </a:p>
          <a:p>
            <a:r>
              <a:rPr lang="en-US" dirty="0"/>
              <a:t>the empty dictionary: like [] for the empty list but with curly braces instead of square </a:t>
            </a:r>
            <a:r>
              <a:rPr lang="en-US" dirty="0" err="1"/>
              <a:t>backets</a:t>
            </a:r>
            <a:endParaRPr lang="en-US" dirty="0"/>
          </a:p>
          <a:p>
            <a:endParaRPr lang="en-US" dirty="0"/>
          </a:p>
        </p:txBody>
      </p:sp>
    </p:spTree>
    <p:extLst>
      <p:ext uri="{BB962C8B-B14F-4D97-AF65-F5344CB8AC3E}">
        <p14:creationId xmlns:p14="http://schemas.microsoft.com/office/powerpoint/2010/main" val="5121943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B8FA6-8735-C545-BDB2-B16A908E562C}"/>
              </a:ext>
            </a:extLst>
          </p:cNvPr>
          <p:cNvSpPr>
            <a:spLocks noGrp="1"/>
          </p:cNvSpPr>
          <p:nvPr>
            <p:ph sz="quarter" idx="10"/>
          </p:nvPr>
        </p:nvSpPr>
        <p:spPr/>
        <p:txBody>
          <a:bodyPr>
            <a:normAutofit lnSpcReduction="10000"/>
          </a:bodyPr>
          <a:lstStyle/>
          <a:p>
            <a:r>
              <a:rPr lang="en-US" dirty="0"/>
              <a:t>We 'look up' </a:t>
            </a:r>
            <a:r>
              <a:rPr lang="en-US" i="1" dirty="0"/>
              <a:t>values</a:t>
            </a:r>
            <a:r>
              <a:rPr lang="en-US" dirty="0"/>
              <a:t> in a dictionary by putting the </a:t>
            </a:r>
            <a:r>
              <a:rPr lang="en-US" i="1" dirty="0"/>
              <a:t>key</a:t>
            </a:r>
            <a:r>
              <a:rPr lang="en-US" dirty="0"/>
              <a:t> in brackets</a:t>
            </a:r>
          </a:p>
          <a:p>
            <a:endParaRPr lang="en-US" dirty="0"/>
          </a:p>
          <a:p>
            <a:r>
              <a:rPr lang="en-US" dirty="0"/>
              <a:t>&gt;&gt;&gt; d['Henry']</a:t>
            </a:r>
          </a:p>
          <a:p>
            <a:r>
              <a:rPr lang="en-US" dirty="0"/>
              <a:t>&gt;&gt;&gt; d['Marion']</a:t>
            </a:r>
          </a:p>
          <a:p>
            <a:endParaRPr lang="en-US" dirty="0"/>
          </a:p>
          <a:p>
            <a:r>
              <a:rPr lang="en-US" dirty="0"/>
              <a:t>It's an error to look up a key not in the dictionary</a:t>
            </a:r>
          </a:p>
          <a:p>
            <a:r>
              <a:rPr lang="en-US" dirty="0"/>
              <a:t>&gt;&gt;&gt; d['Marcus']               # -&gt; &lt;error&gt;</a:t>
            </a:r>
          </a:p>
          <a:p>
            <a:endParaRPr lang="en-US" dirty="0"/>
          </a:p>
          <a:p>
            <a:r>
              <a:rPr lang="en-US" dirty="0"/>
              <a:t>this is like the list syntax, except we use keys, rather than an integer</a:t>
            </a:r>
          </a:p>
          <a:p>
            <a:r>
              <a:rPr lang="en-US" dirty="0"/>
              <a:t>&gt;&gt;&gt; d[1]                    # -&gt; &lt;error&gt;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181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CTECH402_M1_04</a:t>
            </a:r>
          </a:p>
          <a:p>
            <a:r>
              <a:rPr lang="en-US" dirty="0">
                <a:solidFill>
                  <a:schemeClr val="bg1"/>
                </a:solidFill>
              </a:rPr>
              <a:t>For Loops</a:t>
            </a:r>
          </a:p>
        </p:txBody>
      </p:sp>
    </p:spTree>
    <p:extLst>
      <p:ext uri="{BB962C8B-B14F-4D97-AF65-F5344CB8AC3E}">
        <p14:creationId xmlns:p14="http://schemas.microsoft.com/office/powerpoint/2010/main" val="174392322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t>
            </a:r>
            <a:r>
              <a:rPr lang="en-US" i="1" dirty="0"/>
              <a:t>add</a:t>
            </a:r>
            <a:r>
              <a:rPr lang="en-US" dirty="0"/>
              <a:t> a key/value pair using the [] syntax like you would with a list.</a:t>
            </a:r>
          </a:p>
          <a:p>
            <a:r>
              <a:rPr lang="en-US" b="1" dirty="0"/>
              <a:t>&gt;&gt;&gt; d['Marcus'] = 'mb889' </a:t>
            </a:r>
          </a:p>
          <a:p>
            <a:r>
              <a:rPr lang="en-US" b="1" dirty="0"/>
              <a:t>&gt;&gt;&gt; d</a:t>
            </a:r>
          </a:p>
          <a:p>
            <a:r>
              <a:rPr lang="en-US" b="1" dirty="0"/>
              <a:t>&gt;&gt;&gt; d['Marcus']</a:t>
            </a:r>
          </a:p>
        </p:txBody>
      </p:sp>
    </p:spTree>
    <p:extLst>
      <p:ext uri="{BB962C8B-B14F-4D97-AF65-F5344CB8AC3E}">
        <p14:creationId xmlns:p14="http://schemas.microsoft.com/office/powerpoint/2010/main" val="30612455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also </a:t>
            </a:r>
            <a:r>
              <a:rPr lang="en-US" i="1" dirty="0"/>
              <a:t>replace</a:t>
            </a:r>
            <a:r>
              <a:rPr lang="en-US" dirty="0"/>
              <a:t> a key/value pair using the [] syntax like you would with a list.</a:t>
            </a:r>
          </a:p>
          <a:p>
            <a:endParaRPr lang="en-US" b="1" dirty="0"/>
          </a:p>
          <a:p>
            <a:r>
              <a:rPr lang="en-US" b="1" dirty="0"/>
              <a:t>&gt;&gt;&gt; d['Marcus'] = 'mb123' </a:t>
            </a:r>
          </a:p>
          <a:p>
            <a:r>
              <a:rPr lang="en-US" b="1" dirty="0"/>
              <a:t>&gt;&gt;&gt; d</a:t>
            </a:r>
          </a:p>
          <a:p>
            <a:r>
              <a:rPr lang="en-US" b="1" dirty="0"/>
              <a:t>&gt;&gt;&gt; d['Marcus']</a:t>
            </a:r>
          </a:p>
        </p:txBody>
      </p:sp>
    </p:spTree>
    <p:extLst>
      <p:ext uri="{BB962C8B-B14F-4D97-AF65-F5344CB8AC3E}">
        <p14:creationId xmlns:p14="http://schemas.microsoft.com/office/powerpoint/2010/main" val="120412697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FCC17-0ED5-734E-85F1-A022E5405C33}"/>
              </a:ext>
            </a:extLst>
          </p:cNvPr>
          <p:cNvSpPr>
            <a:spLocks noGrp="1"/>
          </p:cNvSpPr>
          <p:nvPr>
            <p:ph sz="quarter" idx="10"/>
          </p:nvPr>
        </p:nvSpPr>
        <p:spPr/>
        <p:txBody>
          <a:bodyPr/>
          <a:lstStyle/>
          <a:p>
            <a:r>
              <a:rPr lang="en-US" dirty="0"/>
              <a:t>You can freely mix types in a dictionary. Just like the elements of a list can be arbitrary different types, the pairs in a list can be, too.</a:t>
            </a:r>
          </a:p>
          <a:p>
            <a:endParaRPr lang="en-US" dirty="0"/>
          </a:p>
          <a:p>
            <a:r>
              <a:rPr lang="en-US" dirty="0"/>
              <a:t>&gt;&gt;&gt; d[12] = 78.13  </a:t>
            </a:r>
          </a:p>
          <a:p>
            <a:r>
              <a:rPr lang="en-US" dirty="0"/>
              <a:t>&gt;&gt;&gt; d</a:t>
            </a:r>
          </a:p>
          <a:p>
            <a:endParaRPr lang="en-US" dirty="0"/>
          </a:p>
          <a:p>
            <a:r>
              <a:rPr lang="en-US" dirty="0"/>
              <a:t>You don't often need to do this, but you can</a:t>
            </a:r>
          </a:p>
        </p:txBody>
      </p:sp>
    </p:spTree>
    <p:extLst>
      <p:ext uri="{BB962C8B-B14F-4D97-AF65-F5344CB8AC3E}">
        <p14:creationId xmlns:p14="http://schemas.microsoft.com/office/powerpoint/2010/main" val="304732866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dictionaries have indices</a:t>
            </a:r>
          </a:p>
          <a:p>
            <a:r>
              <a:rPr lang="en-US" dirty="0"/>
              <a:t>	List indices must be integers: </a:t>
            </a:r>
            <a:r>
              <a:rPr lang="en-US" b="1" dirty="0"/>
              <a:t>l[1] </a:t>
            </a:r>
            <a:r>
              <a:rPr lang="en-US" dirty="0"/>
              <a:t>works but </a:t>
            </a:r>
            <a:r>
              <a:rPr lang="en-US" b="1" dirty="0"/>
              <a:t>l['James'] </a:t>
            </a:r>
            <a:r>
              <a:rPr lang="en-US" dirty="0"/>
              <a:t>doesn't</a:t>
            </a:r>
          </a:p>
          <a:p>
            <a:r>
              <a:rPr lang="en-US" dirty="0"/>
              <a:t>   Dictionary indices can be almost anything: </a:t>
            </a:r>
            <a:r>
              <a:rPr lang="en-US" b="1" dirty="0"/>
              <a:t>d['laser light show'] </a:t>
            </a:r>
            <a:r>
              <a:rPr lang="en-US" dirty="0"/>
              <a:t>is fine</a:t>
            </a:r>
          </a:p>
        </p:txBody>
      </p:sp>
    </p:spTree>
    <p:extLst>
      <p:ext uri="{BB962C8B-B14F-4D97-AF65-F5344CB8AC3E}">
        <p14:creationId xmlns:p14="http://schemas.microsoft.com/office/powerpoint/2010/main" val="18738195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(and unlike strings), dictionaries are mutable: </a:t>
            </a:r>
          </a:p>
          <a:p>
            <a:pPr lvl="1"/>
            <a:r>
              <a:rPr lang="en-US" b="1" dirty="0"/>
              <a:t>d[</a:t>
            </a:r>
            <a:r>
              <a:rPr lang="en-US" b="1" dirty="0" err="1"/>
              <a:t>lname</a:t>
            </a:r>
            <a:r>
              <a:rPr lang="en-US" b="1" dirty="0"/>
              <a:t>]='Smith' </a:t>
            </a:r>
            <a:r>
              <a:rPr lang="en-US" dirty="0"/>
              <a:t>works fine</a:t>
            </a:r>
          </a:p>
          <a:p>
            <a:pPr lvl="1"/>
            <a:r>
              <a:rPr lang="en-US" dirty="0"/>
              <a:t>It </a:t>
            </a:r>
            <a:r>
              <a:rPr lang="en-US" i="1" dirty="0"/>
              <a:t>changes</a:t>
            </a:r>
            <a:r>
              <a:rPr lang="en-US" dirty="0"/>
              <a:t> the existing dictionary</a:t>
            </a:r>
          </a:p>
          <a:p>
            <a:r>
              <a:rPr lang="en-US" dirty="0"/>
              <a:t>The biggest other difference is order</a:t>
            </a:r>
          </a:p>
          <a:p>
            <a:pPr lvl="1"/>
            <a:r>
              <a:rPr lang="en-US" dirty="0"/>
              <a:t>The elements of a list have an obvious, canonical, and stable order</a:t>
            </a:r>
          </a:p>
          <a:p>
            <a:pPr lvl="1"/>
            <a:r>
              <a:rPr lang="en-US" dirty="0"/>
              <a:t>There is no guaranteed order to the pairs in a basic Python dictionary</a:t>
            </a:r>
          </a:p>
          <a:p>
            <a:pPr lvl="1"/>
            <a:r>
              <a:rPr lang="en-US" dirty="0"/>
              <a:t>[Put in notes: Python </a:t>
            </a:r>
            <a:r>
              <a:rPr lang="en-US" i="1" dirty="0"/>
              <a:t>can</a:t>
            </a:r>
            <a:r>
              <a:rPr lang="en-US" dirty="0"/>
              <a:t> make a dictionary with an order, but the basic dictionary type is not </a:t>
            </a:r>
            <a:r>
              <a:rPr lang="en-US" dirty="0" err="1"/>
              <a:t>ordred</a:t>
            </a:r>
            <a:r>
              <a:rPr lang="en-US" dirty="0"/>
              <a:t>]</a:t>
            </a:r>
          </a:p>
        </p:txBody>
      </p:sp>
    </p:spTree>
    <p:extLst>
      <p:ext uri="{BB962C8B-B14F-4D97-AF65-F5344CB8AC3E}">
        <p14:creationId xmlns:p14="http://schemas.microsoft.com/office/powerpoint/2010/main" val="17696531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CTECH402_M4_03</a:t>
            </a:r>
          </a:p>
          <a:p>
            <a:r>
              <a:rPr lang="en-US" dirty="0">
                <a:solidFill>
                  <a:schemeClr val="bg1"/>
                </a:solidFill>
              </a:rPr>
              <a:t>Using Dictionaries</a:t>
            </a:r>
          </a:p>
        </p:txBody>
      </p:sp>
    </p:spTree>
    <p:extLst>
      <p:ext uri="{BB962C8B-B14F-4D97-AF65-F5344CB8AC3E}">
        <p14:creationId xmlns:p14="http://schemas.microsoft.com/office/powerpoint/2010/main" val="75806467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Many of the operations you're used to from lists and strings carry over to dictionaries in a delightfully intuitive way</a:t>
            </a:r>
          </a:p>
        </p:txBody>
      </p:sp>
    </p:spTree>
    <p:extLst>
      <p:ext uri="{BB962C8B-B14F-4D97-AF65-F5344CB8AC3E}">
        <p14:creationId xmlns:p14="http://schemas.microsoft.com/office/powerpoint/2010/main" val="357733189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77A3B-B60D-8747-AB89-36C653D69EA9}"/>
              </a:ext>
            </a:extLst>
          </p:cNvPr>
          <p:cNvSpPr>
            <a:spLocks noGrp="1"/>
          </p:cNvSpPr>
          <p:nvPr>
            <p:ph sz="quarter" idx="10"/>
          </p:nvPr>
        </p:nvSpPr>
        <p:spPr/>
        <p:txBody>
          <a:bodyPr>
            <a:normAutofit/>
          </a:bodyPr>
          <a:lstStyle/>
          <a:p>
            <a:r>
              <a:rPr lang="en-US" dirty="0"/>
              <a:t>Here's a simple dictionary of temperature readings at three airports.</a:t>
            </a:r>
          </a:p>
          <a:p>
            <a:endParaRPr lang="en-US" b="1" dirty="0"/>
          </a:p>
          <a:p>
            <a:r>
              <a:rPr lang="en-US" b="1" dirty="0"/>
              <a:t>&gt;&gt;&gt; d = {'EWR': 55.0, 'LGA': 42.5, 'JFK': 64.25}</a:t>
            </a:r>
          </a:p>
          <a:p>
            <a:endParaRPr lang="en-US" dirty="0"/>
          </a:p>
          <a:p>
            <a:r>
              <a:rPr lang="en-US" dirty="0"/>
              <a:t>Look up a temperature with the [] syntax.</a:t>
            </a:r>
          </a:p>
          <a:p>
            <a:r>
              <a:rPr lang="en-US" b="1" dirty="0"/>
              <a:t>&gt;&gt;&gt; d['EWR']</a:t>
            </a:r>
          </a:p>
          <a:p>
            <a:endParaRPr lang="en-US" dirty="0"/>
          </a:p>
        </p:txBody>
      </p:sp>
    </p:spTree>
    <p:extLst>
      <p:ext uri="{BB962C8B-B14F-4D97-AF65-F5344CB8AC3E}">
        <p14:creationId xmlns:p14="http://schemas.microsoft.com/office/powerpoint/2010/main" val="394371162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Here are some things that also work:</a:t>
            </a:r>
          </a:p>
          <a:p>
            <a:r>
              <a:rPr lang="en-US" dirty="0" err="1"/>
              <a:t>len</a:t>
            </a:r>
            <a:r>
              <a:rPr lang="en-US" dirty="0"/>
              <a:t>() returns the number of </a:t>
            </a:r>
            <a:r>
              <a:rPr lang="en-US" i="1" dirty="0"/>
              <a:t>pairs</a:t>
            </a:r>
            <a:r>
              <a:rPr lang="en-US" dirty="0"/>
              <a:t> in the </a:t>
            </a:r>
            <a:r>
              <a:rPr lang="en-US" dirty="0" err="1"/>
              <a:t>dict</a:t>
            </a:r>
            <a:endParaRPr lang="en-US" dirty="0"/>
          </a:p>
          <a:p>
            <a:endParaRPr lang="en-US" b="1" dirty="0"/>
          </a:p>
          <a:p>
            <a:r>
              <a:rPr lang="en-US" b="1" dirty="0"/>
              <a:t>&gt;&gt;&gt; </a:t>
            </a:r>
            <a:r>
              <a:rPr lang="en-US" b="1" dirty="0" err="1"/>
              <a:t>len</a:t>
            </a:r>
            <a:r>
              <a:rPr lang="en-US" b="1" dirty="0"/>
              <a:t>(d)</a:t>
            </a:r>
          </a:p>
          <a:p>
            <a:endParaRPr lang="en-US" dirty="0"/>
          </a:p>
          <a:p>
            <a:r>
              <a:rPr lang="en-US" dirty="0"/>
              <a:t>Notice! 3 key/value pairs, not 6 elements.</a:t>
            </a:r>
          </a:p>
        </p:txBody>
      </p:sp>
    </p:spTree>
    <p:extLst>
      <p:ext uri="{BB962C8B-B14F-4D97-AF65-F5344CB8AC3E}">
        <p14:creationId xmlns:p14="http://schemas.microsoft.com/office/powerpoint/2010/main" val="394213335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you can test whether a key is in the dictionary with in and not in</a:t>
            </a:r>
          </a:p>
          <a:p>
            <a:endParaRPr lang="en-US" b="1" dirty="0"/>
          </a:p>
          <a:p>
            <a:r>
              <a:rPr lang="en-US" b="1" dirty="0"/>
              <a:t>&gt;&gt;&gt; 'EWR' in d</a:t>
            </a:r>
          </a:p>
          <a:p>
            <a:r>
              <a:rPr lang="en-US" b="1" dirty="0"/>
              <a:t>&gt;&gt;&gt; 'LAX' in d</a:t>
            </a:r>
          </a:p>
          <a:p>
            <a:r>
              <a:rPr lang="en-US" b="1" dirty="0"/>
              <a:t>&gt;&gt;&gt; 'ORD' not in d</a:t>
            </a:r>
          </a:p>
          <a:p>
            <a:endParaRPr lang="en-US" dirty="0"/>
          </a:p>
          <a:p>
            <a:r>
              <a:rPr lang="en-US" dirty="0"/>
              <a:t>in does </a:t>
            </a:r>
            <a:r>
              <a:rPr lang="en-US" i="1" dirty="0"/>
              <a:t>not</a:t>
            </a:r>
            <a:r>
              <a:rPr lang="en-US" dirty="0"/>
              <a:t> test whether a </a:t>
            </a:r>
            <a:r>
              <a:rPr lang="en-US" i="1" dirty="0"/>
              <a:t>value</a:t>
            </a:r>
            <a:r>
              <a:rPr lang="en-US" dirty="0"/>
              <a:t> is in the dictionary. There </a:t>
            </a:r>
            <a:r>
              <a:rPr lang="en-US" i="1" dirty="0"/>
              <a:t>is</a:t>
            </a:r>
            <a:r>
              <a:rPr lang="en-US" dirty="0"/>
              <a:t> a key whose value is 55.0 (it's EWR), but in doesn't check that</a:t>
            </a:r>
          </a:p>
          <a:p>
            <a:endParaRPr lang="en-US" dirty="0"/>
          </a:p>
          <a:p>
            <a:r>
              <a:rPr lang="en-US" b="1" dirty="0"/>
              <a:t>&gt;&gt;&gt; 55.0 in d</a:t>
            </a:r>
          </a:p>
          <a:p>
            <a:endParaRPr lang="en-US" dirty="0"/>
          </a:p>
          <a:p>
            <a:endParaRPr lang="en-US" dirty="0"/>
          </a:p>
        </p:txBody>
      </p:sp>
    </p:spTree>
    <p:extLst>
      <p:ext uri="{BB962C8B-B14F-4D97-AF65-F5344CB8AC3E}">
        <p14:creationId xmlns:p14="http://schemas.microsoft.com/office/powerpoint/2010/main" val="283810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1C431-FE74-B146-84EB-271E9A25168A}"/>
              </a:ext>
            </a:extLst>
          </p:cNvPr>
          <p:cNvSpPr>
            <a:spLocks noGrp="1"/>
          </p:cNvSpPr>
          <p:nvPr>
            <p:ph type="body" sz="quarter" idx="10"/>
          </p:nvPr>
        </p:nvSpPr>
        <p:spPr/>
        <p:txBody>
          <a:bodyPr>
            <a:normAutofit lnSpcReduction="10000"/>
          </a:bodyPr>
          <a:lstStyle/>
          <a:p>
            <a:r>
              <a:rPr lang="en-US" i="1" dirty="0"/>
              <a:t>(Command line only)</a:t>
            </a:r>
          </a:p>
          <a:p>
            <a:r>
              <a:rPr lang="en-US" dirty="0"/>
              <a:t>Lists are </a:t>
            </a:r>
            <a:r>
              <a:rPr lang="en-US" i="1" dirty="0"/>
              <a:t>nouns</a:t>
            </a:r>
            <a:r>
              <a:rPr lang="en-US" dirty="0"/>
              <a:t>: they hold data. We need </a:t>
            </a:r>
            <a:r>
              <a:rPr lang="en-US" i="1" dirty="0"/>
              <a:t>verbs</a:t>
            </a:r>
            <a:r>
              <a:rPr lang="en-US" dirty="0"/>
              <a:t> to work with that data in a systematic way</a:t>
            </a:r>
          </a:p>
          <a:p>
            <a:r>
              <a:rPr lang="en-US" dirty="0"/>
              <a:t>There is a natural connection between lists and loops: just like an if statement uses a </a:t>
            </a:r>
            <a:r>
              <a:rPr lang="en-US" dirty="0" err="1"/>
              <a:t>boolean</a:t>
            </a:r>
            <a:r>
              <a:rPr lang="en-US" dirty="0"/>
              <a:t> to drive control flow</a:t>
            </a:r>
          </a:p>
          <a:p>
            <a:r>
              <a:rPr lang="en-US" dirty="0"/>
              <a:t>The </a:t>
            </a:r>
            <a:r>
              <a:rPr lang="en-US" b="1" i="1" dirty="0"/>
              <a:t>for loop</a:t>
            </a:r>
            <a:r>
              <a:rPr lang="en-US" dirty="0"/>
              <a:t> uses a list to drive control flow: do something similar "for each" element of a list</a:t>
            </a:r>
          </a:p>
          <a:p>
            <a:endParaRPr lang="en-US" dirty="0"/>
          </a:p>
        </p:txBody>
      </p:sp>
    </p:spTree>
    <p:extLst>
      <p:ext uri="{BB962C8B-B14F-4D97-AF65-F5344CB8AC3E}">
        <p14:creationId xmlns:p14="http://schemas.microsoft.com/office/powerpoint/2010/main" val="377865481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C0A90-9E5E-224E-9261-AFA2BA5D4033}"/>
              </a:ext>
            </a:extLst>
          </p:cNvPr>
          <p:cNvSpPr>
            <a:spLocks noGrp="1"/>
          </p:cNvSpPr>
          <p:nvPr>
            <p:ph sz="quarter" idx="10"/>
          </p:nvPr>
        </p:nvSpPr>
        <p:spPr/>
        <p:txBody>
          <a:bodyPr>
            <a:normAutofit lnSpcReduction="10000"/>
          </a:bodyPr>
          <a:lstStyle/>
          <a:p>
            <a:r>
              <a:rPr lang="en-US" dirty="0"/>
              <a:t>To </a:t>
            </a:r>
            <a:r>
              <a:rPr lang="en-US" i="1" dirty="0"/>
              <a:t>modify</a:t>
            </a:r>
            <a:r>
              <a:rPr lang="en-US" dirty="0"/>
              <a:t> a dictionary there are a few ways.</a:t>
            </a:r>
          </a:p>
          <a:p>
            <a:r>
              <a:rPr lang="en-US" dirty="0"/>
              <a:t>You already know about []</a:t>
            </a:r>
          </a:p>
          <a:p>
            <a:endParaRPr lang="en-US" dirty="0"/>
          </a:p>
          <a:p>
            <a:r>
              <a:rPr lang="en-US" b="1" dirty="0"/>
              <a:t>&gt;&gt;&gt; d['EWR'] = 57.0</a:t>
            </a:r>
          </a:p>
          <a:p>
            <a:r>
              <a:rPr lang="en-US" b="1" dirty="0"/>
              <a:t>&gt;&gt;&gt; d['EWR']</a:t>
            </a:r>
          </a:p>
          <a:p>
            <a:endParaRPr lang="en-US" dirty="0"/>
          </a:p>
          <a:p>
            <a:r>
              <a:rPr lang="en-US" dirty="0"/>
              <a:t>You can also call .update() on a dictionary and pass in a dictionary with the updated values. update() </a:t>
            </a:r>
            <a:r>
              <a:rPr lang="en-US" i="1" dirty="0"/>
              <a:t>overwrites</a:t>
            </a:r>
            <a:r>
              <a:rPr lang="en-US" dirty="0"/>
              <a:t> the values of any existing keys, and </a:t>
            </a:r>
            <a:r>
              <a:rPr lang="en-US" i="1" dirty="0"/>
              <a:t>adds</a:t>
            </a:r>
            <a:r>
              <a:rPr lang="en-US" dirty="0"/>
              <a:t> any new keys with their values</a:t>
            </a:r>
          </a:p>
          <a:p>
            <a:endParaRPr lang="en-US" dirty="0"/>
          </a:p>
          <a:p>
            <a:r>
              <a:rPr lang="en-US" b="1" dirty="0"/>
              <a:t>&gt;&gt;&gt; </a:t>
            </a:r>
            <a:r>
              <a:rPr lang="en-US" b="1" dirty="0" err="1"/>
              <a:t>d.update</a:t>
            </a:r>
            <a:r>
              <a:rPr lang="en-US" b="1" dirty="0"/>
              <a:t>({'EWR': 15.0, 'SFO': 2300.0})</a:t>
            </a:r>
          </a:p>
          <a:p>
            <a:r>
              <a:rPr lang="en-US" b="1" dirty="0"/>
              <a:t>&gt;&gt;&gt; d</a:t>
            </a:r>
          </a:p>
          <a:p>
            <a:endParaRPr lang="en-US" dirty="0"/>
          </a:p>
        </p:txBody>
      </p:sp>
    </p:spTree>
    <p:extLst>
      <p:ext uri="{BB962C8B-B14F-4D97-AF65-F5344CB8AC3E}">
        <p14:creationId xmlns:p14="http://schemas.microsoft.com/office/powerpoint/2010/main" val="2474089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F72F6-9720-F040-B8BF-74A8FCA82D2D}"/>
              </a:ext>
            </a:extLst>
          </p:cNvPr>
          <p:cNvSpPr>
            <a:spLocks noGrp="1"/>
          </p:cNvSpPr>
          <p:nvPr>
            <p:ph sz="quarter" idx="10"/>
          </p:nvPr>
        </p:nvSpPr>
        <p:spPr/>
        <p:txBody>
          <a:bodyPr>
            <a:normAutofit fontScale="92500" lnSpcReduction="10000"/>
          </a:bodyPr>
          <a:lstStyle/>
          <a:p>
            <a:r>
              <a:rPr lang="en-US" b="1" dirty="0"/>
              <a:t>.del() removes a key/value pair</a:t>
            </a:r>
          </a:p>
          <a:p>
            <a:r>
              <a:rPr lang="en-US" b="1" dirty="0"/>
              <a:t>&gt;&gt; del d['LGA']</a:t>
            </a:r>
          </a:p>
          <a:p>
            <a:r>
              <a:rPr lang="en-US" b="1" dirty="0"/>
              <a:t>&gt;&gt;&gt; d</a:t>
            </a:r>
          </a:p>
          <a:p>
            <a:endParaRPr lang="en-US" dirty="0"/>
          </a:p>
          <a:p>
            <a:r>
              <a:rPr lang="en-US" dirty="0"/>
              <a:t>.pop() removes a key and returns the value (just like </a:t>
            </a:r>
            <a:r>
              <a:rPr lang="en-US" dirty="0" err="1"/>
              <a:t>list.pop</a:t>
            </a:r>
            <a:r>
              <a:rPr lang="en-US" dirty="0"/>
              <a:t>()</a:t>
            </a:r>
          </a:p>
          <a:p>
            <a:r>
              <a:rPr lang="en-US" b="1" dirty="0"/>
              <a:t>&gt;&gt;&gt; t = </a:t>
            </a:r>
            <a:r>
              <a:rPr lang="en-US" b="1" dirty="0" err="1"/>
              <a:t>d.pop</a:t>
            </a:r>
            <a:r>
              <a:rPr lang="en-US" b="1" dirty="0"/>
              <a:t>('SFO')</a:t>
            </a:r>
          </a:p>
          <a:p>
            <a:r>
              <a:rPr lang="en-US" b="1" dirty="0"/>
              <a:t>&gt;&gt;&gt; t</a:t>
            </a:r>
          </a:p>
          <a:p>
            <a:r>
              <a:rPr lang="en-US" b="1" dirty="0"/>
              <a:t>&gt;&gt;&gt; d</a:t>
            </a:r>
          </a:p>
          <a:p>
            <a:endParaRPr lang="en-US" dirty="0"/>
          </a:p>
          <a:p>
            <a:r>
              <a:rPr lang="en-US" dirty="0"/>
              <a:t>and .clear() empties the dictionary, like list .clear()</a:t>
            </a:r>
          </a:p>
          <a:p>
            <a:r>
              <a:rPr lang="en-US" b="1" dirty="0"/>
              <a:t>&gt;&gt;&gt; </a:t>
            </a:r>
            <a:r>
              <a:rPr lang="en-US" b="1" dirty="0" err="1"/>
              <a:t>d.clear</a:t>
            </a:r>
            <a:r>
              <a:rPr lang="en-US" b="1" dirty="0"/>
              <a:t>()</a:t>
            </a:r>
          </a:p>
          <a:p>
            <a:r>
              <a:rPr lang="en-US" b="1" dirty="0"/>
              <a:t>&gt;&gt;&gt; 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595400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Loops</a:t>
            </a:r>
          </a:p>
        </p:txBody>
      </p:sp>
    </p:spTree>
    <p:extLst>
      <p:ext uri="{BB962C8B-B14F-4D97-AF65-F5344CB8AC3E}">
        <p14:creationId xmlns:p14="http://schemas.microsoft.com/office/powerpoint/2010/main" val="134656009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ECB9-33CD-2148-B0D5-E836F5309E95}"/>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Let's put dictionaries together with loops. </a:t>
            </a:r>
          </a:p>
          <a:p>
            <a:r>
              <a:rPr lang="en-US" dirty="0"/>
              <a:t>Here is a dictionary that lists what rooms courses meet in. The course name is the key, the room is the value</a:t>
            </a:r>
          </a:p>
          <a:p>
            <a:r>
              <a:rPr lang="en-US" dirty="0"/>
              <a:t>We also have a list of a student's courses.</a:t>
            </a:r>
          </a:p>
          <a:p>
            <a:r>
              <a:rPr lang="en-US" dirty="0"/>
              <a:t>Can we make the student a list of what </a:t>
            </a:r>
            <a:r>
              <a:rPr lang="en-US" i="1" dirty="0"/>
              <a:t>rooms</a:t>
            </a:r>
            <a:r>
              <a:rPr lang="en-US" dirty="0"/>
              <a:t> she needs to go to?</a:t>
            </a:r>
          </a:p>
          <a:p>
            <a:endParaRPr lang="en-US" dirty="0"/>
          </a:p>
        </p:txBody>
      </p:sp>
    </p:spTree>
    <p:extLst>
      <p:ext uri="{BB962C8B-B14F-4D97-AF65-F5344CB8AC3E}">
        <p14:creationId xmlns:p14="http://schemas.microsoft.com/office/powerpoint/2010/main" val="127778071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10B63-408E-D540-B447-D6E4DFD3F3D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98B459-A2B6-A544-8DE4-C2B0CB0809F2}"/>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6615974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477F9-9C2F-2C45-AEC6-5E5083CDBBC8}"/>
              </a:ext>
            </a:extLst>
          </p:cNvPr>
          <p:cNvSpPr>
            <a:spLocks noGrp="1"/>
          </p:cNvSpPr>
          <p:nvPr>
            <p:ph type="body" sz="quarter" idx="10"/>
          </p:nvPr>
        </p:nvSpPr>
        <p:spPr/>
        <p:txBody>
          <a:bodyPr/>
          <a:lstStyle/>
          <a:p>
            <a:r>
              <a:rPr lang="en-US" dirty="0"/>
              <a:t>First, we need to look up where a </a:t>
            </a:r>
            <a:r>
              <a:rPr lang="en-US" i="1" dirty="0"/>
              <a:t>single</a:t>
            </a:r>
            <a:r>
              <a:rPr lang="en-US" dirty="0"/>
              <a:t> course meets.</a:t>
            </a:r>
          </a:p>
          <a:p>
            <a:r>
              <a:rPr lang="en-US" dirty="0"/>
              <a:t>If we had a variable </a:t>
            </a:r>
            <a:r>
              <a:rPr lang="en-US" b="1" dirty="0"/>
              <a:t>course</a:t>
            </a:r>
            <a:r>
              <a:rPr lang="en-US" dirty="0"/>
              <a:t>, then:</a:t>
            </a:r>
          </a:p>
        </p:txBody>
      </p:sp>
    </p:spTree>
    <p:extLst>
      <p:ext uri="{BB962C8B-B14F-4D97-AF65-F5344CB8AC3E}">
        <p14:creationId xmlns:p14="http://schemas.microsoft.com/office/powerpoint/2010/main" val="41905428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3FE4E-D9A0-AD4B-BC1B-960D556B775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66CF56-4DA4-624A-911B-21BDE1398ECA}"/>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rooms[course]</a:t>
            </a:r>
            <a:endParaRPr lang="en-US" b="1" dirty="0"/>
          </a:p>
        </p:txBody>
      </p:sp>
    </p:spTree>
    <p:extLst>
      <p:ext uri="{BB962C8B-B14F-4D97-AF65-F5344CB8AC3E}">
        <p14:creationId xmlns:p14="http://schemas.microsoft.com/office/powerpoint/2010/main" val="34043183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50CEA-E613-F547-A0BE-7C55C716FABD}"/>
              </a:ext>
            </a:extLst>
          </p:cNvPr>
          <p:cNvSpPr>
            <a:spLocks noGrp="1"/>
          </p:cNvSpPr>
          <p:nvPr>
            <p:ph type="body" sz="quarter" idx="10"/>
          </p:nvPr>
        </p:nvSpPr>
        <p:spPr/>
        <p:txBody>
          <a:bodyPr/>
          <a:lstStyle/>
          <a:p>
            <a:r>
              <a:rPr lang="en-US" dirty="0"/>
              <a:t>Now, let's print the course name along with its room on one line</a:t>
            </a:r>
          </a:p>
          <a:p>
            <a:endParaRPr lang="en-US" dirty="0"/>
          </a:p>
        </p:txBody>
      </p:sp>
    </p:spTree>
    <p:extLst>
      <p:ext uri="{BB962C8B-B14F-4D97-AF65-F5344CB8AC3E}">
        <p14:creationId xmlns:p14="http://schemas.microsoft.com/office/powerpoint/2010/main" val="4220312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BE1C8-35A5-604E-8AEE-3A537D8BEB7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7C91D22-4149-8648-BAA7-B3E25662337F}"/>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Tree>
    <p:extLst>
      <p:ext uri="{BB962C8B-B14F-4D97-AF65-F5344CB8AC3E}">
        <p14:creationId xmlns:p14="http://schemas.microsoft.com/office/powerpoint/2010/main" val="400027676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2944-D953-E945-B874-8AA77E1A332C}"/>
              </a:ext>
            </a:extLst>
          </p:cNvPr>
          <p:cNvSpPr>
            <a:spLocks noGrp="1"/>
          </p:cNvSpPr>
          <p:nvPr>
            <p:ph type="body" sz="quarter" idx="10"/>
          </p:nvPr>
        </p:nvSpPr>
        <p:spPr/>
        <p:txBody>
          <a:bodyPr>
            <a:normAutofit lnSpcReduction="10000"/>
          </a:bodyPr>
          <a:lstStyle/>
          <a:p>
            <a:r>
              <a:rPr lang="en-US" dirty="0"/>
              <a:t>So all we need to do is write a loop that puts each course from the list </a:t>
            </a:r>
            <a:r>
              <a:rPr lang="en-US" i="1" dirty="0"/>
              <a:t>schedule </a:t>
            </a:r>
            <a:r>
              <a:rPr lang="en-US" dirty="0"/>
              <a:t>in the variable named </a:t>
            </a:r>
            <a:r>
              <a:rPr lang="en-US" i="1" dirty="0"/>
              <a:t>course</a:t>
            </a:r>
            <a:r>
              <a:rPr lang="en-US" dirty="0"/>
              <a:t> so we can print it</a:t>
            </a:r>
          </a:p>
          <a:p>
            <a:r>
              <a:rPr lang="en-US" dirty="0"/>
              <a:t>Do we have a way of doing something </a:t>
            </a:r>
            <a:r>
              <a:rPr lang="en-US" i="1" dirty="0"/>
              <a:t>for each </a:t>
            </a:r>
            <a:r>
              <a:rPr lang="en-US" dirty="0"/>
              <a:t>element of a list?</a:t>
            </a:r>
          </a:p>
          <a:p>
            <a:r>
              <a:rPr lang="en-US" dirty="0"/>
              <a:t>Yes we do: a for loop</a:t>
            </a:r>
          </a:p>
          <a:p>
            <a:r>
              <a:rPr lang="en-US" dirty="0"/>
              <a:t>Now let's loop over the list of rooms in the student's schedule so we can print out the room for each course.</a:t>
            </a:r>
          </a:p>
          <a:p>
            <a:r>
              <a:rPr lang="en-US" i="1" dirty="0"/>
              <a:t>for</a:t>
            </a:r>
            <a:r>
              <a:rPr lang="en-US" dirty="0"/>
              <a:t> each course …</a:t>
            </a:r>
            <a:endParaRPr lang="en-US" i="1" dirty="0"/>
          </a:p>
        </p:txBody>
      </p:sp>
    </p:spTree>
    <p:extLst>
      <p:ext uri="{BB962C8B-B14F-4D97-AF65-F5344CB8AC3E}">
        <p14:creationId xmlns:p14="http://schemas.microsoft.com/office/powerpoint/2010/main" val="304883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C2300-FD1B-1846-976F-ECA9104412D2}"/>
              </a:ext>
            </a:extLst>
          </p:cNvPr>
          <p:cNvSpPr>
            <a:spLocks noGrp="1"/>
          </p:cNvSpPr>
          <p:nvPr>
            <p:ph type="body" sz="quarter" idx="11"/>
          </p:nvPr>
        </p:nvSpPr>
        <p:spPr>
          <a:xfrm>
            <a:off x="5892800" y="359330"/>
            <a:ext cx="6011900" cy="1755994"/>
          </a:xfrm>
        </p:spPr>
        <p:txBody>
          <a:bodyPr/>
          <a:lstStyle/>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noun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(noun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926094A-5AFD-9C4E-BE80-BB7DF4E69760}"/>
              </a:ext>
            </a:extLst>
          </p:cNvPr>
          <p:cNvSpPr txBox="1"/>
          <p:nvPr/>
        </p:nvSpPr>
        <p:spPr>
          <a:xfrm>
            <a:off x="2661313" y="5841242"/>
            <a:ext cx="1569660" cy="369332"/>
          </a:xfrm>
          <a:prstGeom prst="rect">
            <a:avLst/>
          </a:prstGeom>
          <a:noFill/>
        </p:spPr>
        <p:txBody>
          <a:bodyPr wrap="none" rtlCol="0">
            <a:spAutoFit/>
          </a:bodyPr>
          <a:lstStyle/>
          <a:p>
            <a:r>
              <a:rPr lang="en-US" dirty="0"/>
              <a:t>&lt;plurals1.py&gt;</a:t>
            </a:r>
          </a:p>
        </p:txBody>
      </p:sp>
    </p:spTree>
    <p:extLst>
      <p:ext uri="{BB962C8B-B14F-4D97-AF65-F5344CB8AC3E}">
        <p14:creationId xmlns:p14="http://schemas.microsoft.com/office/powerpoint/2010/main" val="23299252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7F6B9-80AA-F143-A5F5-8994368292F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306923-0602-B64F-A238-06C0EBDC5B07}"/>
              </a:ext>
            </a:extLst>
          </p:cNvPr>
          <p:cNvSpPr>
            <a:spLocks noGrp="1"/>
          </p:cNvSpPr>
          <p:nvPr>
            <p:ph type="body" sz="quarter" idx="12"/>
          </p:nvPr>
        </p:nvSpPr>
        <p:spPr>
          <a:xfrm>
            <a:off x="949123" y="359330"/>
            <a:ext cx="10955577" cy="4248984"/>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course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schedule:</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
        <p:nvSpPr>
          <p:cNvPr id="4" name="TextBox 3">
            <a:extLst>
              <a:ext uri="{FF2B5EF4-FFF2-40B4-BE49-F238E27FC236}">
                <a16:creationId xmlns:a16="http://schemas.microsoft.com/office/drawing/2014/main" id="{DCCC881F-522A-974C-870F-50E85FBC56E6}"/>
              </a:ext>
            </a:extLst>
          </p:cNvPr>
          <p:cNvSpPr txBox="1"/>
          <p:nvPr/>
        </p:nvSpPr>
        <p:spPr>
          <a:xfrm>
            <a:off x="3179928" y="5991367"/>
            <a:ext cx="1697901" cy="369332"/>
          </a:xfrm>
          <a:prstGeom prst="rect">
            <a:avLst/>
          </a:prstGeom>
          <a:noFill/>
        </p:spPr>
        <p:txBody>
          <a:bodyPr wrap="none" rtlCol="0">
            <a:spAutoFit/>
          </a:bodyPr>
          <a:lstStyle/>
          <a:p>
            <a:r>
              <a:rPr lang="en-US" dirty="0"/>
              <a:t>&lt;courses1.py&gt;</a:t>
            </a:r>
          </a:p>
        </p:txBody>
      </p:sp>
    </p:spTree>
    <p:extLst>
      <p:ext uri="{BB962C8B-B14F-4D97-AF65-F5344CB8AC3E}">
        <p14:creationId xmlns:p14="http://schemas.microsoft.com/office/powerpoint/2010/main" val="9497522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 python courses1.py</a:t>
            </a:r>
          </a:p>
        </p:txBody>
      </p:sp>
    </p:spTree>
    <p:extLst>
      <p:ext uri="{BB962C8B-B14F-4D97-AF65-F5344CB8AC3E}">
        <p14:creationId xmlns:p14="http://schemas.microsoft.com/office/powerpoint/2010/main" val="216812588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Lists</a:t>
            </a:r>
          </a:p>
        </p:txBody>
      </p:sp>
    </p:spTree>
    <p:extLst>
      <p:ext uri="{BB962C8B-B14F-4D97-AF65-F5344CB8AC3E}">
        <p14:creationId xmlns:p14="http://schemas.microsoft.com/office/powerpoint/2010/main" val="171434289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a:t>
            </a:r>
            <a:r>
              <a:rPr lang="en-US" i="1" dirty="0"/>
              <a:t>Command line, then interpreter)</a:t>
            </a:r>
            <a:endParaRPr lang="en-US" dirty="0"/>
          </a:p>
        </p:txBody>
      </p:sp>
    </p:spTree>
    <p:extLst>
      <p:ext uri="{BB962C8B-B14F-4D97-AF65-F5344CB8AC3E}">
        <p14:creationId xmlns:p14="http://schemas.microsoft.com/office/powerpoint/2010/main" val="90891881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4D30E-DD8E-4F4E-A43E-CA1D0F2B09E4}"/>
              </a:ext>
            </a:extLst>
          </p:cNvPr>
          <p:cNvSpPr>
            <a:spLocks noGrp="1"/>
          </p:cNvSpPr>
          <p:nvPr>
            <p:ph type="body" sz="quarter" idx="10"/>
          </p:nvPr>
        </p:nvSpPr>
        <p:spPr/>
        <p:txBody>
          <a:bodyPr>
            <a:normAutofit fontScale="92500" lnSpcReduction="10000"/>
          </a:bodyPr>
          <a:lstStyle/>
          <a:p>
            <a:r>
              <a:rPr lang="en-US" dirty="0"/>
              <a:t>What if we didn't have a separate list of the schedule? What if we just wanted to print out where </a:t>
            </a:r>
            <a:r>
              <a:rPr lang="en-US" i="1" dirty="0"/>
              <a:t>all</a:t>
            </a:r>
            <a:r>
              <a:rPr lang="en-US" dirty="0"/>
              <a:t> the courses meet?</a:t>
            </a:r>
          </a:p>
          <a:p>
            <a:r>
              <a:rPr lang="en-US" dirty="0"/>
              <a:t>That is, we want to write a loop where the loop variable range over all of the </a:t>
            </a:r>
            <a:r>
              <a:rPr lang="en-US" i="1" dirty="0"/>
              <a:t>keys</a:t>
            </a:r>
            <a:r>
              <a:rPr lang="en-US" dirty="0"/>
              <a:t> in a dictionary</a:t>
            </a:r>
          </a:p>
          <a:p>
            <a:r>
              <a:rPr lang="en-US" dirty="0"/>
              <a:t>It turns out there's a very simple way to do this in Python: write </a:t>
            </a:r>
            <a:r>
              <a:rPr lang="en-US" b="1" dirty="0"/>
              <a:t>for k in d</a:t>
            </a:r>
            <a:r>
              <a:rPr lang="en-US" dirty="0"/>
              <a:t> and you have a for loop in which you get to work with each key one at a time</a:t>
            </a:r>
          </a:p>
          <a:p>
            <a:r>
              <a:rPr lang="en-US" dirty="0"/>
              <a:t>If you need the corresponding value, just use </a:t>
            </a:r>
            <a:r>
              <a:rPr lang="en-US" b="1" dirty="0"/>
              <a:t>d[k]</a:t>
            </a:r>
            <a:r>
              <a:rPr lang="en-US" dirty="0"/>
              <a:t> to get it</a:t>
            </a:r>
          </a:p>
        </p:txBody>
      </p:sp>
    </p:spTree>
    <p:extLst>
      <p:ext uri="{BB962C8B-B14F-4D97-AF65-F5344CB8AC3E}">
        <p14:creationId xmlns:p14="http://schemas.microsoft.com/office/powerpoint/2010/main" val="294588806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B1B2B-E6AF-064C-BBFE-AC3C1F1994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06F4672-BF7D-DF4F-ABB2-CC6F3D473227}"/>
              </a:ext>
            </a:extLst>
          </p:cNvPr>
          <p:cNvSpPr>
            <a:spLocks noGrp="1"/>
          </p:cNvSpPr>
          <p:nvPr>
            <p:ph type="body" sz="quarter" idx="12"/>
          </p:nvPr>
        </p:nvSpPr>
        <p:spPr>
          <a:xfrm>
            <a:off x="949123" y="359330"/>
            <a:ext cx="10955577" cy="1340495"/>
          </a:xfrm>
        </p:spPr>
        <p:txBody>
          <a:bodyPr/>
          <a:lstStyle/>
          <a:p>
            <a:r>
              <a:rPr lang="en-US" b="1" dirty="0">
                <a:solidFill>
                  <a:srgbClr val="000000"/>
                </a:solidFill>
                <a:latin typeface="Consolas" panose="020B0609020204030204" pitchFamily="49" charset="0"/>
              </a:rPr>
              <a:t>d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d:</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d[k])</a:t>
            </a:r>
          </a:p>
        </p:txBody>
      </p:sp>
      <p:sp>
        <p:nvSpPr>
          <p:cNvPr id="4" name="TextBox 3">
            <a:extLst>
              <a:ext uri="{FF2B5EF4-FFF2-40B4-BE49-F238E27FC236}">
                <a16:creationId xmlns:a16="http://schemas.microsoft.com/office/drawing/2014/main" id="{4155CCA0-B952-BF41-92E9-937C387B463A}"/>
              </a:ext>
            </a:extLst>
          </p:cNvPr>
          <p:cNvSpPr txBox="1"/>
          <p:nvPr/>
        </p:nvSpPr>
        <p:spPr>
          <a:xfrm>
            <a:off x="3179928" y="5936776"/>
            <a:ext cx="1800493" cy="369332"/>
          </a:xfrm>
          <a:prstGeom prst="rect">
            <a:avLst/>
          </a:prstGeom>
          <a:noFill/>
        </p:spPr>
        <p:txBody>
          <a:bodyPr wrap="none" rtlCol="0">
            <a:spAutoFit/>
          </a:bodyPr>
          <a:lstStyle/>
          <a:p>
            <a:r>
              <a:rPr lang="en-US" b="1" dirty="0"/>
              <a:t>&lt;courses2.py&gt;</a:t>
            </a:r>
          </a:p>
        </p:txBody>
      </p:sp>
    </p:spTree>
    <p:extLst>
      <p:ext uri="{BB962C8B-B14F-4D97-AF65-F5344CB8AC3E}">
        <p14:creationId xmlns:p14="http://schemas.microsoft.com/office/powerpoint/2010/main" val="7066547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b="1" dirty="0"/>
              <a:t>$ python courses2.py</a:t>
            </a:r>
          </a:p>
          <a:p>
            <a:endParaRPr lang="en-US" dirty="0"/>
          </a:p>
          <a:p>
            <a:r>
              <a:rPr lang="en-US" dirty="0"/>
              <a:t>Note that we got the keys in whatever order they happened to be in. Don't count on them being in any particular order. With a list, order is everything. With a basic dictionary, it's the association between key and value that matters.</a:t>
            </a:r>
          </a:p>
          <a:p>
            <a:endParaRPr lang="en-US" dirty="0"/>
          </a:p>
        </p:txBody>
      </p:sp>
    </p:spTree>
    <p:extLst>
      <p:ext uri="{BB962C8B-B14F-4D97-AF65-F5344CB8AC3E}">
        <p14:creationId xmlns:p14="http://schemas.microsoft.com/office/powerpoint/2010/main" val="185937274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CF5DB-B955-EF48-8887-75B4778F1B4D}"/>
              </a:ext>
            </a:extLst>
          </p:cNvPr>
          <p:cNvSpPr>
            <a:spLocks noGrp="1"/>
          </p:cNvSpPr>
          <p:nvPr>
            <p:ph type="body" sz="quarter" idx="10"/>
          </p:nvPr>
        </p:nvSpPr>
        <p:spPr/>
        <p:txBody>
          <a:bodyPr>
            <a:normAutofit/>
          </a:bodyPr>
          <a:lstStyle/>
          <a:p>
            <a:r>
              <a:rPr lang="en-US" dirty="0"/>
              <a:t>You can also get the </a:t>
            </a:r>
            <a:r>
              <a:rPr lang="en-US" i="1" dirty="0"/>
              <a:t>lists</a:t>
            </a:r>
            <a:r>
              <a:rPr lang="en-US" dirty="0"/>
              <a:t> of keys and values in a dictionary if you need them.</a:t>
            </a:r>
          </a:p>
          <a:p>
            <a:r>
              <a:rPr lang="en-US" b="1" dirty="0" err="1"/>
              <a:t>d.keys</a:t>
            </a:r>
            <a:r>
              <a:rPr lang="en-US" b="1" dirty="0"/>
              <a:t>()</a:t>
            </a:r>
            <a:r>
              <a:rPr lang="en-US" dirty="0"/>
              <a:t> is the list-like object that holds the keys</a:t>
            </a:r>
          </a:p>
          <a:p>
            <a:r>
              <a:rPr lang="en-US" b="1" dirty="0" err="1"/>
              <a:t>d.values</a:t>
            </a:r>
            <a:r>
              <a:rPr lang="en-US" b="1" dirty="0"/>
              <a:t>()</a:t>
            </a:r>
            <a:r>
              <a:rPr lang="en-US" dirty="0"/>
              <a:t> is the list-like object that holds the values</a:t>
            </a:r>
          </a:p>
        </p:txBody>
      </p:sp>
    </p:spTree>
    <p:extLst>
      <p:ext uri="{BB962C8B-B14F-4D97-AF65-F5344CB8AC3E}">
        <p14:creationId xmlns:p14="http://schemas.microsoft.com/office/powerpoint/2010/main" val="380309109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0878B-0778-9446-BC75-AE3D77A0761C}"/>
              </a:ext>
            </a:extLst>
          </p:cNvPr>
          <p:cNvSpPr>
            <a:spLocks noGrp="1"/>
          </p:cNvSpPr>
          <p:nvPr>
            <p:ph type="body" sz="quarter" idx="10"/>
          </p:nvPr>
        </p:nvSpPr>
        <p:spPr/>
        <p:txBody>
          <a:bodyPr/>
          <a:lstStyle/>
          <a:p>
            <a:r>
              <a:rPr lang="en-US" dirty="0"/>
              <a:t>I say </a:t>
            </a:r>
            <a:r>
              <a:rPr lang="en-US" i="1" dirty="0"/>
              <a:t>list-like</a:t>
            </a:r>
            <a:r>
              <a:rPr lang="en-US" dirty="0"/>
              <a:t> because </a:t>
            </a:r>
            <a:r>
              <a:rPr lang="en-US" dirty="0" err="1"/>
              <a:t>the're</a:t>
            </a:r>
            <a:r>
              <a:rPr lang="en-US" dirty="0"/>
              <a:t> not technically lists in the same way that reversed() and range() aren't technically lists. But Python can </a:t>
            </a:r>
            <a:r>
              <a:rPr lang="en-US" i="1" dirty="0"/>
              <a:t>convert </a:t>
            </a:r>
            <a:r>
              <a:rPr lang="en-US" dirty="0"/>
              <a:t>them to lists whenever it needs to, e.g., for loops and in/not in</a:t>
            </a:r>
          </a:p>
          <a:p>
            <a:r>
              <a:rPr lang="en-US" dirty="0"/>
              <a:t>If you want to see their contents, just use list()</a:t>
            </a:r>
          </a:p>
          <a:p>
            <a:endParaRPr lang="en-US" dirty="0"/>
          </a:p>
        </p:txBody>
      </p:sp>
    </p:spTree>
    <p:extLst>
      <p:ext uri="{BB962C8B-B14F-4D97-AF65-F5344CB8AC3E}">
        <p14:creationId xmlns:p14="http://schemas.microsoft.com/office/powerpoint/2010/main" val="240546426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F1220-31BC-8B4F-B098-A43578F991F1}"/>
              </a:ext>
            </a:extLst>
          </p:cNvPr>
          <p:cNvSpPr>
            <a:spLocks noGrp="1"/>
          </p:cNvSpPr>
          <p:nvPr>
            <p:ph sz="quarter" idx="10"/>
          </p:nvPr>
        </p:nvSpPr>
        <p:spPr/>
        <p:txBody>
          <a:bodyPr/>
          <a:lstStyle/>
          <a:p>
            <a:r>
              <a:rPr lang="en-US" b="1" dirty="0"/>
              <a:t>$ python</a:t>
            </a:r>
          </a:p>
          <a:p>
            <a:r>
              <a:rPr lang="en-US" b="1" dirty="0"/>
              <a:t>&gt;&gt;&gt; d = {101:'Intro I', 102:'Intro II', 201:'Lab I', 202:'Lab II'}</a:t>
            </a:r>
          </a:p>
          <a:p>
            <a:r>
              <a:rPr lang="en-US" b="1" dirty="0"/>
              <a:t>&gt;&gt;&gt; list(</a:t>
            </a:r>
            <a:r>
              <a:rPr lang="en-US" b="1" dirty="0" err="1"/>
              <a:t>d.keys</a:t>
            </a:r>
            <a:r>
              <a:rPr lang="en-US" b="1" dirty="0"/>
              <a:t>())        # [101, 102, 201, 202]</a:t>
            </a:r>
          </a:p>
          <a:p>
            <a:r>
              <a:rPr lang="en-US" b="1" dirty="0"/>
              <a:t>&gt;&gt;&gt; list(</a:t>
            </a:r>
            <a:r>
              <a:rPr lang="en-US" b="1" dirty="0" err="1"/>
              <a:t>d.values</a:t>
            </a:r>
            <a:r>
              <a:rPr lang="en-US" b="1" dirty="0"/>
              <a:t>())      # ['Intro I', 'Intro II', 'Lab I', 'Lab II']</a:t>
            </a:r>
          </a:p>
          <a:p>
            <a:endParaRPr lang="en-US" dirty="0"/>
          </a:p>
          <a:p>
            <a:r>
              <a:rPr lang="en-US" dirty="0"/>
              <a:t>So there </a:t>
            </a:r>
            <a:r>
              <a:rPr lang="en-US" i="1" dirty="0"/>
              <a:t>is</a:t>
            </a:r>
            <a:r>
              <a:rPr lang="en-US" dirty="0"/>
              <a:t> an easy way to test whether a value is in a dictionary</a:t>
            </a:r>
          </a:p>
          <a:p>
            <a:endParaRPr lang="en-US" dirty="0"/>
          </a:p>
          <a:p>
            <a:r>
              <a:rPr lang="en-US" b="1" dirty="0"/>
              <a:t>&gt;&gt;&gt; 'Lab II' in </a:t>
            </a:r>
            <a:r>
              <a:rPr lang="en-US" b="1" dirty="0" err="1"/>
              <a:t>d.values</a:t>
            </a:r>
            <a:r>
              <a:rPr lang="en-US" b="1" dirty="0"/>
              <a:t>()</a:t>
            </a:r>
          </a:p>
          <a:p>
            <a:endParaRPr lang="en-US" dirty="0"/>
          </a:p>
        </p:txBody>
      </p:sp>
    </p:spTree>
    <p:extLst>
      <p:ext uri="{BB962C8B-B14F-4D97-AF65-F5344CB8AC3E}">
        <p14:creationId xmlns:p14="http://schemas.microsoft.com/office/powerpoint/2010/main" val="794797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6BD7D3-10BD-604A-B067-E67606031486}"/>
              </a:ext>
            </a:extLst>
          </p:cNvPr>
          <p:cNvSpPr>
            <a:spLocks noGrp="1"/>
          </p:cNvSpPr>
          <p:nvPr>
            <p:ph sz="quarter" idx="10"/>
          </p:nvPr>
        </p:nvSpPr>
        <p:spPr/>
        <p:txBody>
          <a:bodyPr/>
          <a:lstStyle/>
          <a:p>
            <a:r>
              <a:rPr lang="en-US" dirty="0"/>
              <a:t>$ python plurals1.py</a:t>
            </a:r>
          </a:p>
        </p:txBody>
      </p:sp>
    </p:spTree>
    <p:extLst>
      <p:ext uri="{BB962C8B-B14F-4D97-AF65-F5344CB8AC3E}">
        <p14:creationId xmlns:p14="http://schemas.microsoft.com/office/powerpoint/2010/main" val="5896211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CTECH402_M5_01</a:t>
            </a:r>
          </a:p>
          <a:p>
            <a:r>
              <a:rPr lang="en-US" dirty="0">
                <a:solidFill>
                  <a:schemeClr val="bg1"/>
                </a:solidFill>
              </a:rPr>
              <a:t>Module Intro</a:t>
            </a:r>
          </a:p>
        </p:txBody>
      </p:sp>
    </p:spTree>
    <p:extLst>
      <p:ext uri="{BB962C8B-B14F-4D97-AF65-F5344CB8AC3E}">
        <p14:creationId xmlns:p14="http://schemas.microsoft.com/office/powerpoint/2010/main" val="115683540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Now for the most important control-flow abstraction: functions</a:t>
            </a:r>
          </a:p>
          <a:p>
            <a:r>
              <a:rPr lang="en-US" dirty="0"/>
              <a:t>We've been </a:t>
            </a:r>
            <a:r>
              <a:rPr lang="en-US" i="1" dirty="0"/>
              <a:t>using</a:t>
            </a:r>
            <a:r>
              <a:rPr lang="en-US" dirty="0"/>
              <a:t> functions.</a:t>
            </a:r>
          </a:p>
          <a:p>
            <a:r>
              <a:rPr lang="en-US" dirty="0"/>
              <a:t>Now we're going to discuss how to </a:t>
            </a:r>
            <a:r>
              <a:rPr lang="en-US" i="1" dirty="0"/>
              <a:t>write</a:t>
            </a:r>
            <a:r>
              <a:rPr lang="en-US" dirty="0"/>
              <a:t> them and how they </a:t>
            </a:r>
            <a:r>
              <a:rPr lang="en-US" i="1" dirty="0"/>
              <a:t>work</a:t>
            </a:r>
            <a:r>
              <a:rPr lang="en-US" dirty="0"/>
              <a:t>.</a:t>
            </a:r>
          </a:p>
          <a:p>
            <a:endParaRPr lang="en-US" dirty="0"/>
          </a:p>
          <a:p>
            <a:r>
              <a:rPr lang="en-US" dirty="0"/>
              <a:t>Why functions, you ask?</a:t>
            </a:r>
          </a:p>
          <a:p>
            <a:r>
              <a:rPr lang="en-US" dirty="0"/>
              <a:t>Look back at our fill-in program</a:t>
            </a:r>
          </a:p>
          <a:p>
            <a:endParaRPr lang="en-US" dirty="0"/>
          </a:p>
        </p:txBody>
      </p:sp>
    </p:spTree>
    <p:extLst>
      <p:ext uri="{BB962C8B-B14F-4D97-AF65-F5344CB8AC3E}">
        <p14:creationId xmlns:p14="http://schemas.microsoft.com/office/powerpoint/2010/main" val="405400042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BE3E3B-F9B1-EE4E-87F0-94B6A1AC647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3746D73-7004-9940-AD9F-F4C419A2C1CC}"/>
              </a:ext>
            </a:extLst>
          </p:cNvPr>
          <p:cNvSpPr>
            <a:spLocks noGrp="1"/>
          </p:cNvSpPr>
          <p:nvPr>
            <p:ph type="body" sz="quarter" idx="12"/>
          </p:nvPr>
        </p:nvSpPr>
        <p:spPr>
          <a:xfrm>
            <a:off x="949123" y="359330"/>
            <a:ext cx="10955577" cy="3833485"/>
          </a:xfrm>
        </p:spPr>
        <p:txBody>
          <a:bodyPr/>
          <a:lstStyle/>
          <a:p>
            <a:r>
              <a:rPr lang="en-US" b="1" dirty="0">
                <a:solidFill>
                  <a:srgbClr val="204A87"/>
                </a:solidFill>
                <a:latin typeface="Consolas" panose="020B0609020204030204" pitchFamily="49" charset="0"/>
              </a:rPr>
              <a:t>while NOUN_PLACEHOLDER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(NOUNS)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(NOUN_PLACEHOLDER,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ADJECTIVE_PLACEHOLDER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(ADJECTIVES)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(ADJECTIVE_PLACEHOLDER,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VERB_PLACEHOLDER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(VERBS)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(VERB_PLACEHOLDER,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4308590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2BBCA-C82D-2946-8F34-7D2402839C32}"/>
              </a:ext>
            </a:extLst>
          </p:cNvPr>
          <p:cNvSpPr>
            <a:spLocks noGrp="1"/>
          </p:cNvSpPr>
          <p:nvPr>
            <p:ph type="body" sz="quarter" idx="10"/>
          </p:nvPr>
        </p:nvSpPr>
        <p:spPr/>
        <p:txBody>
          <a:bodyPr>
            <a:normAutofit lnSpcReduction="10000"/>
          </a:bodyPr>
          <a:lstStyle/>
          <a:p>
            <a:r>
              <a:rPr lang="en-US" dirty="0"/>
              <a:t>If we wanted to add adverbs, that would be 3 more lines of code. Exclamations? 3 more. Places? Etc.</a:t>
            </a:r>
          </a:p>
          <a:p>
            <a:r>
              <a:rPr lang="en-US" dirty="0"/>
              <a:t>Repetitive code is </a:t>
            </a:r>
            <a:r>
              <a:rPr lang="en-US" i="1" dirty="0"/>
              <a:t>bad</a:t>
            </a:r>
            <a:r>
              <a:rPr lang="en-US" dirty="0"/>
              <a:t>:</a:t>
            </a:r>
          </a:p>
          <a:p>
            <a:pPr lvl="1"/>
            <a:r>
              <a:rPr lang="en-US" dirty="0"/>
              <a:t>It's tedious</a:t>
            </a:r>
          </a:p>
          <a:p>
            <a:pPr lvl="1"/>
            <a:r>
              <a:rPr lang="en-US" dirty="0"/>
              <a:t>It's hard to read</a:t>
            </a:r>
          </a:p>
          <a:p>
            <a:pPr lvl="1"/>
            <a:r>
              <a:rPr lang="en-US" dirty="0"/>
              <a:t>It's easy for bugs to slip in</a:t>
            </a:r>
          </a:p>
          <a:p>
            <a:pPr lvl="1"/>
            <a:r>
              <a:rPr lang="en-US" dirty="0"/>
              <a:t>Any changes have to be repeated </a:t>
            </a:r>
            <a:r>
              <a:rPr lang="en-US" i="1" dirty="0"/>
              <a:t>ad nauseam</a:t>
            </a:r>
          </a:p>
          <a:p>
            <a:r>
              <a:rPr lang="en-US" dirty="0"/>
              <a:t>If you find yourself doing the same thing over and over, look for a better way!</a:t>
            </a:r>
          </a:p>
          <a:p>
            <a:pPr lvl="1"/>
            <a:r>
              <a:rPr lang="en-US" dirty="0"/>
              <a:t>That better way is functions</a:t>
            </a:r>
          </a:p>
          <a:p>
            <a:pPr lvl="1"/>
            <a:endParaRPr lang="en-US" i="1" dirty="0"/>
          </a:p>
          <a:p>
            <a:pPr lvl="1"/>
            <a:endParaRPr lang="en-US" dirty="0"/>
          </a:p>
        </p:txBody>
      </p:sp>
    </p:spTree>
    <p:extLst>
      <p:ext uri="{BB962C8B-B14F-4D97-AF65-F5344CB8AC3E}">
        <p14:creationId xmlns:p14="http://schemas.microsoft.com/office/powerpoint/2010/main" val="196516186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5707B-1B98-584E-9F48-D0F21F743C1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AD8CFC8-83DB-204A-AB94-ED75A6A84616}"/>
              </a:ext>
            </a:extLst>
          </p:cNvPr>
          <p:cNvSpPr>
            <a:spLocks noGrp="1"/>
          </p:cNvSpPr>
          <p:nvPr>
            <p:ph type="body" sz="quarter" idx="12"/>
          </p:nvPr>
        </p:nvSpPr>
        <p:spPr>
          <a:xfrm>
            <a:off x="949123" y="359330"/>
            <a:ext cx="10955577" cy="1340495"/>
          </a:xfrm>
        </p:spPr>
        <p:txBody>
          <a:bodyPr/>
          <a:lstStyle/>
          <a:p>
            <a:r>
              <a:rPr lang="en-US" dirty="0"/>
              <a:t>story = </a:t>
            </a:r>
            <a:r>
              <a:rPr lang="en-US" dirty="0" err="1"/>
              <a:t>fill_in</a:t>
            </a:r>
            <a:r>
              <a:rPr lang="en-US" dirty="0"/>
              <a:t>(story, NOUN_PLACEHOLDER, NOUNS)</a:t>
            </a:r>
          </a:p>
          <a:p>
            <a:r>
              <a:rPr lang="en-US" dirty="0"/>
              <a:t>story = </a:t>
            </a:r>
            <a:r>
              <a:rPr lang="en-US" dirty="0" err="1"/>
              <a:t>fill_in</a:t>
            </a:r>
            <a:r>
              <a:rPr lang="en-US" dirty="0"/>
              <a:t>(story, ADJECTIVE_PLACEHOLDER, ADJECTIVES)</a:t>
            </a:r>
          </a:p>
          <a:p>
            <a:r>
              <a:rPr lang="en-US" dirty="0"/>
              <a:t>story = </a:t>
            </a:r>
            <a:r>
              <a:rPr lang="en-US" dirty="0" err="1"/>
              <a:t>fill_in</a:t>
            </a:r>
            <a:r>
              <a:rPr lang="en-US" dirty="0"/>
              <a:t>(story, VERB_PLACEHOLDER, VERBS)</a:t>
            </a:r>
          </a:p>
        </p:txBody>
      </p:sp>
    </p:spTree>
    <p:extLst>
      <p:ext uri="{BB962C8B-B14F-4D97-AF65-F5344CB8AC3E}">
        <p14:creationId xmlns:p14="http://schemas.microsoft.com/office/powerpoint/2010/main" val="13099892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16A81-68A2-BF4F-A634-DFC0EE6B30CB}"/>
              </a:ext>
            </a:extLst>
          </p:cNvPr>
          <p:cNvSpPr>
            <a:spLocks noGrp="1"/>
          </p:cNvSpPr>
          <p:nvPr>
            <p:ph type="body" sz="quarter" idx="10"/>
          </p:nvPr>
        </p:nvSpPr>
        <p:spPr/>
        <p:txBody>
          <a:bodyPr>
            <a:normAutofit fontScale="92500" lnSpcReduction="10000"/>
          </a:bodyPr>
          <a:lstStyle/>
          <a:p>
            <a:r>
              <a:rPr lang="en-US" dirty="0"/>
              <a:t>The only things changing from one type of blank to the next are (a) the string to use as a placeholder, and (b) the list of words to use</a:t>
            </a:r>
          </a:p>
          <a:p>
            <a:pPr lvl="1"/>
            <a:r>
              <a:rPr lang="en-US" dirty="0"/>
              <a:t>So ideally we could just say "do the same thing" with different details</a:t>
            </a:r>
          </a:p>
          <a:p>
            <a:pPr lvl="1"/>
            <a:r>
              <a:rPr lang="en-US" dirty="0"/>
              <a:t>We already did this with while loops and for loops</a:t>
            </a:r>
          </a:p>
          <a:p>
            <a:pPr lvl="1"/>
            <a:r>
              <a:rPr lang="en-US" dirty="0"/>
              <a:t>The body of the loop is always the same; only some variables change</a:t>
            </a:r>
          </a:p>
          <a:p>
            <a:r>
              <a:rPr lang="en-US" dirty="0"/>
              <a:t>Functions do it in an even more general and useful way.</a:t>
            </a:r>
          </a:p>
          <a:p>
            <a:r>
              <a:rPr lang="en-US" dirty="0"/>
              <a:t>Call it </a:t>
            </a:r>
            <a:r>
              <a:rPr lang="en-US" i="1" dirty="0"/>
              <a:t>abstraction</a:t>
            </a:r>
            <a:r>
              <a:rPr lang="en-US" dirty="0"/>
              <a:t>. Call it </a:t>
            </a:r>
            <a:r>
              <a:rPr lang="en-US" i="1" dirty="0"/>
              <a:t>being lazy</a:t>
            </a:r>
            <a:r>
              <a:rPr lang="en-US" dirty="0"/>
              <a:t>. Call it </a:t>
            </a:r>
            <a:r>
              <a:rPr lang="en-US" i="1" dirty="0"/>
              <a:t>how programmers roll</a:t>
            </a:r>
            <a:r>
              <a:rPr lang="en-US" dirty="0"/>
              <a:t>.</a:t>
            </a:r>
          </a:p>
          <a:p>
            <a:endParaRPr lang="en-US" dirty="0"/>
          </a:p>
        </p:txBody>
      </p:sp>
    </p:spTree>
    <p:extLst>
      <p:ext uri="{BB962C8B-B14F-4D97-AF65-F5344CB8AC3E}">
        <p14:creationId xmlns:p14="http://schemas.microsoft.com/office/powerpoint/2010/main" val="35688001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dirty="0"/>
              <a:t>def </a:t>
            </a:r>
            <a:r>
              <a:rPr lang="en-US" dirty="0" err="1"/>
              <a:t>fill_in</a:t>
            </a:r>
            <a:r>
              <a:rPr lang="en-US" dirty="0"/>
              <a:t>(text, placeholder, </a:t>
            </a:r>
            <a:r>
              <a:rPr lang="en-US" dirty="0" err="1"/>
              <a:t>word_list</a:t>
            </a:r>
            <a:r>
              <a:rPr lang="en-US" dirty="0"/>
              <a:t>):</a:t>
            </a:r>
          </a:p>
          <a:p>
            <a:r>
              <a:rPr lang="en-US" dirty="0"/>
              <a:t>    while placeholder in text:</a:t>
            </a:r>
          </a:p>
          <a:p>
            <a:r>
              <a:rPr lang="en-US" dirty="0"/>
              <a:t>        </a:t>
            </a:r>
            <a:r>
              <a:rPr lang="en-US" dirty="0" err="1"/>
              <a:t>new_word</a:t>
            </a:r>
            <a:r>
              <a:rPr lang="en-US" dirty="0"/>
              <a:t> = </a:t>
            </a:r>
            <a:r>
              <a:rPr lang="en-US" dirty="0" err="1"/>
              <a:t>random.choice</a:t>
            </a:r>
            <a:r>
              <a:rPr lang="en-US" dirty="0"/>
              <a:t>(</a:t>
            </a:r>
            <a:r>
              <a:rPr lang="en-US" dirty="0" err="1"/>
              <a:t>word_list</a:t>
            </a:r>
            <a:r>
              <a:rPr lang="en-US" dirty="0"/>
              <a:t>)</a:t>
            </a:r>
          </a:p>
          <a:p>
            <a:r>
              <a:rPr lang="en-US" dirty="0"/>
              <a:t>        text = </a:t>
            </a:r>
            <a:r>
              <a:rPr lang="en-US" dirty="0" err="1"/>
              <a:t>text.replace</a:t>
            </a:r>
            <a:r>
              <a:rPr lang="en-US" dirty="0"/>
              <a:t>(placeholder, </a:t>
            </a:r>
            <a:r>
              <a:rPr lang="en-US" dirty="0" err="1"/>
              <a:t>new_word</a:t>
            </a:r>
            <a:r>
              <a:rPr lang="en-US" dirty="0"/>
              <a:t>, 1)</a:t>
            </a:r>
          </a:p>
          <a:p>
            <a:r>
              <a:rPr lang="en-US" dirty="0"/>
              <a:t>    return text</a:t>
            </a:r>
          </a:p>
        </p:txBody>
      </p:sp>
    </p:spTree>
    <p:extLst>
      <p:ext uri="{BB962C8B-B14F-4D97-AF65-F5344CB8AC3E}">
        <p14:creationId xmlns:p14="http://schemas.microsoft.com/office/powerpoint/2010/main" val="35424199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B9130-6AED-634C-9BCC-DC3157BE8FFB}"/>
              </a:ext>
            </a:extLst>
          </p:cNvPr>
          <p:cNvSpPr>
            <a:spLocks noGrp="1"/>
          </p:cNvSpPr>
          <p:nvPr>
            <p:ph type="body" sz="quarter" idx="10"/>
          </p:nvPr>
        </p:nvSpPr>
        <p:spPr/>
        <p:txBody>
          <a:bodyPr/>
          <a:lstStyle/>
          <a:p>
            <a:r>
              <a:rPr lang="en-US" dirty="0"/>
              <a:t>This module is about getting you to where that code makes sense and you could write it yourself.</a:t>
            </a:r>
          </a:p>
        </p:txBody>
      </p:sp>
    </p:spTree>
    <p:extLst>
      <p:ext uri="{BB962C8B-B14F-4D97-AF65-F5344CB8AC3E}">
        <p14:creationId xmlns:p14="http://schemas.microsoft.com/office/powerpoint/2010/main" val="165545440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CTECH402_M5_02</a:t>
            </a:r>
          </a:p>
          <a:p>
            <a:r>
              <a:rPr lang="en-US" dirty="0">
                <a:solidFill>
                  <a:schemeClr val="bg1"/>
                </a:solidFill>
              </a:rPr>
              <a:t>Control Flow in Functions</a:t>
            </a:r>
          </a:p>
        </p:txBody>
      </p:sp>
    </p:spTree>
    <p:extLst>
      <p:ext uri="{BB962C8B-B14F-4D97-AF65-F5344CB8AC3E}">
        <p14:creationId xmlns:p14="http://schemas.microsoft.com/office/powerpoint/2010/main" val="231783539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8EF8C-AD5B-BA40-B595-4A481C687755}"/>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47873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How does this work? We start off with a list with three elements: cat dog giraffe</a:t>
            </a:r>
          </a:p>
          <a:p>
            <a:r>
              <a:rPr lang="en-US" dirty="0"/>
              <a:t>Then the for loop takes the </a:t>
            </a:r>
            <a:r>
              <a:rPr lang="en-US" i="1" dirty="0"/>
              <a:t>first</a:t>
            </a:r>
            <a:r>
              <a:rPr lang="en-US" dirty="0"/>
              <a:t> of those elements in nouns. It puts that value in the variable noun. (This element is </a:t>
            </a:r>
            <a:r>
              <a:rPr lang="en-US" i="1" dirty="0"/>
              <a:t>in</a:t>
            </a:r>
            <a:r>
              <a:rPr lang="en-US" dirty="0"/>
              <a:t> the list hence the "in" syntax)</a:t>
            </a:r>
          </a:p>
          <a:p>
            <a:r>
              <a:rPr lang="en-US" dirty="0"/>
              <a:t>Now, just like in an if statement, the for loop goes into the loop body, where it prints the value of noun ('dog') concatenated with 's': 'dogs'</a:t>
            </a:r>
          </a:p>
        </p:txBody>
      </p:sp>
    </p:spTree>
    <p:extLst>
      <p:ext uri="{BB962C8B-B14F-4D97-AF65-F5344CB8AC3E}">
        <p14:creationId xmlns:p14="http://schemas.microsoft.com/office/powerpoint/2010/main" val="27660697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F7792-C213-034F-B55B-DF3F950880F6}"/>
              </a:ext>
            </a:extLst>
          </p:cNvPr>
          <p:cNvSpPr>
            <a:spLocks noGrp="1"/>
          </p:cNvSpPr>
          <p:nvPr>
            <p:ph type="body" sz="quarter" idx="11"/>
          </p:nvPr>
        </p:nvSpPr>
        <p:spPr>
          <a:xfrm>
            <a:off x="5892800" y="359330"/>
            <a:ext cx="6011900" cy="1755994"/>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D436412C-7185-3440-8328-88401202DD4B}"/>
              </a:ext>
            </a:extLst>
          </p:cNvPr>
          <p:cNvSpPr txBox="1"/>
          <p:nvPr/>
        </p:nvSpPr>
        <p:spPr>
          <a:xfrm>
            <a:off x="4080681" y="5008728"/>
            <a:ext cx="1633781" cy="369332"/>
          </a:xfrm>
          <a:prstGeom prst="rect">
            <a:avLst/>
          </a:prstGeom>
          <a:noFill/>
        </p:spPr>
        <p:txBody>
          <a:bodyPr wrap="none" rtlCol="0">
            <a:spAutoFit/>
          </a:bodyPr>
          <a:lstStyle/>
          <a:p>
            <a:r>
              <a:rPr lang="en-US" dirty="0"/>
              <a:t>&lt;myfunc1.py&gt;</a:t>
            </a:r>
          </a:p>
        </p:txBody>
      </p:sp>
    </p:spTree>
    <p:extLst>
      <p:ext uri="{BB962C8B-B14F-4D97-AF65-F5344CB8AC3E}">
        <p14:creationId xmlns:p14="http://schemas.microsoft.com/office/powerpoint/2010/main" val="354342518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E755C-80B4-9443-B6F7-D3BF2EF6473A}"/>
              </a:ext>
            </a:extLst>
          </p:cNvPr>
          <p:cNvSpPr>
            <a:spLocks noGrp="1"/>
          </p:cNvSpPr>
          <p:nvPr>
            <p:ph sz="quarter" idx="10"/>
          </p:nvPr>
        </p:nvSpPr>
        <p:spPr/>
        <p:txBody>
          <a:bodyPr/>
          <a:lstStyle/>
          <a:p>
            <a:r>
              <a:rPr lang="en-US" dirty="0"/>
              <a:t>$ python myfunc1.py</a:t>
            </a:r>
          </a:p>
          <a:p>
            <a:endParaRPr lang="en-US" dirty="0"/>
          </a:p>
          <a:p>
            <a:r>
              <a:rPr lang="en-US" dirty="0"/>
              <a:t>This is about the simplest possible function. First we </a:t>
            </a:r>
            <a:r>
              <a:rPr lang="en-US" i="1" dirty="0"/>
              <a:t>define</a:t>
            </a:r>
            <a:r>
              <a:rPr lang="en-US" dirty="0"/>
              <a:t> </a:t>
            </a:r>
            <a:r>
              <a:rPr lang="en-US" dirty="0" err="1"/>
              <a:t>my_function</a:t>
            </a:r>
            <a:r>
              <a:rPr lang="en-US" dirty="0"/>
              <a:t>, whose job is to print out a short message. Then we </a:t>
            </a:r>
            <a:r>
              <a:rPr lang="en-US" i="1" dirty="0"/>
              <a:t>call</a:t>
            </a:r>
            <a:r>
              <a:rPr lang="en-US" dirty="0"/>
              <a:t> </a:t>
            </a:r>
            <a:r>
              <a:rPr lang="en-US" dirty="0" err="1"/>
              <a:t>my_function</a:t>
            </a:r>
            <a:r>
              <a:rPr lang="en-US" dirty="0"/>
              <a:t>, which actually tells it to go do its job.</a:t>
            </a:r>
          </a:p>
          <a:p>
            <a:endParaRPr lang="en-US" dirty="0"/>
          </a:p>
          <a:p>
            <a:r>
              <a:rPr lang="en-US" dirty="0"/>
              <a:t>The function </a:t>
            </a:r>
            <a:r>
              <a:rPr lang="en-US" i="1" dirty="0"/>
              <a:t>definition </a:t>
            </a:r>
            <a:r>
              <a:rPr lang="en-US" dirty="0"/>
              <a:t>– the part that starts with </a:t>
            </a:r>
            <a:r>
              <a:rPr lang="en-US" b="1" dirty="0"/>
              <a:t>def</a:t>
            </a:r>
            <a:r>
              <a:rPr lang="en-US" dirty="0"/>
              <a:t> – doesn't actually do anything. Only the function </a:t>
            </a:r>
            <a:r>
              <a:rPr lang="en-US" i="1" dirty="0"/>
              <a:t>call</a:t>
            </a:r>
            <a:r>
              <a:rPr lang="en-US" dirty="0"/>
              <a:t> has consequences. The purpose of the function definition is to tell Python what to do if someone ever calls the function.</a:t>
            </a:r>
          </a:p>
        </p:txBody>
      </p:sp>
    </p:spTree>
    <p:extLst>
      <p:ext uri="{BB962C8B-B14F-4D97-AF65-F5344CB8AC3E}">
        <p14:creationId xmlns:p14="http://schemas.microsoft.com/office/powerpoint/2010/main" val="43422063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94EE1-C5C6-6447-8B62-4716716D2920}"/>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definition.'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definition.'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call.'</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call.'</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4819CF2-0415-2542-B1EE-2C582245C0E4}"/>
              </a:ext>
            </a:extLst>
          </p:cNvPr>
          <p:cNvSpPr txBox="1"/>
          <p:nvPr/>
        </p:nvSpPr>
        <p:spPr>
          <a:xfrm>
            <a:off x="3452884" y="5609230"/>
            <a:ext cx="1736373" cy="646331"/>
          </a:xfrm>
          <a:prstGeom prst="rect">
            <a:avLst/>
          </a:prstGeom>
          <a:noFill/>
        </p:spPr>
        <p:txBody>
          <a:bodyPr wrap="none" rtlCol="0">
            <a:spAutoFit/>
          </a:bodyPr>
          <a:lstStyle/>
          <a:p>
            <a:r>
              <a:rPr lang="en-US" b="1" dirty="0"/>
              <a:t>&lt;myfunc2.py&gt;</a:t>
            </a:r>
          </a:p>
          <a:p>
            <a:endParaRPr lang="en-US" dirty="0"/>
          </a:p>
        </p:txBody>
      </p:sp>
    </p:spTree>
    <p:extLst>
      <p:ext uri="{BB962C8B-B14F-4D97-AF65-F5344CB8AC3E}">
        <p14:creationId xmlns:p14="http://schemas.microsoft.com/office/powerpoint/2010/main" val="264689674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9549A-2359-7A46-8638-0E77633A6C0E}"/>
              </a:ext>
            </a:extLst>
          </p:cNvPr>
          <p:cNvSpPr>
            <a:spLocks noGrp="1"/>
          </p:cNvSpPr>
          <p:nvPr>
            <p:ph sz="quarter" idx="10"/>
          </p:nvPr>
        </p:nvSpPr>
        <p:spPr/>
        <p:txBody>
          <a:bodyPr>
            <a:normAutofit lnSpcReduction="10000"/>
          </a:bodyPr>
          <a:lstStyle/>
          <a:p>
            <a:r>
              <a:rPr lang="en-US" dirty="0"/>
              <a:t>Here's a version that makes the control flow explicit.</a:t>
            </a:r>
          </a:p>
          <a:p>
            <a:endParaRPr lang="en-US" dirty="0"/>
          </a:p>
          <a:p>
            <a:r>
              <a:rPr lang="en-US" b="1" dirty="0"/>
              <a:t>$ python myfunc2.py </a:t>
            </a:r>
          </a:p>
          <a:p>
            <a:r>
              <a:rPr lang="en-US" dirty="0"/>
              <a:t>Before the definition.</a:t>
            </a:r>
          </a:p>
          <a:p>
            <a:r>
              <a:rPr lang="en-US" dirty="0"/>
              <a:t>After the definition.</a:t>
            </a:r>
          </a:p>
          <a:p>
            <a:r>
              <a:rPr lang="en-US" dirty="0"/>
              <a:t>Before the call.</a:t>
            </a:r>
          </a:p>
          <a:p>
            <a:r>
              <a:rPr lang="en-US" dirty="0"/>
              <a:t>In the function.</a:t>
            </a:r>
          </a:p>
          <a:p>
            <a:r>
              <a:rPr lang="en-US" dirty="0"/>
              <a:t>After the call.</a:t>
            </a:r>
          </a:p>
          <a:p>
            <a:endParaRPr lang="en-US" dirty="0"/>
          </a:p>
          <a:p>
            <a:r>
              <a:rPr lang="en-US" dirty="0"/>
              <a:t>Look! 'In the function' shows up between before and after the </a:t>
            </a:r>
            <a:r>
              <a:rPr lang="en-US" i="1" dirty="0"/>
              <a:t>call</a:t>
            </a:r>
            <a:r>
              <a:rPr lang="en-US" dirty="0"/>
              <a:t>, not between before and after the </a:t>
            </a:r>
            <a:r>
              <a:rPr lang="en-US" i="1" dirty="0"/>
              <a:t>definition</a:t>
            </a:r>
            <a:endParaRPr lang="en-US" dirty="0"/>
          </a:p>
        </p:txBody>
      </p:sp>
    </p:spTree>
    <p:extLst>
      <p:ext uri="{BB962C8B-B14F-4D97-AF65-F5344CB8AC3E}">
        <p14:creationId xmlns:p14="http://schemas.microsoft.com/office/powerpoint/2010/main" val="422992893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D73CBF-2AC6-D341-96AE-6655BAC692CA}"/>
              </a:ext>
            </a:extLst>
          </p:cNvPr>
          <p:cNvSpPr>
            <a:spLocks noGrp="1"/>
          </p:cNvSpPr>
          <p:nvPr>
            <p:ph type="body" sz="quarter" idx="10"/>
          </p:nvPr>
        </p:nvSpPr>
        <p:spPr/>
        <p:txBody>
          <a:bodyPr/>
          <a:lstStyle/>
          <a:p>
            <a:r>
              <a:rPr lang="en-US" dirty="0"/>
              <a:t>Here's how control flow works for a function:</a:t>
            </a:r>
          </a:p>
          <a:p>
            <a:pPr lvl="1"/>
            <a:r>
              <a:rPr lang="en-US" dirty="0"/>
              <a:t>When Python sees a function call ( the name of a function plus parentheses), it finds the corresponding function definition</a:t>
            </a:r>
          </a:p>
          <a:p>
            <a:pPr lvl="1"/>
            <a:r>
              <a:rPr lang="en-US" dirty="0"/>
              <a:t>Control passes to the function </a:t>
            </a:r>
            <a:r>
              <a:rPr lang="en-US" i="1" dirty="0"/>
              <a:t>body</a:t>
            </a:r>
            <a:r>
              <a:rPr lang="en-US" dirty="0"/>
              <a:t>, i.e. the indented block after the def in the function definition</a:t>
            </a:r>
          </a:p>
          <a:p>
            <a:pPr lvl="1"/>
            <a:r>
              <a:rPr lang="en-US" dirty="0"/>
              <a:t>That executes as normal</a:t>
            </a:r>
          </a:p>
          <a:p>
            <a:pPr lvl="1"/>
            <a:r>
              <a:rPr lang="en-US" dirty="0"/>
              <a:t>When control reaches the end of the body, it goes back to where the function was called from</a:t>
            </a:r>
          </a:p>
          <a:p>
            <a:r>
              <a:rPr lang="en-US" dirty="0"/>
              <a:t>To understand this, let's look at the ways it can break</a:t>
            </a:r>
          </a:p>
        </p:txBody>
      </p:sp>
    </p:spTree>
    <p:extLst>
      <p:ext uri="{BB962C8B-B14F-4D97-AF65-F5344CB8AC3E}">
        <p14:creationId xmlns:p14="http://schemas.microsoft.com/office/powerpoint/2010/main" val="221577965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FA1C3-2BE3-E348-AECF-6529F4A8B27F}"/>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12B43D-EEFA-B945-92D1-32BB43ECF98F}"/>
              </a:ext>
            </a:extLst>
          </p:cNvPr>
          <p:cNvSpPr txBox="1"/>
          <p:nvPr/>
        </p:nvSpPr>
        <p:spPr>
          <a:xfrm>
            <a:off x="3125337" y="4299045"/>
            <a:ext cx="1736373" cy="369332"/>
          </a:xfrm>
          <a:prstGeom prst="rect">
            <a:avLst/>
          </a:prstGeom>
          <a:noFill/>
        </p:spPr>
        <p:txBody>
          <a:bodyPr wrap="none" rtlCol="0">
            <a:spAutoFit/>
          </a:bodyPr>
          <a:lstStyle/>
          <a:p>
            <a:r>
              <a:rPr lang="en-US" b="1" dirty="0"/>
              <a:t>&lt;myfunc3.py&gt;</a:t>
            </a:r>
          </a:p>
        </p:txBody>
      </p:sp>
    </p:spTree>
    <p:extLst>
      <p:ext uri="{BB962C8B-B14F-4D97-AF65-F5344CB8AC3E}">
        <p14:creationId xmlns:p14="http://schemas.microsoft.com/office/powerpoint/2010/main" val="375852300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F3912-36DF-754F-A672-8587AFAB0B5A}"/>
              </a:ext>
            </a:extLst>
          </p:cNvPr>
          <p:cNvSpPr>
            <a:spLocks noGrp="1"/>
          </p:cNvSpPr>
          <p:nvPr>
            <p:ph sz="quarter" idx="10"/>
          </p:nvPr>
        </p:nvSpPr>
        <p:spPr/>
        <p:txBody>
          <a:bodyPr/>
          <a:lstStyle/>
          <a:p>
            <a:r>
              <a:rPr lang="en-US" dirty="0"/>
              <a:t>$ python myfunc3.py</a:t>
            </a:r>
          </a:p>
          <a:p>
            <a:endParaRPr lang="en-US" dirty="0"/>
          </a:p>
          <a:p>
            <a:r>
              <a:rPr lang="en-US" dirty="0"/>
              <a:t>This does nothing. Why not? There's no function call. The definition is available in the rest of the program in case someone ever calls it, but no one ever does.</a:t>
            </a:r>
          </a:p>
        </p:txBody>
      </p:sp>
    </p:spTree>
    <p:extLst>
      <p:ext uri="{BB962C8B-B14F-4D97-AF65-F5344CB8AC3E}">
        <p14:creationId xmlns:p14="http://schemas.microsoft.com/office/powerpoint/2010/main" val="399614961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520F6-1A39-0C43-ABFC-B452514BF17D}"/>
              </a:ext>
            </a:extLst>
          </p:cNvPr>
          <p:cNvSpPr>
            <a:spLocks noGrp="1"/>
          </p:cNvSpPr>
          <p:nvPr>
            <p:ph type="body" sz="quarter" idx="11"/>
          </p:nvPr>
        </p:nvSpPr>
        <p:spPr>
          <a:xfrm>
            <a:off x="5892800" y="359330"/>
            <a:ext cx="6011900" cy="509498"/>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C209BD0-E569-2047-97D8-B6BB704EBD25}"/>
              </a:ext>
            </a:extLst>
          </p:cNvPr>
          <p:cNvSpPr txBox="1"/>
          <p:nvPr/>
        </p:nvSpPr>
        <p:spPr>
          <a:xfrm>
            <a:off x="2934269" y="5186149"/>
            <a:ext cx="1736373" cy="369332"/>
          </a:xfrm>
          <a:prstGeom prst="rect">
            <a:avLst/>
          </a:prstGeom>
          <a:noFill/>
        </p:spPr>
        <p:txBody>
          <a:bodyPr wrap="none" rtlCol="0">
            <a:spAutoFit/>
          </a:bodyPr>
          <a:lstStyle/>
          <a:p>
            <a:r>
              <a:rPr lang="en-US" b="1" dirty="0"/>
              <a:t>&lt;myfunc4.py&gt;</a:t>
            </a:r>
          </a:p>
        </p:txBody>
      </p:sp>
    </p:spTree>
    <p:extLst>
      <p:ext uri="{BB962C8B-B14F-4D97-AF65-F5344CB8AC3E}">
        <p14:creationId xmlns:p14="http://schemas.microsoft.com/office/powerpoint/2010/main" val="46430517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B07B9-657E-3441-9BFF-0FE18338FB66}"/>
              </a:ext>
            </a:extLst>
          </p:cNvPr>
          <p:cNvSpPr>
            <a:spLocks noGrp="1"/>
          </p:cNvSpPr>
          <p:nvPr>
            <p:ph sz="quarter" idx="10"/>
          </p:nvPr>
        </p:nvSpPr>
        <p:spPr/>
        <p:txBody>
          <a:bodyPr/>
          <a:lstStyle/>
          <a:p>
            <a:r>
              <a:rPr lang="en-US" b="1" dirty="0"/>
              <a:t>$ python myfunc4.py</a:t>
            </a:r>
          </a:p>
          <a:p>
            <a:endParaRPr lang="en-US" dirty="0"/>
          </a:p>
          <a:p>
            <a:r>
              <a:rPr lang="en-US" dirty="0"/>
              <a:t>And this is an error. Why? The function is undefined. Without a definition, Python doesn't know where to transfer control flow when the function is called.</a:t>
            </a:r>
          </a:p>
        </p:txBody>
      </p:sp>
    </p:spTree>
    <p:extLst>
      <p:ext uri="{BB962C8B-B14F-4D97-AF65-F5344CB8AC3E}">
        <p14:creationId xmlns:p14="http://schemas.microsoft.com/office/powerpoint/2010/main" val="403358466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F097-765C-1740-A7E2-D52A87CA0DFE}"/>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05CBD4-5E73-EC48-9C26-4D1E23A11435}"/>
              </a:ext>
            </a:extLst>
          </p:cNvPr>
          <p:cNvSpPr txBox="1"/>
          <p:nvPr/>
        </p:nvSpPr>
        <p:spPr>
          <a:xfrm>
            <a:off x="2634018" y="5186149"/>
            <a:ext cx="1736373" cy="369332"/>
          </a:xfrm>
          <a:prstGeom prst="rect">
            <a:avLst/>
          </a:prstGeom>
          <a:noFill/>
        </p:spPr>
        <p:txBody>
          <a:bodyPr wrap="none" rtlCol="0">
            <a:spAutoFit/>
          </a:bodyPr>
          <a:lstStyle/>
          <a:p>
            <a:r>
              <a:rPr lang="en-US" b="1" dirty="0"/>
              <a:t>&lt;myfunc5.py&gt;</a:t>
            </a:r>
          </a:p>
        </p:txBody>
      </p:sp>
    </p:spTree>
    <p:extLst>
      <p:ext uri="{BB962C8B-B14F-4D97-AF65-F5344CB8AC3E}">
        <p14:creationId xmlns:p14="http://schemas.microsoft.com/office/powerpoint/2010/main" val="2776980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But unlike an if, which it goes on to the next statement after the body when the body ends, a for loop </a:t>
            </a:r>
            <a:r>
              <a:rPr lang="en-US" i="1" dirty="0"/>
              <a:t>loops</a:t>
            </a:r>
            <a:r>
              <a:rPr lang="en-US" dirty="0"/>
              <a:t> back to the top</a:t>
            </a:r>
          </a:p>
          <a:p>
            <a:r>
              <a:rPr lang="en-US" b="1" dirty="0"/>
              <a:t>Animation of control flowing down and looping back</a:t>
            </a:r>
          </a:p>
          <a:p>
            <a:r>
              <a:rPr lang="en-US" dirty="0"/>
              <a:t>When control comes back up to the top of the for loop, what happens next is that the for loop sets noun to be the </a:t>
            </a:r>
            <a:r>
              <a:rPr lang="en-US" i="1" dirty="0"/>
              <a:t>next </a:t>
            </a:r>
            <a:r>
              <a:rPr lang="en-US" dirty="0"/>
              <a:t>element in the list: 'cat'</a:t>
            </a:r>
          </a:p>
          <a:p>
            <a:pPr marL="0" indent="0">
              <a:buNone/>
            </a:pPr>
            <a:endParaRPr lang="en-US" b="1" dirty="0"/>
          </a:p>
        </p:txBody>
      </p:sp>
    </p:spTree>
    <p:extLst>
      <p:ext uri="{BB962C8B-B14F-4D97-AF65-F5344CB8AC3E}">
        <p14:creationId xmlns:p14="http://schemas.microsoft.com/office/powerpoint/2010/main" val="32344069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7B6A1-17A6-6943-B1F6-1BD90BE4EB3B}"/>
              </a:ext>
            </a:extLst>
          </p:cNvPr>
          <p:cNvSpPr>
            <a:spLocks noGrp="1"/>
          </p:cNvSpPr>
          <p:nvPr>
            <p:ph sz="quarter" idx="10"/>
          </p:nvPr>
        </p:nvSpPr>
        <p:spPr/>
        <p:txBody>
          <a:bodyPr/>
          <a:lstStyle/>
          <a:p>
            <a:r>
              <a:rPr lang="en-US" b="1" dirty="0"/>
              <a:t>$ python myfunc5.py</a:t>
            </a:r>
          </a:p>
          <a:p>
            <a:endParaRPr lang="en-US" dirty="0"/>
          </a:p>
          <a:p>
            <a:r>
              <a:rPr lang="en-US" dirty="0"/>
              <a:t>This is </a:t>
            </a:r>
            <a:r>
              <a:rPr lang="en-US" i="1" dirty="0"/>
              <a:t>also</a:t>
            </a:r>
            <a:r>
              <a:rPr lang="en-US" dirty="0"/>
              <a:t> an error. The function is defined, but it's not defined in time. Python reads your program top to bottom. Just like you need to assign a value to a variable before you can use the variable, Python needs to see the function definition </a:t>
            </a:r>
            <a:r>
              <a:rPr lang="en-US" i="1" dirty="0"/>
              <a:t>before</a:t>
            </a:r>
            <a:r>
              <a:rPr lang="en-US" dirty="0"/>
              <a:t> you call that function.</a:t>
            </a:r>
          </a:p>
        </p:txBody>
      </p:sp>
    </p:spTree>
    <p:extLst>
      <p:ext uri="{BB962C8B-B14F-4D97-AF65-F5344CB8AC3E}">
        <p14:creationId xmlns:p14="http://schemas.microsoft.com/office/powerpoint/2010/main" val="5823769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E7BE9-D3C2-EB46-BA73-7F7D370D170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F3BD4B8-5083-7A40-AB55-8E39BBC84D69}"/>
              </a:ext>
            </a:extLst>
          </p:cNvPr>
          <p:cNvSpPr txBox="1"/>
          <p:nvPr/>
        </p:nvSpPr>
        <p:spPr>
          <a:xfrm>
            <a:off x="2169994" y="5363570"/>
            <a:ext cx="1736373" cy="369332"/>
          </a:xfrm>
          <a:prstGeom prst="rect">
            <a:avLst/>
          </a:prstGeom>
          <a:noFill/>
        </p:spPr>
        <p:txBody>
          <a:bodyPr wrap="none" rtlCol="0">
            <a:spAutoFit/>
          </a:bodyPr>
          <a:lstStyle/>
          <a:p>
            <a:r>
              <a:rPr lang="en-US" b="1" dirty="0"/>
              <a:t>&lt;myfunc6.py&gt;</a:t>
            </a:r>
          </a:p>
        </p:txBody>
      </p:sp>
    </p:spTree>
    <p:extLst>
      <p:ext uri="{BB962C8B-B14F-4D97-AF65-F5344CB8AC3E}">
        <p14:creationId xmlns:p14="http://schemas.microsoft.com/office/powerpoint/2010/main" val="179124833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34FFC-BBAB-474B-8CFA-4F1FCDB93989}"/>
              </a:ext>
            </a:extLst>
          </p:cNvPr>
          <p:cNvSpPr>
            <a:spLocks noGrp="1"/>
          </p:cNvSpPr>
          <p:nvPr>
            <p:ph sz="quarter" idx="10"/>
          </p:nvPr>
        </p:nvSpPr>
        <p:spPr/>
        <p:txBody>
          <a:bodyPr/>
          <a:lstStyle/>
          <a:p>
            <a:r>
              <a:rPr lang="en-US" dirty="0"/>
              <a:t>We can call a function more than once. </a:t>
            </a:r>
            <a:r>
              <a:rPr lang="en-US" i="1" dirty="0"/>
              <a:t>Each time</a:t>
            </a:r>
            <a:r>
              <a:rPr lang="en-US" dirty="0"/>
              <a:t> it's called, its body executes.</a:t>
            </a:r>
          </a:p>
          <a:p>
            <a:endParaRPr lang="en-US" dirty="0"/>
          </a:p>
          <a:p>
            <a:r>
              <a:rPr lang="en-US" b="1" dirty="0"/>
              <a:t>$ python myfunc6.py</a:t>
            </a:r>
          </a:p>
          <a:p>
            <a:endParaRPr lang="en-US" dirty="0"/>
          </a:p>
        </p:txBody>
      </p:sp>
    </p:spTree>
    <p:extLst>
      <p:ext uri="{BB962C8B-B14F-4D97-AF65-F5344CB8AC3E}">
        <p14:creationId xmlns:p14="http://schemas.microsoft.com/office/powerpoint/2010/main" val="271584151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90926-96EF-9643-B064-E49B6DF4301F}"/>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'Still 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BD63F73-0632-3E42-B3D1-4A851BDD3516}"/>
              </a:ext>
            </a:extLst>
          </p:cNvPr>
          <p:cNvSpPr txBox="1"/>
          <p:nvPr/>
        </p:nvSpPr>
        <p:spPr>
          <a:xfrm>
            <a:off x="4189863" y="4995081"/>
            <a:ext cx="1736373" cy="369332"/>
          </a:xfrm>
          <a:prstGeom prst="rect">
            <a:avLst/>
          </a:prstGeom>
          <a:noFill/>
        </p:spPr>
        <p:txBody>
          <a:bodyPr wrap="none" rtlCol="0">
            <a:spAutoFit/>
          </a:bodyPr>
          <a:lstStyle/>
          <a:p>
            <a:r>
              <a:rPr lang="en-US" b="1" dirty="0"/>
              <a:t>&lt;myfunc7.py&gt;</a:t>
            </a:r>
          </a:p>
        </p:txBody>
      </p:sp>
    </p:spTree>
    <p:extLst>
      <p:ext uri="{BB962C8B-B14F-4D97-AF65-F5344CB8AC3E}">
        <p14:creationId xmlns:p14="http://schemas.microsoft.com/office/powerpoint/2010/main" val="48961139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40E83-9E98-E94A-A3C4-2C09AD32B4E9}"/>
              </a:ext>
            </a:extLst>
          </p:cNvPr>
          <p:cNvSpPr>
            <a:spLocks noGrp="1"/>
          </p:cNvSpPr>
          <p:nvPr>
            <p:ph sz="quarter" idx="10"/>
          </p:nvPr>
        </p:nvSpPr>
        <p:spPr/>
        <p:txBody>
          <a:bodyPr/>
          <a:lstStyle/>
          <a:p>
            <a:r>
              <a:rPr lang="en-US" dirty="0"/>
              <a:t>A function can do more than one thing. When the function is called, its whole body executes, one statement after another.</a:t>
            </a:r>
          </a:p>
          <a:p>
            <a:endParaRPr lang="en-US" dirty="0"/>
          </a:p>
          <a:p>
            <a:r>
              <a:rPr lang="en-US" b="1" dirty="0"/>
              <a:t>$ python myfunc7.py</a:t>
            </a:r>
          </a:p>
        </p:txBody>
      </p:sp>
    </p:spTree>
    <p:extLst>
      <p:ext uri="{BB962C8B-B14F-4D97-AF65-F5344CB8AC3E}">
        <p14:creationId xmlns:p14="http://schemas.microsoft.com/office/powerpoint/2010/main" val="66337303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62E57-FC32-B245-8366-460BAA7A9C79}"/>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345B86D4-27A7-C14E-9017-48A3CE4D618F}"/>
              </a:ext>
            </a:extLst>
          </p:cNvPr>
          <p:cNvSpPr txBox="1"/>
          <p:nvPr/>
        </p:nvSpPr>
        <p:spPr>
          <a:xfrm>
            <a:off x="2825087" y="5895833"/>
            <a:ext cx="1736373" cy="369332"/>
          </a:xfrm>
          <a:prstGeom prst="rect">
            <a:avLst/>
          </a:prstGeom>
          <a:noFill/>
        </p:spPr>
        <p:txBody>
          <a:bodyPr wrap="none" rtlCol="0">
            <a:spAutoFit/>
          </a:bodyPr>
          <a:lstStyle/>
          <a:p>
            <a:r>
              <a:rPr lang="en-US" b="1" dirty="0"/>
              <a:t>&lt;myfunc8.py&gt;</a:t>
            </a:r>
          </a:p>
        </p:txBody>
      </p:sp>
    </p:spTree>
    <p:extLst>
      <p:ext uri="{BB962C8B-B14F-4D97-AF65-F5344CB8AC3E}">
        <p14:creationId xmlns:p14="http://schemas.microsoft.com/office/powerpoint/2010/main" val="389178973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4DB4-7432-4E47-9421-6991D6110436}"/>
              </a:ext>
            </a:extLst>
          </p:cNvPr>
          <p:cNvSpPr>
            <a:spLocks noGrp="1"/>
          </p:cNvSpPr>
          <p:nvPr>
            <p:ph sz="quarter" idx="10"/>
          </p:nvPr>
        </p:nvSpPr>
        <p:spPr/>
        <p:txBody>
          <a:bodyPr/>
          <a:lstStyle/>
          <a:p>
            <a:r>
              <a:rPr lang="en-US" dirty="0"/>
              <a:t>We can define more than one function</a:t>
            </a:r>
          </a:p>
          <a:p>
            <a:endParaRPr lang="en-US" dirty="0"/>
          </a:p>
          <a:p>
            <a:r>
              <a:rPr lang="en-US" b="1" dirty="0"/>
              <a:t>$ python myfunc8.py</a:t>
            </a:r>
          </a:p>
        </p:txBody>
      </p:sp>
    </p:spTree>
    <p:extLst>
      <p:ext uri="{BB962C8B-B14F-4D97-AF65-F5344CB8AC3E}">
        <p14:creationId xmlns:p14="http://schemas.microsoft.com/office/powerpoint/2010/main" val="163653057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01D60-4042-1844-AD4E-28801CF3E8D5}"/>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57037E7-6C82-1F42-BDE6-8E46D5EC1C8D}"/>
              </a:ext>
            </a:extLst>
          </p:cNvPr>
          <p:cNvSpPr txBox="1"/>
          <p:nvPr/>
        </p:nvSpPr>
        <p:spPr>
          <a:xfrm>
            <a:off x="3384645" y="5745707"/>
            <a:ext cx="1736373" cy="369332"/>
          </a:xfrm>
          <a:prstGeom prst="rect">
            <a:avLst/>
          </a:prstGeom>
          <a:noFill/>
        </p:spPr>
        <p:txBody>
          <a:bodyPr wrap="none" rtlCol="0">
            <a:spAutoFit/>
          </a:bodyPr>
          <a:lstStyle/>
          <a:p>
            <a:r>
              <a:rPr lang="en-US" b="1" dirty="0"/>
              <a:t>&lt;myfunc9.py&gt;</a:t>
            </a:r>
          </a:p>
        </p:txBody>
      </p:sp>
    </p:spTree>
    <p:extLst>
      <p:ext uri="{BB962C8B-B14F-4D97-AF65-F5344CB8AC3E}">
        <p14:creationId xmlns:p14="http://schemas.microsoft.com/office/powerpoint/2010/main" val="30088296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84936-8708-D44B-9314-A9A9424F3295}"/>
              </a:ext>
            </a:extLst>
          </p:cNvPr>
          <p:cNvSpPr>
            <a:spLocks noGrp="1"/>
          </p:cNvSpPr>
          <p:nvPr>
            <p:ph sz="quarter" idx="10"/>
          </p:nvPr>
        </p:nvSpPr>
        <p:spPr/>
        <p:txBody>
          <a:bodyPr/>
          <a:lstStyle/>
          <a:p>
            <a:r>
              <a:rPr lang="en-US" dirty="0"/>
              <a:t>And functions can call other functions. </a:t>
            </a:r>
            <a:r>
              <a:rPr lang="en-US" dirty="0" err="1"/>
              <a:t>HEre</a:t>
            </a:r>
            <a:r>
              <a:rPr lang="en-US" dirty="0"/>
              <a:t>, your function calls my function. </a:t>
            </a:r>
            <a:r>
              <a:rPr lang="en-US" dirty="0" err="1"/>
              <a:t>WHen</a:t>
            </a:r>
            <a:r>
              <a:rPr lang="en-US" dirty="0"/>
              <a:t> control is in the body of your function and it reaches the call to my function, control jumps to the top of the body of my function, and when that finishes, goes back to the body of your function</a:t>
            </a:r>
          </a:p>
          <a:p>
            <a:endParaRPr lang="en-US" dirty="0"/>
          </a:p>
          <a:p>
            <a:r>
              <a:rPr lang="en-US" b="1" dirty="0"/>
              <a:t>$ python myfunc9.py</a:t>
            </a:r>
          </a:p>
          <a:p>
            <a:endParaRPr lang="en-US" b="1" dirty="0"/>
          </a:p>
          <a:p>
            <a:r>
              <a:rPr lang="en-US" dirty="0"/>
              <a:t>So while functions are more complicated than ifs, </a:t>
            </a:r>
            <a:r>
              <a:rPr lang="en-US" dirty="0" err="1"/>
              <a:t>fors</a:t>
            </a:r>
            <a:r>
              <a:rPr lang="en-US" dirty="0"/>
              <a:t>, and whiles, they obey many of the same rules. They're basically just another way of telling Python when to do different things</a:t>
            </a:r>
          </a:p>
        </p:txBody>
      </p:sp>
    </p:spTree>
    <p:extLst>
      <p:ext uri="{BB962C8B-B14F-4D97-AF65-F5344CB8AC3E}">
        <p14:creationId xmlns:p14="http://schemas.microsoft.com/office/powerpoint/2010/main" val="197387457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CTECH402_M5_03</a:t>
            </a:r>
          </a:p>
          <a:p>
            <a:r>
              <a:rPr lang="en-US" dirty="0">
                <a:solidFill>
                  <a:schemeClr val="bg1"/>
                </a:solidFill>
              </a:rPr>
              <a:t>Defining Functions</a:t>
            </a:r>
          </a:p>
        </p:txBody>
      </p:sp>
    </p:spTree>
    <p:extLst>
      <p:ext uri="{BB962C8B-B14F-4D97-AF65-F5344CB8AC3E}">
        <p14:creationId xmlns:p14="http://schemas.microsoft.com/office/powerpoint/2010/main" val="106612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lnSpcReduction="10000"/>
          </a:bodyPr>
          <a:lstStyle/>
          <a:p>
            <a:r>
              <a:rPr lang="en-US" dirty="0"/>
              <a:t>Lists and dictionaries are the </a:t>
            </a:r>
            <a:r>
              <a:rPr lang="en-US" i="1" dirty="0"/>
              <a:t>nouns</a:t>
            </a:r>
            <a:r>
              <a:rPr lang="en-US" dirty="0"/>
              <a:t> of bulk data: one thing, two things, three things ..</a:t>
            </a:r>
          </a:p>
          <a:p>
            <a:r>
              <a:rPr lang="en-US" dirty="0"/>
              <a:t>Loops are the </a:t>
            </a:r>
            <a:r>
              <a:rPr lang="en-US" i="1" dirty="0"/>
              <a:t>verbs: </a:t>
            </a:r>
            <a:r>
              <a:rPr lang="en-US" dirty="0"/>
              <a:t>do this once, do this twice, do this three times …</a:t>
            </a:r>
          </a:p>
          <a:p>
            <a:r>
              <a:rPr lang="en-US" dirty="0"/>
              <a:t>They go really naturally together: here's a group of things. Do the same thing to each of them. Or build a collection of them, one thing at a time.</a:t>
            </a:r>
          </a:p>
          <a:p>
            <a:r>
              <a:rPr lang="en-US" dirty="0"/>
              <a:t>This course is about using these building blocks to build more complicated programs</a:t>
            </a:r>
          </a:p>
        </p:txBody>
      </p:sp>
    </p:spTree>
    <p:extLst>
      <p:ext uri="{BB962C8B-B14F-4D97-AF65-F5344CB8AC3E}">
        <p14:creationId xmlns:p14="http://schemas.microsoft.com/office/powerpoint/2010/main" val="4652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AC0CE-F7FF-CF42-8C5D-EA3C85A6ECA7}"/>
              </a:ext>
            </a:extLst>
          </p:cNvPr>
          <p:cNvSpPr>
            <a:spLocks noGrp="1"/>
          </p:cNvSpPr>
          <p:nvPr>
            <p:ph type="body" sz="quarter" idx="10"/>
          </p:nvPr>
        </p:nvSpPr>
        <p:spPr/>
        <p:txBody>
          <a:bodyPr>
            <a:normAutofit/>
          </a:bodyPr>
          <a:lstStyle/>
          <a:p>
            <a:r>
              <a:rPr lang="en-US" dirty="0"/>
              <a:t>Now, control goes into the body, which prints 'cat' + 's'. It gets to the end, goes back to the top, and repeat with the last element: 'giraffe', and prints 'giraffes'</a:t>
            </a:r>
          </a:p>
          <a:p>
            <a:r>
              <a:rPr lang="en-US" dirty="0"/>
              <a:t>This time, there are no more list elements, so the loop done and control continues with the statement after the for loop body.</a:t>
            </a:r>
          </a:p>
          <a:p>
            <a:r>
              <a:rPr lang="en-US" b="1" dirty="0"/>
              <a:t>Animation of finger advancing through the list</a:t>
            </a:r>
          </a:p>
        </p:txBody>
      </p:sp>
    </p:spTree>
    <p:extLst>
      <p:ext uri="{BB962C8B-B14F-4D97-AF65-F5344CB8AC3E}">
        <p14:creationId xmlns:p14="http://schemas.microsoft.com/office/powerpoint/2010/main" val="11715603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A5DBB-9467-1245-9F40-8CF7ACE8323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B259BA-5F79-AD4E-827B-44B4C4D3E44D}"/>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A function declaration consists of a signature and a body</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The signature consists of</a:t>
            </a:r>
          </a:p>
          <a:p>
            <a:r>
              <a:rPr lang="en-US" b="1" i="1" dirty="0">
                <a:solidFill>
                  <a:srgbClr val="8F5902"/>
                </a:solidFill>
                <a:latin typeface="Consolas" panose="020B0609020204030204" pitchFamily="49" charset="0"/>
              </a:rPr>
              <a:t># 1. def</a:t>
            </a:r>
          </a:p>
          <a:p>
            <a:r>
              <a:rPr lang="en-US" b="1" i="1" dirty="0">
                <a:solidFill>
                  <a:srgbClr val="8F5902"/>
                </a:solidFill>
                <a:latin typeface="Consolas" panose="020B0609020204030204" pitchFamily="49" charset="0"/>
              </a:rPr>
              <a:t># 2. The function's name</a:t>
            </a:r>
          </a:p>
          <a:p>
            <a:r>
              <a:rPr lang="en-US" b="1" i="1" dirty="0">
                <a:solidFill>
                  <a:srgbClr val="8F5902"/>
                </a:solidFill>
                <a:latin typeface="Consolas" panose="020B0609020204030204" pitchFamily="49" charset="0"/>
              </a:rPr>
              <a:t># 3. Zero or more arguments (in parentheses, separated with commas)</a:t>
            </a:r>
          </a:p>
          <a:p>
            <a:r>
              <a:rPr lang="en-US" b="1" i="1" dirty="0">
                <a:solidFill>
                  <a:srgbClr val="8F5902"/>
                </a:solidFill>
                <a:latin typeface="Consolas" panose="020B0609020204030204" pitchFamily="49" charset="0"/>
              </a:rPr>
              <a:t># 4. A colon</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functionName</a:t>
            </a:r>
            <a:r>
              <a:rPr lang="en-US" b="1" dirty="0">
                <a:solidFill>
                  <a:srgbClr val="000000"/>
                </a:solidFill>
                <a:latin typeface="Consolas" panose="020B0609020204030204" pitchFamily="49" charset="0"/>
              </a:rPr>
              <a:t>(argument1, argument2):</a:t>
            </a:r>
          </a:p>
          <a:p>
            <a:endParaRPr lang="en-US" b="1" dirty="0">
              <a:latin typeface="Consolas" panose="020B0609020204030204" pitchFamily="49" charset="0"/>
            </a:endParaRP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body is an indented block</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It can have zero or more return statements</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4E9A06"/>
                </a:solidFill>
                <a:latin typeface="Consolas" panose="020B0609020204030204" pitchFamily="49" charset="0"/>
              </a:rPr>
              <a:t>'this is the return value'   </a:t>
            </a:r>
          </a:p>
        </p:txBody>
      </p:sp>
    </p:spTree>
    <p:extLst>
      <p:ext uri="{BB962C8B-B14F-4D97-AF65-F5344CB8AC3E}">
        <p14:creationId xmlns:p14="http://schemas.microsoft.com/office/powerpoint/2010/main" val="297212224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FA0882-D5CD-0A43-B074-751179B38975}"/>
              </a:ext>
            </a:extLst>
          </p:cNvPr>
          <p:cNvSpPr>
            <a:spLocks noGrp="1"/>
          </p:cNvSpPr>
          <p:nvPr>
            <p:ph type="body" sz="quarter" idx="10"/>
          </p:nvPr>
        </p:nvSpPr>
        <p:spPr/>
        <p:txBody>
          <a:bodyPr>
            <a:normAutofit/>
          </a:bodyPr>
          <a:lstStyle/>
          <a:p>
            <a:r>
              <a:rPr lang="en-US" dirty="0"/>
              <a:t># A function declaration consists of a signature and a body</a:t>
            </a:r>
          </a:p>
          <a:p>
            <a:r>
              <a:rPr lang="en-US" dirty="0"/>
              <a:t># The signature consists of</a:t>
            </a:r>
          </a:p>
          <a:p>
            <a:pPr lvl="1"/>
            <a:r>
              <a:rPr lang="en-US" dirty="0"/>
              <a:t># 1. The keyword def (like the keyword if, for, or while)</a:t>
            </a:r>
          </a:p>
          <a:p>
            <a:pPr lvl="1"/>
            <a:r>
              <a:rPr lang="en-US" dirty="0"/>
              <a:t># 2. The function's name</a:t>
            </a:r>
          </a:p>
          <a:p>
            <a:pPr lvl="1"/>
            <a:r>
              <a:rPr lang="en-US" dirty="0"/>
              <a:t># 3. Zero or more argument names (in parentheses, separated with commas)</a:t>
            </a:r>
          </a:p>
          <a:p>
            <a:pPr lvl="1"/>
            <a:r>
              <a:rPr lang="en-US" dirty="0"/>
              <a:t># 4. A colon</a:t>
            </a:r>
          </a:p>
          <a:p>
            <a:r>
              <a:rPr lang="en-US" dirty="0"/>
              <a:t># The body is an indented block</a:t>
            </a:r>
          </a:p>
          <a:p>
            <a:pPr lvl="1"/>
            <a:r>
              <a:rPr lang="en-US" dirty="0"/>
              <a:t># It can have zero or more return statements</a:t>
            </a:r>
          </a:p>
          <a:p>
            <a:endParaRPr lang="en-US" dirty="0"/>
          </a:p>
          <a:p>
            <a:endParaRPr lang="en-US" dirty="0"/>
          </a:p>
          <a:p>
            <a:endParaRPr lang="en-US" dirty="0"/>
          </a:p>
        </p:txBody>
      </p:sp>
    </p:spTree>
    <p:extLst>
      <p:ext uri="{BB962C8B-B14F-4D97-AF65-F5344CB8AC3E}">
        <p14:creationId xmlns:p14="http://schemas.microsoft.com/office/powerpoint/2010/main" val="16633017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368D4-A657-4641-A8C8-1282A61E4B95}"/>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square(n):</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(square(</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12580F6-7A0B-3B48-B261-D0D79A52C391}"/>
              </a:ext>
            </a:extLst>
          </p:cNvPr>
          <p:cNvSpPr txBox="1"/>
          <p:nvPr/>
        </p:nvSpPr>
        <p:spPr>
          <a:xfrm>
            <a:off x="3384645" y="4995081"/>
            <a:ext cx="1467068" cy="369332"/>
          </a:xfrm>
          <a:prstGeom prst="rect">
            <a:avLst/>
          </a:prstGeom>
          <a:noFill/>
        </p:spPr>
        <p:txBody>
          <a:bodyPr wrap="none" rtlCol="0">
            <a:spAutoFit/>
          </a:bodyPr>
          <a:lstStyle/>
          <a:p>
            <a:r>
              <a:rPr lang="en-US" dirty="0"/>
              <a:t>&lt;</a:t>
            </a:r>
            <a:r>
              <a:rPr lang="en-US" dirty="0" err="1"/>
              <a:t>square.py</a:t>
            </a:r>
            <a:r>
              <a:rPr lang="en-US" dirty="0"/>
              <a:t>&gt;</a:t>
            </a:r>
          </a:p>
        </p:txBody>
      </p:sp>
    </p:spTree>
    <p:extLst>
      <p:ext uri="{BB962C8B-B14F-4D97-AF65-F5344CB8AC3E}">
        <p14:creationId xmlns:p14="http://schemas.microsoft.com/office/powerpoint/2010/main" val="35620107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419DF6-C0DE-344C-AA67-FE49C7B57945}"/>
              </a:ext>
            </a:extLst>
          </p:cNvPr>
          <p:cNvSpPr>
            <a:spLocks noGrp="1"/>
          </p:cNvSpPr>
          <p:nvPr>
            <p:ph type="body" sz="quarter" idx="10"/>
          </p:nvPr>
        </p:nvSpPr>
        <p:spPr/>
        <p:txBody>
          <a:bodyPr/>
          <a:lstStyle/>
          <a:p>
            <a:r>
              <a:rPr lang="en-US" dirty="0"/>
              <a:t>Here is a simple example</a:t>
            </a:r>
          </a:p>
          <a:p>
            <a:r>
              <a:rPr lang="en-US" dirty="0"/>
              <a:t>This function's </a:t>
            </a:r>
            <a:r>
              <a:rPr lang="en-US" i="1" dirty="0"/>
              <a:t>name</a:t>
            </a:r>
            <a:r>
              <a:rPr lang="en-US" dirty="0"/>
              <a:t> is square</a:t>
            </a:r>
          </a:p>
          <a:p>
            <a:r>
              <a:rPr lang="en-US" dirty="0"/>
              <a:t>It has one </a:t>
            </a:r>
            <a:r>
              <a:rPr lang="en-US" i="1" dirty="0"/>
              <a:t>argument</a:t>
            </a:r>
            <a:r>
              <a:rPr lang="en-US" dirty="0"/>
              <a:t>: n</a:t>
            </a:r>
          </a:p>
          <a:p>
            <a:r>
              <a:rPr lang="en-US" dirty="0"/>
              <a:t>Its body is a single statement: return n * n</a:t>
            </a:r>
          </a:p>
          <a:p>
            <a:endParaRPr lang="en-US" dirty="0"/>
          </a:p>
          <a:p>
            <a:endParaRPr lang="en-US" dirty="0"/>
          </a:p>
        </p:txBody>
      </p:sp>
    </p:spTree>
    <p:extLst>
      <p:ext uri="{BB962C8B-B14F-4D97-AF65-F5344CB8AC3E}">
        <p14:creationId xmlns:p14="http://schemas.microsoft.com/office/powerpoint/2010/main" val="22846854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D9D-8A4C-404F-9F9B-EE50C81CE491}"/>
              </a:ext>
            </a:extLst>
          </p:cNvPr>
          <p:cNvSpPr>
            <a:spLocks noGrp="1"/>
          </p:cNvSpPr>
          <p:nvPr>
            <p:ph sz="quarter" idx="10"/>
          </p:nvPr>
        </p:nvSpPr>
        <p:spPr/>
        <p:txBody>
          <a:bodyPr/>
          <a:lstStyle/>
          <a:p>
            <a:r>
              <a:rPr lang="en-US" dirty="0"/>
              <a:t>$ python </a:t>
            </a:r>
            <a:r>
              <a:rPr lang="en-US" dirty="0" err="1"/>
              <a:t>square.py</a:t>
            </a:r>
            <a:endParaRPr lang="en-US" dirty="0"/>
          </a:p>
          <a:p>
            <a:endParaRPr lang="en-US" dirty="0"/>
          </a:p>
          <a:p>
            <a:r>
              <a:rPr lang="en-US" dirty="0"/>
              <a:t>First, the for loop calls square(1) and 1 * 1 is 1 so it prints 1.</a:t>
            </a:r>
          </a:p>
          <a:p>
            <a:endParaRPr lang="en-US" dirty="0"/>
          </a:p>
          <a:p>
            <a:r>
              <a:rPr lang="en-US" dirty="0"/>
              <a:t>Then the for loop calls square(2) and 2 * 2 is 4 so it prints 4.</a:t>
            </a:r>
          </a:p>
          <a:p>
            <a:endParaRPr lang="en-US" dirty="0"/>
          </a:p>
          <a:p>
            <a:r>
              <a:rPr lang="en-US" dirty="0"/>
              <a:t>3 * 3 is 9, and so on.</a:t>
            </a:r>
          </a:p>
        </p:txBody>
      </p:sp>
    </p:spTree>
    <p:extLst>
      <p:ext uri="{BB962C8B-B14F-4D97-AF65-F5344CB8AC3E}">
        <p14:creationId xmlns:p14="http://schemas.microsoft.com/office/powerpoint/2010/main" val="403697621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ED924-8CEB-804E-971A-D486D969D534}"/>
              </a:ext>
            </a:extLst>
          </p:cNvPr>
          <p:cNvSpPr>
            <a:spLocks noGrp="1"/>
          </p:cNvSpPr>
          <p:nvPr>
            <p:ph type="body" sz="quarter" idx="10"/>
          </p:nvPr>
        </p:nvSpPr>
        <p:spPr/>
        <p:txBody>
          <a:bodyPr>
            <a:normAutofit/>
          </a:bodyPr>
          <a:lstStyle/>
          <a:p>
            <a:r>
              <a:rPr lang="en-US" dirty="0"/>
              <a:t>Functions are useful for computing </a:t>
            </a:r>
            <a:r>
              <a:rPr lang="en-US" i="1" dirty="0"/>
              <a:t>values</a:t>
            </a:r>
            <a:r>
              <a:rPr lang="en-US" dirty="0"/>
              <a:t>. </a:t>
            </a:r>
          </a:p>
          <a:p>
            <a:r>
              <a:rPr lang="en-US" dirty="0"/>
              <a:t>Suppose we have a program that takes temperature readings in </a:t>
            </a:r>
            <a:r>
              <a:rPr lang="en-US" dirty="0" err="1"/>
              <a:t>Celcius</a:t>
            </a:r>
            <a:r>
              <a:rPr lang="en-US" dirty="0"/>
              <a:t> and want it to output readings in Fahrenheit</a:t>
            </a:r>
          </a:p>
          <a:p>
            <a:r>
              <a:rPr lang="en-US" dirty="0"/>
              <a:t>To convert C to F, multiply by 9/5 and then add 32</a:t>
            </a:r>
          </a:p>
          <a:p>
            <a:r>
              <a:rPr lang="en-US" dirty="0"/>
              <a:t>This is straightforward to express as a function: the argument is the C temperature, and it returns the F temperature</a:t>
            </a:r>
          </a:p>
        </p:txBody>
      </p:sp>
    </p:spTree>
    <p:extLst>
      <p:ext uri="{BB962C8B-B14F-4D97-AF65-F5344CB8AC3E}">
        <p14:creationId xmlns:p14="http://schemas.microsoft.com/office/powerpoint/2010/main" val="307502578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C853-549D-754D-B214-42E60C59052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return (</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 * 9 / 5) + 32</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(0))   # Water freezes</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(37))  # Body temperature</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(100)) # Water boils</a:t>
            </a:r>
          </a:p>
        </p:txBody>
      </p:sp>
      <p:sp>
        <p:nvSpPr>
          <p:cNvPr id="3" name="TextBox 2">
            <a:extLst>
              <a:ext uri="{FF2B5EF4-FFF2-40B4-BE49-F238E27FC236}">
                <a16:creationId xmlns:a16="http://schemas.microsoft.com/office/drawing/2014/main" id="{D9F0791F-56CE-8A40-9CEA-11AD417DB94B}"/>
              </a:ext>
            </a:extLst>
          </p:cNvPr>
          <p:cNvSpPr txBox="1"/>
          <p:nvPr/>
        </p:nvSpPr>
        <p:spPr>
          <a:xfrm>
            <a:off x="3507475" y="4995081"/>
            <a:ext cx="2121093" cy="369332"/>
          </a:xfrm>
          <a:prstGeom prst="rect">
            <a:avLst/>
          </a:prstGeom>
          <a:noFill/>
        </p:spPr>
        <p:txBody>
          <a:bodyPr wrap="none" rtlCol="0">
            <a:spAutoFit/>
          </a:bodyPr>
          <a:lstStyle/>
          <a:p>
            <a:r>
              <a:rPr lang="en-US" b="1" dirty="0"/>
              <a:t>&lt;</a:t>
            </a:r>
            <a:r>
              <a:rPr lang="en-US" b="1" dirty="0" err="1"/>
              <a:t>temperature.py</a:t>
            </a:r>
            <a:r>
              <a:rPr lang="en-US" b="1" dirty="0"/>
              <a:t>&gt;</a:t>
            </a:r>
          </a:p>
        </p:txBody>
      </p:sp>
    </p:spTree>
    <p:extLst>
      <p:ext uri="{BB962C8B-B14F-4D97-AF65-F5344CB8AC3E}">
        <p14:creationId xmlns:p14="http://schemas.microsoft.com/office/powerpoint/2010/main" val="307285398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lstStyle/>
          <a:p>
            <a:r>
              <a:rPr lang="en-US" dirty="0"/>
              <a:t>Here's a more complicated example with multiple arguments</a:t>
            </a:r>
          </a:p>
        </p:txBody>
      </p:sp>
    </p:spTree>
    <p:extLst>
      <p:ext uri="{BB962C8B-B14F-4D97-AF65-F5344CB8AC3E}">
        <p14:creationId xmlns:p14="http://schemas.microsoft.com/office/powerpoint/2010/main" val="242582348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E393-3C5F-8942-9E8B-751A86C1754F}"/>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FFFCA4EE-FAA4-7A44-B1D7-B88985441E81}"/>
              </a:ext>
            </a:extLst>
          </p:cNvPr>
          <p:cNvSpPr txBox="1"/>
          <p:nvPr/>
        </p:nvSpPr>
        <p:spPr>
          <a:xfrm>
            <a:off x="2756848" y="5677469"/>
            <a:ext cx="1826141" cy="369332"/>
          </a:xfrm>
          <a:prstGeom prst="rect">
            <a:avLst/>
          </a:prstGeom>
          <a:noFill/>
        </p:spPr>
        <p:txBody>
          <a:bodyPr wrap="none" rtlCol="0">
            <a:spAutoFit/>
          </a:bodyPr>
          <a:lstStyle/>
          <a:p>
            <a:r>
              <a:rPr lang="en-US" dirty="0"/>
              <a:t>&lt;nearmiss1.py&gt;</a:t>
            </a:r>
          </a:p>
        </p:txBody>
      </p:sp>
    </p:spTree>
    <p:extLst>
      <p:ext uri="{BB962C8B-B14F-4D97-AF65-F5344CB8AC3E}">
        <p14:creationId xmlns:p14="http://schemas.microsoft.com/office/powerpoint/2010/main" val="396084933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normAutofit/>
          </a:bodyPr>
          <a:lstStyle/>
          <a:p>
            <a:r>
              <a:rPr lang="en-US" dirty="0"/>
              <a:t>This function checks to see if a guess number is within a given distance of a target number</a:t>
            </a:r>
          </a:p>
          <a:p>
            <a:r>
              <a:rPr lang="en-US" dirty="0"/>
              <a:t>First it computes the difference: how far is the guess from the target? It uses an if because the guess could be above or below. </a:t>
            </a:r>
          </a:p>
          <a:p>
            <a:r>
              <a:rPr lang="en-US" dirty="0"/>
              <a:t>Then, if the difference is less or equal to the tolerance argument, the function returns True. If not, it returns False</a:t>
            </a:r>
          </a:p>
        </p:txBody>
      </p:sp>
    </p:spTree>
    <p:extLst>
      <p:ext uri="{BB962C8B-B14F-4D97-AF65-F5344CB8AC3E}">
        <p14:creationId xmlns:p14="http://schemas.microsoft.com/office/powerpoint/2010/main" val="8337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CTECH402_M1_05</a:t>
            </a:r>
          </a:p>
          <a:p>
            <a:r>
              <a:rPr lang="en-US" dirty="0">
                <a:solidFill>
                  <a:schemeClr val="bg1"/>
                </a:solidFill>
              </a:rPr>
              <a:t>Nested Loops</a:t>
            </a:r>
          </a:p>
        </p:txBody>
      </p:sp>
    </p:spTree>
    <p:extLst>
      <p:ext uri="{BB962C8B-B14F-4D97-AF65-F5344CB8AC3E}">
        <p14:creationId xmlns:p14="http://schemas.microsoft.com/office/powerpoint/2010/main" val="181677983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030FE-7C25-3944-A7DB-BF118F8BCFC6}"/>
              </a:ext>
            </a:extLst>
          </p:cNvPr>
          <p:cNvSpPr>
            <a:spLocks noGrp="1"/>
          </p:cNvSpPr>
          <p:nvPr>
            <p:ph sz="quarter" idx="10"/>
          </p:nvPr>
        </p:nvSpPr>
        <p:spPr/>
        <p:txBody>
          <a:bodyPr/>
          <a:lstStyle/>
          <a:p>
            <a:endParaRPr lang="en-US" dirty="0"/>
          </a:p>
          <a:p>
            <a:r>
              <a:rPr lang="en-US" dirty="0"/>
              <a:t>This program runs it with some different values</a:t>
            </a:r>
          </a:p>
          <a:p>
            <a:endParaRPr lang="en-US" dirty="0"/>
          </a:p>
          <a:p>
            <a:r>
              <a:rPr lang="en-US" dirty="0"/>
              <a:t>$ python near_miss1.py</a:t>
            </a:r>
          </a:p>
        </p:txBody>
      </p:sp>
    </p:spTree>
    <p:extLst>
      <p:ext uri="{BB962C8B-B14F-4D97-AF65-F5344CB8AC3E}">
        <p14:creationId xmlns:p14="http://schemas.microsoft.com/office/powerpoint/2010/main" val="257121468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Functions can define and use their own variables (like </a:t>
            </a:r>
            <a:r>
              <a:rPr lang="en-US" b="1" dirty="0"/>
              <a:t>difference</a:t>
            </a:r>
            <a:r>
              <a:rPr lang="en-US" dirty="0"/>
              <a:t>)</a:t>
            </a:r>
          </a:p>
          <a:p>
            <a:r>
              <a:rPr lang="en-US" dirty="0"/>
              <a:t>Functions can have more than one return statement: </a:t>
            </a:r>
            <a:r>
              <a:rPr lang="en-US" dirty="0" err="1"/>
              <a:t>near_miss</a:t>
            </a:r>
            <a:r>
              <a:rPr lang="en-US" dirty="0"/>
              <a:t> has two</a:t>
            </a:r>
          </a:p>
          <a:p>
            <a:r>
              <a:rPr lang="en-US" dirty="0"/>
              <a:t>What do you think happens if they don't have any? It returns </a:t>
            </a:r>
            <a:r>
              <a:rPr lang="en-US" b="1" dirty="0"/>
              <a:t>None</a:t>
            </a:r>
            <a:r>
              <a:rPr lang="en-US" dirty="0"/>
              <a:t>, the absence of a value.</a:t>
            </a:r>
          </a:p>
          <a:p>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25696653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What if we want to have function like </a:t>
            </a:r>
            <a:r>
              <a:rPr lang="en-US" dirty="0" err="1"/>
              <a:t>near_miss</a:t>
            </a:r>
            <a:r>
              <a:rPr lang="en-US" dirty="0"/>
              <a:t> but that takes a _list_ of guesses?</a:t>
            </a:r>
          </a:p>
        </p:txBody>
      </p:sp>
    </p:spTree>
    <p:extLst>
      <p:ext uri="{BB962C8B-B14F-4D97-AF65-F5344CB8AC3E}">
        <p14:creationId xmlns:p14="http://schemas.microsoft.com/office/powerpoint/2010/main" val="168706198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4248984"/>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&lt;nearmiss2.py&gt;</a:t>
            </a:r>
          </a:p>
        </p:txBody>
      </p:sp>
    </p:spTree>
    <p:extLst>
      <p:ext uri="{BB962C8B-B14F-4D97-AF65-F5344CB8AC3E}">
        <p14:creationId xmlns:p14="http://schemas.microsoft.com/office/powerpoint/2010/main" val="120496338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This is a very common technique. If the function finds that one guess is close enough, it returns True </a:t>
            </a:r>
            <a:r>
              <a:rPr lang="en-US" i="1" dirty="0"/>
              <a:t>immediately</a:t>
            </a:r>
            <a:r>
              <a:rPr lang="en-US" dirty="0"/>
              <a:t>.</a:t>
            </a:r>
          </a:p>
          <a:p>
            <a:pPr lvl="1"/>
            <a:r>
              <a:rPr lang="en-US" dirty="0"/>
              <a:t>This "breaks" out of the loop and the function; the rest of the loop is never executed.</a:t>
            </a:r>
          </a:p>
          <a:p>
            <a:r>
              <a:rPr lang="en-US" dirty="0"/>
              <a:t>Only if none of the guesses are close enough does the loop end, in which case the function returns false.</a:t>
            </a:r>
          </a:p>
        </p:txBody>
      </p:sp>
    </p:spTree>
    <p:extLst>
      <p:ext uri="{BB962C8B-B14F-4D97-AF65-F5344CB8AC3E}">
        <p14:creationId xmlns:p14="http://schemas.microsoft.com/office/powerpoint/2010/main" val="363579735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There's another way to approach this problem. Rather than </a:t>
            </a:r>
            <a:r>
              <a:rPr lang="en-US" i="1" dirty="0"/>
              <a:t>rewrite</a:t>
            </a:r>
            <a:r>
              <a:rPr lang="en-US" dirty="0"/>
              <a:t> </a:t>
            </a:r>
            <a:r>
              <a:rPr lang="en-US" dirty="0" err="1"/>
              <a:t>near_miss</a:t>
            </a:r>
            <a:r>
              <a:rPr lang="en-US" dirty="0"/>
              <a:t> to take a list of guesses, we could </a:t>
            </a:r>
            <a:r>
              <a:rPr lang="en-US" i="1" dirty="0"/>
              <a:t>call </a:t>
            </a:r>
            <a:r>
              <a:rPr lang="en-US" dirty="0"/>
              <a:t>it from a new function</a:t>
            </a:r>
          </a:p>
        </p:txBody>
      </p:sp>
    </p:spTree>
    <p:extLst>
      <p:ext uri="{BB962C8B-B14F-4D97-AF65-F5344CB8AC3E}">
        <p14:creationId xmlns:p14="http://schemas.microsoft.com/office/powerpoint/2010/main" val="103122019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3002489"/>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&lt;nearmiss3.py&gt;</a:t>
            </a:r>
          </a:p>
        </p:txBody>
      </p:sp>
    </p:spTree>
    <p:extLst>
      <p:ext uri="{BB962C8B-B14F-4D97-AF65-F5344CB8AC3E}">
        <p14:creationId xmlns:p14="http://schemas.microsoft.com/office/powerpoint/2010/main" val="132650968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Now it's obvious how the new code works: it tries each guess, and if any of them is close enough, then it returns True</a:t>
            </a:r>
          </a:p>
        </p:txBody>
      </p:sp>
    </p:spTree>
    <p:extLst>
      <p:ext uri="{BB962C8B-B14F-4D97-AF65-F5344CB8AC3E}">
        <p14:creationId xmlns:p14="http://schemas.microsoft.com/office/powerpoint/2010/main" val="72613436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Let's go back to our </a:t>
            </a:r>
            <a:r>
              <a:rPr lang="en-US" dirty="0" err="1"/>
              <a:t>fillin</a:t>
            </a:r>
            <a:r>
              <a:rPr lang="en-US" dirty="0"/>
              <a:t> program</a:t>
            </a:r>
          </a:p>
        </p:txBody>
      </p:sp>
    </p:spTree>
    <p:extLst>
      <p:ext uri="{BB962C8B-B14F-4D97-AF65-F5344CB8AC3E}">
        <p14:creationId xmlns:p14="http://schemas.microsoft.com/office/powerpoint/2010/main" val="267687266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1178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5C3F-A980-D743-9307-230F7A7A6A79}"/>
              </a:ext>
            </a:extLst>
          </p:cNvPr>
          <p:cNvSpPr>
            <a:spLocks noGrp="1"/>
          </p:cNvSpPr>
          <p:nvPr>
            <p:ph type="body" sz="quarter" idx="10"/>
          </p:nvPr>
        </p:nvSpPr>
        <p:spPr/>
        <p:txBody>
          <a:bodyPr>
            <a:normAutofit lnSpcReduction="10000"/>
          </a:bodyPr>
          <a:lstStyle/>
          <a:p>
            <a:r>
              <a:rPr lang="en-US" dirty="0"/>
              <a:t>(</a:t>
            </a:r>
            <a:r>
              <a:rPr lang="en-US" i="1" dirty="0"/>
              <a:t>Command line only</a:t>
            </a:r>
            <a:r>
              <a:rPr lang="en-US" dirty="0"/>
              <a:t>)</a:t>
            </a:r>
          </a:p>
          <a:p>
            <a:r>
              <a:rPr lang="en-US" dirty="0"/>
              <a:t>We've seen that if statements can nest</a:t>
            </a:r>
          </a:p>
          <a:p>
            <a:r>
              <a:rPr lang="en-US" dirty="0"/>
              <a:t>So can other kinds of control flow … like for loops</a:t>
            </a:r>
          </a:p>
          <a:p>
            <a:r>
              <a:rPr lang="en-US" dirty="0"/>
              <a:t>In fact, different kinds of control flow can nest inside of each other</a:t>
            </a:r>
          </a:p>
          <a:p>
            <a:r>
              <a:rPr lang="en-US" dirty="0"/>
              <a:t>If you can think it, you can code it</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3937649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EC6C3-6490-C848-A7CE-EEE93DC5AA2C}"/>
              </a:ext>
            </a:extLst>
          </p:cNvPr>
          <p:cNvSpPr>
            <a:spLocks noGrp="1"/>
          </p:cNvSpPr>
          <p:nvPr>
            <p:ph type="body" sz="quarter" idx="10"/>
          </p:nvPr>
        </p:nvSpPr>
        <p:spPr/>
        <p:txBody>
          <a:bodyPr/>
          <a:lstStyle/>
          <a:p>
            <a:r>
              <a:rPr lang="en-US" dirty="0"/>
              <a:t>This code should make sense now.</a:t>
            </a:r>
          </a:p>
          <a:p>
            <a:r>
              <a:rPr lang="en-US" dirty="0" err="1"/>
              <a:t>fillIn</a:t>
            </a:r>
            <a:r>
              <a:rPr lang="en-US" dirty="0"/>
              <a:t>:</a:t>
            </a:r>
          </a:p>
          <a:p>
            <a:pPr lvl="1"/>
            <a:r>
              <a:rPr lang="en-US" dirty="0"/>
              <a:t>(1) as long as the text contains the placeholder, </a:t>
            </a:r>
          </a:p>
          <a:p>
            <a:pPr lvl="2"/>
            <a:r>
              <a:rPr lang="en-US" dirty="0"/>
              <a:t>it picks a random word from the list </a:t>
            </a:r>
          </a:p>
          <a:p>
            <a:pPr lvl="2"/>
            <a:r>
              <a:rPr lang="en-US" dirty="0"/>
              <a:t>then replaces the placeholder with that word</a:t>
            </a:r>
          </a:p>
          <a:p>
            <a:pPr lvl="1"/>
            <a:r>
              <a:rPr lang="en-US" dirty="0"/>
              <a:t>(2) repeats until the text has no placeholders left</a:t>
            </a:r>
          </a:p>
          <a:p>
            <a:pPr lvl="1"/>
            <a:r>
              <a:rPr lang="en-US" dirty="0"/>
              <a:t>(3) returns the modified text </a:t>
            </a:r>
          </a:p>
        </p:txBody>
      </p:sp>
    </p:spTree>
    <p:extLst>
      <p:ext uri="{BB962C8B-B14F-4D97-AF65-F5344CB8AC3E}">
        <p14:creationId xmlns:p14="http://schemas.microsoft.com/office/powerpoint/2010/main" val="222763748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5</a:t>
            </a:r>
          </a:p>
          <a:p>
            <a:r>
              <a:rPr lang="en-US" dirty="0">
                <a:solidFill>
                  <a:schemeClr val="bg1"/>
                </a:solidFill>
              </a:rPr>
              <a:t>CTECH402_M5_04</a:t>
            </a:r>
          </a:p>
          <a:p>
            <a:r>
              <a:rPr lang="en-US" dirty="0">
                <a:solidFill>
                  <a:schemeClr val="bg1"/>
                </a:solidFill>
              </a:rPr>
              <a:t>Getting Data Into and Out of Functions</a:t>
            </a:r>
          </a:p>
        </p:txBody>
      </p:sp>
    </p:spTree>
    <p:extLst>
      <p:ext uri="{BB962C8B-B14F-4D97-AF65-F5344CB8AC3E}">
        <p14:creationId xmlns:p14="http://schemas.microsoft.com/office/powerpoint/2010/main" val="215470794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01AF-FFD3-034F-B947-6E3609E3112F}"/>
              </a:ext>
            </a:extLst>
          </p:cNvPr>
          <p:cNvSpPr>
            <a:spLocks noGrp="1"/>
          </p:cNvSpPr>
          <p:nvPr>
            <p:ph type="body" sz="quarter" idx="10"/>
          </p:nvPr>
        </p:nvSpPr>
        <p:spPr/>
        <p:txBody>
          <a:bodyPr>
            <a:normAutofit/>
          </a:bodyPr>
          <a:lstStyle/>
          <a:p>
            <a:r>
              <a:rPr lang="en-US" dirty="0"/>
              <a:t>What really happens when you call a function? Python:</a:t>
            </a:r>
          </a:p>
          <a:p>
            <a:pPr lvl="1"/>
            <a:r>
              <a:rPr lang="en-US" dirty="0"/>
              <a:t>(1) creates new "local" variables based on the function signature</a:t>
            </a:r>
          </a:p>
          <a:p>
            <a:pPr lvl="1"/>
            <a:r>
              <a:rPr lang="en-US" dirty="0"/>
              <a:t>(2) assigns those variables the values from the function call</a:t>
            </a:r>
          </a:p>
          <a:p>
            <a:pPr lvl="1"/>
            <a:r>
              <a:rPr lang="en-US" dirty="0"/>
              <a:t>(3) executes the function body</a:t>
            </a:r>
          </a:p>
          <a:p>
            <a:pPr lvl="1"/>
            <a:r>
              <a:rPr lang="en-US" dirty="0"/>
              <a:t>(4) makes the return value (if any) available as the value of the function</a:t>
            </a:r>
          </a:p>
          <a:p>
            <a:pPr lvl="1"/>
            <a:r>
              <a:rPr lang="en-US" dirty="0"/>
              <a:t>(5) discards the local variables</a:t>
            </a:r>
          </a:p>
          <a:p>
            <a:r>
              <a:rPr lang="en-US" dirty="0"/>
              <a:t>Let's walk through an example slowly</a:t>
            </a:r>
          </a:p>
        </p:txBody>
      </p:sp>
    </p:spTree>
    <p:extLst>
      <p:ext uri="{BB962C8B-B14F-4D97-AF65-F5344CB8AC3E}">
        <p14:creationId xmlns:p14="http://schemas.microsoft.com/office/powerpoint/2010/main" val="156583439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A6C1A8-DDC1-334B-B78F-188F86E50593}"/>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3BA0E96C-EBBB-5141-98B8-9C2F6FBCB803}"/>
              </a:ext>
            </a:extLst>
          </p:cNvPr>
          <p:cNvSpPr txBox="1"/>
          <p:nvPr/>
        </p:nvSpPr>
        <p:spPr>
          <a:xfrm>
            <a:off x="2825087" y="5390866"/>
            <a:ext cx="1710725" cy="369332"/>
          </a:xfrm>
          <a:prstGeom prst="rect">
            <a:avLst/>
          </a:prstGeom>
          <a:noFill/>
        </p:spPr>
        <p:txBody>
          <a:bodyPr wrap="none" rtlCol="0">
            <a:spAutoFit/>
          </a:bodyPr>
          <a:lstStyle/>
          <a:p>
            <a:r>
              <a:rPr lang="en-US" dirty="0"/>
              <a:t>&lt;addfunc1.py&gt;</a:t>
            </a:r>
          </a:p>
        </p:txBody>
      </p:sp>
    </p:spTree>
    <p:extLst>
      <p:ext uri="{BB962C8B-B14F-4D97-AF65-F5344CB8AC3E}">
        <p14:creationId xmlns:p14="http://schemas.microsoft.com/office/powerpoint/2010/main" val="39416006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lstStyle/>
          <a:p>
            <a:r>
              <a:rPr lang="en-US" b="1" dirty="0"/>
              <a:t>animation</a:t>
            </a:r>
            <a:r>
              <a:rPr lang="en-US" dirty="0"/>
              <a:t>!</a:t>
            </a:r>
          </a:p>
          <a:p>
            <a:r>
              <a:rPr lang="en-US" dirty="0"/>
              <a:t>X = 3, Y = 1</a:t>
            </a:r>
          </a:p>
          <a:p>
            <a:r>
              <a:rPr lang="en-US" dirty="0"/>
              <a:t>Function call! </a:t>
            </a:r>
          </a:p>
          <a:p>
            <a:pPr lvl="1"/>
            <a:r>
              <a:rPr lang="en-US" dirty="0"/>
              <a:t>A = X = 3, B = Y = 1</a:t>
            </a:r>
          </a:p>
          <a:p>
            <a:pPr lvl="1"/>
            <a:r>
              <a:rPr lang="en-US" dirty="0"/>
              <a:t>C = A + B = 4</a:t>
            </a:r>
          </a:p>
          <a:p>
            <a:pPr lvl="1"/>
            <a:r>
              <a:rPr lang="en-US" dirty="0"/>
              <a:t>So X = 3, Y = 1, A = 3, B = 1, C = 4</a:t>
            </a:r>
          </a:p>
          <a:p>
            <a:r>
              <a:rPr lang="en-US" dirty="0"/>
              <a:t>Return!</a:t>
            </a:r>
          </a:p>
          <a:p>
            <a:pPr lvl="1"/>
            <a:r>
              <a:rPr lang="en-US" dirty="0"/>
              <a:t>Z = C = 4</a:t>
            </a:r>
          </a:p>
          <a:p>
            <a:pPr lvl="1"/>
            <a:r>
              <a:rPr lang="en-US" dirty="0"/>
              <a:t>A, B, C are discarded</a:t>
            </a:r>
          </a:p>
          <a:p>
            <a:pPr lvl="1"/>
            <a:r>
              <a:rPr lang="en-US" dirty="0"/>
              <a:t>X = 3, Y = 1, Z = 4</a:t>
            </a:r>
          </a:p>
          <a:p>
            <a:endParaRPr lang="en-US" dirty="0"/>
          </a:p>
        </p:txBody>
      </p:sp>
    </p:spTree>
    <p:extLst>
      <p:ext uri="{BB962C8B-B14F-4D97-AF65-F5344CB8AC3E}">
        <p14:creationId xmlns:p14="http://schemas.microsoft.com/office/powerpoint/2010/main" val="4128859037"/>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2193E-E8BC-DE47-B07D-00C9C771192A}"/>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sandwich(</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0051E5A-3C59-5A46-9975-C644FC6176FA}"/>
              </a:ext>
            </a:extLst>
          </p:cNvPr>
          <p:cNvSpPr txBox="1"/>
          <p:nvPr/>
        </p:nvSpPr>
        <p:spPr>
          <a:xfrm>
            <a:off x="2470245" y="4913194"/>
            <a:ext cx="1723549" cy="369332"/>
          </a:xfrm>
          <a:prstGeom prst="rect">
            <a:avLst/>
          </a:prstGeom>
          <a:noFill/>
        </p:spPr>
        <p:txBody>
          <a:bodyPr wrap="none" rtlCol="0">
            <a:spAutoFit/>
          </a:bodyPr>
          <a:lstStyle/>
          <a:p>
            <a:r>
              <a:rPr lang="en-US" dirty="0"/>
              <a:t>&lt;</a:t>
            </a:r>
            <a:r>
              <a:rPr lang="en-US" dirty="0" err="1"/>
              <a:t>sandwich.py</a:t>
            </a:r>
            <a:r>
              <a:rPr lang="en-US" dirty="0"/>
              <a:t>&gt;</a:t>
            </a:r>
          </a:p>
        </p:txBody>
      </p:sp>
      <p:pic>
        <p:nvPicPr>
          <p:cNvPr id="4" name="Picture 3">
            <a:extLst>
              <a:ext uri="{FF2B5EF4-FFF2-40B4-BE49-F238E27FC236}">
                <a16:creationId xmlns:a16="http://schemas.microsoft.com/office/drawing/2014/main" id="{495699DA-8F39-094E-B532-49864800EC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8224412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Order matters! The </a:t>
            </a:r>
            <a:r>
              <a:rPr lang="en-US" i="1" dirty="0"/>
              <a:t>first</a:t>
            </a:r>
            <a:r>
              <a:rPr lang="en-US" dirty="0"/>
              <a:t> argument to sandwich goes on the outside. The </a:t>
            </a:r>
            <a:r>
              <a:rPr lang="en-US" i="1" dirty="0"/>
              <a:t>second</a:t>
            </a:r>
            <a:r>
              <a:rPr lang="en-US" dirty="0"/>
              <a:t> argument to sandwich goes on the inside.</a:t>
            </a:r>
          </a:p>
          <a:p>
            <a:endParaRPr lang="en-US" dirty="0"/>
          </a:p>
          <a:p>
            <a:r>
              <a:rPr lang="en-US" dirty="0"/>
              <a:t>$ python </a:t>
            </a:r>
            <a:r>
              <a:rPr lang="en-US" dirty="0" err="1"/>
              <a:t>sandwich.py</a:t>
            </a:r>
            <a:endParaRPr lang="en-US" dirty="0"/>
          </a:p>
          <a:p>
            <a:endParaRPr lang="en-US" dirty="0"/>
          </a:p>
        </p:txBody>
      </p:sp>
    </p:spTree>
    <p:extLst>
      <p:ext uri="{BB962C8B-B14F-4D97-AF65-F5344CB8AC3E}">
        <p14:creationId xmlns:p14="http://schemas.microsoft.com/office/powerpoint/2010/main" val="299389682"/>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CTECH402_M5_05</a:t>
            </a:r>
          </a:p>
          <a:p>
            <a:r>
              <a:rPr lang="en-US" dirty="0">
                <a:solidFill>
                  <a:schemeClr val="bg1"/>
                </a:solidFill>
              </a:rPr>
              <a:t>Functions and Variables</a:t>
            </a:r>
          </a:p>
        </p:txBody>
      </p:sp>
    </p:spTree>
    <p:extLst>
      <p:ext uri="{BB962C8B-B14F-4D97-AF65-F5344CB8AC3E}">
        <p14:creationId xmlns:p14="http://schemas.microsoft.com/office/powerpoint/2010/main" val="81131698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Remember how I said that the last step is </a:t>
            </a:r>
            <a:r>
              <a:rPr lang="en-US" i="1" dirty="0"/>
              <a:t>destroying</a:t>
            </a:r>
            <a:r>
              <a:rPr lang="en-US" dirty="0"/>
              <a:t> the local variables in the function's header and body? You </a:t>
            </a:r>
            <a:r>
              <a:rPr lang="en-US" i="1" dirty="0"/>
              <a:t>cannot</a:t>
            </a:r>
            <a:r>
              <a:rPr lang="en-US" dirty="0"/>
              <a:t> use them outside of the function.</a:t>
            </a:r>
          </a:p>
          <a:p>
            <a:endParaRPr lang="en-US" dirty="0"/>
          </a:p>
        </p:txBody>
      </p:sp>
    </p:spTree>
    <p:extLst>
      <p:ext uri="{BB962C8B-B14F-4D97-AF65-F5344CB8AC3E}">
        <p14:creationId xmlns:p14="http://schemas.microsoft.com/office/powerpoint/2010/main" val="38961485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B652B-F89F-194B-BCFA-6F206AB1CF7D}"/>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a:t>
            </a:r>
          </a:p>
        </p:txBody>
      </p:sp>
      <p:sp>
        <p:nvSpPr>
          <p:cNvPr id="3" name="TextBox 2">
            <a:extLst>
              <a:ext uri="{FF2B5EF4-FFF2-40B4-BE49-F238E27FC236}">
                <a16:creationId xmlns:a16="http://schemas.microsoft.com/office/drawing/2014/main" id="{84F3DCE0-8940-A747-83F5-9184D06D8C73}"/>
              </a:ext>
            </a:extLst>
          </p:cNvPr>
          <p:cNvSpPr txBox="1"/>
          <p:nvPr/>
        </p:nvSpPr>
        <p:spPr>
          <a:xfrm>
            <a:off x="3398293" y="4776716"/>
            <a:ext cx="1710725" cy="369332"/>
          </a:xfrm>
          <a:prstGeom prst="rect">
            <a:avLst/>
          </a:prstGeom>
          <a:noFill/>
        </p:spPr>
        <p:txBody>
          <a:bodyPr wrap="none" rtlCol="0">
            <a:spAutoFit/>
          </a:bodyPr>
          <a:lstStyle/>
          <a:p>
            <a:r>
              <a:rPr lang="en-US" dirty="0"/>
              <a:t>&lt;addfunc2.py&gt;</a:t>
            </a:r>
          </a:p>
        </p:txBody>
      </p:sp>
    </p:spTree>
    <p:extLst>
      <p:ext uri="{BB962C8B-B14F-4D97-AF65-F5344CB8AC3E}">
        <p14:creationId xmlns:p14="http://schemas.microsoft.com/office/powerpoint/2010/main" val="111534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5A5F1-0BF1-E44D-9CE5-453E9682EAC2}"/>
              </a:ext>
            </a:extLst>
          </p:cNvPr>
          <p:cNvSpPr>
            <a:spLocks noGrp="1"/>
          </p:cNvSpPr>
          <p:nvPr>
            <p:ph type="body" sz="quarter" idx="11"/>
          </p:nvPr>
        </p:nvSpPr>
        <p:spPr>
          <a:xfrm>
            <a:off x="5892800" y="359330"/>
            <a:ext cx="6011900" cy="3002489"/>
          </a:xfrm>
        </p:spPr>
        <p:txBody>
          <a:bodyPr/>
          <a:lstStyle/>
          <a:p>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 you like animals? '</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 do 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'Oh, well.'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96493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105330761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AA48C-6F34-B442-85AA-84E22DB801A4}"/>
              </a:ext>
            </a:extLst>
          </p:cNvPr>
          <p:cNvSpPr>
            <a:spLocks noGrp="1"/>
          </p:cNvSpPr>
          <p:nvPr>
            <p:ph type="body" sz="quarter" idx="10"/>
          </p:nvPr>
        </p:nvSpPr>
        <p:spPr/>
        <p:txBody>
          <a:bodyPr/>
          <a:lstStyle/>
          <a:p>
            <a:r>
              <a:rPr lang="en-US" dirty="0"/>
              <a:t>This won't work. </a:t>
            </a:r>
            <a:r>
              <a:rPr lang="en-US" b="1" dirty="0"/>
              <a:t>a</a:t>
            </a:r>
            <a:r>
              <a:rPr lang="en-US" dirty="0"/>
              <a:t> is literally </a:t>
            </a:r>
            <a:r>
              <a:rPr lang="en-US" i="1" dirty="0"/>
              <a:t>undefined</a:t>
            </a:r>
            <a:r>
              <a:rPr lang="en-US" dirty="0"/>
              <a:t> outside of the body of add</a:t>
            </a:r>
          </a:p>
          <a:p>
            <a:r>
              <a:rPr lang="en-US" dirty="0"/>
              <a:t>Variables defined only in a function definition are </a:t>
            </a:r>
            <a:r>
              <a:rPr lang="en-US" b="1" i="1" dirty="0"/>
              <a:t>local</a:t>
            </a:r>
            <a:r>
              <a:rPr lang="en-US" dirty="0"/>
              <a:t> to that function</a:t>
            </a:r>
          </a:p>
          <a:p>
            <a:pPr lvl="1"/>
            <a:r>
              <a:rPr lang="en-US" dirty="0"/>
              <a:t>They are "visible" only inside that function's body</a:t>
            </a:r>
          </a:p>
          <a:p>
            <a:pPr lvl="1"/>
            <a:r>
              <a:rPr lang="en-US" dirty="0"/>
              <a:t>If you try to use them anywhere else, Python will complain, and rightly so.</a:t>
            </a:r>
          </a:p>
        </p:txBody>
      </p:sp>
    </p:spTree>
    <p:extLst>
      <p:ext uri="{BB962C8B-B14F-4D97-AF65-F5344CB8AC3E}">
        <p14:creationId xmlns:p14="http://schemas.microsoft.com/office/powerpoint/2010/main" val="349765498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FA280D-B258-9A45-9C85-C2735B58F4E8}"/>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a:t>
            </a:r>
          </a:p>
        </p:txBody>
      </p:sp>
      <p:sp>
        <p:nvSpPr>
          <p:cNvPr id="3" name="TextBox 2">
            <a:extLst>
              <a:ext uri="{FF2B5EF4-FFF2-40B4-BE49-F238E27FC236}">
                <a16:creationId xmlns:a16="http://schemas.microsoft.com/office/drawing/2014/main" id="{E092C4F5-6D15-534F-AC13-FFE46D4EBDDB}"/>
              </a:ext>
            </a:extLst>
          </p:cNvPr>
          <p:cNvSpPr txBox="1"/>
          <p:nvPr/>
        </p:nvSpPr>
        <p:spPr>
          <a:xfrm>
            <a:off x="2197290" y="5895833"/>
            <a:ext cx="1710725" cy="369332"/>
          </a:xfrm>
          <a:prstGeom prst="rect">
            <a:avLst/>
          </a:prstGeom>
          <a:noFill/>
        </p:spPr>
        <p:txBody>
          <a:bodyPr wrap="none" rtlCol="0">
            <a:spAutoFit/>
          </a:bodyPr>
          <a:lstStyle/>
          <a:p>
            <a:r>
              <a:rPr lang="en-US" dirty="0"/>
              <a:t>&lt;addfunc3.py&gt;</a:t>
            </a:r>
          </a:p>
        </p:txBody>
      </p:sp>
    </p:spTree>
    <p:extLst>
      <p:ext uri="{BB962C8B-B14F-4D97-AF65-F5344CB8AC3E}">
        <p14:creationId xmlns:p14="http://schemas.microsoft.com/office/powerpoint/2010/main" val="147929823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31117882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This won't work, either: same reason, c is undefined outside of add.</a:t>
            </a:r>
          </a:p>
          <a:p>
            <a:r>
              <a:rPr lang="en-US" dirty="0"/>
              <a:t>If you want to get data out of a function, </a:t>
            </a:r>
            <a:r>
              <a:rPr lang="en-US" i="1" dirty="0"/>
              <a:t>return it</a:t>
            </a:r>
            <a:r>
              <a:rPr lang="en-US" dirty="0"/>
              <a:t>.</a:t>
            </a:r>
          </a:p>
          <a:p>
            <a:pPr marL="0" indent="0">
              <a:buNone/>
            </a:pPr>
            <a:endParaRPr lang="en-US" dirty="0"/>
          </a:p>
        </p:txBody>
      </p:sp>
    </p:spTree>
    <p:extLst>
      <p:ext uri="{BB962C8B-B14F-4D97-AF65-F5344CB8AC3E}">
        <p14:creationId xmlns:p14="http://schemas.microsoft.com/office/powerpoint/2010/main" val="383865867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addfunc3.py</a:t>
            </a:r>
          </a:p>
          <a:p>
            <a:endParaRPr lang="en-US" dirty="0"/>
          </a:p>
          <a:p>
            <a:r>
              <a:rPr lang="en-US" dirty="0"/>
              <a:t>ERROR!</a:t>
            </a:r>
          </a:p>
          <a:p>
            <a:endParaRPr lang="en-US" dirty="0"/>
          </a:p>
        </p:txBody>
      </p:sp>
    </p:spTree>
    <p:extLst>
      <p:ext uri="{BB962C8B-B14F-4D97-AF65-F5344CB8AC3E}">
        <p14:creationId xmlns:p14="http://schemas.microsoft.com/office/powerpoint/2010/main" val="417621543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What about the opposite? Can you refer inside a function to variables defined elsewhere? </a:t>
            </a:r>
          </a:p>
          <a:p>
            <a:r>
              <a:rPr lang="en-US" dirty="0"/>
              <a:t>You can but usually shouldn't.</a:t>
            </a:r>
          </a:p>
        </p:txBody>
      </p:sp>
    </p:spTree>
    <p:extLst>
      <p:ext uri="{BB962C8B-B14F-4D97-AF65-F5344CB8AC3E}">
        <p14:creationId xmlns:p14="http://schemas.microsoft.com/office/powerpoint/2010/main" val="197657782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F7C99-2261-794D-AD4D-589CDAFD7E11}"/>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y</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221A8F5C-7D71-0E4B-99B5-D2BB42B46C78}"/>
              </a:ext>
            </a:extLst>
          </p:cNvPr>
          <p:cNvSpPr txBox="1"/>
          <p:nvPr/>
        </p:nvSpPr>
        <p:spPr>
          <a:xfrm>
            <a:off x="3166281" y="5104263"/>
            <a:ext cx="1710725" cy="369332"/>
          </a:xfrm>
          <a:prstGeom prst="rect">
            <a:avLst/>
          </a:prstGeom>
          <a:noFill/>
        </p:spPr>
        <p:txBody>
          <a:bodyPr wrap="none" rtlCol="0">
            <a:spAutoFit/>
          </a:bodyPr>
          <a:lstStyle/>
          <a:p>
            <a:r>
              <a:rPr lang="en-US" dirty="0"/>
              <a:t>&lt;addfunc4.py&gt;</a:t>
            </a:r>
          </a:p>
        </p:txBody>
      </p:sp>
    </p:spTree>
    <p:extLst>
      <p:ext uri="{BB962C8B-B14F-4D97-AF65-F5344CB8AC3E}">
        <p14:creationId xmlns:p14="http://schemas.microsoft.com/office/powerpoint/2010/main" val="113988594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a:bodyPr>
          <a:lstStyle/>
          <a:p>
            <a:r>
              <a:rPr lang="en-US" dirty="0"/>
              <a:t>This correctly adds. But it's bad style and hard to read. </a:t>
            </a:r>
          </a:p>
          <a:p>
            <a:r>
              <a:rPr lang="en-US" dirty="0"/>
              <a:t>Variables defined at the "top level" of a file are </a:t>
            </a:r>
            <a:r>
              <a:rPr lang="en-US" i="1" dirty="0"/>
              <a:t>global</a:t>
            </a:r>
            <a:r>
              <a:rPr lang="en-US" dirty="0"/>
              <a:t> </a:t>
            </a:r>
          </a:p>
          <a:p>
            <a:pPr lvl="1"/>
            <a:r>
              <a:rPr lang="en-US" dirty="0"/>
              <a:t>They are "visible" everywhere in that file, including inside functions</a:t>
            </a:r>
          </a:p>
          <a:p>
            <a:pPr lvl="1"/>
            <a:r>
              <a:rPr lang="en-US" dirty="0"/>
              <a:t>Limit your use of global variables! Usually (but not always), using </a:t>
            </a:r>
            <a:r>
              <a:rPr lang="en-US" dirty="0" err="1"/>
              <a:t>globals</a:t>
            </a:r>
            <a:r>
              <a:rPr lang="en-US" dirty="0"/>
              <a:t> is confusing. </a:t>
            </a:r>
          </a:p>
          <a:p>
            <a:pPr lvl="1"/>
            <a:r>
              <a:rPr lang="en-US" dirty="0"/>
              <a:t>To get information into a function, use an argument instead.</a:t>
            </a:r>
          </a:p>
        </p:txBody>
      </p:sp>
    </p:spTree>
    <p:extLst>
      <p:ext uri="{BB962C8B-B14F-4D97-AF65-F5344CB8AC3E}">
        <p14:creationId xmlns:p14="http://schemas.microsoft.com/office/powerpoint/2010/main" val="301675145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lnSpcReduction="10000"/>
          </a:bodyPr>
          <a:lstStyle/>
          <a:p>
            <a:r>
              <a:rPr lang="en-US" dirty="0"/>
              <a:t>Here's an example to watch out for</a:t>
            </a:r>
          </a:p>
          <a:p>
            <a:r>
              <a:rPr lang="en-US" dirty="0"/>
              <a:t>A local variable and a global variable can have the same name</a:t>
            </a:r>
          </a:p>
          <a:p>
            <a:pPr lvl="1"/>
            <a:r>
              <a:rPr lang="en-US" dirty="0"/>
              <a:t>(Every function can have its own local variable with the same name!)</a:t>
            </a:r>
          </a:p>
          <a:p>
            <a:r>
              <a:rPr lang="en-US" dirty="0"/>
              <a:t>When they do, the local variable "hides" the global inside the function body</a:t>
            </a:r>
          </a:p>
          <a:p>
            <a:pPr lvl="1"/>
            <a:r>
              <a:rPr lang="en-US" dirty="0"/>
              <a:t>And changes to the local variable don't affect the global variable</a:t>
            </a:r>
          </a:p>
          <a:p>
            <a:r>
              <a:rPr lang="en-US" dirty="0"/>
              <a:t>Usually, this is what you want, but sometimes it can surprise you</a:t>
            </a:r>
          </a:p>
          <a:p>
            <a:pPr marL="0" indent="0">
              <a:buNone/>
            </a:pPr>
            <a:endParaRPr lang="en-US" dirty="0"/>
          </a:p>
        </p:txBody>
      </p:sp>
    </p:spTree>
    <p:extLst>
      <p:ext uri="{BB962C8B-B14F-4D97-AF65-F5344CB8AC3E}">
        <p14:creationId xmlns:p14="http://schemas.microsoft.com/office/powerpoint/2010/main" val="3167241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DED59-4DCF-AF41-83DA-8698C1EE5F27}"/>
              </a:ext>
            </a:extLst>
          </p:cNvPr>
          <p:cNvSpPr>
            <a:spLocks noGrp="1"/>
          </p:cNvSpPr>
          <p:nvPr>
            <p:ph sz="quarter" idx="10"/>
          </p:nvPr>
        </p:nvSpPr>
        <p:spPr/>
        <p:txBody>
          <a:bodyPr>
            <a:normAutofit/>
          </a:bodyPr>
          <a:lstStyle/>
          <a:p>
            <a:r>
              <a:rPr lang="en-US" sz="4200" dirty="0"/>
              <a:t>Here's a for loop inside an if. </a:t>
            </a:r>
            <a:r>
              <a:rPr lang="en-US" sz="4200" i="1" dirty="0"/>
              <a:t>If</a:t>
            </a:r>
            <a:r>
              <a:rPr lang="en-US" sz="4200" dirty="0"/>
              <a:t> you say that you like animals, it prints out something </a:t>
            </a:r>
            <a:r>
              <a:rPr lang="en-US" sz="4200" i="1" dirty="0"/>
              <a:t>for</a:t>
            </a:r>
            <a:r>
              <a:rPr lang="en-US" sz="4200" dirty="0"/>
              <a:t> each animal in a list</a:t>
            </a:r>
          </a:p>
          <a:p>
            <a:endParaRPr lang="en-US" sz="4200" dirty="0"/>
          </a:p>
          <a:p>
            <a:r>
              <a:rPr lang="en-US" sz="4200" dirty="0"/>
              <a:t>$ python </a:t>
            </a:r>
            <a:r>
              <a:rPr lang="en-US" sz="4200" dirty="0" err="1"/>
              <a:t>iffor.py</a:t>
            </a:r>
            <a:endParaRPr lang="en-US" sz="4200" dirty="0"/>
          </a:p>
          <a:p>
            <a:r>
              <a:rPr lang="en-US" sz="4200" dirty="0"/>
              <a:t>yes</a:t>
            </a:r>
          </a:p>
          <a:p>
            <a:endParaRPr lang="en-US" sz="4200" dirty="0"/>
          </a:p>
          <a:p>
            <a:r>
              <a:rPr lang="en-US" sz="4200" dirty="0"/>
              <a:t>$ python </a:t>
            </a:r>
            <a:r>
              <a:rPr lang="en-US" sz="4200" dirty="0" err="1"/>
              <a:t>iffor.py</a:t>
            </a:r>
            <a:endParaRPr lang="en-US" sz="4200" dirty="0"/>
          </a:p>
          <a:p>
            <a:r>
              <a:rPr lang="en-US" sz="4200" dirty="0"/>
              <a:t>no</a:t>
            </a:r>
          </a:p>
          <a:p>
            <a:endParaRPr lang="en-US" sz="4200" dirty="0"/>
          </a:p>
          <a:p>
            <a:endParaRPr lang="en-US" sz="4200" dirty="0"/>
          </a:p>
        </p:txBody>
      </p:sp>
    </p:spTree>
    <p:extLst>
      <p:ext uri="{BB962C8B-B14F-4D97-AF65-F5344CB8AC3E}">
        <p14:creationId xmlns:p14="http://schemas.microsoft.com/office/powerpoint/2010/main" val="180407718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C3A9D-593B-F244-914B-A69283554D5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(a):</a:t>
            </a:r>
          </a:p>
          <a:p>
            <a:r>
              <a:rPr lang="en-US" b="1" dirty="0">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(t)</a:t>
            </a:r>
          </a:p>
        </p:txBody>
      </p:sp>
      <p:sp>
        <p:nvSpPr>
          <p:cNvPr id="3" name="TextBox 2">
            <a:extLst>
              <a:ext uri="{FF2B5EF4-FFF2-40B4-BE49-F238E27FC236}">
                <a16:creationId xmlns:a16="http://schemas.microsoft.com/office/drawing/2014/main" id="{D4B79BB5-9584-8C42-B836-B5D4CA95AC47}"/>
              </a:ext>
            </a:extLst>
          </p:cNvPr>
          <p:cNvSpPr txBox="1"/>
          <p:nvPr/>
        </p:nvSpPr>
        <p:spPr>
          <a:xfrm>
            <a:off x="2975212" y="5063319"/>
            <a:ext cx="1762021" cy="369332"/>
          </a:xfrm>
          <a:prstGeom prst="rect">
            <a:avLst/>
          </a:prstGeom>
          <a:noFill/>
        </p:spPr>
        <p:txBody>
          <a:bodyPr wrap="none" rtlCol="0">
            <a:spAutoFit/>
          </a:bodyPr>
          <a:lstStyle/>
          <a:p>
            <a:r>
              <a:rPr lang="en-US" b="1" dirty="0"/>
              <a:t>&lt;addfunc5.p&gt;</a:t>
            </a:r>
            <a:r>
              <a:rPr lang="en-US" dirty="0"/>
              <a:t>)</a:t>
            </a:r>
          </a:p>
        </p:txBody>
      </p:sp>
    </p:spTree>
    <p:extLst>
      <p:ext uri="{BB962C8B-B14F-4D97-AF65-F5344CB8AC3E}">
        <p14:creationId xmlns:p14="http://schemas.microsoft.com/office/powerpoint/2010/main" val="194451840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CECA0-8CFC-0544-900F-E8844CD6581D}"/>
              </a:ext>
            </a:extLst>
          </p:cNvPr>
          <p:cNvSpPr>
            <a:spLocks noGrp="1"/>
          </p:cNvSpPr>
          <p:nvPr>
            <p:ph sz="quarter" idx="10"/>
          </p:nvPr>
        </p:nvSpPr>
        <p:spPr/>
        <p:txBody>
          <a:bodyPr>
            <a:normAutofit/>
          </a:bodyPr>
          <a:lstStyle/>
          <a:p>
            <a:r>
              <a:rPr lang="en-US" b="1" dirty="0"/>
              <a:t>$ python add_func5.py</a:t>
            </a:r>
          </a:p>
          <a:p>
            <a:r>
              <a:rPr lang="en-US" dirty="0"/>
              <a:t>3</a:t>
            </a:r>
          </a:p>
          <a:p>
            <a:r>
              <a:rPr lang="en-US" dirty="0"/>
              <a:t>13</a:t>
            </a:r>
          </a:p>
          <a:p>
            <a:endParaRPr lang="en-US" dirty="0"/>
          </a:p>
          <a:p>
            <a:r>
              <a:rPr lang="en-US" dirty="0"/>
              <a:t>Inside of </a:t>
            </a:r>
            <a:r>
              <a:rPr lang="en-US" dirty="0" err="1"/>
              <a:t>addTen</a:t>
            </a:r>
            <a:r>
              <a:rPr lang="en-US" dirty="0"/>
              <a:t>, there is a variable named </a:t>
            </a:r>
            <a:r>
              <a:rPr lang="en-US" i="1" dirty="0"/>
              <a:t>s</a:t>
            </a:r>
            <a:r>
              <a:rPr lang="en-US" dirty="0"/>
              <a:t>. That s, which gets the value 13, </a:t>
            </a:r>
            <a:r>
              <a:rPr lang="en-US" b="1" i="1" dirty="0"/>
              <a:t>hides</a:t>
            </a:r>
            <a:r>
              <a:rPr lang="en-US" b="1" dirty="0"/>
              <a:t> </a:t>
            </a:r>
            <a:r>
              <a:rPr lang="en-US" dirty="0"/>
              <a:t>the global s whose value is 3. After </a:t>
            </a:r>
            <a:r>
              <a:rPr lang="en-US" dirty="0" err="1"/>
              <a:t>addTen</a:t>
            </a:r>
            <a:r>
              <a:rPr lang="en-US" dirty="0"/>
              <a:t> completes, the local s goes away. SO the global s is still 3, as it was before </a:t>
            </a:r>
            <a:r>
              <a:rPr lang="en-US" dirty="0" err="1"/>
              <a:t>addTen</a:t>
            </a:r>
            <a:r>
              <a:rPr lang="en-US" dirty="0"/>
              <a:t> was called.</a:t>
            </a:r>
          </a:p>
          <a:p>
            <a:endParaRPr lang="en-US" dirty="0"/>
          </a:p>
          <a:p>
            <a:endParaRPr lang="en-US" dirty="0"/>
          </a:p>
        </p:txBody>
      </p:sp>
    </p:spTree>
    <p:extLst>
      <p:ext uri="{BB962C8B-B14F-4D97-AF65-F5344CB8AC3E}">
        <p14:creationId xmlns:p14="http://schemas.microsoft.com/office/powerpoint/2010/main" val="396281539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408DC-E912-8442-B470-CD1F84BD94DF}"/>
              </a:ext>
            </a:extLst>
          </p:cNvPr>
          <p:cNvSpPr>
            <a:spLocks noGrp="1"/>
          </p:cNvSpPr>
          <p:nvPr>
            <p:ph type="body" sz="quarter" idx="10"/>
          </p:nvPr>
        </p:nvSpPr>
        <p:spPr/>
        <p:txBody>
          <a:bodyPr>
            <a:normAutofit/>
          </a:bodyPr>
          <a:lstStyle/>
          <a:p>
            <a:r>
              <a:rPr lang="en-US" dirty="0"/>
              <a:t>If your function is behaving strangely, watch for duplicated names. They can be very confusing.</a:t>
            </a:r>
          </a:p>
          <a:p>
            <a:r>
              <a:rPr lang="en-US" dirty="0"/>
              <a:t>Use different names when you can; check for duplicates when debugging.</a:t>
            </a:r>
          </a:p>
          <a:p>
            <a:r>
              <a:rPr lang="en-US" dirty="0"/>
              <a:t>Python's scoping rules are even more complex, but this will suffice for us.</a:t>
            </a:r>
          </a:p>
          <a:p>
            <a:endParaRPr lang="en-US" dirty="0"/>
          </a:p>
        </p:txBody>
      </p:sp>
    </p:spTree>
    <p:extLst>
      <p:ext uri="{BB962C8B-B14F-4D97-AF65-F5344CB8AC3E}">
        <p14:creationId xmlns:p14="http://schemas.microsoft.com/office/powerpoint/2010/main" val="165253763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CTECH402_M5_06</a:t>
            </a:r>
          </a:p>
          <a:p>
            <a:r>
              <a:rPr lang="en-US" dirty="0">
                <a:solidFill>
                  <a:schemeClr val="bg1"/>
                </a:solidFill>
              </a:rPr>
              <a:t>Functions and Mutability</a:t>
            </a:r>
          </a:p>
        </p:txBody>
      </p:sp>
    </p:spTree>
    <p:extLst>
      <p:ext uri="{BB962C8B-B14F-4D97-AF65-F5344CB8AC3E}">
        <p14:creationId xmlns:p14="http://schemas.microsoft.com/office/powerpoint/2010/main" val="250152066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We need to talk about values and references again, because otherwise functions will surprise you.</a:t>
            </a:r>
          </a:p>
        </p:txBody>
      </p:sp>
    </p:spTree>
    <p:extLst>
      <p:ext uri="{BB962C8B-B14F-4D97-AF65-F5344CB8AC3E}">
        <p14:creationId xmlns:p14="http://schemas.microsoft.com/office/powerpoint/2010/main" val="212423107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48B2-51AD-B042-9EE3-F4CF7E3F270B}"/>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double(s):</a:t>
            </a:r>
          </a:p>
          <a:p>
            <a:r>
              <a:rPr lang="en-US" dirty="0">
                <a:latin typeface="Consolas" panose="020B0609020204030204" pitchFamily="49" charset="0"/>
              </a:rPr>
              <a:t>    </a:t>
            </a:r>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dirty="0">
              <a:latin typeface="Consolas" panose="020B0609020204030204" pitchFamily="49" charset="0"/>
            </a:endParaRPr>
          </a:p>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'hello'</a:t>
            </a:r>
          </a:p>
          <a:p>
            <a:r>
              <a:rPr lang="en-US"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t>
            </a:r>
            <a:r>
              <a:rPr lang="en-US" b="1" dirty="0">
                <a:solidFill>
                  <a:srgbClr val="4E9A06"/>
                </a:solidFill>
                <a:latin typeface="Consolas" panose="020B0609020204030204" pitchFamily="49" charset="0"/>
              </a:rPr>
              <a:t>'hello'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C471C84C-35C9-1440-809B-4F99DB35CB55}"/>
              </a:ext>
            </a:extLst>
          </p:cNvPr>
          <p:cNvSpPr txBox="1"/>
          <p:nvPr/>
        </p:nvSpPr>
        <p:spPr>
          <a:xfrm>
            <a:off x="2565779" y="5145206"/>
            <a:ext cx="1672253" cy="369332"/>
          </a:xfrm>
          <a:prstGeom prst="rect">
            <a:avLst/>
          </a:prstGeom>
          <a:noFill/>
        </p:spPr>
        <p:txBody>
          <a:bodyPr wrap="none" rtlCol="0">
            <a:spAutoFit/>
          </a:bodyPr>
          <a:lstStyle/>
          <a:p>
            <a:r>
              <a:rPr lang="en-US" b="1" dirty="0"/>
              <a:t>&lt;double1.py&gt;</a:t>
            </a:r>
          </a:p>
        </p:txBody>
      </p:sp>
    </p:spTree>
    <p:extLst>
      <p:ext uri="{BB962C8B-B14F-4D97-AF65-F5344CB8AC3E}">
        <p14:creationId xmlns:p14="http://schemas.microsoft.com/office/powerpoint/2010/main" val="86989798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E28AB6-EEC4-3B46-84C3-0D44C36C124E}"/>
              </a:ext>
            </a:extLst>
          </p:cNvPr>
          <p:cNvSpPr>
            <a:spLocks noGrp="1"/>
          </p:cNvSpPr>
          <p:nvPr>
            <p:ph sz="quarter" idx="10"/>
          </p:nvPr>
        </p:nvSpPr>
        <p:spPr/>
        <p:txBody>
          <a:bodyPr/>
          <a:lstStyle/>
          <a:p>
            <a:r>
              <a:rPr lang="en-US" dirty="0"/>
              <a:t>$ python double1.py </a:t>
            </a:r>
          </a:p>
          <a:p>
            <a:r>
              <a:rPr lang="en-US" dirty="0"/>
              <a:t>hello</a:t>
            </a:r>
          </a:p>
          <a:p>
            <a:r>
              <a:rPr lang="en-US" dirty="0" err="1"/>
              <a:t>hellohello</a:t>
            </a:r>
            <a:endParaRPr lang="en-US" dirty="0"/>
          </a:p>
          <a:p>
            <a:endParaRPr lang="en-US" dirty="0"/>
          </a:p>
        </p:txBody>
      </p:sp>
    </p:spTree>
    <p:extLst>
      <p:ext uri="{BB962C8B-B14F-4D97-AF65-F5344CB8AC3E}">
        <p14:creationId xmlns:p14="http://schemas.microsoft.com/office/powerpoint/2010/main" val="68203952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AE0B5-BC54-574C-8956-13A14695EDDC}"/>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E7FA4FFF-010D-1840-BEB1-55493EDC896F}"/>
              </a:ext>
            </a:extLst>
          </p:cNvPr>
          <p:cNvSpPr txBox="1"/>
          <p:nvPr/>
        </p:nvSpPr>
        <p:spPr>
          <a:xfrm>
            <a:off x="2975212" y="5390866"/>
            <a:ext cx="1582484" cy="369332"/>
          </a:xfrm>
          <a:prstGeom prst="rect">
            <a:avLst/>
          </a:prstGeom>
          <a:noFill/>
        </p:spPr>
        <p:txBody>
          <a:bodyPr wrap="none" rtlCol="0">
            <a:spAutoFit/>
          </a:bodyPr>
          <a:lstStyle/>
          <a:p>
            <a:r>
              <a:rPr lang="en-US" dirty="0"/>
              <a:t>&lt;double2.py&gt;</a:t>
            </a:r>
          </a:p>
        </p:txBody>
      </p:sp>
    </p:spTree>
    <p:extLst>
      <p:ext uri="{BB962C8B-B14F-4D97-AF65-F5344CB8AC3E}">
        <p14:creationId xmlns:p14="http://schemas.microsoft.com/office/powerpoint/2010/main" val="90559569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sz="quarter" idx="10"/>
          </p:nvPr>
        </p:nvSpPr>
        <p:spPr/>
        <p:txBody>
          <a:bodyPr/>
          <a:lstStyle/>
          <a:p>
            <a:r>
              <a:rPr lang="en-US" dirty="0">
                <a:solidFill>
                  <a:srgbClr val="000000"/>
                </a:solidFill>
              </a:rPr>
              <a:t>$ python double2.py </a:t>
            </a:r>
          </a:p>
          <a:p>
            <a:r>
              <a:rPr lang="en-US" dirty="0">
                <a:solidFill>
                  <a:srgbClr val="000000"/>
                </a:solidFill>
              </a:rPr>
              <a:t>[1, 2, 3]</a:t>
            </a:r>
          </a:p>
          <a:p>
            <a:r>
              <a:rPr lang="en-US" dirty="0">
                <a:solidFill>
                  <a:srgbClr val="000000"/>
                </a:solidFill>
              </a:rPr>
              <a:t>[1, 2, 3, 1, 2, 3]</a:t>
            </a:r>
            <a:endParaRPr lang="en-US" dirty="0"/>
          </a:p>
        </p:txBody>
      </p:sp>
    </p:spTree>
    <p:extLst>
      <p:ext uri="{BB962C8B-B14F-4D97-AF65-F5344CB8AC3E}">
        <p14:creationId xmlns:p14="http://schemas.microsoft.com/office/powerpoint/2010/main" val="2326447815"/>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A217F-4572-CA4E-A844-20CF953E0E8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l</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459992FC-5065-8F43-8F04-FD169AA16F43}"/>
              </a:ext>
            </a:extLst>
          </p:cNvPr>
          <p:cNvSpPr txBox="1"/>
          <p:nvPr/>
        </p:nvSpPr>
        <p:spPr>
          <a:xfrm>
            <a:off x="3903260" y="4913194"/>
            <a:ext cx="1672253" cy="369332"/>
          </a:xfrm>
          <a:prstGeom prst="rect">
            <a:avLst/>
          </a:prstGeom>
          <a:noFill/>
        </p:spPr>
        <p:txBody>
          <a:bodyPr wrap="none" rtlCol="0">
            <a:spAutoFit/>
          </a:bodyPr>
          <a:lstStyle/>
          <a:p>
            <a:r>
              <a:rPr lang="en-US" b="1" dirty="0"/>
              <a:t>&lt;double3.py&gt;</a:t>
            </a:r>
          </a:p>
        </p:txBody>
      </p:sp>
    </p:spTree>
    <p:extLst>
      <p:ext uri="{BB962C8B-B14F-4D97-AF65-F5344CB8AC3E}">
        <p14:creationId xmlns:p14="http://schemas.microsoft.com/office/powerpoint/2010/main" val="2640789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'yes', control goes inside the body of the if statement</a:t>
            </a:r>
          </a:p>
          <a:p>
            <a:r>
              <a:rPr lang="en-US" dirty="0"/>
              <a:t>Then it comes to the for statement, and goes around the for loop once for each animal in the list</a:t>
            </a:r>
          </a:p>
          <a:p>
            <a:r>
              <a:rPr lang="en-US" dirty="0"/>
              <a:t>So you get 'I like dogs' for the first time around, 'I like cats' for the second, and 'I like giraffes for the third'</a:t>
            </a:r>
          </a:p>
        </p:txBody>
      </p:sp>
    </p:spTree>
    <p:extLst>
      <p:ext uri="{BB962C8B-B14F-4D97-AF65-F5344CB8AC3E}">
        <p14:creationId xmlns:p14="http://schemas.microsoft.com/office/powerpoint/2010/main" val="401813355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79D5E-C07F-2842-881E-BB39CE792E29}"/>
              </a:ext>
            </a:extLst>
          </p:cNvPr>
          <p:cNvSpPr>
            <a:spLocks noGrp="1"/>
          </p:cNvSpPr>
          <p:nvPr>
            <p:ph sz="quarter" idx="10"/>
          </p:nvPr>
        </p:nvSpPr>
        <p:spPr/>
        <p:txBody>
          <a:bodyPr/>
          <a:lstStyle/>
          <a:p>
            <a:r>
              <a:rPr lang="en-US" dirty="0"/>
              <a:t>$ python double3.py </a:t>
            </a:r>
          </a:p>
          <a:p>
            <a:r>
              <a:rPr lang="en-US" dirty="0"/>
              <a:t>[1, 2, 3, 1, 2, 3]</a:t>
            </a:r>
          </a:p>
          <a:p>
            <a:r>
              <a:rPr lang="en-US" dirty="0"/>
              <a:t>[1, 2, 3, 1, 2, 3]</a:t>
            </a:r>
          </a:p>
        </p:txBody>
      </p:sp>
    </p:spTree>
    <p:extLst>
      <p:ext uri="{BB962C8B-B14F-4D97-AF65-F5344CB8AC3E}">
        <p14:creationId xmlns:p14="http://schemas.microsoft.com/office/powerpoint/2010/main" val="329352196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C3487-1CA0-4A45-ABAC-662DA08D244D}"/>
              </a:ext>
            </a:extLst>
          </p:cNvPr>
          <p:cNvSpPr>
            <a:spLocks noGrp="1"/>
          </p:cNvSpPr>
          <p:nvPr>
            <p:ph type="body" sz="quarter" idx="10"/>
          </p:nvPr>
        </p:nvSpPr>
        <p:spPr/>
        <p:txBody>
          <a:bodyPr>
            <a:normAutofit/>
          </a:bodyPr>
          <a:lstStyle/>
          <a:p>
            <a:r>
              <a:rPr lang="en-US" dirty="0"/>
              <a:t>Remember that variables store the value of strings but references to lists</a:t>
            </a:r>
          </a:p>
          <a:p>
            <a:pPr lvl="1"/>
            <a:r>
              <a:rPr lang="en-US" dirty="0"/>
              <a:t>The same goes for the local variables created when you call a function</a:t>
            </a:r>
          </a:p>
          <a:p>
            <a:pPr lvl="1"/>
            <a:r>
              <a:rPr lang="en-US" dirty="0"/>
              <a:t>So a change to a local variable can affect a global variable …</a:t>
            </a:r>
          </a:p>
          <a:p>
            <a:pPr lvl="1"/>
            <a:r>
              <a:rPr lang="en-US" dirty="0"/>
              <a:t>… if it modifies the underlying list!</a:t>
            </a:r>
          </a:p>
        </p:txBody>
      </p:sp>
    </p:spTree>
    <p:extLst>
      <p:ext uri="{BB962C8B-B14F-4D97-AF65-F5344CB8AC3E}">
        <p14:creationId xmlns:p14="http://schemas.microsoft.com/office/powerpoint/2010/main" val="419358068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E5B37A-BABF-B743-BA37-7685AF3925D4}"/>
              </a:ext>
            </a:extLst>
          </p:cNvPr>
          <p:cNvSpPr>
            <a:spLocks noGrp="1"/>
          </p:cNvSpPr>
          <p:nvPr>
            <p:ph type="body" sz="quarter" idx="10"/>
          </p:nvPr>
        </p:nvSpPr>
        <p:spPr/>
        <p:txBody>
          <a:bodyPr/>
          <a:lstStyle/>
          <a:p>
            <a:r>
              <a:rPr lang="en-US" b="1" dirty="0"/>
              <a:t>Animation</a:t>
            </a:r>
            <a:endParaRPr lang="en-US" dirty="0"/>
          </a:p>
          <a:p>
            <a:r>
              <a:rPr lang="en-US" dirty="0"/>
              <a:t>Let's walk through this one</a:t>
            </a:r>
          </a:p>
          <a:p>
            <a:pPr lvl="1"/>
            <a:r>
              <a:rPr lang="en-US" dirty="0"/>
              <a:t>a -&gt; [1,2,3]</a:t>
            </a:r>
          </a:p>
          <a:p>
            <a:r>
              <a:rPr lang="en-US" dirty="0"/>
              <a:t>Function call!</a:t>
            </a:r>
          </a:p>
          <a:p>
            <a:pPr lvl="1"/>
            <a:r>
              <a:rPr lang="en-US" dirty="0"/>
              <a:t>l = a, both -&gt; [1,2,3]</a:t>
            </a:r>
          </a:p>
          <a:p>
            <a:pPr lvl="1"/>
            <a:r>
              <a:rPr lang="en-US" dirty="0" err="1"/>
              <a:t>l.extend</a:t>
            </a:r>
            <a:r>
              <a:rPr lang="en-US" dirty="0"/>
              <a:t>(l) modifies the list to be [1,2,3,1,2,3]</a:t>
            </a:r>
          </a:p>
          <a:p>
            <a:pPr lvl="1"/>
            <a:r>
              <a:rPr lang="en-US" dirty="0"/>
              <a:t>l and a both -&gt; [1,2,3,1,2,3]</a:t>
            </a:r>
          </a:p>
          <a:p>
            <a:r>
              <a:rPr lang="en-US" dirty="0"/>
              <a:t>Return!</a:t>
            </a:r>
          </a:p>
          <a:p>
            <a:pPr lvl="1"/>
            <a:r>
              <a:rPr lang="en-US" dirty="0"/>
              <a:t>b = l -&gt; [1,2,3,1,2,3], as does a</a:t>
            </a:r>
          </a:p>
          <a:p>
            <a:pPr lvl="1"/>
            <a:r>
              <a:rPr lang="en-US" dirty="0"/>
              <a:t>l disappears, but the list is still 6 elements long</a:t>
            </a:r>
          </a:p>
        </p:txBody>
      </p:sp>
    </p:spTree>
    <p:extLst>
      <p:ext uri="{BB962C8B-B14F-4D97-AF65-F5344CB8AC3E}">
        <p14:creationId xmlns:p14="http://schemas.microsoft.com/office/powerpoint/2010/main" val="2089573061"/>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FABF6-7695-B94D-9F7E-56B4CC43F69D}"/>
              </a:ext>
            </a:extLst>
          </p:cNvPr>
          <p:cNvSpPr>
            <a:spLocks noGrp="1"/>
          </p:cNvSpPr>
          <p:nvPr>
            <p:ph type="body" sz="quarter" idx="10"/>
          </p:nvPr>
        </p:nvSpPr>
        <p:spPr/>
        <p:txBody>
          <a:bodyPr/>
          <a:lstStyle/>
          <a:p>
            <a:r>
              <a:rPr lang="en-US" dirty="0"/>
              <a:t>This is another common source of bugs</a:t>
            </a:r>
          </a:p>
          <a:p>
            <a:pPr lvl="1"/>
            <a:r>
              <a:rPr lang="en-US" dirty="0"/>
              <a:t>Be careful with mutable data structures inside of functions</a:t>
            </a:r>
          </a:p>
          <a:p>
            <a:pPr lvl="1"/>
            <a:r>
              <a:rPr lang="en-US" dirty="0"/>
              <a:t>When in doubt, write it out!</a:t>
            </a:r>
          </a:p>
          <a:p>
            <a:endParaRPr lang="en-US" dirty="0"/>
          </a:p>
        </p:txBody>
      </p:sp>
    </p:spTree>
    <p:extLst>
      <p:ext uri="{BB962C8B-B14F-4D97-AF65-F5344CB8AC3E}">
        <p14:creationId xmlns:p14="http://schemas.microsoft.com/office/powerpoint/2010/main" val="267565645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CTECH402_M5_07</a:t>
            </a:r>
          </a:p>
          <a:p>
            <a:r>
              <a:rPr lang="en-US" dirty="0">
                <a:solidFill>
                  <a:schemeClr val="bg1"/>
                </a:solidFill>
              </a:rPr>
              <a:t>Modules</a:t>
            </a:r>
          </a:p>
        </p:txBody>
      </p:sp>
    </p:spTree>
    <p:extLst>
      <p:ext uri="{BB962C8B-B14F-4D97-AF65-F5344CB8AC3E}">
        <p14:creationId xmlns:p14="http://schemas.microsoft.com/office/powerpoint/2010/main" val="279309365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C3A5C-B7A9-D144-8550-9B2A32F3A186}"/>
              </a:ext>
            </a:extLst>
          </p:cNvPr>
          <p:cNvSpPr>
            <a:spLocks noGrp="1"/>
          </p:cNvSpPr>
          <p:nvPr>
            <p:ph type="body" sz="quarter" idx="10"/>
          </p:nvPr>
        </p:nvSpPr>
        <p:spPr/>
        <p:txBody>
          <a:bodyPr>
            <a:normAutofit fontScale="92500"/>
          </a:bodyPr>
          <a:lstStyle/>
          <a:p>
            <a:r>
              <a:rPr lang="en-US" dirty="0"/>
              <a:t>Sometimes, you write a function with one use and one use only</a:t>
            </a:r>
          </a:p>
          <a:p>
            <a:pPr lvl="1"/>
            <a:r>
              <a:rPr lang="en-US" dirty="0"/>
              <a:t>But sometimes functions come in handy on other projects</a:t>
            </a:r>
          </a:p>
          <a:p>
            <a:pPr lvl="1"/>
            <a:r>
              <a:rPr lang="en-US" dirty="0"/>
              <a:t>And sometimes keeping all your code in one huge file is impractical</a:t>
            </a:r>
          </a:p>
          <a:p>
            <a:r>
              <a:rPr lang="en-US" dirty="0"/>
              <a:t>Solution: use a </a:t>
            </a:r>
            <a:r>
              <a:rPr lang="en-US" i="1" dirty="0"/>
              <a:t>module</a:t>
            </a:r>
            <a:r>
              <a:rPr lang="en-US" dirty="0"/>
              <a:t>: a collection of related functions (and some other stuff) (other terms: library, package)</a:t>
            </a:r>
          </a:p>
          <a:p>
            <a:pPr lvl="1"/>
            <a:r>
              <a:rPr lang="en-US" dirty="0"/>
              <a:t>Like a function, a module helps factor code into manageable chunks</a:t>
            </a:r>
          </a:p>
          <a:p>
            <a:pPr lvl="1"/>
            <a:r>
              <a:rPr lang="en-US" dirty="0"/>
              <a:t>It also helps you share code with others (and them with you)</a:t>
            </a:r>
          </a:p>
          <a:p>
            <a:endParaRPr lang="en-US" dirty="0"/>
          </a:p>
        </p:txBody>
      </p:sp>
    </p:spTree>
    <p:extLst>
      <p:ext uri="{BB962C8B-B14F-4D97-AF65-F5344CB8AC3E}">
        <p14:creationId xmlns:p14="http://schemas.microsoft.com/office/powerpoint/2010/main" val="361378971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Example: here's a module of some simple statistical functions</a:t>
            </a:r>
          </a:p>
        </p:txBody>
      </p:sp>
    </p:spTree>
    <p:extLst>
      <p:ext uri="{BB962C8B-B14F-4D97-AF65-F5344CB8AC3E}">
        <p14:creationId xmlns:p14="http://schemas.microsoft.com/office/powerpoint/2010/main" val="405189402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6232475"/>
          </a:xfrm>
        </p:spPr>
        <p:txBody>
          <a:bodyPr/>
          <a:lstStyle/>
          <a:p>
            <a:pPr>
              <a:lnSpc>
                <a:spcPct val="100000"/>
              </a:lnSpc>
            </a:pPr>
            <a:r>
              <a:rPr lang="en-US" b="1" i="1" dirty="0">
                <a:solidFill>
                  <a:srgbClr val="8F5902"/>
                </a:solidFill>
                <a:latin typeface="Consolas" panose="020B0609020204030204" pitchFamily="49" charset="0"/>
              </a:rPr>
              <a:t># Calculate the mean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mean(numbers):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sum</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float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median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median(numbers):</a:t>
            </a: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First, sort the numbers.</a:t>
            </a:r>
          </a:p>
          <a:p>
            <a:pPr>
              <a:lnSpc>
                <a:spcPct val="100000"/>
              </a:lnSpc>
            </a:pPr>
            <a:r>
              <a:rPr lang="en-US" b="1" dirty="0">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sorted</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odd length list, pick the middle one.</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even length list, average the middle two.</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2.0</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range (biggest minus smallest).</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range(numbers):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max</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min</a:t>
            </a:r>
            <a:r>
              <a:rPr lang="en-US" b="1" dirty="0">
                <a:solidFill>
                  <a:srgbClr val="000000"/>
                </a:solidFill>
                <a:latin typeface="Consolas" panose="020B0609020204030204" pitchFamily="49" charset="0"/>
              </a:rPr>
              <a:t>(numbers)</a:t>
            </a:r>
          </a:p>
        </p:txBody>
      </p:sp>
    </p:spTree>
    <p:extLst>
      <p:ext uri="{BB962C8B-B14F-4D97-AF65-F5344CB8AC3E}">
        <p14:creationId xmlns:p14="http://schemas.microsoft.com/office/powerpoint/2010/main" val="34855758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Notice that this module </a:t>
            </a:r>
            <a:r>
              <a:rPr lang="en-US" i="1" dirty="0"/>
              <a:t>defines</a:t>
            </a:r>
            <a:r>
              <a:rPr lang="en-US" dirty="0"/>
              <a:t> functions, but doesn't </a:t>
            </a:r>
            <a:r>
              <a:rPr lang="en-US" i="1" dirty="0"/>
              <a:t>call</a:t>
            </a:r>
            <a:r>
              <a:rPr lang="en-US" dirty="0"/>
              <a:t> them</a:t>
            </a:r>
          </a:p>
          <a:p>
            <a:endParaRPr lang="en-US" dirty="0"/>
          </a:p>
        </p:txBody>
      </p:sp>
    </p:spTree>
    <p:extLst>
      <p:ext uri="{BB962C8B-B14F-4D97-AF65-F5344CB8AC3E}">
        <p14:creationId xmlns:p14="http://schemas.microsoft.com/office/powerpoint/2010/main" val="261768878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D30D1-BC81-4F49-A8A8-E0710534DED7}"/>
              </a:ext>
            </a:extLst>
          </p:cNvPr>
          <p:cNvSpPr>
            <a:spLocks noGrp="1"/>
          </p:cNvSpPr>
          <p:nvPr>
            <p:ph sz="quarter" idx="10"/>
          </p:nvPr>
        </p:nvSpPr>
        <p:spPr/>
        <p:txBody>
          <a:bodyPr/>
          <a:lstStyle/>
          <a:p>
            <a:r>
              <a:rPr lang="en-US" dirty="0"/>
              <a:t>Using a module is dead simple</a:t>
            </a:r>
          </a:p>
          <a:p>
            <a:endParaRPr lang="en-US" dirty="0"/>
          </a:p>
          <a:p>
            <a:r>
              <a:rPr lang="en-US" dirty="0"/>
              <a:t>&gt;&gt;&gt; import stats</a:t>
            </a:r>
          </a:p>
          <a:p>
            <a:endParaRPr lang="en-US" dirty="0"/>
          </a:p>
          <a:p>
            <a:r>
              <a:rPr lang="en-US" dirty="0"/>
              <a:t>&gt;&gt;&gt; data = [15.32, 18.47, 5.02, 9.37, 67.55, -2.33, 95.3, 4.56, 10.01, 34.97]</a:t>
            </a:r>
          </a:p>
          <a:p>
            <a:endParaRPr lang="en-US" dirty="0"/>
          </a:p>
          <a:p>
            <a:r>
              <a:rPr lang="en-US" dirty="0"/>
              <a:t>&gt;&gt;&gt; </a:t>
            </a:r>
            <a:r>
              <a:rPr lang="en-US" dirty="0" err="1"/>
              <a:t>stats.mean</a:t>
            </a:r>
            <a:r>
              <a:rPr lang="en-US" dirty="0"/>
              <a:t>(data)</a:t>
            </a:r>
          </a:p>
          <a:p>
            <a:r>
              <a:rPr lang="en-US" dirty="0"/>
              <a:t>&gt;&gt;&gt; </a:t>
            </a:r>
            <a:r>
              <a:rPr lang="en-US" dirty="0" err="1"/>
              <a:t>stats.median</a:t>
            </a:r>
            <a:r>
              <a:rPr lang="en-US" dirty="0"/>
              <a:t>(data)</a:t>
            </a:r>
          </a:p>
          <a:p>
            <a:r>
              <a:rPr lang="en-US" dirty="0"/>
              <a:t>&gt;&gt;&gt; </a:t>
            </a:r>
            <a:r>
              <a:rPr lang="en-US" dirty="0" err="1"/>
              <a:t>stats.range</a:t>
            </a:r>
            <a:r>
              <a:rPr lang="en-US" dirty="0"/>
              <a:t>(data)</a:t>
            </a:r>
          </a:p>
        </p:txBody>
      </p:sp>
    </p:spTree>
    <p:extLst>
      <p:ext uri="{BB962C8B-B14F-4D97-AF65-F5344CB8AC3E}">
        <p14:creationId xmlns:p14="http://schemas.microsoft.com/office/powerpoint/2010/main" val="217072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'no', control it goes to the else and never executes the for loop</a:t>
            </a:r>
          </a:p>
          <a:p>
            <a:r>
              <a:rPr lang="en-US" dirty="0"/>
              <a:t>BTW, in this example, notice that the program doesn't use a variable to hold the user's input. It just compares the input directly to 'yes'. This works because it only needs the user's answer that one time</a:t>
            </a:r>
          </a:p>
        </p:txBody>
      </p:sp>
    </p:spTree>
    <p:extLst>
      <p:ext uri="{BB962C8B-B14F-4D97-AF65-F5344CB8AC3E}">
        <p14:creationId xmlns:p14="http://schemas.microsoft.com/office/powerpoint/2010/main" val="324666659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You've been doing this already:</a:t>
            </a:r>
          </a:p>
          <a:p>
            <a:pPr lvl="1"/>
            <a:r>
              <a:rPr lang="en-US" b="1" dirty="0"/>
              <a:t>import random </a:t>
            </a:r>
            <a:r>
              <a:rPr lang="en-US" dirty="0"/>
              <a:t>… that's just a module!</a:t>
            </a:r>
          </a:p>
          <a:p>
            <a:r>
              <a:rPr lang="en-US" dirty="0"/>
              <a:t>Now you know how to fill in the other half</a:t>
            </a:r>
          </a:p>
          <a:p>
            <a:r>
              <a:rPr lang="en-US" dirty="0"/>
              <a:t>You can even find the code and look at it if you're curious (link in the show notes)</a:t>
            </a:r>
          </a:p>
          <a:p>
            <a:endParaRPr lang="en-US" dirty="0"/>
          </a:p>
          <a:p>
            <a:endParaRPr lang="en-US" dirty="0"/>
          </a:p>
        </p:txBody>
      </p:sp>
    </p:spTree>
    <p:extLst>
      <p:ext uri="{BB962C8B-B14F-4D97-AF65-F5344CB8AC3E}">
        <p14:creationId xmlns:p14="http://schemas.microsoft.com/office/powerpoint/2010/main" val="412987851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Here is an example that uses a module in a program</a:t>
            </a:r>
          </a:p>
          <a:p>
            <a:r>
              <a:rPr lang="en-US" dirty="0"/>
              <a:t>It's a simple game: you keep entering numbers until their average is more than 5.</a:t>
            </a:r>
          </a:p>
          <a:p>
            <a:r>
              <a:rPr lang="en-US" dirty="0"/>
              <a:t>At the top is </a:t>
            </a:r>
            <a:r>
              <a:rPr lang="en-US" b="1" dirty="0"/>
              <a:t>import stats</a:t>
            </a:r>
          </a:p>
          <a:p>
            <a:r>
              <a:rPr lang="en-US" dirty="0"/>
              <a:t>And on the line where we need to compute the average: </a:t>
            </a:r>
            <a:r>
              <a:rPr lang="en-US" b="1" dirty="0"/>
              <a:t>average = </a:t>
            </a:r>
            <a:r>
              <a:rPr lang="en-US" b="1" dirty="0" err="1"/>
              <a:t>stats.mean</a:t>
            </a:r>
            <a:r>
              <a:rPr lang="en-US" b="1" dirty="0"/>
              <a:t>(numbers)</a:t>
            </a:r>
          </a:p>
        </p:txBody>
      </p:sp>
    </p:spTree>
    <p:extLst>
      <p:ext uri="{BB962C8B-B14F-4D97-AF65-F5344CB8AC3E}">
        <p14:creationId xmlns:p14="http://schemas.microsoft.com/office/powerpoint/2010/main" val="380034609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4570482"/>
          </a:xfrm>
        </p:spPr>
        <p:txBody>
          <a:bodyPr/>
          <a:lstStyle/>
          <a:p>
            <a:pPr>
              <a:lnSpc>
                <a:spcPct val="100000"/>
              </a:lnSpc>
            </a:pPr>
            <a:r>
              <a:rPr lang="en-US" b="1" i="1" dirty="0">
                <a:solidFill>
                  <a:srgbClr val="8F5902"/>
                </a:solidFill>
                <a:latin typeface="Consolas" panose="020B0609020204030204" pitchFamily="49" charset="0"/>
              </a:rPr>
              <a:t>import stats</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numbers = []</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while True:</a:t>
            </a:r>
          </a:p>
          <a:p>
            <a:pPr>
              <a:lnSpc>
                <a:spcPct val="100000"/>
              </a:lnSpc>
            </a:pPr>
            <a:r>
              <a:rPr lang="en-US" b="1" i="1" dirty="0">
                <a:solidFill>
                  <a:srgbClr val="8F5902"/>
                </a:solidFill>
                <a:latin typeface="Consolas" panose="020B0609020204030204" pitchFamily="49" charset="0"/>
              </a:rPr>
              <a:t>    print('Current list: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numbers.append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int</a:t>
            </a:r>
            <a:r>
              <a:rPr lang="en-US" b="1" i="1" dirty="0">
                <a:solidFill>
                  <a:srgbClr val="8F5902"/>
                </a:solidFill>
                <a:latin typeface="Consolas" panose="020B0609020204030204" pitchFamily="49" charset="0"/>
              </a:rPr>
              <a:t>(input('Enter another number: ')))</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 </a:t>
            </a:r>
            <a:r>
              <a:rPr lang="en-US" b="1" i="1" dirty="0" err="1">
                <a:solidFill>
                  <a:srgbClr val="8F5902"/>
                </a:solidFill>
                <a:latin typeface="Consolas" panose="020B0609020204030204" pitchFamily="49" charset="0"/>
              </a:rPr>
              <a:t>stats.mean</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print('The new average is: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a:t>
            </a:r>
          </a:p>
          <a:p>
            <a:pPr>
              <a:lnSpc>
                <a:spcPct val="100000"/>
              </a:lnSpc>
            </a:pPr>
            <a:r>
              <a:rPr lang="en-US" b="1" i="1" dirty="0">
                <a:solidFill>
                  <a:srgbClr val="8F5902"/>
                </a:solidFill>
                <a:latin typeface="Consolas" panose="020B0609020204030204" pitchFamily="49" charset="0"/>
              </a:rPr>
              <a:t>    if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&gt;= 5:</a:t>
            </a:r>
          </a:p>
          <a:p>
            <a:pPr>
              <a:lnSpc>
                <a:spcPct val="100000"/>
              </a:lnSpc>
            </a:pPr>
            <a:r>
              <a:rPr lang="en-US" b="1" i="1" dirty="0">
                <a:solidFill>
                  <a:srgbClr val="8F5902"/>
                </a:solidFill>
                <a:latin typeface="Consolas" panose="020B0609020204030204" pitchFamily="49" charset="0"/>
              </a:rPr>
              <a:t>        print('That is more than 5.')</a:t>
            </a:r>
          </a:p>
          <a:p>
            <a:pPr>
              <a:lnSpc>
                <a:spcPct val="100000"/>
              </a:lnSpc>
            </a:pPr>
            <a:r>
              <a:rPr lang="en-US" b="1" i="1" dirty="0">
                <a:solidFill>
                  <a:srgbClr val="8F5902"/>
                </a:solidFill>
                <a:latin typeface="Consolas" panose="020B0609020204030204" pitchFamily="49" charset="0"/>
              </a:rPr>
              <a:t>        break</a:t>
            </a:r>
          </a:p>
          <a:p>
            <a:pPr>
              <a:lnSpc>
                <a:spcPct val="100000"/>
              </a:lnSpc>
            </a:pPr>
            <a:r>
              <a:rPr lang="en-US" b="1" i="1" dirty="0">
                <a:solidFill>
                  <a:srgbClr val="8F5902"/>
                </a:solidFill>
                <a:latin typeface="Consolas" panose="020B0609020204030204" pitchFamily="49" charset="0"/>
              </a:rPr>
              <a:t>    else:</a:t>
            </a:r>
          </a:p>
          <a:p>
            <a:pPr>
              <a:lnSpc>
                <a:spcPct val="100000"/>
              </a:lnSpc>
            </a:pPr>
            <a:r>
              <a:rPr lang="en-US" b="1" i="1" dirty="0">
                <a:solidFill>
                  <a:srgbClr val="8F5902"/>
                </a:solidFill>
                <a:latin typeface="Consolas" panose="020B0609020204030204" pitchFamily="49" charset="0"/>
              </a:rPr>
              <a:t>        print('That is less than 5. Keep trying!')</a:t>
            </a:r>
          </a:p>
          <a:p>
            <a:pPr>
              <a:lnSpc>
                <a:spcPct val="100000"/>
              </a:lnSpc>
            </a:pPr>
            <a:r>
              <a:rPr lang="en-US" b="1" i="1" dirty="0">
                <a:solidFill>
                  <a:srgbClr val="8F5902"/>
                </a:solidFill>
                <a:latin typeface="Consolas" panose="020B0609020204030204" pitchFamily="49" charset="0"/>
              </a:rPr>
              <a:t>        </a:t>
            </a:r>
          </a:p>
          <a:p>
            <a:pPr>
              <a:lnSpc>
                <a:spcPct val="100000"/>
              </a:lnSpc>
            </a:pPr>
            <a:r>
              <a:rPr lang="en-US" b="1" i="1" dirty="0">
                <a:solidFill>
                  <a:srgbClr val="8F5902"/>
                </a:solidFill>
                <a:latin typeface="Consolas" panose="020B0609020204030204" pitchFamily="49" charset="0"/>
              </a:rPr>
              <a:t>print('All done. You win!')</a:t>
            </a:r>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D4EB6DC-6833-C64F-891F-492C99C1D6DA}"/>
              </a:ext>
            </a:extLst>
          </p:cNvPr>
          <p:cNvSpPr txBox="1"/>
          <p:nvPr/>
        </p:nvSpPr>
        <p:spPr>
          <a:xfrm>
            <a:off x="3343701" y="5609230"/>
            <a:ext cx="1915909" cy="369332"/>
          </a:xfrm>
          <a:prstGeom prst="rect">
            <a:avLst/>
          </a:prstGeom>
          <a:noFill/>
        </p:spPr>
        <p:txBody>
          <a:bodyPr wrap="none" rtlCol="0">
            <a:spAutoFit/>
          </a:bodyPr>
          <a:lstStyle/>
          <a:p>
            <a:r>
              <a:rPr lang="en-US" dirty="0"/>
              <a:t>&lt;</a:t>
            </a:r>
            <a:r>
              <a:rPr lang="en-US" dirty="0" err="1"/>
              <a:t>meangame.py</a:t>
            </a:r>
            <a:r>
              <a:rPr lang="en-US" dirty="0"/>
              <a:t>&gt;</a:t>
            </a:r>
          </a:p>
        </p:txBody>
      </p:sp>
    </p:spTree>
    <p:extLst>
      <p:ext uri="{BB962C8B-B14F-4D97-AF65-F5344CB8AC3E}">
        <p14:creationId xmlns:p14="http://schemas.microsoft.com/office/powerpoint/2010/main" val="322515355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A quick note on syntax</a:t>
            </a:r>
          </a:p>
          <a:p>
            <a:r>
              <a:rPr lang="en-US" dirty="0"/>
              <a:t>What's the dot doing in </a:t>
            </a:r>
            <a:r>
              <a:rPr lang="en-US" b="1" dirty="0" err="1"/>
              <a:t>stats.mean</a:t>
            </a:r>
            <a:r>
              <a:rPr lang="en-US" b="1" dirty="0"/>
              <a:t>()</a:t>
            </a:r>
            <a:r>
              <a:rPr lang="en-US" dirty="0"/>
              <a:t>?</a:t>
            </a:r>
          </a:p>
          <a:p>
            <a:r>
              <a:rPr lang="en-US" dirty="0"/>
              <a:t>The short version is "call the </a:t>
            </a:r>
            <a:r>
              <a:rPr lang="en-US" b="1" dirty="0"/>
              <a:t>mean() </a:t>
            </a:r>
            <a:r>
              <a:rPr lang="en-US" dirty="0"/>
              <a:t>function from the </a:t>
            </a:r>
            <a:r>
              <a:rPr lang="en-US" b="1" dirty="0"/>
              <a:t>stats</a:t>
            </a:r>
            <a:r>
              <a:rPr lang="en-US" dirty="0"/>
              <a:t> module"	</a:t>
            </a:r>
          </a:p>
          <a:p>
            <a:r>
              <a:rPr lang="en-US" dirty="0"/>
              <a:t>If this reminds you of list-method syntax (e.g. </a:t>
            </a:r>
            <a:r>
              <a:rPr lang="en-US" b="1" dirty="0" err="1"/>
              <a:t>myList.append</a:t>
            </a:r>
            <a:r>
              <a:rPr lang="en-US" b="1" dirty="0"/>
              <a:t>(4) </a:t>
            </a:r>
            <a:r>
              <a:rPr lang="en-US" dirty="0"/>
              <a:t>)</a:t>
            </a:r>
            <a:r>
              <a:rPr lang="en-US" b="1" dirty="0"/>
              <a:t>, </a:t>
            </a:r>
            <a:r>
              <a:rPr lang="en-US" dirty="0"/>
              <a:t>it's not a coincidence — but the full reasons why are a topic for a more advanced computer science course.</a:t>
            </a:r>
          </a:p>
        </p:txBody>
      </p:sp>
    </p:spTree>
    <p:extLst>
      <p:ext uri="{BB962C8B-B14F-4D97-AF65-F5344CB8AC3E}">
        <p14:creationId xmlns:p14="http://schemas.microsoft.com/office/powerpoint/2010/main" val="267125559"/>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If you really don't want to keep tying </a:t>
            </a:r>
            <a:r>
              <a:rPr lang="en-US" b="1" dirty="0"/>
              <a:t>stats. </a:t>
            </a:r>
            <a:r>
              <a:rPr lang="en-US" dirty="0"/>
              <a:t>over and over, you could write </a:t>
            </a:r>
            <a:r>
              <a:rPr lang="en-US" b="1" dirty="0"/>
              <a:t>from stats import mean</a:t>
            </a:r>
            <a:r>
              <a:rPr lang="en-US" dirty="0"/>
              <a:t>, and then just call </a:t>
            </a:r>
            <a:r>
              <a:rPr lang="en-US" b="1" dirty="0"/>
              <a:t>mean()</a:t>
            </a:r>
            <a:r>
              <a:rPr lang="en-US" dirty="0"/>
              <a:t> directly.</a:t>
            </a:r>
          </a:p>
          <a:p>
            <a:r>
              <a:rPr lang="en-US" dirty="0"/>
              <a:t>To get all the functions in a module without the . syntax, write </a:t>
            </a:r>
            <a:r>
              <a:rPr lang="en-US" b="1" dirty="0"/>
              <a:t>from stats import *</a:t>
            </a:r>
            <a:r>
              <a:rPr lang="en-US" dirty="0"/>
              <a:t>.</a:t>
            </a:r>
          </a:p>
          <a:p>
            <a:endParaRPr lang="en-US" dirty="0"/>
          </a:p>
        </p:txBody>
      </p:sp>
    </p:spTree>
    <p:extLst>
      <p:ext uri="{BB962C8B-B14F-4D97-AF65-F5344CB8AC3E}">
        <p14:creationId xmlns:p14="http://schemas.microsoft.com/office/powerpoint/2010/main" val="293828243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1864A-E0D2-FF44-8F19-D79C0959082B}"/>
              </a:ext>
            </a:extLst>
          </p:cNvPr>
          <p:cNvSpPr>
            <a:spLocks noGrp="1"/>
          </p:cNvSpPr>
          <p:nvPr>
            <p:ph type="body" sz="quarter" idx="10"/>
          </p:nvPr>
        </p:nvSpPr>
        <p:spPr/>
        <p:txBody>
          <a:bodyPr/>
          <a:lstStyle/>
          <a:p>
            <a:r>
              <a:rPr lang="en-US" dirty="0"/>
              <a:t>A python "package" is a just a collection of related modules</a:t>
            </a:r>
          </a:p>
          <a:p>
            <a:r>
              <a:rPr lang="en-US" dirty="0"/>
              <a:t>You also sometimes see the term "library" for a module, package, or collection of them.</a:t>
            </a:r>
          </a:p>
        </p:txBody>
      </p:sp>
    </p:spTree>
    <p:extLst>
      <p:ext uri="{BB962C8B-B14F-4D97-AF65-F5344CB8AC3E}">
        <p14:creationId xmlns:p14="http://schemas.microsoft.com/office/powerpoint/2010/main" val="268631420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CTECH402_M6_01</a:t>
            </a:r>
          </a:p>
          <a:p>
            <a:r>
              <a:rPr lang="en-US" dirty="0">
                <a:solidFill>
                  <a:schemeClr val="bg1"/>
                </a:solidFill>
              </a:rPr>
              <a:t>Module Intro</a:t>
            </a:r>
          </a:p>
        </p:txBody>
      </p:sp>
    </p:spTree>
    <p:extLst>
      <p:ext uri="{BB962C8B-B14F-4D97-AF65-F5344CB8AC3E}">
        <p14:creationId xmlns:p14="http://schemas.microsoft.com/office/powerpoint/2010/main" val="390693752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A9AAE-9FE7-3F46-B94E-FE21BA518137}"/>
              </a:ext>
            </a:extLst>
          </p:cNvPr>
          <p:cNvSpPr>
            <a:spLocks noGrp="1"/>
          </p:cNvSpPr>
          <p:nvPr>
            <p:ph type="body" sz="quarter" idx="10"/>
          </p:nvPr>
        </p:nvSpPr>
        <p:spPr/>
        <p:txBody>
          <a:bodyPr>
            <a:normAutofit lnSpcReduction="10000"/>
          </a:bodyPr>
          <a:lstStyle/>
          <a:p>
            <a:r>
              <a:rPr lang="en-US" dirty="0"/>
              <a:t>You now have all of the pieces you need to write interesting, useful software.</a:t>
            </a:r>
          </a:p>
          <a:p>
            <a:r>
              <a:rPr lang="en-US" dirty="0"/>
              <a:t>You know how to store and manipulate data: numerical and textual, and how organize it using lists and dictionaries.</a:t>
            </a:r>
          </a:p>
          <a:p>
            <a:r>
              <a:rPr lang="en-US" dirty="0"/>
              <a:t>And you know how to use control flow to put those operations together: ifs to branch, loops to repeat, and functions to </a:t>
            </a:r>
            <a:r>
              <a:rPr lang="en-US" dirty="0" err="1"/>
              <a:t>enapsulate</a:t>
            </a:r>
            <a:r>
              <a:rPr lang="en-US" dirty="0"/>
              <a:t> </a:t>
            </a:r>
          </a:p>
          <a:p>
            <a:r>
              <a:rPr lang="en-US" dirty="0"/>
              <a:t>Let's talk about how to assemble this into programs that do something useful.</a:t>
            </a:r>
          </a:p>
        </p:txBody>
      </p:sp>
    </p:spTree>
    <p:extLst>
      <p:ext uri="{BB962C8B-B14F-4D97-AF65-F5344CB8AC3E}">
        <p14:creationId xmlns:p14="http://schemas.microsoft.com/office/powerpoint/2010/main" val="17596454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E4CC8-B20B-AD4D-9AD0-2A5B6C236525}"/>
              </a:ext>
            </a:extLst>
          </p:cNvPr>
          <p:cNvSpPr>
            <a:spLocks noGrp="1"/>
          </p:cNvSpPr>
          <p:nvPr>
            <p:ph type="body" sz="quarter" idx="10"/>
          </p:nvPr>
        </p:nvSpPr>
        <p:spPr/>
        <p:txBody>
          <a:bodyPr>
            <a:normAutofit fontScale="92500"/>
          </a:bodyPr>
          <a:lstStyle/>
          <a:p>
            <a:r>
              <a:rPr lang="en-US" dirty="0"/>
              <a:t>Here's a basic model of software engineering:</a:t>
            </a:r>
          </a:p>
          <a:p>
            <a:r>
              <a:rPr lang="en-US" dirty="0"/>
              <a:t>(1) Specify clearly what you're trying to do</a:t>
            </a:r>
          </a:p>
          <a:p>
            <a:r>
              <a:rPr lang="en-US" dirty="0"/>
              <a:t>(2) Break it down into its major pieces</a:t>
            </a:r>
          </a:p>
          <a:p>
            <a:r>
              <a:rPr lang="en-US" dirty="0"/>
              <a:t>(3) Decide on what data you need to keep track of and pick appropriate types</a:t>
            </a:r>
          </a:p>
          <a:p>
            <a:r>
              <a:rPr lang="en-US" dirty="0"/>
              <a:t>(4) Take each piece and break it down into smaller pieces until you reach pieces simple enough that you can write Python code for them</a:t>
            </a:r>
          </a:p>
          <a:p>
            <a:r>
              <a:rPr lang="en-US" dirty="0"/>
              <a:t>(5) Test and debug until it works as intended </a:t>
            </a:r>
          </a:p>
        </p:txBody>
      </p:sp>
    </p:spTree>
    <p:extLst>
      <p:ext uri="{BB962C8B-B14F-4D97-AF65-F5344CB8AC3E}">
        <p14:creationId xmlns:p14="http://schemas.microsoft.com/office/powerpoint/2010/main" val="82711138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75A0F-E217-8F4C-9445-D2F44902C7B3}"/>
              </a:ext>
            </a:extLst>
          </p:cNvPr>
          <p:cNvSpPr>
            <a:spLocks noGrp="1"/>
          </p:cNvSpPr>
          <p:nvPr>
            <p:ph type="body" sz="quarter" idx="10"/>
          </p:nvPr>
        </p:nvSpPr>
        <p:spPr/>
        <p:txBody>
          <a:bodyPr/>
          <a:lstStyle/>
          <a:p>
            <a:r>
              <a:rPr lang="en-US" dirty="0"/>
              <a:t>We'll go through that process with a simple card game.</a:t>
            </a:r>
          </a:p>
        </p:txBody>
      </p:sp>
    </p:spTree>
    <p:extLst>
      <p:ext uri="{BB962C8B-B14F-4D97-AF65-F5344CB8AC3E}">
        <p14:creationId xmlns:p14="http://schemas.microsoft.com/office/powerpoint/2010/main" val="44588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D3FB8-9790-5745-A834-6F88F22F3A1F}"/>
              </a:ext>
            </a:extLst>
          </p:cNvPr>
          <p:cNvSpPr>
            <a:spLocks noGrp="1"/>
          </p:cNvSpPr>
          <p:nvPr>
            <p:ph type="body" sz="quarter" idx="11"/>
          </p:nvPr>
        </p:nvSpPr>
        <p:spPr>
          <a:xfrm>
            <a:off x="5892800" y="359330"/>
            <a:ext cx="6011900" cy="2586990"/>
          </a:xfrm>
        </p:spPr>
        <p:txBody>
          <a:bodyPr/>
          <a:lstStyle/>
          <a:p>
            <a:r>
              <a:rPr lang="en-US" dirty="0" err="1">
                <a:solidFill>
                  <a:srgbClr val="000000"/>
                </a:solidFill>
                <a:latin typeface="Consolas" panose="020B0609020204030204" pitchFamily="49" charset="0"/>
              </a:rPr>
              <a:t>my_list</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26</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19</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number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even'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odd'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590E5D6-80C1-E543-AE26-C6289B6D457B}"/>
              </a:ext>
            </a:extLst>
          </p:cNvPr>
          <p:cNvSpPr txBox="1"/>
          <p:nvPr/>
        </p:nvSpPr>
        <p:spPr>
          <a:xfrm>
            <a:off x="3589361" y="5377218"/>
            <a:ext cx="1146468" cy="369332"/>
          </a:xfrm>
          <a:prstGeom prst="rect">
            <a:avLst/>
          </a:prstGeom>
          <a:noFill/>
        </p:spPr>
        <p:txBody>
          <a:bodyPr wrap="none" rtlCol="0">
            <a:spAutoFit/>
          </a:bodyPr>
          <a:lstStyle/>
          <a:p>
            <a:r>
              <a:rPr lang="en-US" dirty="0"/>
              <a:t>&lt;</a:t>
            </a:r>
            <a:r>
              <a:rPr lang="en-US" dirty="0" err="1"/>
              <a:t>forif.py</a:t>
            </a:r>
            <a:r>
              <a:rPr lang="en-US" dirty="0"/>
              <a:t>&gt;</a:t>
            </a:r>
          </a:p>
        </p:txBody>
      </p:sp>
    </p:spTree>
    <p:extLst>
      <p:ext uri="{BB962C8B-B14F-4D97-AF65-F5344CB8AC3E}">
        <p14:creationId xmlns:p14="http://schemas.microsoft.com/office/powerpoint/2010/main" val="27817337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CTECH402_M6_02</a:t>
            </a:r>
          </a:p>
          <a:p>
            <a:r>
              <a:rPr lang="en-US" dirty="0">
                <a:solidFill>
                  <a:schemeClr val="bg1"/>
                </a:solidFill>
              </a:rPr>
              <a:t>Designing a Card Game</a:t>
            </a:r>
          </a:p>
        </p:txBody>
      </p:sp>
    </p:spTree>
    <p:extLst>
      <p:ext uri="{BB962C8B-B14F-4D97-AF65-F5344CB8AC3E}">
        <p14:creationId xmlns:p14="http://schemas.microsoft.com/office/powerpoint/2010/main" val="13812836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589CD-DDB3-1B46-9A35-6081DADEAA4F}"/>
              </a:ext>
            </a:extLst>
          </p:cNvPr>
          <p:cNvSpPr>
            <a:spLocks noGrp="1"/>
          </p:cNvSpPr>
          <p:nvPr>
            <p:ph type="body" sz="quarter" idx="10"/>
          </p:nvPr>
        </p:nvSpPr>
        <p:spPr/>
        <p:txBody>
          <a:bodyPr>
            <a:normAutofit lnSpcReduction="10000"/>
          </a:bodyPr>
          <a:lstStyle/>
          <a:p>
            <a:r>
              <a:rPr lang="en-US" b="1" dirty="0"/>
              <a:t>STEP ONE: Describe the task</a:t>
            </a:r>
          </a:p>
          <a:p>
            <a:pPr marL="0" indent="0">
              <a:buNone/>
            </a:pPr>
            <a:r>
              <a:rPr lang="en-US" dirty="0"/>
              <a:t> a simple card game of wits. Each player has a hand of numbered cards: 1 through 5.</a:t>
            </a:r>
          </a:p>
          <a:p>
            <a:r>
              <a:rPr lang="en-US" dirty="0"/>
              <a:t>On each turn they pick a card and play it simultaneously.</a:t>
            </a:r>
          </a:p>
          <a:p>
            <a:r>
              <a:rPr lang="en-US" dirty="0"/>
              <a:t>Higher card wins a point</a:t>
            </a:r>
          </a:p>
          <a:p>
            <a:r>
              <a:rPr lang="en-US" dirty="0"/>
              <a:t>Then they pick another cards from their remaining hand. Higher card wins again.</a:t>
            </a:r>
          </a:p>
          <a:p>
            <a:r>
              <a:rPr lang="en-US" dirty="0"/>
              <a:t>And so on until there are no cards left. Higher score wins.</a:t>
            </a:r>
          </a:p>
        </p:txBody>
      </p:sp>
    </p:spTree>
    <p:extLst>
      <p:ext uri="{BB962C8B-B14F-4D97-AF65-F5344CB8AC3E}">
        <p14:creationId xmlns:p14="http://schemas.microsoft.com/office/powerpoint/2010/main" val="40762138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4D607-47B2-4C44-AE2B-C1B1B622D364}"/>
              </a:ext>
            </a:extLst>
          </p:cNvPr>
          <p:cNvSpPr>
            <a:spLocks noGrp="1"/>
          </p:cNvSpPr>
          <p:nvPr>
            <p:ph type="body" sz="quarter" idx="10"/>
          </p:nvPr>
        </p:nvSpPr>
        <p:spPr/>
        <p:txBody>
          <a:bodyPr/>
          <a:lstStyle/>
          <a:p>
            <a:r>
              <a:rPr lang="en-US" b="1" dirty="0"/>
              <a:t>STEP TWO: </a:t>
            </a:r>
            <a:r>
              <a:rPr lang="en-US" dirty="0"/>
              <a:t>block out the major pieces</a:t>
            </a:r>
          </a:p>
          <a:p>
            <a:endParaRPr lang="en-US" dirty="0"/>
          </a:p>
          <a:p>
            <a:r>
              <a:rPr lang="en-US" dirty="0"/>
              <a:t>(1) Set up the hands</a:t>
            </a:r>
          </a:p>
          <a:p>
            <a:r>
              <a:rPr lang="en-US" dirty="0"/>
              <a:t>(2) Repeating until there are no cards left:</a:t>
            </a:r>
          </a:p>
          <a:p>
            <a:pPr lvl="1"/>
            <a:r>
              <a:rPr lang="en-US" dirty="0"/>
              <a:t>Each player picks a card</a:t>
            </a:r>
          </a:p>
          <a:p>
            <a:pPr lvl="1"/>
            <a:r>
              <a:rPr lang="en-US" dirty="0"/>
              <a:t>The cards are removed from players' hands</a:t>
            </a:r>
          </a:p>
          <a:p>
            <a:pPr lvl="1"/>
            <a:r>
              <a:rPr lang="en-US" dirty="0"/>
              <a:t>Higher card wins a point</a:t>
            </a:r>
          </a:p>
          <a:p>
            <a:r>
              <a:rPr lang="en-US" dirty="0"/>
              <a:t>(3) Show the final score</a:t>
            </a:r>
          </a:p>
        </p:txBody>
      </p:sp>
    </p:spTree>
    <p:extLst>
      <p:ext uri="{BB962C8B-B14F-4D97-AF65-F5344CB8AC3E}">
        <p14:creationId xmlns:p14="http://schemas.microsoft.com/office/powerpoint/2010/main" val="193168237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7B3348-0015-B04D-8F20-5E95CFE17AAD}"/>
              </a:ext>
            </a:extLst>
          </p:cNvPr>
          <p:cNvSpPr>
            <a:spLocks noGrp="1"/>
          </p:cNvSpPr>
          <p:nvPr>
            <p:ph type="body" sz="quarter" idx="10"/>
          </p:nvPr>
        </p:nvSpPr>
        <p:spPr/>
        <p:txBody>
          <a:bodyPr/>
          <a:lstStyle/>
          <a:p>
            <a:endParaRPr lang="en-US" b="1" dirty="0"/>
          </a:p>
        </p:txBody>
      </p:sp>
    </p:spTree>
    <p:extLst>
      <p:ext uri="{BB962C8B-B14F-4D97-AF65-F5344CB8AC3E}">
        <p14:creationId xmlns:p14="http://schemas.microsoft.com/office/powerpoint/2010/main" val="3271311410"/>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483CE-9987-9F4A-8AAC-10A421029F15}"/>
              </a:ext>
            </a:extLst>
          </p:cNvPr>
          <p:cNvSpPr>
            <a:spLocks noGrp="1"/>
          </p:cNvSpPr>
          <p:nvPr>
            <p:ph type="body" sz="quarter" idx="10"/>
          </p:nvPr>
        </p:nvSpPr>
        <p:spPr/>
        <p:txBody>
          <a:bodyPr/>
          <a:lstStyle/>
          <a:p>
            <a:r>
              <a:rPr lang="en-US" b="1" dirty="0"/>
              <a:t>STEP THREE</a:t>
            </a:r>
            <a:r>
              <a:rPr lang="en-US" dirty="0"/>
              <a:t>: figure out what data we need to keep track of.</a:t>
            </a:r>
          </a:p>
          <a:p>
            <a:r>
              <a:rPr lang="en-US" dirty="0"/>
              <a:t>I see:</a:t>
            </a:r>
          </a:p>
          <a:p>
            <a:pPr lvl="1"/>
            <a:r>
              <a:rPr lang="en-US" dirty="0"/>
              <a:t>Players' hands</a:t>
            </a:r>
          </a:p>
          <a:p>
            <a:pPr lvl="1"/>
            <a:r>
              <a:rPr lang="en-US" dirty="0"/>
              <a:t>The current cards</a:t>
            </a:r>
          </a:p>
          <a:p>
            <a:pPr lvl="1"/>
            <a:r>
              <a:rPr lang="en-US" dirty="0"/>
              <a:t>Current scores</a:t>
            </a:r>
          </a:p>
        </p:txBody>
      </p:sp>
    </p:spTree>
    <p:extLst>
      <p:ext uri="{BB962C8B-B14F-4D97-AF65-F5344CB8AC3E}">
        <p14:creationId xmlns:p14="http://schemas.microsoft.com/office/powerpoint/2010/main" val="409289348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94800-8A2D-BD4E-B43C-AFCFB02FC47A}"/>
              </a:ext>
            </a:extLst>
          </p:cNvPr>
          <p:cNvSpPr>
            <a:spLocks noGrp="1"/>
          </p:cNvSpPr>
          <p:nvPr>
            <p:ph type="body" sz="quarter" idx="10"/>
          </p:nvPr>
        </p:nvSpPr>
        <p:spPr/>
        <p:txBody>
          <a:bodyPr>
            <a:normAutofit fontScale="92500"/>
          </a:bodyPr>
          <a:lstStyle/>
          <a:p>
            <a:r>
              <a:rPr lang="en-US" dirty="0"/>
              <a:t>What types should these be?</a:t>
            </a:r>
          </a:p>
          <a:p>
            <a:pPr lvl="1"/>
            <a:r>
              <a:rPr lang="en-US" dirty="0"/>
              <a:t>Score are obvious: these are integers</a:t>
            </a:r>
          </a:p>
          <a:p>
            <a:r>
              <a:rPr lang="en-US" dirty="0"/>
              <a:t>Since the cards are numbered, let's just make them integers, too</a:t>
            </a:r>
          </a:p>
          <a:p>
            <a:pPr lvl="1"/>
            <a:r>
              <a:rPr lang="en-US" dirty="0"/>
              <a:t>So 1 stands for the 1 card, 2 for the 2, etc.</a:t>
            </a:r>
          </a:p>
          <a:p>
            <a:r>
              <a:rPr lang="en-US" dirty="0"/>
              <a:t>How about a hand of cards? The best data type we have for a bunch of things is a list</a:t>
            </a:r>
          </a:p>
          <a:p>
            <a:pPr lvl="1"/>
            <a:r>
              <a:rPr lang="en-US" dirty="0"/>
              <a:t>We won't need to worry about order, but a list is perfectly good for keeping track of what is in or out of a collection</a:t>
            </a:r>
          </a:p>
          <a:p>
            <a:pPr lvl="1"/>
            <a:r>
              <a:rPr lang="en-US" dirty="0"/>
              <a:t>So a hand is a list whose elements are integers</a:t>
            </a:r>
          </a:p>
          <a:p>
            <a:r>
              <a:rPr lang="en-US" dirty="0"/>
              <a:t>Let's check this by writing some setup code</a:t>
            </a:r>
          </a:p>
        </p:txBody>
      </p:sp>
    </p:spTree>
    <p:extLst>
      <p:ext uri="{BB962C8B-B14F-4D97-AF65-F5344CB8AC3E}">
        <p14:creationId xmlns:p14="http://schemas.microsoft.com/office/powerpoint/2010/main" val="135432791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19780-00F7-AA4C-94CF-3904EDF43A12}"/>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p:txBody>
      </p:sp>
    </p:spTree>
    <p:extLst>
      <p:ext uri="{BB962C8B-B14F-4D97-AF65-F5344CB8AC3E}">
        <p14:creationId xmlns:p14="http://schemas.microsoft.com/office/powerpoint/2010/main" val="3601000343"/>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CEE2D-5798-B64E-997E-F741AB1836E8}"/>
              </a:ext>
            </a:extLst>
          </p:cNvPr>
          <p:cNvSpPr>
            <a:spLocks noGrp="1"/>
          </p:cNvSpPr>
          <p:nvPr>
            <p:ph type="body" sz="quarter" idx="10"/>
          </p:nvPr>
        </p:nvSpPr>
        <p:spPr/>
        <p:txBody>
          <a:bodyPr/>
          <a:lstStyle/>
          <a:p>
            <a:r>
              <a:rPr lang="en-US" dirty="0"/>
              <a:t>So far, so good. This looks workable.</a:t>
            </a:r>
          </a:p>
        </p:txBody>
      </p:sp>
    </p:spTree>
    <p:extLst>
      <p:ext uri="{BB962C8B-B14F-4D97-AF65-F5344CB8AC3E}">
        <p14:creationId xmlns:p14="http://schemas.microsoft.com/office/powerpoint/2010/main" val="86311690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CTECH402_M6_03</a:t>
            </a:r>
          </a:p>
          <a:p>
            <a:r>
              <a:rPr lang="en-US" dirty="0">
                <a:solidFill>
                  <a:schemeClr val="bg1"/>
                </a:solidFill>
              </a:rPr>
              <a:t>Programming a Card Game (pt. 1)</a:t>
            </a:r>
          </a:p>
        </p:txBody>
      </p:sp>
    </p:spTree>
    <p:extLst>
      <p:ext uri="{BB962C8B-B14F-4D97-AF65-F5344CB8AC3E}">
        <p14:creationId xmlns:p14="http://schemas.microsoft.com/office/powerpoint/2010/main" val="107787754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EE664-F642-804C-8FF7-06FC3F3C03BE}"/>
              </a:ext>
            </a:extLst>
          </p:cNvPr>
          <p:cNvSpPr>
            <a:spLocks noGrp="1"/>
          </p:cNvSpPr>
          <p:nvPr>
            <p:ph type="body" sz="quarter" idx="10"/>
          </p:nvPr>
        </p:nvSpPr>
        <p:spPr/>
        <p:txBody>
          <a:bodyPr/>
          <a:lstStyle/>
          <a:p>
            <a:r>
              <a:rPr lang="en-US" dirty="0"/>
              <a:t>Let's take our high-level outline and translate it into running code.</a:t>
            </a:r>
          </a:p>
          <a:p>
            <a:r>
              <a:rPr lang="en-US" dirty="0"/>
              <a:t>Here's a useful approach: put your outline in comments in the file you're going to code in.</a:t>
            </a:r>
          </a:p>
          <a:p>
            <a:r>
              <a:rPr lang="en-US" dirty="0"/>
              <a:t>Then gradually turn those high-level descriptions into actual, uncommented code</a:t>
            </a:r>
          </a:p>
        </p:txBody>
      </p:sp>
    </p:spTree>
    <p:extLst>
      <p:ext uri="{BB962C8B-B14F-4D97-AF65-F5344CB8AC3E}">
        <p14:creationId xmlns:p14="http://schemas.microsoft.com/office/powerpoint/2010/main" val="3055174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Here is a program that does the opposite: it puts an if inside a for</a:t>
            </a:r>
          </a:p>
          <a:p>
            <a:r>
              <a:rPr lang="en-US" sz="4200" dirty="0"/>
              <a:t>It has a list of numbers. </a:t>
            </a:r>
            <a:r>
              <a:rPr lang="en-US" sz="4200" i="1" dirty="0"/>
              <a:t>For</a:t>
            </a:r>
            <a:r>
              <a:rPr lang="en-US" sz="4200" dirty="0"/>
              <a:t> each number in the list it prints out </a:t>
            </a:r>
            <a:r>
              <a:rPr lang="en-US" sz="4200" i="1" dirty="0"/>
              <a:t>if</a:t>
            </a:r>
            <a:r>
              <a:rPr lang="en-US" sz="4200" dirty="0"/>
              <a:t> that number is odd or even</a:t>
            </a:r>
            <a:br>
              <a:rPr lang="en-US" sz="4200" dirty="0"/>
            </a:br>
            <a:endParaRPr lang="en-US" sz="4200" dirty="0"/>
          </a:p>
          <a:p>
            <a:r>
              <a:rPr lang="en-US" sz="4200" dirty="0"/>
              <a:t>$ python </a:t>
            </a:r>
            <a:r>
              <a:rPr lang="en-US" sz="4200" dirty="0" err="1"/>
              <a:t>forif.py</a:t>
            </a:r>
            <a:endParaRPr lang="en-US" sz="4200" dirty="0"/>
          </a:p>
        </p:txBody>
      </p:sp>
    </p:spTree>
    <p:extLst>
      <p:ext uri="{BB962C8B-B14F-4D97-AF65-F5344CB8AC3E}">
        <p14:creationId xmlns:p14="http://schemas.microsoft.com/office/powerpoint/2010/main" val="2859371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D14A8-BC57-E24C-A531-4CC0ABEFB1D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70DE59-7714-A44A-94AA-23154CD77B59}"/>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(1) Set up the hands</a:t>
            </a: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814462737"/>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5546C-FBFF-CC4D-BBE6-A8301178BAAB}"/>
              </a:ext>
            </a:extLst>
          </p:cNvPr>
          <p:cNvSpPr>
            <a:spLocks noGrp="1"/>
          </p:cNvSpPr>
          <p:nvPr>
            <p:ph type="body" sz="quarter" idx="10"/>
          </p:nvPr>
        </p:nvSpPr>
        <p:spPr/>
        <p:txBody>
          <a:bodyPr/>
          <a:lstStyle/>
          <a:p>
            <a:r>
              <a:rPr lang="en-US" dirty="0"/>
              <a:t>First, we already have some code to do the setup, so let's just plug that in.</a:t>
            </a:r>
          </a:p>
          <a:p>
            <a:r>
              <a:rPr lang="en-US" dirty="0"/>
              <a:t>I have turned the outline comment into a comment by the code itself so that later, I can remember what this code does.</a:t>
            </a:r>
          </a:p>
        </p:txBody>
      </p:sp>
    </p:spTree>
    <p:extLst>
      <p:ext uri="{BB962C8B-B14F-4D97-AF65-F5344CB8AC3E}">
        <p14:creationId xmlns:p14="http://schemas.microsoft.com/office/powerpoint/2010/main" val="286692323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7E1D2-2EBF-B34A-AB24-265D4513CD8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85C0BC2-23C1-6D41-A12B-4CD9E6DC4E81}"/>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Set up the hands</a:t>
            </a:r>
          </a:p>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213796260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E2C13-16A9-A740-8329-99FAF101BB1C}"/>
              </a:ext>
            </a:extLst>
          </p:cNvPr>
          <p:cNvSpPr>
            <a:spLocks noGrp="1"/>
          </p:cNvSpPr>
          <p:nvPr>
            <p:ph type="body" sz="quarter" idx="10"/>
          </p:nvPr>
        </p:nvSpPr>
        <p:spPr/>
        <p:txBody>
          <a:bodyPr>
            <a:normAutofit fontScale="92500" lnSpcReduction="10000"/>
          </a:bodyPr>
          <a:lstStyle/>
          <a:p>
            <a:r>
              <a:rPr lang="en-US" dirty="0"/>
              <a:t>Now let's look at the main gameplay loop.</a:t>
            </a:r>
          </a:p>
          <a:p>
            <a:r>
              <a:rPr lang="en-US" dirty="0"/>
              <a:t>"Repeat until there are no cards left": that sounds like a while loop.</a:t>
            </a:r>
          </a:p>
          <a:p>
            <a:r>
              <a:rPr lang="en-US" dirty="0"/>
              <a:t>But what's the condition? "No cards left?"</a:t>
            </a:r>
          </a:p>
          <a:p>
            <a:r>
              <a:rPr lang="en-US" dirty="0"/>
              <a:t>If a hand is a list of cards, then it has no cards left </a:t>
            </a:r>
            <a:r>
              <a:rPr lang="en-US" i="1" dirty="0"/>
              <a:t>when the list is empty</a:t>
            </a:r>
            <a:endParaRPr lang="en-US" dirty="0"/>
          </a:p>
          <a:p>
            <a:r>
              <a:rPr lang="en-US" dirty="0"/>
              <a:t>And if the computer and player each start with the same number of cards and each play a card at the same time, then they'll run out at the same time. So we don't also need to check the computer's hand: it's empty when the player's is</a:t>
            </a:r>
          </a:p>
        </p:txBody>
      </p:sp>
    </p:spTree>
    <p:extLst>
      <p:ext uri="{BB962C8B-B14F-4D97-AF65-F5344CB8AC3E}">
        <p14:creationId xmlns:p14="http://schemas.microsoft.com/office/powerpoint/2010/main" val="390246842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F0E29-B347-6641-BF1B-6D1B1C3FDC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7B4A984-BBAB-AE43-8FB0-E45B82E88492}"/>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Each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153982202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A394D-E9C4-9F43-AF51-7CC3C70B6195}"/>
              </a:ext>
            </a:extLst>
          </p:cNvPr>
          <p:cNvSpPr>
            <a:spLocks noGrp="1"/>
          </p:cNvSpPr>
          <p:nvPr>
            <p:ph type="body" sz="quarter" idx="10"/>
          </p:nvPr>
        </p:nvSpPr>
        <p:spPr/>
        <p:txBody>
          <a:bodyPr/>
          <a:lstStyle/>
          <a:p>
            <a:r>
              <a:rPr lang="en-US" dirty="0"/>
              <a:t>Notice that I've only indented here the parts that repeat. The final score comes at the end. </a:t>
            </a:r>
          </a:p>
        </p:txBody>
      </p:sp>
    </p:spTree>
    <p:extLst>
      <p:ext uri="{BB962C8B-B14F-4D97-AF65-F5344CB8AC3E}">
        <p14:creationId xmlns:p14="http://schemas.microsoft.com/office/powerpoint/2010/main" val="103716265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2)</a:t>
            </a:r>
          </a:p>
        </p:txBody>
      </p:sp>
    </p:spTree>
    <p:extLst>
      <p:ext uri="{BB962C8B-B14F-4D97-AF65-F5344CB8AC3E}">
        <p14:creationId xmlns:p14="http://schemas.microsoft.com/office/powerpoint/2010/main" val="111010687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5298B-A7B9-DB4A-B0A2-5C9922526AD8}"/>
              </a:ext>
            </a:extLst>
          </p:cNvPr>
          <p:cNvSpPr>
            <a:spLocks noGrp="1"/>
          </p:cNvSpPr>
          <p:nvPr>
            <p:ph type="body" sz="quarter" idx="10"/>
          </p:nvPr>
        </p:nvSpPr>
        <p:spPr/>
        <p:txBody>
          <a:bodyPr/>
          <a:lstStyle/>
          <a:p>
            <a:r>
              <a:rPr lang="en-US" dirty="0"/>
              <a:t>Next up, "each player picks a card."</a:t>
            </a:r>
          </a:p>
          <a:p>
            <a:r>
              <a:rPr lang="en-US" dirty="0"/>
              <a:t>We need to break this down further, because having a person pick a card is different than having the computer pick one</a:t>
            </a:r>
          </a:p>
        </p:txBody>
      </p:sp>
    </p:spTree>
    <p:extLst>
      <p:ext uri="{BB962C8B-B14F-4D97-AF65-F5344CB8AC3E}">
        <p14:creationId xmlns:p14="http://schemas.microsoft.com/office/powerpoint/2010/main" val="697144035"/>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82EF0-6B11-424D-AB21-43D175D8FAC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419EBBE-EB0E-4A4E-AFC1-8FC332DA61AF}"/>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338892689"/>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C471A-EA91-5945-AB69-16F8AF538842}"/>
              </a:ext>
            </a:extLst>
          </p:cNvPr>
          <p:cNvSpPr>
            <a:spLocks noGrp="1"/>
          </p:cNvSpPr>
          <p:nvPr>
            <p:ph type="body" sz="quarter" idx="10"/>
          </p:nvPr>
        </p:nvSpPr>
        <p:spPr/>
        <p:txBody>
          <a:bodyPr/>
          <a:lstStyle/>
          <a:p>
            <a:r>
              <a:rPr lang="en-US" dirty="0"/>
              <a:t>So how does the player pick a card. This sounds like a job for an input() statement.</a:t>
            </a:r>
          </a:p>
          <a:p>
            <a:r>
              <a:rPr lang="en-US" dirty="0"/>
              <a:t>Since the cards are integers and input produces a string, we'll need to convert it.</a:t>
            </a:r>
          </a:p>
        </p:txBody>
      </p:sp>
    </p:spTree>
    <p:extLst>
      <p:ext uri="{BB962C8B-B14F-4D97-AF65-F5344CB8AC3E}">
        <p14:creationId xmlns:p14="http://schemas.microsoft.com/office/powerpoint/2010/main" val="2900788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DF817-F925-5D48-8123-D2257331D8DD}"/>
              </a:ext>
            </a:extLst>
          </p:cNvPr>
          <p:cNvSpPr>
            <a:spLocks noGrp="1"/>
          </p:cNvSpPr>
          <p:nvPr>
            <p:ph type="body" sz="quarter" idx="10"/>
          </p:nvPr>
        </p:nvSpPr>
        <p:spPr/>
        <p:txBody>
          <a:bodyPr/>
          <a:lstStyle/>
          <a:p>
            <a:r>
              <a:rPr lang="en-US" i="1" dirty="0"/>
              <a:t>For</a:t>
            </a:r>
            <a:r>
              <a:rPr lang="en-US" dirty="0"/>
              <a:t> each number in the list, this program divides that number by 2. </a:t>
            </a:r>
            <a:r>
              <a:rPr lang="en-US" i="1" dirty="0"/>
              <a:t>If</a:t>
            </a:r>
            <a:r>
              <a:rPr lang="en-US" dirty="0"/>
              <a:t> it has no remainder, then it prints the number is even</a:t>
            </a:r>
          </a:p>
          <a:p>
            <a:r>
              <a:rPr lang="en-US" dirty="0"/>
              <a:t>If it has a remainder, it prints the number is odd</a:t>
            </a:r>
          </a:p>
          <a:p>
            <a:r>
              <a:rPr lang="en-US" dirty="0"/>
              <a:t>Look at the output: the numbers are in the same order as in </a:t>
            </a:r>
            <a:r>
              <a:rPr lang="en-US" dirty="0" err="1"/>
              <a:t>my_list</a:t>
            </a:r>
            <a:r>
              <a:rPr lang="en-US" dirty="0"/>
              <a:t>, and the program prints either "even" or "odd" for each number</a:t>
            </a:r>
          </a:p>
        </p:txBody>
      </p:sp>
    </p:spTree>
    <p:extLst>
      <p:ext uri="{BB962C8B-B14F-4D97-AF65-F5344CB8AC3E}">
        <p14:creationId xmlns:p14="http://schemas.microsoft.com/office/powerpoint/2010/main" val="55934540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3DDCB-E367-7241-9E47-4CECEBF9513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0A19D43-FFC0-344B-B04A-B301EB722326}"/>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9784355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85FCA-DCEB-F645-8848-A6D5FEBD3F6A}"/>
              </a:ext>
            </a:extLst>
          </p:cNvPr>
          <p:cNvSpPr>
            <a:spLocks noGrp="1"/>
          </p:cNvSpPr>
          <p:nvPr>
            <p:ph type="body" sz="quarter" idx="10"/>
          </p:nvPr>
        </p:nvSpPr>
        <p:spPr/>
        <p:txBody>
          <a:bodyPr/>
          <a:lstStyle/>
          <a:p>
            <a:r>
              <a:rPr lang="en-US" dirty="0"/>
              <a:t>How does the computer pick a card?</a:t>
            </a:r>
          </a:p>
          <a:p>
            <a:r>
              <a:rPr lang="en-US" dirty="0"/>
              <a:t>Let's be simple and make it a random choice.</a:t>
            </a:r>
          </a:p>
          <a:p>
            <a:r>
              <a:rPr lang="en-US" dirty="0" err="1"/>
              <a:t>random.choice</a:t>
            </a:r>
            <a:r>
              <a:rPr lang="en-US" dirty="0"/>
              <a:t>() to be specific, the function that picks a random element of a list</a:t>
            </a:r>
          </a:p>
          <a:p>
            <a:r>
              <a:rPr lang="en-US" dirty="0"/>
              <a:t>We'll have to import the random module for this</a:t>
            </a:r>
          </a:p>
        </p:txBody>
      </p:sp>
    </p:spTree>
    <p:extLst>
      <p:ext uri="{BB962C8B-B14F-4D97-AF65-F5344CB8AC3E}">
        <p14:creationId xmlns:p14="http://schemas.microsoft.com/office/powerpoint/2010/main" val="3432984382"/>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F45C91-86E4-7E42-9F63-6AA12ED24A6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0BD919-22C4-BC4A-A98A-2B10E934134B}"/>
              </a:ext>
            </a:extLst>
          </p:cNvPr>
          <p:cNvSpPr>
            <a:spLocks noGrp="1"/>
          </p:cNvSpPr>
          <p:nvPr>
            <p:ph type="body" sz="quarter" idx="12"/>
          </p:nvPr>
        </p:nvSpPr>
        <p:spPr>
          <a:xfrm>
            <a:off x="949123" y="359330"/>
            <a:ext cx="10955577" cy="4248984"/>
          </a:xfrm>
        </p:spPr>
        <p:txBody>
          <a:bodyPr/>
          <a:lstStyle/>
          <a:p>
            <a:r>
              <a:rPr lang="en-US" b="1" dirty="0"/>
              <a:t>import 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96960271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FF6C-7F77-1541-9400-AAD83BB76610}"/>
              </a:ext>
            </a:extLst>
          </p:cNvPr>
          <p:cNvSpPr>
            <a:spLocks noGrp="1"/>
          </p:cNvSpPr>
          <p:nvPr>
            <p:ph type="body" sz="quarter" idx="10"/>
          </p:nvPr>
        </p:nvSpPr>
        <p:spPr/>
        <p:txBody>
          <a:bodyPr/>
          <a:lstStyle/>
          <a:p>
            <a:r>
              <a:rPr lang="en-US" dirty="0"/>
              <a:t>How do we remove cards from hands?</a:t>
            </a:r>
          </a:p>
          <a:p>
            <a:r>
              <a:rPr lang="en-US" dirty="0"/>
              <a:t>Well, the hands are lists. So we need a method to </a:t>
            </a:r>
            <a:r>
              <a:rPr lang="en-US" i="1" dirty="0"/>
              <a:t>remove</a:t>
            </a:r>
            <a:r>
              <a:rPr lang="en-US" dirty="0"/>
              <a:t> an element from a list.</a:t>
            </a:r>
          </a:p>
          <a:p>
            <a:r>
              <a:rPr lang="en-US" dirty="0"/>
              <a:t>I don't know, maybe, how about .remove()</a:t>
            </a:r>
          </a:p>
          <a:p>
            <a:r>
              <a:rPr lang="en-US" dirty="0"/>
              <a:t>We'll need to do this for both the player and the computer</a:t>
            </a:r>
          </a:p>
        </p:txBody>
      </p:sp>
    </p:spTree>
    <p:extLst>
      <p:ext uri="{BB962C8B-B14F-4D97-AF65-F5344CB8AC3E}">
        <p14:creationId xmlns:p14="http://schemas.microsoft.com/office/powerpoint/2010/main" val="711384367"/>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13D08-600F-DF40-B47E-2730FAA6D54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B718265-ED49-8143-B67D-A5C738A897C9}"/>
              </a:ext>
            </a:extLst>
          </p:cNvPr>
          <p:cNvSpPr>
            <a:spLocks noGrp="1"/>
          </p:cNvSpPr>
          <p:nvPr>
            <p:ph type="body" sz="quarter" idx="12"/>
          </p:nvPr>
        </p:nvSpPr>
        <p:spPr>
          <a:xfrm>
            <a:off x="949123" y="359330"/>
            <a:ext cx="10955577" cy="4248984"/>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96048192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3)</a:t>
            </a:r>
          </a:p>
        </p:txBody>
      </p:sp>
    </p:spTree>
    <p:extLst>
      <p:ext uri="{BB962C8B-B14F-4D97-AF65-F5344CB8AC3E}">
        <p14:creationId xmlns:p14="http://schemas.microsoft.com/office/powerpoint/2010/main" val="58132849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7EE5A-1E3B-DB4E-BCAD-44C0F7279299}"/>
              </a:ext>
            </a:extLst>
          </p:cNvPr>
          <p:cNvSpPr>
            <a:spLocks noGrp="1"/>
          </p:cNvSpPr>
          <p:nvPr>
            <p:ph type="body" sz="quarter" idx="10"/>
          </p:nvPr>
        </p:nvSpPr>
        <p:spPr/>
        <p:txBody>
          <a:bodyPr/>
          <a:lstStyle/>
          <a:p>
            <a:r>
              <a:rPr lang="en-US" dirty="0"/>
              <a:t>Now let's think about scoring.</a:t>
            </a:r>
          </a:p>
          <a:p>
            <a:r>
              <a:rPr lang="en-US" dirty="0"/>
              <a:t>Give a point to the player with the higher card.</a:t>
            </a:r>
          </a:p>
          <a:p>
            <a:r>
              <a:rPr lang="en-US" dirty="0"/>
              <a:t>If the human has the higher card, they get a point.</a:t>
            </a:r>
          </a:p>
          <a:p>
            <a:r>
              <a:rPr lang="en-US" dirty="0"/>
              <a:t>If ... then.</a:t>
            </a:r>
          </a:p>
        </p:txBody>
      </p:sp>
    </p:spTree>
    <p:extLst>
      <p:ext uri="{BB962C8B-B14F-4D97-AF65-F5344CB8AC3E}">
        <p14:creationId xmlns:p14="http://schemas.microsoft.com/office/powerpoint/2010/main" val="312343588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666B-F358-CE40-8118-6C929095DC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F1EB7BC-4532-1649-BFD9-1450E064CFA2}"/>
              </a:ext>
            </a:extLst>
          </p:cNvPr>
          <p:cNvSpPr>
            <a:spLocks noGrp="1"/>
          </p:cNvSpPr>
          <p:nvPr>
            <p:ph type="body" sz="quarter" idx="12"/>
          </p:nvPr>
        </p:nvSpPr>
        <p:spPr>
          <a:xfrm>
            <a:off x="949123" y="359330"/>
            <a:ext cx="10955577" cy="924997"/>
          </a:xfrm>
        </p:spPr>
        <p:txBody>
          <a:bodyPr/>
          <a:lstStyle/>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endParaRPr lang="en-US" b="1" dirty="0"/>
          </a:p>
        </p:txBody>
      </p:sp>
    </p:spTree>
    <p:extLst>
      <p:ext uri="{BB962C8B-B14F-4D97-AF65-F5344CB8AC3E}">
        <p14:creationId xmlns:p14="http://schemas.microsoft.com/office/powerpoint/2010/main" val="2893906976"/>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D2644-67B8-8D47-BDCF-B513A7FE2B67}"/>
              </a:ext>
            </a:extLst>
          </p:cNvPr>
          <p:cNvSpPr>
            <a:spLocks noGrp="1"/>
          </p:cNvSpPr>
          <p:nvPr>
            <p:ph type="body" sz="quarter" idx="10"/>
          </p:nvPr>
        </p:nvSpPr>
        <p:spPr/>
        <p:txBody>
          <a:bodyPr/>
          <a:lstStyle/>
          <a:p>
            <a:r>
              <a:rPr lang="en-US" dirty="0"/>
              <a:t>But if the computer has the higher card, it gets a point</a:t>
            </a:r>
          </a:p>
        </p:txBody>
      </p:sp>
    </p:spTree>
    <p:extLst>
      <p:ext uri="{BB962C8B-B14F-4D97-AF65-F5344CB8AC3E}">
        <p14:creationId xmlns:p14="http://schemas.microsoft.com/office/powerpoint/2010/main" val="1125978598"/>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E6B97-4142-4541-93D9-68B470308F3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B63EB34-B754-504C-A485-0C4C3F755187}"/>
              </a:ext>
            </a:extLst>
          </p:cNvPr>
          <p:cNvSpPr>
            <a:spLocks noGrp="1"/>
          </p:cNvSpPr>
          <p:nvPr>
            <p:ph type="body" sz="quarter" idx="12"/>
          </p:nvPr>
        </p:nvSpPr>
        <p:spPr>
          <a:xfrm>
            <a:off x="949123" y="359330"/>
            <a:ext cx="10955577" cy="1755994"/>
          </a:xfrm>
        </p:spPr>
        <p:txBody>
          <a:bodyPr/>
          <a:lstStyle/>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28164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CTECH402_M1_02</a:t>
            </a:r>
          </a:p>
          <a:p>
            <a:r>
              <a:rPr lang="en-US" dirty="0">
                <a:solidFill>
                  <a:schemeClr val="bg1"/>
                </a:solidFill>
              </a:rPr>
              <a:t>Lists</a:t>
            </a:r>
          </a:p>
        </p:txBody>
      </p:sp>
    </p:spTree>
    <p:extLst>
      <p:ext uri="{BB962C8B-B14F-4D97-AF65-F5344CB8AC3E}">
        <p14:creationId xmlns:p14="http://schemas.microsoft.com/office/powerpoint/2010/main" val="3165161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9A83B-7C5F-9249-940F-F2A5B35C9D8F}"/>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736B33C3-2627-9547-932B-0554057C21E9}"/>
              </a:ext>
            </a:extLst>
          </p:cNvPr>
          <p:cNvSpPr>
            <a:spLocks noGrp="1"/>
          </p:cNvSpPr>
          <p:nvPr>
            <p:ph type="body" sz="quarter" idx="12"/>
          </p:nvPr>
        </p:nvSpPr>
        <p:spPr>
          <a:xfrm>
            <a:off x="949123" y="359330"/>
            <a:ext cx="10955577" cy="2171492"/>
          </a:xfrm>
        </p:spPr>
        <p:txBody>
          <a:bodyPr/>
          <a:lstStyle/>
          <a:p>
            <a:r>
              <a:rPr lang="en-US" dirty="0">
                <a:solidFill>
                  <a:srgbClr val="000000"/>
                </a:solidFill>
                <a:latin typeface="Consolas" panose="020B0609020204030204" pitchFamily="49" charset="0"/>
              </a:rPr>
              <a:t>names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'Princess'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'James'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animals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name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names:</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animals: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good name for a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a:t>
            </a:r>
          </a:p>
        </p:txBody>
      </p:sp>
      <p:sp>
        <p:nvSpPr>
          <p:cNvPr id="4" name="TextBox 3">
            <a:extLst>
              <a:ext uri="{FF2B5EF4-FFF2-40B4-BE49-F238E27FC236}">
                <a16:creationId xmlns:a16="http://schemas.microsoft.com/office/drawing/2014/main" id="{92AFDD82-7E3D-C840-8967-A024DE6082A2}"/>
              </a:ext>
            </a:extLst>
          </p:cNvPr>
          <p:cNvSpPr txBox="1"/>
          <p:nvPr/>
        </p:nvSpPr>
        <p:spPr>
          <a:xfrm>
            <a:off x="3575713" y="5254388"/>
            <a:ext cx="1287597" cy="369332"/>
          </a:xfrm>
          <a:prstGeom prst="rect">
            <a:avLst/>
          </a:prstGeom>
          <a:noFill/>
        </p:spPr>
        <p:txBody>
          <a:bodyPr wrap="none" rtlCol="0">
            <a:spAutoFit/>
          </a:bodyPr>
          <a:lstStyle/>
          <a:p>
            <a:r>
              <a:rPr lang="en-US" dirty="0"/>
              <a:t>&lt;</a:t>
            </a:r>
            <a:r>
              <a:rPr lang="en-US" dirty="0" err="1"/>
              <a:t>forfor.py</a:t>
            </a:r>
            <a:r>
              <a:rPr lang="en-US" dirty="0"/>
              <a:t>&gt;</a:t>
            </a:r>
          </a:p>
        </p:txBody>
      </p:sp>
    </p:spTree>
    <p:extLst>
      <p:ext uri="{BB962C8B-B14F-4D97-AF65-F5344CB8AC3E}">
        <p14:creationId xmlns:p14="http://schemas.microsoft.com/office/powerpoint/2010/main" val="40289165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EC1EF-55DB-7A4F-8C63-B2663163AA5F}"/>
              </a:ext>
            </a:extLst>
          </p:cNvPr>
          <p:cNvSpPr>
            <a:spLocks noGrp="1"/>
          </p:cNvSpPr>
          <p:nvPr>
            <p:ph type="body" sz="quarter" idx="10"/>
          </p:nvPr>
        </p:nvSpPr>
        <p:spPr/>
        <p:txBody>
          <a:bodyPr/>
          <a:lstStyle/>
          <a:p>
            <a:r>
              <a:rPr lang="en-US" dirty="0"/>
              <a:t>Plug this in</a:t>
            </a:r>
          </a:p>
        </p:txBody>
      </p:sp>
    </p:spTree>
    <p:extLst>
      <p:ext uri="{BB962C8B-B14F-4D97-AF65-F5344CB8AC3E}">
        <p14:creationId xmlns:p14="http://schemas.microsoft.com/office/powerpoint/2010/main" val="2868517127"/>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A07C9-B757-9148-B2CE-6D300462853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F9061A0-B60C-2940-83B5-EB095917656A}"/>
              </a:ext>
            </a:extLst>
          </p:cNvPr>
          <p:cNvSpPr>
            <a:spLocks noGrp="1"/>
          </p:cNvSpPr>
          <p:nvPr>
            <p:ph type="body" sz="quarter" idx="12"/>
          </p:nvPr>
        </p:nvSpPr>
        <p:spPr>
          <a:xfrm>
            <a:off x="949123" y="359330"/>
            <a:ext cx="10955577" cy="5910977"/>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86886238"/>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FB8287-55FF-1F4C-9E0F-8938C091FCEB}"/>
              </a:ext>
            </a:extLst>
          </p:cNvPr>
          <p:cNvSpPr>
            <a:spLocks noGrp="1"/>
          </p:cNvSpPr>
          <p:nvPr>
            <p:ph type="body" sz="quarter" idx="10"/>
          </p:nvPr>
        </p:nvSpPr>
        <p:spPr/>
        <p:txBody>
          <a:bodyPr/>
          <a:lstStyle/>
          <a:p>
            <a:r>
              <a:rPr lang="en-US" dirty="0"/>
              <a:t>Now let's take on our last piece: print the scores</a:t>
            </a:r>
          </a:p>
          <a:p>
            <a:r>
              <a:rPr lang="en-US" dirty="0"/>
              <a:t>The only thing to remember here is that the scores are integers, so they need to be converted to strings for printing</a:t>
            </a:r>
          </a:p>
        </p:txBody>
      </p:sp>
    </p:spTree>
    <p:extLst>
      <p:ext uri="{BB962C8B-B14F-4D97-AF65-F5344CB8AC3E}">
        <p14:creationId xmlns:p14="http://schemas.microsoft.com/office/powerpoint/2010/main" val="129706901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CD666-2DAF-1948-B77B-5E90AB1F2D8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5F0EA4-C68F-2C43-8253-9B5E2AF85CBF}"/>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Show the final score</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'Final 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'Player: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'Computer: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69529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E31924-3592-1749-826B-D6DAB911F7F5}"/>
              </a:ext>
            </a:extLst>
          </p:cNvPr>
          <p:cNvSpPr>
            <a:spLocks noGrp="1"/>
          </p:cNvSpPr>
          <p:nvPr>
            <p:ph type="body" sz="quarter" idx="10"/>
          </p:nvPr>
        </p:nvSpPr>
        <p:spPr/>
        <p:txBody>
          <a:bodyPr/>
          <a:lstStyle/>
          <a:p>
            <a:r>
              <a:rPr lang="en-US" dirty="0"/>
              <a:t>That's it! A complete game</a:t>
            </a:r>
          </a:p>
        </p:txBody>
      </p:sp>
    </p:spTree>
    <p:extLst>
      <p:ext uri="{BB962C8B-B14F-4D97-AF65-F5344CB8AC3E}">
        <p14:creationId xmlns:p14="http://schemas.microsoft.com/office/powerpoint/2010/main" val="33626894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2E519-3776-DB49-A6E0-EADE0CA16F7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A9FA604-42DC-0649-A61F-2C12F8713399}"/>
              </a:ext>
            </a:extLst>
          </p:cNvPr>
          <p:cNvSpPr>
            <a:spLocks noGrp="1"/>
          </p:cNvSpPr>
          <p:nvPr>
            <p:ph type="body" sz="quarter" idx="12"/>
          </p:nvPr>
        </p:nvSpPr>
        <p:spPr>
          <a:xfrm>
            <a:off x="949123" y="359330"/>
            <a:ext cx="10955577" cy="6386364"/>
          </a:xfrm>
        </p:spPr>
        <p:txBody>
          <a:bodyPr/>
          <a:lstStyle/>
          <a:p>
            <a:pPr>
              <a:lnSpc>
                <a:spcPct val="100000"/>
              </a:lnSpc>
            </a:pPr>
            <a:r>
              <a:rPr lang="en-US" sz="1400" b="1" dirty="0">
                <a:solidFill>
                  <a:srgbClr val="204A87"/>
                </a:solidFill>
                <a:latin typeface="Consolas" panose="020B0609020204030204" pitchFamily="49" charset="0"/>
              </a:rPr>
              <a:t>import </a:t>
            </a:r>
            <a:r>
              <a:rPr lang="en-US" sz="1400" b="1" dirty="0">
                <a:solidFill>
                  <a:srgbClr val="000000"/>
                </a:solidFill>
                <a:latin typeface="Consolas" panose="020B0609020204030204" pitchFamily="49" charset="0"/>
              </a:rPr>
              <a:t>random</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Set up the hands</a:t>
            </a:r>
          </a:p>
          <a:p>
            <a:pPr>
              <a:lnSpc>
                <a:spcPct val="100000"/>
              </a:lnSpc>
            </a:pPr>
            <a:r>
              <a:rPr lang="en-US" sz="1400" dirty="0" err="1">
                <a:solidFill>
                  <a:srgbClr val="000000"/>
                </a:solidFill>
                <a:latin typeface="Consolas" panose="020B0609020204030204" pitchFamily="49" charset="0"/>
              </a:rPr>
              <a:t>player_hand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r>
              <a:rPr lang="en-US" sz="1400" dirty="0" err="1">
                <a:solidFill>
                  <a:srgbClr val="000000"/>
                </a:solidFill>
                <a:latin typeface="Consolas" panose="020B0609020204030204" pitchFamily="49" charset="0"/>
              </a:rPr>
              <a:t>computer_hand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endParaRPr lang="en-US" sz="1400" dirty="0">
              <a:latin typeface="Consolas" panose="020B0609020204030204" pitchFamily="49" charset="0"/>
            </a:endParaRPr>
          </a:p>
          <a:p>
            <a:pPr>
              <a:lnSpc>
                <a:spcPct val="100000"/>
              </a:lnSpc>
            </a:pP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Repeat until there are no cards left:</a:t>
            </a:r>
          </a:p>
          <a:p>
            <a:pPr>
              <a:lnSpc>
                <a:spcPct val="100000"/>
              </a:lnSpc>
            </a:pPr>
            <a:r>
              <a:rPr lang="en-US" sz="1400" b="1" dirty="0">
                <a:solidFill>
                  <a:srgbClr val="204A87"/>
                </a:solidFill>
                <a:latin typeface="Consolas" panose="020B0609020204030204" pitchFamily="49" charset="0"/>
              </a:rPr>
              <a:t>while </a:t>
            </a:r>
            <a:r>
              <a:rPr lang="en-US" sz="1400" b="1" dirty="0" err="1">
                <a:solidFill>
                  <a:srgbClr val="000000"/>
                </a:solidFill>
                <a:latin typeface="Consolas" panose="020B0609020204030204" pitchFamily="49" charset="0"/>
              </a:rPr>
              <a:t>player_hand</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player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int</a:t>
            </a:r>
            <a:r>
              <a:rPr lang="en-US" sz="1400" b="1" dirty="0">
                <a:solidFill>
                  <a:srgbClr val="000000"/>
                </a:solidFill>
                <a:latin typeface="Consolas" panose="020B0609020204030204" pitchFamily="49" charset="0"/>
              </a:rPr>
              <a:t>(</a:t>
            </a:r>
            <a:r>
              <a:rPr lang="en-US" sz="1400" b="1" dirty="0">
                <a:solidFill>
                  <a:srgbClr val="204A87"/>
                </a:solidFill>
                <a:latin typeface="Consolas" panose="020B0609020204030204" pitchFamily="49" charset="0"/>
              </a:rPr>
              <a:t>input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'Pick a card: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computer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random</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choice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computer_hand</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cards are removed from players' hands</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Higher card wins a point</a:t>
            </a:r>
          </a:p>
          <a:p>
            <a:pPr>
              <a:lnSpc>
                <a:spcPct val="100000"/>
              </a:lnSpc>
            </a:pPr>
            <a:r>
              <a:rPr lang="en-US" sz="1400" dirty="0">
                <a:latin typeface="Consolas" panose="020B0609020204030204" pitchFamily="49" charset="0"/>
              </a:rPr>
              <a:t>    </a:t>
            </a:r>
            <a:r>
              <a:rPr lang="en-US" sz="1400" b="1" dirty="0">
                <a:solidFill>
                  <a:srgbClr val="204A87"/>
                </a:solidFill>
                <a:latin typeface="Consolas" panose="020B0609020204030204" pitchFamily="49" charset="0"/>
              </a:rPr>
              <a:t>if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&gt;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r>
              <a:rPr lang="en-US" sz="1400" dirty="0">
                <a:latin typeface="Consolas" panose="020B0609020204030204" pitchFamily="49" charset="0"/>
              </a:rPr>
              <a:t>    </a:t>
            </a:r>
            <a:r>
              <a:rPr lang="en-US" sz="1400" b="1" dirty="0" err="1">
                <a:solidFill>
                  <a:srgbClr val="204A87"/>
                </a:solidFill>
                <a:latin typeface="Consolas" panose="020B0609020204030204" pitchFamily="49" charset="0"/>
              </a:rPr>
              <a:t>elif</a:t>
            </a:r>
            <a:r>
              <a:rPr lang="en-US" sz="1400" b="1" dirty="0">
                <a:solidFill>
                  <a:srgbClr val="204A87"/>
                </a:solidFill>
                <a:latin typeface="Consolas" panose="020B0609020204030204" pitchFamily="49" charset="0"/>
              </a:rPr>
              <a:t>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&lt;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Show the final score</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'Final 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'Player: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'Computer: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5601175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CTECH402_M6_05</a:t>
            </a:r>
          </a:p>
          <a:p>
            <a:r>
              <a:rPr lang="en-US" dirty="0">
                <a:solidFill>
                  <a:schemeClr val="bg1"/>
                </a:solidFill>
              </a:rPr>
              <a:t>Improving Your Code</a:t>
            </a:r>
          </a:p>
        </p:txBody>
      </p:sp>
    </p:spTree>
    <p:extLst>
      <p:ext uri="{BB962C8B-B14F-4D97-AF65-F5344CB8AC3E}">
        <p14:creationId xmlns:p14="http://schemas.microsoft.com/office/powerpoint/2010/main" val="2006867211"/>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E6121-4617-1246-A6C7-3A222B51BC08}"/>
              </a:ext>
            </a:extLst>
          </p:cNvPr>
          <p:cNvSpPr>
            <a:spLocks noGrp="1"/>
          </p:cNvSpPr>
          <p:nvPr>
            <p:ph sz="quarter" idx="10"/>
          </p:nvPr>
        </p:nvSpPr>
        <p:spPr/>
        <p:txBody>
          <a:bodyPr/>
          <a:lstStyle/>
          <a:p>
            <a:r>
              <a:rPr lang="en-US" b="1" dirty="0"/>
              <a:t>STEP FIVE: TEST AND DEBUG </a:t>
            </a:r>
          </a:p>
          <a:p>
            <a:endParaRPr lang="en-US" b="1" dirty="0"/>
          </a:p>
          <a:p>
            <a:r>
              <a:rPr lang="en-US" dirty="0"/>
              <a:t>Good, but we're not there yet. This isn't a usable game. Try playing it.</a:t>
            </a:r>
          </a:p>
          <a:p>
            <a:endParaRPr lang="en-US" dirty="0"/>
          </a:p>
          <a:p>
            <a:r>
              <a:rPr lang="en-US" dirty="0"/>
              <a:t>$ python cards1.py</a:t>
            </a:r>
          </a:p>
          <a:p>
            <a:endParaRPr lang="en-US" dirty="0"/>
          </a:p>
          <a:p>
            <a:r>
              <a:rPr lang="en-US" dirty="0"/>
              <a:t>Whoa. I have no idea what just happened.</a:t>
            </a:r>
          </a:p>
          <a:p>
            <a:r>
              <a:rPr lang="en-US" dirty="0"/>
              <a:t>We need to print out more information about the game state.</a:t>
            </a:r>
          </a:p>
          <a:p>
            <a:r>
              <a:rPr lang="en-US" dirty="0"/>
              <a:t>First, let's print what the computer picked.</a:t>
            </a:r>
          </a:p>
        </p:txBody>
      </p:sp>
    </p:spTree>
    <p:extLst>
      <p:ext uri="{BB962C8B-B14F-4D97-AF65-F5344CB8AC3E}">
        <p14:creationId xmlns:p14="http://schemas.microsoft.com/office/powerpoint/2010/main" val="2965004842"/>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4D5E1-193D-3C40-91C0-B7DFE225F4D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983353D-7256-D849-A702-B42504E62F5D}"/>
              </a:ext>
            </a:extLst>
          </p:cNvPr>
          <p:cNvSpPr>
            <a:spLocks noGrp="1"/>
          </p:cNvSpPr>
          <p:nvPr>
            <p:ph type="body" sz="quarter" idx="12"/>
          </p:nvPr>
        </p:nvSpPr>
        <p:spPr>
          <a:xfrm>
            <a:off x="949123" y="359330"/>
            <a:ext cx="10955577" cy="134049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2975783849"/>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9E615-C1C2-AF46-8B7A-85FFCD2FAE0E}"/>
              </a:ext>
            </a:extLst>
          </p:cNvPr>
          <p:cNvSpPr>
            <a:spLocks noGrp="1"/>
          </p:cNvSpPr>
          <p:nvPr>
            <p:ph type="body" sz="quarter" idx="10"/>
          </p:nvPr>
        </p:nvSpPr>
        <p:spPr/>
        <p:txBody>
          <a:bodyPr/>
          <a:lstStyle/>
          <a:p>
            <a:r>
              <a:rPr lang="en-US" dirty="0"/>
              <a:t>Next, let's say who had the higher card.</a:t>
            </a:r>
          </a:p>
          <a:p>
            <a:r>
              <a:rPr lang="en-US" dirty="0"/>
              <a:t>This version also covers the case when the cards are tied.</a:t>
            </a:r>
          </a:p>
        </p:txBody>
      </p:sp>
    </p:spTree>
    <p:extLst>
      <p:ext uri="{BB962C8B-B14F-4D97-AF65-F5344CB8AC3E}">
        <p14:creationId xmlns:p14="http://schemas.microsoft.com/office/powerpoint/2010/main" val="394850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You can also put a for loop inside a for loop. Here is a program that generates pet name suggestions. </a:t>
            </a:r>
            <a:r>
              <a:rPr lang="en-US" sz="4200" i="1" dirty="0"/>
              <a:t>For </a:t>
            </a:r>
            <a:r>
              <a:rPr lang="en-US" sz="4200" dirty="0"/>
              <a:t>each name, </a:t>
            </a:r>
            <a:r>
              <a:rPr lang="en-US" sz="4200" i="1" dirty="0"/>
              <a:t>for </a:t>
            </a:r>
            <a:r>
              <a:rPr lang="en-US" sz="4200" dirty="0"/>
              <a:t>each animal, it suggests giving that name to that animal</a:t>
            </a:r>
          </a:p>
          <a:p>
            <a:endParaRPr lang="en-US" sz="4200" dirty="0"/>
          </a:p>
          <a:p>
            <a:r>
              <a:rPr lang="en-US" sz="4200" dirty="0"/>
              <a:t>$ python </a:t>
            </a:r>
            <a:r>
              <a:rPr lang="en-US" sz="4200" dirty="0" err="1"/>
              <a:t>forfor.py</a:t>
            </a:r>
            <a:endParaRPr lang="en-US" sz="4200" dirty="0"/>
          </a:p>
        </p:txBody>
      </p:sp>
    </p:spTree>
    <p:extLst>
      <p:ext uri="{BB962C8B-B14F-4D97-AF65-F5344CB8AC3E}">
        <p14:creationId xmlns:p14="http://schemas.microsoft.com/office/powerpoint/2010/main" val="120570081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A3D60-B95E-6A43-9403-430E9DEC68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321E9BB-4922-5547-A0CC-C0A5F80EEFDC}"/>
              </a:ext>
            </a:extLst>
          </p:cNvPr>
          <p:cNvSpPr>
            <a:spLocks noGrp="1"/>
          </p:cNvSpPr>
          <p:nvPr>
            <p:ph type="body" sz="quarter" idx="12"/>
          </p:nvPr>
        </p:nvSpPr>
        <p:spPr>
          <a:xfrm>
            <a:off x="949123" y="359330"/>
            <a:ext cx="10955577" cy="383348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higher!'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lower!'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were the same!'</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352446111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D536-9686-314F-848E-240CFE3C88F3}"/>
              </a:ext>
            </a:extLst>
          </p:cNvPr>
          <p:cNvSpPr>
            <a:spLocks noGrp="1"/>
          </p:cNvSpPr>
          <p:nvPr>
            <p:ph type="body" sz="quarter" idx="10"/>
          </p:nvPr>
        </p:nvSpPr>
        <p:spPr/>
        <p:txBody>
          <a:bodyPr/>
          <a:lstStyle/>
          <a:p>
            <a:r>
              <a:rPr lang="en-US" dirty="0"/>
              <a:t>And before the player picks, let's remind them what cards they and the computer have left.</a:t>
            </a:r>
          </a:p>
        </p:txBody>
      </p:sp>
    </p:spTree>
    <p:extLst>
      <p:ext uri="{BB962C8B-B14F-4D97-AF65-F5344CB8AC3E}">
        <p14:creationId xmlns:p14="http://schemas.microsoft.com/office/powerpoint/2010/main" val="54379337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C9931-EE84-F64B-B222-68183EAE0DD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8672E2-C403-364F-B82E-F440252FDBB6}"/>
              </a:ext>
            </a:extLst>
          </p:cNvPr>
          <p:cNvSpPr>
            <a:spLocks noGrp="1"/>
          </p:cNvSpPr>
          <p:nvPr>
            <p:ph type="body" sz="quarter" idx="12"/>
          </p:nvPr>
        </p:nvSpPr>
        <p:spPr>
          <a:xfrm>
            <a:off x="949123" y="359330"/>
            <a:ext cx="10955577" cy="5079980"/>
          </a:xfrm>
        </p:spPr>
        <p:txBody>
          <a:bodyPr/>
          <a:lstStyle/>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i="1" dirty="0">
                <a:solidFill>
                  <a:srgbClr val="8F5902"/>
                </a:solidFill>
                <a:latin typeface="Consolas" panose="020B0609020204030204" pitchFamily="49" charset="0"/>
              </a:rPr>
              <a:t># Show the current hands</a:t>
            </a:r>
            <a:endParaRPr lang="en-US" b="1" dirty="0">
              <a:solidFill>
                <a:srgbClr val="000000"/>
              </a:solidFill>
              <a:latin typeface="Consolas" panose="020B0609020204030204" pitchFamily="49" charset="0"/>
            </a:endParaRP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computer\'s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143253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56170-B06E-2947-9550-338C737FC878}"/>
              </a:ext>
            </a:extLst>
          </p:cNvPr>
          <p:cNvSpPr>
            <a:spLocks noGrp="1"/>
          </p:cNvSpPr>
          <p:nvPr>
            <p:ph sz="quarter" idx="10"/>
          </p:nvPr>
        </p:nvSpPr>
        <p:spPr/>
        <p:txBody>
          <a:bodyPr/>
          <a:lstStyle/>
          <a:p>
            <a:r>
              <a:rPr lang="en-US" dirty="0"/>
              <a:t>There. Let's try again.</a:t>
            </a:r>
          </a:p>
          <a:p>
            <a:endParaRPr lang="en-US" dirty="0"/>
          </a:p>
          <a:p>
            <a:r>
              <a:rPr lang="en-US" dirty="0"/>
              <a:t>$ python cards2.py</a:t>
            </a:r>
          </a:p>
          <a:p>
            <a:endParaRPr lang="en-US" dirty="0"/>
          </a:p>
          <a:p>
            <a:r>
              <a:rPr lang="en-US" dirty="0"/>
              <a:t>Much better! </a:t>
            </a:r>
          </a:p>
        </p:txBody>
      </p:sp>
    </p:spTree>
    <p:extLst>
      <p:ext uri="{BB962C8B-B14F-4D97-AF65-F5344CB8AC3E}">
        <p14:creationId xmlns:p14="http://schemas.microsoft.com/office/powerpoint/2010/main" val="1266106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b="1" dirty="0"/>
              <a:t>Animation, showing point in the loop, showing points in list</a:t>
            </a:r>
          </a:p>
          <a:p>
            <a:r>
              <a:rPr lang="en-US" dirty="0"/>
              <a:t>Control starts out with the outer for loop.</a:t>
            </a:r>
          </a:p>
          <a:p>
            <a:r>
              <a:rPr lang="en-US" dirty="0"/>
              <a:t>It sets name name to be Princess</a:t>
            </a:r>
          </a:p>
          <a:p>
            <a:r>
              <a:rPr lang="en-US" dirty="0"/>
              <a:t>Control goes into the inner loop</a:t>
            </a:r>
          </a:p>
          <a:p>
            <a:r>
              <a:rPr lang="en-US" dirty="0"/>
              <a:t>It sets animal to be dog animal is dog</a:t>
            </a:r>
          </a:p>
          <a:p>
            <a:r>
              <a:rPr lang="en-US" dirty="0"/>
              <a:t>So it prints Princess is a good name for a dog</a:t>
            </a:r>
          </a:p>
        </p:txBody>
      </p:sp>
    </p:spTree>
    <p:extLst>
      <p:ext uri="{BB962C8B-B14F-4D97-AF65-F5344CB8AC3E}">
        <p14:creationId xmlns:p14="http://schemas.microsoft.com/office/powerpoint/2010/main" val="1643501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dirty="0"/>
              <a:t>Now the </a:t>
            </a:r>
            <a:r>
              <a:rPr lang="en-US" i="1" dirty="0"/>
              <a:t>inner</a:t>
            </a:r>
            <a:r>
              <a:rPr lang="en-US" dirty="0"/>
              <a:t> loop is done, so control goes back to the top of the inner loop</a:t>
            </a:r>
          </a:p>
          <a:p>
            <a:r>
              <a:rPr lang="en-US" dirty="0"/>
              <a:t>It sets animal to be 'cat'</a:t>
            </a:r>
          </a:p>
          <a:p>
            <a:r>
              <a:rPr lang="en-US" dirty="0"/>
              <a:t>So it prints Princess is a good name for a cat</a:t>
            </a:r>
          </a:p>
          <a:p>
            <a:r>
              <a:rPr lang="en-US" dirty="0"/>
              <a:t>There is one more animal left in the animals list — 'giraffe' so the inner loop repeats one more time: Princess giraffe</a:t>
            </a:r>
          </a:p>
          <a:p>
            <a:endParaRPr lang="en-US" dirty="0"/>
          </a:p>
          <a:p>
            <a:endParaRPr lang="en-US" dirty="0"/>
          </a:p>
        </p:txBody>
      </p:sp>
    </p:spTree>
    <p:extLst>
      <p:ext uri="{BB962C8B-B14F-4D97-AF65-F5344CB8AC3E}">
        <p14:creationId xmlns:p14="http://schemas.microsoft.com/office/powerpoint/2010/main" val="317903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8C0C52-0AFB-314F-AC14-91CC63BE7BED}"/>
              </a:ext>
            </a:extLst>
          </p:cNvPr>
          <p:cNvSpPr>
            <a:spLocks noGrp="1"/>
          </p:cNvSpPr>
          <p:nvPr>
            <p:ph type="body" sz="quarter" idx="10"/>
          </p:nvPr>
        </p:nvSpPr>
        <p:spPr/>
        <p:txBody>
          <a:bodyPr>
            <a:normAutofit lnSpcReduction="10000"/>
          </a:bodyPr>
          <a:lstStyle/>
          <a:p>
            <a:r>
              <a:rPr lang="en-US" dirty="0"/>
              <a:t>Control returns to the top of the inner loop, BUT the animals list is done, so the inner loop is completely done. </a:t>
            </a:r>
          </a:p>
          <a:p>
            <a:r>
              <a:rPr lang="en-US" dirty="0"/>
              <a:t>The outer loop </a:t>
            </a:r>
            <a:r>
              <a:rPr lang="en-US" i="1" dirty="0"/>
              <a:t>body</a:t>
            </a:r>
            <a:r>
              <a:rPr lang="en-US" dirty="0"/>
              <a:t> is done: it has done everything it can with the name 'Princess'</a:t>
            </a:r>
          </a:p>
          <a:p>
            <a:r>
              <a:rPr lang="en-US" dirty="0"/>
              <a:t>But the names list isn't done, so the outer loop sets name = 'James' goes into the outer loop body again </a:t>
            </a:r>
          </a:p>
          <a:p>
            <a:r>
              <a:rPr lang="en-US" dirty="0"/>
              <a:t>Control comes to the inner loop and STARTS THE INNER LOOP AGAIN, first with dog, then with cat, then with giraffe</a:t>
            </a:r>
          </a:p>
        </p:txBody>
      </p:sp>
    </p:spTree>
    <p:extLst>
      <p:ext uri="{BB962C8B-B14F-4D97-AF65-F5344CB8AC3E}">
        <p14:creationId xmlns:p14="http://schemas.microsoft.com/office/powerpoint/2010/main" val="386973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CTECH402_M1_06</a:t>
            </a:r>
          </a:p>
          <a:p>
            <a:r>
              <a:rPr lang="en-US" dirty="0">
                <a:solidFill>
                  <a:schemeClr val="bg1"/>
                </a:solidFill>
              </a:rPr>
              <a:t>While Loops</a:t>
            </a:r>
          </a:p>
        </p:txBody>
      </p:sp>
    </p:spTree>
    <p:extLst>
      <p:ext uri="{BB962C8B-B14F-4D97-AF65-F5344CB8AC3E}">
        <p14:creationId xmlns:p14="http://schemas.microsoft.com/office/powerpoint/2010/main" val="2021074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E1ED3-7552-C347-985F-EFD54F1CEFD4}"/>
              </a:ext>
            </a:extLst>
          </p:cNvPr>
          <p:cNvSpPr>
            <a:spLocks noGrp="1"/>
          </p:cNvSpPr>
          <p:nvPr>
            <p:ph type="body" sz="quarter" idx="10"/>
          </p:nvPr>
        </p:nvSpPr>
        <p:spPr/>
        <p:txBody>
          <a:bodyPr>
            <a:normAutofit/>
          </a:bodyPr>
          <a:lstStyle/>
          <a:p>
            <a:r>
              <a:rPr lang="en-US" i="1" dirty="0"/>
              <a:t>(Command line only)</a:t>
            </a:r>
          </a:p>
          <a:p>
            <a:r>
              <a:rPr lang="en-US" dirty="0"/>
              <a:t>A </a:t>
            </a:r>
            <a:r>
              <a:rPr lang="en-US" b="1" dirty="0"/>
              <a:t>for</a:t>
            </a:r>
            <a:r>
              <a:rPr lang="en-US" dirty="0"/>
              <a:t> loop is controlled by a list</a:t>
            </a:r>
          </a:p>
          <a:p>
            <a:r>
              <a:rPr lang="en-US" dirty="0"/>
              <a:t>It stops when the list runs out of elements</a:t>
            </a:r>
          </a:p>
          <a:p>
            <a:r>
              <a:rPr lang="en-US" dirty="0"/>
              <a:t>But not every loop is associated with a list</a:t>
            </a:r>
          </a:p>
          <a:p>
            <a:r>
              <a:rPr lang="en-US" dirty="0"/>
              <a:t>What if you want to repeat until the user says to stop?</a:t>
            </a:r>
          </a:p>
          <a:p>
            <a:r>
              <a:rPr lang="en-US" dirty="0"/>
              <a:t>Or until something happens?</a:t>
            </a:r>
          </a:p>
          <a:p>
            <a:r>
              <a:rPr lang="en-US" dirty="0"/>
              <a:t>A </a:t>
            </a:r>
            <a:r>
              <a:rPr lang="en-US" b="1" dirty="0"/>
              <a:t>while</a:t>
            </a:r>
            <a:r>
              <a:rPr lang="en-US" dirty="0"/>
              <a:t> loop requires </a:t>
            </a:r>
            <a:r>
              <a:rPr lang="en-US" i="1" dirty="0"/>
              <a:t>you</a:t>
            </a:r>
            <a:r>
              <a:rPr lang="en-US" dirty="0"/>
              <a:t> to do the work of knowing when to stop</a:t>
            </a:r>
          </a:p>
          <a:p>
            <a:pPr marL="0" indent="0">
              <a:buNone/>
            </a:pPr>
            <a:endParaRPr lang="en-US" dirty="0"/>
          </a:p>
        </p:txBody>
      </p:sp>
    </p:spTree>
    <p:extLst>
      <p:ext uri="{BB962C8B-B14F-4D97-AF65-F5344CB8AC3E}">
        <p14:creationId xmlns:p14="http://schemas.microsoft.com/office/powerpoint/2010/main" val="1544044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E2CC303-8763-7745-807C-2F04F90C5543}"/>
              </a:ext>
            </a:extLst>
          </p:cNvPr>
          <p:cNvSpPr txBox="1"/>
          <p:nvPr/>
        </p:nvSpPr>
        <p:spPr>
          <a:xfrm>
            <a:off x="3534770" y="5540991"/>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498126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89486-8C7F-6948-B3F3-228B63538572}"/>
              </a:ext>
            </a:extLst>
          </p:cNvPr>
          <p:cNvSpPr>
            <a:spLocks noGrp="1"/>
          </p:cNvSpPr>
          <p:nvPr>
            <p:ph sz="quarter" idx="10"/>
          </p:nvPr>
        </p:nvSpPr>
        <p:spPr/>
        <p:txBody>
          <a:bodyPr/>
          <a:lstStyle/>
          <a:p>
            <a:r>
              <a:rPr lang="en-US" dirty="0"/>
              <a:t>$ python while1.py</a:t>
            </a:r>
          </a:p>
        </p:txBody>
      </p:sp>
    </p:spTree>
    <p:extLst>
      <p:ext uri="{BB962C8B-B14F-4D97-AF65-F5344CB8AC3E}">
        <p14:creationId xmlns:p14="http://schemas.microsoft.com/office/powerpoint/2010/main" val="3197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DBDED-216D-EC42-861C-295236AED5F9}"/>
              </a:ext>
            </a:extLst>
          </p:cNvPr>
          <p:cNvSpPr>
            <a:spLocks noGrp="1"/>
          </p:cNvSpPr>
          <p:nvPr>
            <p:ph type="body" sz="quarter" idx="10"/>
          </p:nvPr>
        </p:nvSpPr>
        <p:spPr/>
        <p:txBody>
          <a:bodyPr/>
          <a:lstStyle/>
          <a:p>
            <a:r>
              <a:rPr lang="en-US" dirty="0"/>
              <a:t>How does this work?</a:t>
            </a:r>
          </a:p>
          <a:p>
            <a:r>
              <a:rPr lang="en-US" dirty="0"/>
              <a:t>Let's compare it to an if statement	</a:t>
            </a:r>
          </a:p>
        </p:txBody>
      </p:sp>
    </p:spTree>
    <p:extLst>
      <p:ext uri="{BB962C8B-B14F-4D97-AF65-F5344CB8AC3E}">
        <p14:creationId xmlns:p14="http://schemas.microsoft.com/office/powerpoint/2010/main" val="250650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208B9-D9D2-FD41-B8FB-B77C96F6F44E}"/>
              </a:ext>
            </a:extLst>
          </p:cNvPr>
          <p:cNvSpPr>
            <a:spLocks noGrp="1"/>
          </p:cNvSpPr>
          <p:nvPr>
            <p:ph type="body" sz="quarter" idx="10"/>
          </p:nvPr>
        </p:nvSpPr>
        <p:spPr/>
        <p:txBody>
          <a:bodyPr/>
          <a:lstStyle/>
          <a:p>
            <a:r>
              <a:rPr lang="en-US" i="1" dirty="0"/>
              <a:t>(Interpreter only</a:t>
            </a:r>
            <a:r>
              <a:rPr lang="en-US" dirty="0"/>
              <a:t>)</a:t>
            </a:r>
            <a:endParaRPr lang="en-US" i="1" dirty="0"/>
          </a:p>
          <a:p>
            <a:endParaRPr lang="en-US" dirty="0"/>
          </a:p>
          <a:p>
            <a:r>
              <a:rPr lang="en-US" dirty="0"/>
              <a:t>Let's look at some lists</a:t>
            </a:r>
          </a:p>
        </p:txBody>
      </p:sp>
    </p:spTree>
    <p:extLst>
      <p:ext uri="{BB962C8B-B14F-4D97-AF65-F5344CB8AC3E}">
        <p14:creationId xmlns:p14="http://schemas.microsoft.com/office/powerpoint/2010/main" val="2066399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F1E28F-8AB4-7E43-B57B-08CD3CE5DEBD}"/>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4DDA890-7184-F644-9A00-4252C287B6A5}"/>
              </a:ext>
            </a:extLst>
          </p:cNvPr>
          <p:cNvSpPr txBox="1"/>
          <p:nvPr/>
        </p:nvSpPr>
        <p:spPr>
          <a:xfrm>
            <a:off x="3671248" y="5308979"/>
            <a:ext cx="1415772" cy="369332"/>
          </a:xfrm>
          <a:prstGeom prst="rect">
            <a:avLst/>
          </a:prstGeom>
          <a:noFill/>
        </p:spPr>
        <p:txBody>
          <a:bodyPr wrap="none" rtlCol="0">
            <a:spAutoFit/>
          </a:bodyPr>
          <a:lstStyle/>
          <a:p>
            <a:r>
              <a:rPr lang="en-US" dirty="0"/>
              <a:t>&lt;while2.py&gt;</a:t>
            </a:r>
          </a:p>
        </p:txBody>
      </p:sp>
    </p:spTree>
    <p:extLst>
      <p:ext uri="{BB962C8B-B14F-4D97-AF65-F5344CB8AC3E}">
        <p14:creationId xmlns:p14="http://schemas.microsoft.com/office/powerpoint/2010/main" val="2838534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3946A-5190-094C-858D-EAC8969958B5}"/>
              </a:ext>
            </a:extLst>
          </p:cNvPr>
          <p:cNvSpPr>
            <a:spLocks noGrp="1"/>
          </p:cNvSpPr>
          <p:nvPr>
            <p:ph sz="quarter" idx="10"/>
          </p:nvPr>
        </p:nvSpPr>
        <p:spPr/>
        <p:txBody>
          <a:bodyPr>
            <a:noAutofit/>
          </a:bodyPr>
          <a:lstStyle/>
          <a:p>
            <a:r>
              <a:rPr lang="en-US" sz="3600" dirty="0"/>
              <a:t>Same code, just with an if.</a:t>
            </a:r>
          </a:p>
          <a:p>
            <a:endParaRPr lang="en-US" sz="3600" dirty="0"/>
          </a:p>
          <a:p>
            <a:r>
              <a:rPr lang="en-US" sz="3600" dirty="0"/>
              <a:t>$ python while2.py</a:t>
            </a:r>
          </a:p>
          <a:p>
            <a:endParaRPr lang="en-US" sz="3600" dirty="0"/>
          </a:p>
          <a:p>
            <a:r>
              <a:rPr lang="en-US" sz="3600" dirty="0"/>
              <a:t>You know what this does. First it sets </a:t>
            </a:r>
            <a:r>
              <a:rPr lang="en-US" sz="3600" dirty="0" err="1"/>
              <a:t>i</a:t>
            </a:r>
            <a:r>
              <a:rPr lang="en-US" sz="3600" dirty="0"/>
              <a:t> = 1. Then control gets to the if. 1 is less than or equal to 4, so it executes the indented body. It prints 1, then it adds 1 to </a:t>
            </a:r>
            <a:r>
              <a:rPr lang="en-US" sz="3600" dirty="0" err="1"/>
              <a:t>i</a:t>
            </a:r>
            <a:r>
              <a:rPr lang="en-US" sz="3600" dirty="0"/>
              <a:t>, so </a:t>
            </a:r>
            <a:r>
              <a:rPr lang="en-US" sz="3600" dirty="0" err="1"/>
              <a:t>i</a:t>
            </a:r>
            <a:r>
              <a:rPr lang="en-US" sz="3600" dirty="0"/>
              <a:t> is now 2. </a:t>
            </a:r>
            <a:r>
              <a:rPr lang="en-US" sz="3600" dirty="0" err="1"/>
              <a:t>NOw</a:t>
            </a:r>
            <a:r>
              <a:rPr lang="en-US" sz="3600" dirty="0"/>
              <a:t> the body is done, so it executes the first statement after the if statement, and prints 'Done'. </a:t>
            </a:r>
          </a:p>
          <a:p>
            <a:endParaRPr lang="en-US" sz="3600" dirty="0"/>
          </a:p>
        </p:txBody>
      </p:sp>
    </p:spTree>
    <p:extLst>
      <p:ext uri="{BB962C8B-B14F-4D97-AF65-F5344CB8AC3E}">
        <p14:creationId xmlns:p14="http://schemas.microsoft.com/office/powerpoint/2010/main" val="1442663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D9AAA9B-4CA0-3441-B444-A4133F6048DF}"/>
              </a:ext>
            </a:extLst>
          </p:cNvPr>
          <p:cNvSpPr txBox="1"/>
          <p:nvPr/>
        </p:nvSpPr>
        <p:spPr>
          <a:xfrm>
            <a:off x="2511188" y="5718412"/>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398804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B1503C-B848-C64F-B97D-9A620ADD8B2F}"/>
              </a:ext>
            </a:extLst>
          </p:cNvPr>
          <p:cNvSpPr>
            <a:spLocks noGrp="1"/>
          </p:cNvSpPr>
          <p:nvPr>
            <p:ph type="body" sz="quarter" idx="10"/>
          </p:nvPr>
        </p:nvSpPr>
        <p:spPr/>
        <p:txBody>
          <a:bodyPr/>
          <a:lstStyle/>
          <a:p>
            <a:r>
              <a:rPr lang="en-US" dirty="0"/>
              <a:t>Back to the while loop: same code, just the keyword "while" instead of "if"</a:t>
            </a:r>
          </a:p>
          <a:p>
            <a:r>
              <a:rPr lang="en-US" dirty="0"/>
              <a:t>With a while loop, when control reaches the end of the indented body, instead of continuing with the next statement </a:t>
            </a:r>
            <a:r>
              <a:rPr lang="en-US" i="1" dirty="0"/>
              <a:t>after</a:t>
            </a:r>
            <a:r>
              <a:rPr lang="en-US" dirty="0"/>
              <a:t> the if, a while loop goes back to the </a:t>
            </a:r>
            <a:r>
              <a:rPr lang="en-US" i="1" dirty="0"/>
              <a:t>start</a:t>
            </a:r>
            <a:r>
              <a:rPr lang="en-US" dirty="0"/>
              <a:t> and checks the condition again. </a:t>
            </a:r>
          </a:p>
          <a:p>
            <a:r>
              <a:rPr lang="en-US" dirty="0"/>
              <a:t>If the condition is true, it executes the body again, if it's false, </a:t>
            </a:r>
            <a:r>
              <a:rPr lang="en-US" i="1" dirty="0"/>
              <a:t>then</a:t>
            </a:r>
            <a:r>
              <a:rPr lang="en-US" dirty="0"/>
              <a:t> it skips the body and continues with the next statement like an if.</a:t>
            </a:r>
          </a:p>
          <a:p>
            <a:endParaRPr lang="en-US" dirty="0"/>
          </a:p>
        </p:txBody>
      </p:sp>
    </p:spTree>
    <p:extLst>
      <p:ext uri="{BB962C8B-B14F-4D97-AF65-F5344CB8AC3E}">
        <p14:creationId xmlns:p14="http://schemas.microsoft.com/office/powerpoint/2010/main" val="1215769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fontScale="92500"/>
          </a:bodyPr>
          <a:lstStyle/>
          <a:p>
            <a:r>
              <a:rPr lang="en-US" dirty="0"/>
              <a:t>Let's trace this step by step</a:t>
            </a:r>
          </a:p>
          <a:p>
            <a:r>
              <a:rPr lang="en-US" dirty="0" err="1"/>
              <a:t>i</a:t>
            </a:r>
            <a:r>
              <a:rPr lang="en-US" dirty="0"/>
              <a:t> is 1. So we go into the loop body. print 1. add 1 so </a:t>
            </a:r>
            <a:r>
              <a:rPr lang="en-US" dirty="0" err="1"/>
              <a:t>i</a:t>
            </a:r>
            <a:r>
              <a:rPr lang="en-US" dirty="0"/>
              <a:t> is 2.</a:t>
            </a:r>
          </a:p>
          <a:p>
            <a:r>
              <a:rPr lang="en-US" dirty="0"/>
              <a:t>Now we go back to the condition at the start of the while. 2 is still &lt;= 4, so we go into the body. print 2. add 1 to get 3.</a:t>
            </a:r>
          </a:p>
          <a:p>
            <a:r>
              <a:rPr lang="en-US" dirty="0"/>
              <a:t>Go to the top again, 3 &lt;=4, so print 3, add 1 to get 4. 4&lt;=4 so go in again, print 4, add 1 to get 5.</a:t>
            </a:r>
          </a:p>
          <a:p>
            <a:r>
              <a:rPr lang="en-US" dirty="0"/>
              <a:t>NOW we're done: 5 is NOT &lt;= 4, so we go to the statement after the while loop and print done.</a:t>
            </a:r>
          </a:p>
        </p:txBody>
      </p:sp>
    </p:spTree>
    <p:extLst>
      <p:ext uri="{BB962C8B-B14F-4D97-AF65-F5344CB8AC3E}">
        <p14:creationId xmlns:p14="http://schemas.microsoft.com/office/powerpoint/2010/main" val="777320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reverse the test?</a:t>
            </a:r>
          </a:p>
          <a:p>
            <a:r>
              <a:rPr lang="en-US" dirty="0"/>
              <a:t>&gt; instead of &lt;=</a:t>
            </a:r>
          </a:p>
          <a:p>
            <a:pPr marL="0" indent="0">
              <a:buNone/>
            </a:pPr>
            <a:endParaRPr lang="en-US" dirty="0"/>
          </a:p>
        </p:txBody>
      </p:sp>
    </p:spTree>
    <p:extLst>
      <p:ext uri="{BB962C8B-B14F-4D97-AF65-F5344CB8AC3E}">
        <p14:creationId xmlns:p14="http://schemas.microsoft.com/office/powerpoint/2010/main" val="2628487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3C4B7-FE22-5B40-9804-2700C88BE7F3}"/>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89E740E-E2AB-0643-BD2F-8B32F3E253D9}"/>
              </a:ext>
            </a:extLst>
          </p:cNvPr>
          <p:cNvSpPr txBox="1"/>
          <p:nvPr/>
        </p:nvSpPr>
        <p:spPr>
          <a:xfrm>
            <a:off x="2169994" y="5773003"/>
            <a:ext cx="1415772" cy="369332"/>
          </a:xfrm>
          <a:prstGeom prst="rect">
            <a:avLst/>
          </a:prstGeom>
          <a:noFill/>
        </p:spPr>
        <p:txBody>
          <a:bodyPr wrap="none" rtlCol="0">
            <a:spAutoFit/>
          </a:bodyPr>
          <a:lstStyle/>
          <a:p>
            <a:r>
              <a:rPr lang="en-US" dirty="0"/>
              <a:t>&lt;while3.py&gt;</a:t>
            </a:r>
          </a:p>
        </p:txBody>
      </p:sp>
    </p:spTree>
    <p:extLst>
      <p:ext uri="{BB962C8B-B14F-4D97-AF65-F5344CB8AC3E}">
        <p14:creationId xmlns:p14="http://schemas.microsoft.com/office/powerpoint/2010/main" val="315200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FB28-5DCB-5548-BB96-97CB4AE42FB5}"/>
              </a:ext>
            </a:extLst>
          </p:cNvPr>
          <p:cNvSpPr>
            <a:spLocks noGrp="1"/>
          </p:cNvSpPr>
          <p:nvPr>
            <p:ph sz="quarter" idx="10"/>
          </p:nvPr>
        </p:nvSpPr>
        <p:spPr/>
        <p:txBody>
          <a:bodyPr>
            <a:normAutofit/>
          </a:bodyPr>
          <a:lstStyle/>
          <a:p>
            <a:r>
              <a:rPr lang="en-US" sz="4200" dirty="0"/>
              <a:t>$ python while3.py</a:t>
            </a:r>
          </a:p>
          <a:p>
            <a:endParaRPr lang="en-US" sz="4200" dirty="0"/>
          </a:p>
          <a:p>
            <a:r>
              <a:rPr lang="en-US" sz="4200" dirty="0"/>
              <a:t>This </a:t>
            </a:r>
            <a:r>
              <a:rPr lang="en-US" sz="4200" i="1" dirty="0"/>
              <a:t>never</a:t>
            </a:r>
            <a:r>
              <a:rPr lang="en-US" sz="4200" dirty="0"/>
              <a:t> executes the body, since the condition is false when we get there. Like an if statement, a while loop can skip the body entirely.</a:t>
            </a:r>
          </a:p>
        </p:txBody>
      </p:sp>
    </p:spTree>
    <p:extLst>
      <p:ext uri="{BB962C8B-B14F-4D97-AF65-F5344CB8AC3E}">
        <p14:creationId xmlns:p14="http://schemas.microsoft.com/office/powerpoint/2010/main" val="1735439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leave off the part that adds 1 to </a:t>
            </a:r>
            <a:r>
              <a:rPr lang="en-US" dirty="0" err="1"/>
              <a:t>i</a:t>
            </a:r>
            <a:r>
              <a:rPr lang="en-US" dirty="0"/>
              <a:t> each time through?</a:t>
            </a:r>
          </a:p>
        </p:txBody>
      </p:sp>
    </p:spTree>
    <p:extLst>
      <p:ext uri="{BB962C8B-B14F-4D97-AF65-F5344CB8AC3E}">
        <p14:creationId xmlns:p14="http://schemas.microsoft.com/office/powerpoint/2010/main" val="2456179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4A457-C422-1A44-9221-D123B9519CFA}"/>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824089CA-1ABB-AF41-988F-7E1466B0E0D8}"/>
              </a:ext>
            </a:extLst>
          </p:cNvPr>
          <p:cNvSpPr txBox="1"/>
          <p:nvPr/>
        </p:nvSpPr>
        <p:spPr>
          <a:xfrm>
            <a:off x="2825087" y="5090615"/>
            <a:ext cx="1415772" cy="369332"/>
          </a:xfrm>
          <a:prstGeom prst="rect">
            <a:avLst/>
          </a:prstGeom>
          <a:noFill/>
        </p:spPr>
        <p:txBody>
          <a:bodyPr wrap="none" rtlCol="0">
            <a:spAutoFit/>
          </a:bodyPr>
          <a:lstStyle/>
          <a:p>
            <a:r>
              <a:rPr lang="en-US" dirty="0"/>
              <a:t>&lt;while4.py&gt;</a:t>
            </a:r>
          </a:p>
        </p:txBody>
      </p:sp>
    </p:spTree>
    <p:extLst>
      <p:ext uri="{BB962C8B-B14F-4D97-AF65-F5344CB8AC3E}">
        <p14:creationId xmlns:p14="http://schemas.microsoft.com/office/powerpoint/2010/main" val="88021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FB8800-1385-C049-9FF0-004A8923AFA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1D0A74-AFC6-B645-9229-137F375257D7}"/>
              </a:ext>
            </a:extLst>
          </p:cNvPr>
          <p:cNvSpPr>
            <a:spLocks noGrp="1"/>
          </p:cNvSpPr>
          <p:nvPr>
            <p:ph type="body" sz="quarter" idx="12"/>
          </p:nvPr>
        </p:nvSpPr>
        <p:spPr>
          <a:xfrm>
            <a:off x="949123" y="359330"/>
            <a:ext cx="10955577" cy="3833485"/>
          </a:xfrm>
        </p:spPr>
        <p:txBody>
          <a:bodyPr/>
          <a:lstStyle/>
          <a:p>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18</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Atlanta'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'Boston'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'Chicago'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'Denver'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5.1501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a:t>
            </a:r>
            <a:r>
              <a:rPr lang="en-US" b="1" dirty="0">
                <a:solidFill>
                  <a:srgbClr val="0000CF"/>
                </a:solidFill>
                <a:latin typeface="Consolas" panose="020B0609020204030204" pitchFamily="49" charset="0"/>
              </a:rPr>
              <a:t>2.1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3465A4"/>
                </a:solidFill>
                <a:latin typeface="Consolas" panose="020B0609020204030204" pitchFamily="49" charset="0"/>
              </a:rPr>
              <a:t>True</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'kwyjibo1972'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'xyzzy xyzzy'</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0.0004</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50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84780-7A62-B545-B1D7-07A4DEA43CF7}"/>
              </a:ext>
            </a:extLst>
          </p:cNvPr>
          <p:cNvSpPr>
            <a:spLocks noGrp="1"/>
          </p:cNvSpPr>
          <p:nvPr>
            <p:ph sz="quarter" idx="10"/>
          </p:nvPr>
        </p:nvSpPr>
        <p:spPr/>
        <p:txBody>
          <a:bodyPr>
            <a:noAutofit/>
          </a:bodyPr>
          <a:lstStyle/>
          <a:p>
            <a:r>
              <a:rPr lang="en-US" sz="3400" dirty="0"/>
              <a:t>$ python while4.py</a:t>
            </a:r>
          </a:p>
          <a:p>
            <a:endParaRPr lang="en-US" sz="3400" dirty="0"/>
          </a:p>
          <a:p>
            <a:r>
              <a:rPr lang="en-US" sz="3400" dirty="0"/>
              <a:t>Oops! This loops forever! Each time through 1 is still less than 4 so control goes into the body again.</a:t>
            </a:r>
          </a:p>
          <a:p>
            <a:endParaRPr lang="en-US" sz="3400" dirty="0"/>
          </a:p>
          <a:p>
            <a:r>
              <a:rPr lang="en-US" sz="3400" dirty="0"/>
              <a:t>This is an infinite loop. With great power comes great responsibility: it's your job to make sure a while loop doesn't loop forever.</a:t>
            </a:r>
          </a:p>
          <a:p>
            <a:endParaRPr lang="en-US" sz="3400" dirty="0"/>
          </a:p>
          <a:p>
            <a:r>
              <a:rPr lang="en-US" sz="3400" dirty="0"/>
              <a:t>If you get into one, you can always make your program stop with control-c.</a:t>
            </a:r>
          </a:p>
        </p:txBody>
      </p:sp>
    </p:spTree>
    <p:extLst>
      <p:ext uri="{BB962C8B-B14F-4D97-AF65-F5344CB8AC3E}">
        <p14:creationId xmlns:p14="http://schemas.microsoft.com/office/powerpoint/2010/main" val="30783033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CTECH402_M1_07</a:t>
            </a:r>
          </a:p>
          <a:p>
            <a:r>
              <a:rPr lang="en-US" dirty="0">
                <a:solidFill>
                  <a:schemeClr val="bg1"/>
                </a:solidFill>
              </a:rPr>
              <a:t>While Loops and Lists</a:t>
            </a:r>
          </a:p>
        </p:txBody>
      </p:sp>
    </p:spTree>
    <p:extLst>
      <p:ext uri="{BB962C8B-B14F-4D97-AF65-F5344CB8AC3E}">
        <p14:creationId xmlns:p14="http://schemas.microsoft.com/office/powerpoint/2010/main" val="282532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0D6ED-9889-CD42-AA17-200C9DE8D991}"/>
              </a:ext>
            </a:extLst>
          </p:cNvPr>
          <p:cNvSpPr>
            <a:spLocks noGrp="1"/>
          </p:cNvSpPr>
          <p:nvPr>
            <p:ph type="body" sz="quarter" idx="10"/>
          </p:nvPr>
        </p:nvSpPr>
        <p:spPr/>
        <p:txBody>
          <a:bodyPr/>
          <a:lstStyle/>
          <a:p>
            <a:r>
              <a:rPr lang="en-US" dirty="0"/>
              <a:t>Let's talk about some things that while loops can do that for loops aren't as good at.</a:t>
            </a:r>
          </a:p>
          <a:p>
            <a:r>
              <a:rPr lang="en-US" dirty="0"/>
              <a:t>One useful pattern is for taking user input until the user decides to stop</a:t>
            </a:r>
          </a:p>
        </p:txBody>
      </p:sp>
    </p:spTree>
    <p:extLst>
      <p:ext uri="{BB962C8B-B14F-4D97-AF65-F5344CB8AC3E}">
        <p14:creationId xmlns:p14="http://schemas.microsoft.com/office/powerpoint/2010/main" val="1912447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E2EFD-8D88-3944-B4CF-B7512FB7BC80}"/>
              </a:ext>
            </a:extLst>
          </p:cNvPr>
          <p:cNvSpPr>
            <a:spLocks noGrp="1"/>
          </p:cNvSpPr>
          <p:nvPr>
            <p:ph type="body" sz="quarter" idx="11"/>
          </p:nvPr>
        </p:nvSpPr>
        <p:spPr>
          <a:xfrm>
            <a:off x="5892800" y="359330"/>
            <a:ext cx="6011900" cy="924997"/>
          </a:xfrm>
        </p:spPr>
        <p:txBody>
          <a:bodyPr/>
          <a:lstStyle/>
          <a:p>
            <a:endParaRPr lang="en-US" dirty="0"/>
          </a:p>
        </p:txBody>
      </p:sp>
      <p:sp>
        <p:nvSpPr>
          <p:cNvPr id="3" name="Text Placeholder 2">
            <a:extLst>
              <a:ext uri="{FF2B5EF4-FFF2-40B4-BE49-F238E27FC236}">
                <a16:creationId xmlns:a16="http://schemas.microsoft.com/office/drawing/2014/main" id="{4DAD6268-B96E-7A42-9D5B-CD4D87E2EBD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B107EA81-716D-0448-B9E2-A7D7B5597A1C}"/>
              </a:ext>
            </a:extLst>
          </p:cNvPr>
          <p:cNvSpPr txBox="1"/>
          <p:nvPr/>
        </p:nvSpPr>
        <p:spPr>
          <a:xfrm>
            <a:off x="1978925" y="5745707"/>
            <a:ext cx="1390124" cy="369332"/>
          </a:xfrm>
          <a:prstGeom prst="rect">
            <a:avLst/>
          </a:prstGeom>
          <a:noFill/>
        </p:spPr>
        <p:txBody>
          <a:bodyPr wrap="none" rtlCol="0">
            <a:spAutoFit/>
          </a:bodyPr>
          <a:lstStyle/>
          <a:p>
            <a:r>
              <a:rPr lang="en-US" dirty="0"/>
              <a:t>&lt;color1.py&gt;</a:t>
            </a:r>
          </a:p>
        </p:txBody>
      </p:sp>
    </p:spTree>
    <p:extLst>
      <p:ext uri="{BB962C8B-B14F-4D97-AF65-F5344CB8AC3E}">
        <p14:creationId xmlns:p14="http://schemas.microsoft.com/office/powerpoint/2010/main" val="425940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5BFE2-A492-F344-9A30-C2D79048438C}"/>
              </a:ext>
            </a:extLst>
          </p:cNvPr>
          <p:cNvSpPr>
            <a:spLocks noGrp="1"/>
          </p:cNvSpPr>
          <p:nvPr>
            <p:ph sz="quarter" idx="10"/>
          </p:nvPr>
        </p:nvSpPr>
        <p:spPr/>
        <p:txBody>
          <a:bodyPr/>
          <a:lstStyle/>
          <a:p>
            <a:r>
              <a:rPr lang="en-US" dirty="0"/>
              <a:t>$ python color1.py</a:t>
            </a:r>
          </a:p>
          <a:p>
            <a:r>
              <a:rPr lang="en-US" dirty="0"/>
              <a:t>red</a:t>
            </a:r>
          </a:p>
          <a:p>
            <a:r>
              <a:rPr lang="en-US" dirty="0"/>
              <a:t>green</a:t>
            </a:r>
          </a:p>
          <a:p>
            <a:r>
              <a:rPr lang="en-US" dirty="0"/>
              <a:t>blue</a:t>
            </a:r>
          </a:p>
          <a:p>
            <a:r>
              <a:rPr lang="en-US" dirty="0"/>
              <a:t>quit</a:t>
            </a:r>
          </a:p>
        </p:txBody>
      </p:sp>
    </p:spTree>
    <p:extLst>
      <p:ext uri="{BB962C8B-B14F-4D97-AF65-F5344CB8AC3E}">
        <p14:creationId xmlns:p14="http://schemas.microsoft.com/office/powerpoint/2010/main" val="860143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program loops until you tell it to quit.</a:t>
            </a:r>
          </a:p>
          <a:p>
            <a:r>
              <a:rPr lang="en-US" dirty="0"/>
              <a:t>It asks you for a color and then compares that color to the string 'quit'</a:t>
            </a:r>
          </a:p>
          <a:p>
            <a:r>
              <a:rPr lang="en-US" dirty="0"/>
              <a:t>If you type anything but quit, it goes into the loop body and prints the color.</a:t>
            </a:r>
          </a:p>
          <a:p>
            <a:r>
              <a:rPr lang="en-US" dirty="0"/>
              <a:t>Then it asks you for a new color </a:t>
            </a:r>
            <a:r>
              <a:rPr lang="en-US" i="1" dirty="0"/>
              <a:t>again</a:t>
            </a:r>
            <a:r>
              <a:rPr lang="en-US" dirty="0"/>
              <a:t>, inside the loop body, so that it can compare your input to 'quit'. </a:t>
            </a:r>
          </a:p>
        </p:txBody>
      </p:sp>
    </p:spTree>
    <p:extLst>
      <p:ext uri="{BB962C8B-B14F-4D97-AF65-F5344CB8AC3E}">
        <p14:creationId xmlns:p14="http://schemas.microsoft.com/office/powerpoint/2010/main" val="3886826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second input() is like the line </a:t>
            </a:r>
            <a:r>
              <a:rPr lang="en-US" dirty="0" err="1"/>
              <a:t>i</a:t>
            </a:r>
            <a:r>
              <a:rPr lang="en-US" dirty="0"/>
              <a:t> = i+1 in our first while loop</a:t>
            </a:r>
          </a:p>
          <a:p>
            <a:r>
              <a:rPr lang="en-US" dirty="0"/>
              <a:t>If you didn't have that line, it would just, well, loop forever</a:t>
            </a:r>
          </a:p>
        </p:txBody>
      </p:sp>
    </p:spTree>
    <p:extLst>
      <p:ext uri="{BB962C8B-B14F-4D97-AF65-F5344CB8AC3E}">
        <p14:creationId xmlns:p14="http://schemas.microsoft.com/office/powerpoint/2010/main" val="467196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495E4-AB9C-C646-B1D6-40B85B68FCEE}"/>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CE85CAA-AB1F-684B-AF49-3003B2133F6C}"/>
              </a:ext>
            </a:extLst>
          </p:cNvPr>
          <p:cNvSpPr>
            <a:spLocks noGrp="1"/>
          </p:cNvSpPr>
          <p:nvPr>
            <p:ph type="body" sz="quarter" idx="12"/>
          </p:nvPr>
        </p:nvSpPr>
        <p:spPr>
          <a:xfrm>
            <a:off x="949123" y="359330"/>
            <a:ext cx="10955577" cy="1755994"/>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B6EF01E-E124-594B-B88E-5BCA2926445D}"/>
              </a:ext>
            </a:extLst>
          </p:cNvPr>
          <p:cNvSpPr txBox="1"/>
          <p:nvPr/>
        </p:nvSpPr>
        <p:spPr>
          <a:xfrm>
            <a:off x="2251881" y="5677469"/>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1608561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normAutofit/>
          </a:bodyPr>
          <a:lstStyle/>
          <a:p>
            <a:r>
              <a:rPr lang="en-US" sz="4200" dirty="0"/>
              <a:t>$ python color2.py</a:t>
            </a:r>
          </a:p>
          <a:p>
            <a:r>
              <a:rPr lang="en-US" sz="4200" dirty="0"/>
              <a:t>red</a:t>
            </a:r>
          </a:p>
          <a:p>
            <a:endParaRPr lang="en-US" sz="4200" dirty="0"/>
          </a:p>
          <a:p>
            <a:r>
              <a:rPr lang="en-US" sz="4200" dirty="0"/>
              <a:t>Yep, another infinite loop.</a:t>
            </a:r>
          </a:p>
        </p:txBody>
      </p:sp>
    </p:spTree>
    <p:extLst>
      <p:ext uri="{BB962C8B-B14F-4D97-AF65-F5344CB8AC3E}">
        <p14:creationId xmlns:p14="http://schemas.microsoft.com/office/powerpoint/2010/main" val="1491431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086A-7BA2-474B-A8D8-27BE86200C4A}"/>
              </a:ext>
            </a:extLst>
          </p:cNvPr>
          <p:cNvSpPr>
            <a:spLocks noGrp="1"/>
          </p:cNvSpPr>
          <p:nvPr>
            <p:ph type="body" sz="quarter" idx="10"/>
          </p:nvPr>
        </p:nvSpPr>
        <p:spPr/>
        <p:txBody>
          <a:bodyPr/>
          <a:lstStyle/>
          <a:p>
            <a:r>
              <a:rPr lang="en-US" dirty="0"/>
              <a:t>As this example shows, while loops are useful for </a:t>
            </a:r>
            <a:r>
              <a:rPr lang="en-US" i="1" dirty="0"/>
              <a:t>interactive</a:t>
            </a:r>
            <a:r>
              <a:rPr lang="en-US" dirty="0"/>
              <a:t> input</a:t>
            </a:r>
          </a:p>
          <a:p>
            <a:r>
              <a:rPr lang="en-US" dirty="0"/>
              <a:t>A for loop would have trouble here because there's no list. </a:t>
            </a:r>
          </a:p>
          <a:p>
            <a:r>
              <a:rPr lang="en-US" dirty="0"/>
              <a:t>Another way we could use the while is to </a:t>
            </a:r>
            <a:r>
              <a:rPr lang="en-US" i="1" dirty="0"/>
              <a:t>build</a:t>
            </a:r>
            <a:r>
              <a:rPr lang="en-US" dirty="0"/>
              <a:t> a list interactively from user input</a:t>
            </a:r>
          </a:p>
        </p:txBody>
      </p:sp>
    </p:spTree>
    <p:extLst>
      <p:ext uri="{BB962C8B-B14F-4D97-AF65-F5344CB8AC3E}">
        <p14:creationId xmlns:p14="http://schemas.microsoft.com/office/powerpoint/2010/main" val="257893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These are all lists.</a:t>
            </a:r>
          </a:p>
          <a:p>
            <a:r>
              <a:rPr lang="en-US" dirty="0"/>
              <a:t>To write a list, use brackets, and separate the individual </a:t>
            </a:r>
            <a:r>
              <a:rPr lang="en-US" i="1" dirty="0"/>
              <a:t>elements</a:t>
            </a:r>
            <a:r>
              <a:rPr lang="en-US" dirty="0"/>
              <a:t> with commas</a:t>
            </a:r>
          </a:p>
          <a:p>
            <a:r>
              <a:rPr lang="en-US" dirty="0"/>
              <a:t>Order matters! </a:t>
            </a:r>
          </a:p>
          <a:p>
            <a:r>
              <a:rPr lang="en-US" dirty="0"/>
              <a:t>[1, 3] is a different list than [3, 1]</a:t>
            </a:r>
          </a:p>
          <a:p>
            <a:endParaRPr lang="en-US" dirty="0"/>
          </a:p>
          <a:p>
            <a:endParaRPr lang="en-US" dirty="0"/>
          </a:p>
        </p:txBody>
      </p:sp>
    </p:spTree>
    <p:extLst>
      <p:ext uri="{BB962C8B-B14F-4D97-AF65-F5344CB8AC3E}">
        <p14:creationId xmlns:p14="http://schemas.microsoft.com/office/powerpoint/2010/main" val="1227179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3084A-66E5-5446-A155-5011B4E307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CB4E387-37FD-854F-95AA-CE70A488BC2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2961159E-2346-E646-A18D-9FAD18EC83A3}"/>
              </a:ext>
            </a:extLst>
          </p:cNvPr>
          <p:cNvSpPr txBox="1"/>
          <p:nvPr/>
        </p:nvSpPr>
        <p:spPr>
          <a:xfrm>
            <a:off x="1037230" y="5909481"/>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2054760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0EB05-21E6-0445-B4BA-7D9EC035B6F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7E036F-7A8A-714F-8613-877A56C1A59F}"/>
              </a:ext>
            </a:extLst>
          </p:cNvPr>
          <p:cNvSpPr>
            <a:spLocks noGrp="1"/>
          </p:cNvSpPr>
          <p:nvPr>
            <p:ph type="body" sz="quarter" idx="12"/>
          </p:nvPr>
        </p:nvSpPr>
        <p:spPr>
          <a:xfrm>
            <a:off x="949123" y="359330"/>
            <a:ext cx="10955577" cy="2586990"/>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(colors))</a:t>
            </a:r>
          </a:p>
        </p:txBody>
      </p:sp>
      <p:sp>
        <p:nvSpPr>
          <p:cNvPr id="4" name="TextBox 3">
            <a:extLst>
              <a:ext uri="{FF2B5EF4-FFF2-40B4-BE49-F238E27FC236}">
                <a16:creationId xmlns:a16="http://schemas.microsoft.com/office/drawing/2014/main" id="{3C11875C-421B-D74A-A217-1F60255219C2}"/>
              </a:ext>
            </a:extLst>
          </p:cNvPr>
          <p:cNvSpPr txBox="1"/>
          <p:nvPr/>
        </p:nvSpPr>
        <p:spPr>
          <a:xfrm>
            <a:off x="1323833" y="6264322"/>
            <a:ext cx="1390124" cy="369332"/>
          </a:xfrm>
          <a:prstGeom prst="rect">
            <a:avLst/>
          </a:prstGeom>
          <a:noFill/>
        </p:spPr>
        <p:txBody>
          <a:bodyPr wrap="none" rtlCol="0">
            <a:spAutoFit/>
          </a:bodyPr>
          <a:lstStyle/>
          <a:p>
            <a:r>
              <a:rPr lang="en-US" dirty="0"/>
              <a:t>&lt;color3.py&gt;</a:t>
            </a:r>
          </a:p>
        </p:txBody>
      </p:sp>
    </p:spTree>
    <p:extLst>
      <p:ext uri="{BB962C8B-B14F-4D97-AF65-F5344CB8AC3E}">
        <p14:creationId xmlns:p14="http://schemas.microsoft.com/office/powerpoint/2010/main" val="3507936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color3.py</a:t>
            </a:r>
          </a:p>
          <a:p>
            <a:r>
              <a:rPr lang="en-US" dirty="0"/>
              <a:t>red</a:t>
            </a:r>
          </a:p>
          <a:p>
            <a:r>
              <a:rPr lang="en-US" dirty="0"/>
              <a:t>blue</a:t>
            </a:r>
          </a:p>
          <a:p>
            <a:r>
              <a:rPr lang="en-US" dirty="0"/>
              <a:t>green</a:t>
            </a:r>
          </a:p>
          <a:p>
            <a:r>
              <a:rPr lang="en-US" dirty="0"/>
              <a:t>purple</a:t>
            </a:r>
          </a:p>
          <a:p>
            <a:r>
              <a:rPr lang="en-US" dirty="0"/>
              <a:t>quit</a:t>
            </a:r>
          </a:p>
        </p:txBody>
      </p:sp>
    </p:spTree>
    <p:extLst>
      <p:ext uri="{BB962C8B-B14F-4D97-AF65-F5344CB8AC3E}">
        <p14:creationId xmlns:p14="http://schemas.microsoft.com/office/powerpoint/2010/main" val="1386633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B26CE-82FF-C64F-91E0-47795CCF2A44}"/>
              </a:ext>
            </a:extLst>
          </p:cNvPr>
          <p:cNvSpPr>
            <a:spLocks noGrp="1"/>
          </p:cNvSpPr>
          <p:nvPr>
            <p:ph type="body" sz="quarter" idx="10"/>
          </p:nvPr>
        </p:nvSpPr>
        <p:spPr/>
        <p:txBody>
          <a:bodyPr>
            <a:normAutofit fontScale="92500" lnSpcReduction="20000"/>
          </a:bodyPr>
          <a:lstStyle/>
          <a:p>
            <a:r>
              <a:rPr lang="en-US" dirty="0"/>
              <a:t>The difference between this program and the first one is that instead of just printing the color, we add it to a list.</a:t>
            </a:r>
          </a:p>
          <a:p>
            <a:r>
              <a:rPr lang="en-US" dirty="0"/>
              <a:t>First, we </a:t>
            </a:r>
            <a:r>
              <a:rPr lang="en-US" i="1" dirty="0"/>
              <a:t>initialize</a:t>
            </a:r>
            <a:r>
              <a:rPr lang="en-US" dirty="0"/>
              <a:t> an empty list []</a:t>
            </a:r>
          </a:p>
          <a:p>
            <a:r>
              <a:rPr lang="en-US" dirty="0"/>
              <a:t>Then we use + each time we get  new color to concatenate the </a:t>
            </a:r>
            <a:r>
              <a:rPr lang="en-US" i="1" dirty="0"/>
              <a:t>current</a:t>
            </a:r>
            <a:r>
              <a:rPr lang="en-US" dirty="0"/>
              <a:t> list of colors with a one-element list containing the new color. (</a:t>
            </a:r>
            <a:r>
              <a:rPr lang="en-US" b="1" dirty="0"/>
              <a:t>Animate this! Need to show the two lists becoming one)</a:t>
            </a:r>
          </a:p>
          <a:p>
            <a:r>
              <a:rPr lang="en-US" dirty="0"/>
              <a:t>Finally we print the list of colors. We just let </a:t>
            </a:r>
            <a:r>
              <a:rPr lang="en-US" dirty="0" err="1"/>
              <a:t>str</a:t>
            </a:r>
            <a:r>
              <a:rPr lang="en-US" dirty="0"/>
              <a:t>() do this: Python is very smart, it can turn a list into a string, too.</a:t>
            </a:r>
          </a:p>
        </p:txBody>
      </p:sp>
    </p:spTree>
    <p:extLst>
      <p:ext uri="{BB962C8B-B14F-4D97-AF65-F5344CB8AC3E}">
        <p14:creationId xmlns:p14="http://schemas.microsoft.com/office/powerpoint/2010/main" val="3778870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 version that uses a for loop to print out the list of colors. A while loop to make the list, a for loop to read it back. Each loop doing what it does best.</a:t>
            </a:r>
          </a:p>
        </p:txBody>
      </p:sp>
    </p:spTree>
    <p:extLst>
      <p:ext uri="{BB962C8B-B14F-4D97-AF65-F5344CB8AC3E}">
        <p14:creationId xmlns:p14="http://schemas.microsoft.com/office/powerpoint/2010/main" val="1066437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color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colors: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&lt;color4.py&gt;</a:t>
            </a:r>
          </a:p>
        </p:txBody>
      </p:sp>
    </p:spTree>
    <p:extLst>
      <p:ext uri="{BB962C8B-B14F-4D97-AF65-F5344CB8AC3E}">
        <p14:creationId xmlns:p14="http://schemas.microsoft.com/office/powerpoint/2010/main" val="2715166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color4.py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525280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one more version that gets rid of that awkward second input() statement</a:t>
            </a:r>
          </a:p>
          <a:p>
            <a:r>
              <a:rPr lang="en-US" dirty="0"/>
              <a:t>This one loops while True</a:t>
            </a:r>
          </a:p>
          <a:p>
            <a:pPr lvl="1"/>
            <a:r>
              <a:rPr lang="en-US" dirty="0"/>
              <a:t>So it seems like it will never stop</a:t>
            </a:r>
          </a:p>
          <a:p>
            <a:r>
              <a:rPr lang="en-US" dirty="0"/>
              <a:t>But look what happens if the user types 'quit'</a:t>
            </a:r>
          </a:p>
          <a:p>
            <a:pPr lvl="1"/>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116930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417987"/>
          </a:xfrm>
        </p:spPr>
        <p:txBody>
          <a:bodyPr/>
          <a:lstStyle/>
          <a:p>
            <a:r>
              <a:rPr lang="en-US" b="1" dirty="0">
                <a:solidFill>
                  <a:srgbClr val="000000"/>
                </a:solidFill>
                <a:latin typeface="Consolas" panose="020B0609020204030204" pitchFamily="49" charset="0"/>
              </a:rPr>
              <a:t>colors = []</a:t>
            </a:r>
          </a:p>
          <a:p>
            <a:r>
              <a:rPr lang="en-US" b="1" dirty="0">
                <a:solidFill>
                  <a:srgbClr val="000000"/>
                </a:solidFill>
                <a:latin typeface="Consolas" panose="020B0609020204030204" pitchFamily="49" charset="0"/>
              </a:rPr>
              <a:t>while True:</a:t>
            </a:r>
          </a:p>
          <a:p>
            <a:r>
              <a:rPr lang="en-US" b="1" dirty="0">
                <a:solidFill>
                  <a:srgbClr val="000000"/>
                </a:solidFill>
                <a:latin typeface="Consolas" panose="020B0609020204030204" pitchFamily="49" charset="0"/>
              </a:rPr>
              <a:t>    color = input('Pick a color or type \'quit\': ')</a:t>
            </a:r>
          </a:p>
          <a:p>
            <a:r>
              <a:rPr lang="en-US" b="1" dirty="0">
                <a:solidFill>
                  <a:srgbClr val="000000"/>
                </a:solidFill>
                <a:latin typeface="Consolas" panose="020B0609020204030204" pitchFamily="49" charset="0"/>
              </a:rPr>
              <a:t>    if color == 'quit':</a:t>
            </a:r>
          </a:p>
          <a:p>
            <a:r>
              <a:rPr lang="en-US" b="1" dirty="0">
                <a:solidFill>
                  <a:srgbClr val="000000"/>
                </a:solidFill>
                <a:latin typeface="Consolas" panose="020B0609020204030204" pitchFamily="49" charset="0"/>
              </a:rPr>
              <a:t>        break</a:t>
            </a:r>
          </a:p>
          <a:p>
            <a:r>
              <a:rPr lang="en-US" b="1" dirty="0">
                <a:solidFill>
                  <a:srgbClr val="000000"/>
                </a:solidFill>
                <a:latin typeface="Consolas" panose="020B0609020204030204" pitchFamily="49" charset="0"/>
              </a:rPr>
              <a:t>    else:</a:t>
            </a:r>
          </a:p>
          <a:p>
            <a:r>
              <a:rPr lang="en-US" b="1" dirty="0">
                <a:solidFill>
                  <a:srgbClr val="000000"/>
                </a:solidFill>
                <a:latin typeface="Consolas" panose="020B0609020204030204" pitchFamily="49" charset="0"/>
              </a:rPr>
              <a:t>        colors = colors + [color]</a:t>
            </a:r>
          </a:p>
          <a:p>
            <a:r>
              <a:rPr lang="en-US" b="1" dirty="0">
                <a:solidFill>
                  <a:srgbClr val="000000"/>
                </a:solidFill>
                <a:latin typeface="Consolas" panose="020B0609020204030204" pitchFamily="49" charset="0"/>
              </a:rPr>
              <a:t>print(colors)</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&lt;color5.py&gt;</a:t>
            </a:r>
          </a:p>
        </p:txBody>
      </p:sp>
    </p:spTree>
    <p:extLst>
      <p:ext uri="{BB962C8B-B14F-4D97-AF65-F5344CB8AC3E}">
        <p14:creationId xmlns:p14="http://schemas.microsoft.com/office/powerpoint/2010/main" val="593325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This one loops while True</a:t>
            </a:r>
          </a:p>
          <a:p>
            <a:r>
              <a:rPr lang="en-US" dirty="0"/>
              <a:t>So it seems like it will never stop</a:t>
            </a:r>
          </a:p>
          <a:p>
            <a:r>
              <a:rPr lang="en-US" dirty="0"/>
              <a:t>But look what happens if the user types 'quit'</a:t>
            </a:r>
          </a:p>
          <a:p>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312923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Each element of a list can be any type we've met. Integers like [3,1], or strings like a list of cities. </a:t>
            </a:r>
          </a:p>
          <a:p>
            <a:r>
              <a:rPr lang="en-US" dirty="0"/>
              <a:t>You can mix types in the same list: one element could be a float and the next a Boolean</a:t>
            </a:r>
          </a:p>
          <a:p>
            <a:r>
              <a:rPr lang="en-US" dirty="0"/>
              <a:t>Lists don't need to be sorted: [2,1,3] is just as valid a list as [1,2,3]</a:t>
            </a:r>
          </a:p>
          <a:p>
            <a:r>
              <a:rPr lang="en-US" dirty="0"/>
              <a:t>Elements can repeat</a:t>
            </a:r>
          </a:p>
        </p:txBody>
      </p:sp>
    </p:spTree>
    <p:extLst>
      <p:ext uri="{BB962C8B-B14F-4D97-AF65-F5344CB8AC3E}">
        <p14:creationId xmlns:p14="http://schemas.microsoft.com/office/powerpoint/2010/main" val="2341390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Module Intro</a:t>
            </a:r>
          </a:p>
        </p:txBody>
      </p:sp>
    </p:spTree>
    <p:extLst>
      <p:ext uri="{BB962C8B-B14F-4D97-AF65-F5344CB8AC3E}">
        <p14:creationId xmlns:p14="http://schemas.microsoft.com/office/powerpoint/2010/main" val="2721469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38144025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Indexes</a:t>
            </a:r>
          </a:p>
        </p:txBody>
      </p:sp>
    </p:spTree>
    <p:extLst>
      <p:ext uri="{BB962C8B-B14F-4D97-AF65-F5344CB8AC3E}">
        <p14:creationId xmlns:p14="http://schemas.microsoft.com/office/powerpoint/2010/main" val="3783171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3089970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67078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36153854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element 0, 'banana bread' is element 1, 'carrot cake' is element 2, and so on.</a:t>
            </a:r>
          </a:p>
          <a:p>
            <a:r>
              <a:rPr lang="en-US" b="1" dirty="0"/>
              <a:t>graphic: show list with numbers underneath each element</a:t>
            </a:r>
          </a:p>
        </p:txBody>
      </p:sp>
    </p:spTree>
    <p:extLst>
      <p:ext uri="{BB962C8B-B14F-4D97-AF65-F5344CB8AC3E}">
        <p14:creationId xmlns:p14="http://schemas.microsoft.com/office/powerpoint/2010/main" val="36475650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9699262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3800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Membership Tests</a:t>
            </a:r>
          </a:p>
        </p:txBody>
      </p:sp>
    </p:spTree>
    <p:extLst>
      <p:ext uri="{BB962C8B-B14F-4D97-AF65-F5344CB8AC3E}">
        <p14:creationId xmlns:p14="http://schemas.microsoft.com/office/powerpoint/2010/main" val="25215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443354-D5B6-4B4C-833A-32AEBB29AA26}"/>
              </a:ext>
            </a:extLst>
          </p:cNvPr>
          <p:cNvSpPr>
            <a:spLocks noGrp="1"/>
          </p:cNvSpPr>
          <p:nvPr>
            <p:ph type="body" sz="quarter" idx="10"/>
          </p:nvPr>
        </p:nvSpPr>
        <p:spPr/>
        <p:txBody>
          <a:bodyPr>
            <a:normAutofit/>
          </a:bodyPr>
          <a:lstStyle/>
          <a:p>
            <a:r>
              <a:rPr lang="en-US" dirty="0"/>
              <a:t>[] is very important</a:t>
            </a:r>
          </a:p>
          <a:p>
            <a:r>
              <a:rPr lang="en-US" dirty="0"/>
              <a:t>This is the </a:t>
            </a:r>
            <a:r>
              <a:rPr lang="en-US" i="1" dirty="0"/>
              <a:t>empty</a:t>
            </a:r>
            <a:r>
              <a:rPr lang="en-US" dirty="0"/>
              <a:t> list. It's the list with zero elements.</a:t>
            </a:r>
          </a:p>
          <a:p>
            <a:r>
              <a:rPr lang="en-US" dirty="0"/>
              <a:t>Remember how '' is the empty string: the string with no characters. It's not the same as ' ': a string that has one character, a space</a:t>
            </a:r>
          </a:p>
          <a:p>
            <a:r>
              <a:rPr lang="en-US" dirty="0"/>
              <a:t>[] is different from [1] or ['foo']: those are one-element lists.</a:t>
            </a:r>
          </a:p>
        </p:txBody>
      </p:sp>
    </p:spTree>
    <p:extLst>
      <p:ext uri="{BB962C8B-B14F-4D97-AF65-F5344CB8AC3E}">
        <p14:creationId xmlns:p14="http://schemas.microsoft.com/office/powerpoint/2010/main" val="4211348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a:t>
            </a:r>
            <a:r>
              <a:rPr lang="en-US" i="1" dirty="0"/>
              <a:t>Interpreter, then command line</a:t>
            </a:r>
            <a:r>
              <a:rPr lang="en-US" dirty="0"/>
              <a:t>)</a:t>
            </a:r>
          </a:p>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24172269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2444389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a:t>
            </a:r>
            <a:r>
              <a:rPr lang="en-US" b="1" dirty="0"/>
              <a:t>in</a:t>
            </a:r>
            <a:r>
              <a:rPr lang="en-US" dirty="0"/>
              <a:t> wherever you need a Boolean, just like the comparison operators like == and &lt;</a:t>
            </a:r>
          </a:p>
          <a:p>
            <a:r>
              <a:rPr lang="en-US" dirty="0"/>
              <a:t>Very useful in ifs and whiles</a:t>
            </a:r>
          </a:p>
          <a:p>
            <a:r>
              <a:rPr lang="en-US" dirty="0"/>
              <a:t>Here is a program that likes a </a:t>
            </a:r>
            <a:r>
              <a:rPr lang="en-US" i="1" dirty="0"/>
              <a:t>list</a:t>
            </a:r>
            <a:r>
              <a:rPr lang="en-US" dirty="0"/>
              <a:t> of animals. It uses </a:t>
            </a:r>
            <a:r>
              <a:rPr lang="en-US" b="1" dirty="0"/>
              <a:t>in</a:t>
            </a:r>
            <a:r>
              <a:rPr lang="en-US" dirty="0"/>
              <a:t> to check whether the animal you name is </a:t>
            </a:r>
            <a:r>
              <a:rPr lang="en-US" b="1" dirty="0"/>
              <a:t>in</a:t>
            </a:r>
            <a:r>
              <a:rPr lang="en-US" dirty="0"/>
              <a:t> the list</a:t>
            </a:r>
          </a:p>
        </p:txBody>
      </p:sp>
    </p:spTree>
    <p:extLst>
      <p:ext uri="{BB962C8B-B14F-4D97-AF65-F5344CB8AC3E}">
        <p14:creationId xmlns:p14="http://schemas.microsoft.com/office/powerpoint/2010/main" val="562394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973169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normAutofit/>
          </a:bodyPr>
          <a:lstStyle/>
          <a:p>
            <a:r>
              <a:rPr lang="en-US" sz="4200" dirty="0"/>
              <a:t>$ python </a:t>
            </a:r>
            <a:r>
              <a:rPr lang="en-US" sz="4200" dirty="0" err="1"/>
              <a:t>animals.py</a:t>
            </a:r>
            <a:endParaRPr lang="en-US" sz="4200" dirty="0"/>
          </a:p>
          <a:p>
            <a:r>
              <a:rPr lang="en-US" sz="4200" dirty="0"/>
              <a:t>dog</a:t>
            </a:r>
          </a:p>
          <a:p>
            <a:endParaRPr lang="en-US" sz="4200" dirty="0"/>
          </a:p>
          <a:p>
            <a:endParaRPr lang="en-US" sz="4200" dirty="0"/>
          </a:p>
          <a:p>
            <a:r>
              <a:rPr lang="en-US" sz="4200" dirty="0"/>
              <a:t>$ python </a:t>
            </a:r>
            <a:r>
              <a:rPr lang="en-US" sz="4200" dirty="0" err="1"/>
              <a:t>animals.py</a:t>
            </a:r>
            <a:endParaRPr lang="en-US" sz="4200" dirty="0"/>
          </a:p>
          <a:p>
            <a:r>
              <a:rPr lang="en-US" sz="4200" dirty="0"/>
              <a:t>walrus</a:t>
            </a:r>
          </a:p>
          <a:p>
            <a:endParaRPr lang="en-US" sz="4200" dirty="0"/>
          </a:p>
          <a:p>
            <a:endParaRPr lang="en-US" sz="4200" dirty="0"/>
          </a:p>
        </p:txBody>
      </p:sp>
    </p:spTree>
    <p:extLst>
      <p:ext uri="{BB962C8B-B14F-4D97-AF65-F5344CB8AC3E}">
        <p14:creationId xmlns:p14="http://schemas.microsoft.com/office/powerpoint/2010/main" val="18775110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883402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animals = ['cat', 'dog', 'yak', 'zebra']      </a:t>
            </a:r>
          </a:p>
          <a:p>
            <a:r>
              <a:rPr lang="en-US" dirty="0"/>
              <a:t>'cat' in animals               # -&gt; True</a:t>
            </a:r>
          </a:p>
          <a:p>
            <a:r>
              <a:rPr lang="en-US" dirty="0"/>
              <a:t>'cat' not in animals           # -&gt; False </a:t>
            </a:r>
          </a:p>
          <a:p>
            <a:r>
              <a:rPr lang="en-US" dirty="0"/>
              <a:t>'walrus' in animals            # -&gt; False</a:t>
            </a:r>
          </a:p>
          <a:p>
            <a:r>
              <a:rPr lang="en-US" dirty="0"/>
              <a:t>'walrus' not in animals        # -&gt; True</a:t>
            </a:r>
          </a:p>
          <a:p>
            <a:r>
              <a:rPr lang="en-US" dirty="0"/>
              <a:t>not ('walrus' in animals)      # -&gt; True</a:t>
            </a:r>
          </a:p>
        </p:txBody>
      </p:sp>
    </p:spTree>
    <p:extLst>
      <p:ext uri="{BB962C8B-B14F-4D97-AF65-F5344CB8AC3E}">
        <p14:creationId xmlns:p14="http://schemas.microsoft.com/office/powerpoint/2010/main" val="2097138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sz="4200" dirty="0"/>
              <a:t>animals = ['cat', 'dog', 'yak', 'zebra']      </a:t>
            </a:r>
          </a:p>
          <a:p>
            <a:r>
              <a:rPr lang="en-US" sz="4200" dirty="0"/>
              <a:t>'cat' in animals           # -&gt; True</a:t>
            </a:r>
          </a:p>
          <a:p>
            <a:r>
              <a:rPr lang="en-US" sz="4200" dirty="0"/>
              <a:t>'cat' not in animals       # -&gt; False </a:t>
            </a:r>
          </a:p>
          <a:p>
            <a:r>
              <a:rPr lang="en-US" sz="4200" dirty="0"/>
              <a:t>'walrus' in animals        # -&gt; False</a:t>
            </a:r>
          </a:p>
          <a:p>
            <a:r>
              <a:rPr lang="en-US" sz="4200" dirty="0"/>
              <a:t>'walrus' not in animals    # -&gt; True</a:t>
            </a:r>
          </a:p>
        </p:txBody>
      </p:sp>
    </p:spTree>
    <p:extLst>
      <p:ext uri="{BB962C8B-B14F-4D97-AF65-F5344CB8AC3E}">
        <p14:creationId xmlns:p14="http://schemas.microsoft.com/office/powerpoint/2010/main" val="25962328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sz="quarter" idx="10"/>
          </p:nvPr>
        </p:nvSpPr>
        <p:spPr/>
        <p:txBody>
          <a:bodyPr>
            <a:normAutofit/>
          </a:bodyPr>
          <a:lstStyle/>
          <a:p>
            <a:r>
              <a:rPr lang="en-US" sz="4200" dirty="0"/>
              <a:t>You can also write </a:t>
            </a:r>
            <a:r>
              <a:rPr lang="en-US" sz="4200" b="1" dirty="0"/>
              <a:t>not (element in list), </a:t>
            </a:r>
            <a:r>
              <a:rPr lang="en-US" sz="4200" dirty="0"/>
              <a:t>but the </a:t>
            </a:r>
            <a:r>
              <a:rPr lang="en-US" sz="4200" b="1" dirty="0"/>
              <a:t>not in</a:t>
            </a:r>
            <a:r>
              <a:rPr lang="en-US" sz="4200" dirty="0"/>
              <a:t> version is clearer and easier to understand</a:t>
            </a:r>
          </a:p>
          <a:p>
            <a:endParaRPr lang="en-US" sz="4200" dirty="0"/>
          </a:p>
          <a:p>
            <a:r>
              <a:rPr lang="en-US" sz="4200" dirty="0"/>
              <a:t>not ('walrus' in animals)   # -&gt; True</a:t>
            </a:r>
          </a:p>
          <a:p>
            <a:endParaRPr lang="en-US" sz="4200" dirty="0"/>
          </a:p>
        </p:txBody>
      </p:sp>
    </p:spTree>
    <p:extLst>
      <p:ext uri="{BB962C8B-B14F-4D97-AF65-F5344CB8AC3E}">
        <p14:creationId xmlns:p14="http://schemas.microsoft.com/office/powerpoint/2010/main" val="675945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List Functions</a:t>
            </a:r>
          </a:p>
        </p:txBody>
      </p:sp>
    </p:spTree>
    <p:extLst>
      <p:ext uri="{BB962C8B-B14F-4D97-AF65-F5344CB8AC3E}">
        <p14:creationId xmlns:p14="http://schemas.microsoft.com/office/powerpoint/2010/main" val="2311878581"/>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4335</TotalTime>
  <Words>16588</Words>
  <Application>Microsoft Macintosh PowerPoint</Application>
  <PresentationFormat>Widescreen</PresentationFormat>
  <Paragraphs>1983</Paragraphs>
  <Slides>413</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413</vt:i4>
      </vt:variant>
    </vt:vector>
  </HeadingPairs>
  <TitlesOfParts>
    <vt:vector size="418"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438</cp:revision>
  <dcterms:created xsi:type="dcterms:W3CDTF">2018-05-23T17:51:33Z</dcterms:created>
  <dcterms:modified xsi:type="dcterms:W3CDTF">2019-03-26T21:39:46Z</dcterms:modified>
</cp:coreProperties>
</file>