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47" r:id="rId2"/>
    <p:sldId id="391" r:id="rId3"/>
    <p:sldId id="348" r:id="rId4"/>
    <p:sldId id="349" r:id="rId5"/>
    <p:sldId id="350" r:id="rId6"/>
    <p:sldId id="357" r:id="rId7"/>
    <p:sldId id="392" r:id="rId8"/>
    <p:sldId id="358" r:id="rId9"/>
    <p:sldId id="359" r:id="rId10"/>
    <p:sldId id="395" r:id="rId11"/>
    <p:sldId id="360" r:id="rId12"/>
    <p:sldId id="393" r:id="rId13"/>
    <p:sldId id="361" r:id="rId14"/>
    <p:sldId id="352" r:id="rId15"/>
    <p:sldId id="355" r:id="rId16"/>
    <p:sldId id="362" r:id="rId17"/>
    <p:sldId id="363" r:id="rId18"/>
    <p:sldId id="394" r:id="rId19"/>
    <p:sldId id="364" r:id="rId20"/>
    <p:sldId id="365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97" r:id="rId32"/>
    <p:sldId id="366" r:id="rId33"/>
    <p:sldId id="368" r:id="rId34"/>
    <p:sldId id="396" r:id="rId35"/>
    <p:sldId id="385" r:id="rId36"/>
    <p:sldId id="3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2"/>
    <p:restoredTop sz="77458"/>
  </p:normalViewPr>
  <p:slideViewPr>
    <p:cSldViewPr snapToGrid="0" snapToObjects="1">
      <p:cViewPr varScale="1">
        <p:scale>
          <a:sx n="94" d="100"/>
          <a:sy n="94" d="100"/>
        </p:scale>
        <p:origin x="17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0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9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2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59330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CTECH402_M4_01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1CC52-9396-5848-B18A-63AE73D2C9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d['Marcus'] = 'mb123' </a:t>
            </a:r>
          </a:p>
          <a:p>
            <a:endParaRPr lang="en-US" dirty="0"/>
          </a:p>
          <a:p>
            <a:r>
              <a:rPr lang="en-US" dirty="0"/>
              <a:t>You can also </a:t>
            </a:r>
            <a:r>
              <a:rPr lang="en-US" i="1" dirty="0"/>
              <a:t>replace</a:t>
            </a:r>
            <a:r>
              <a:rPr lang="en-US" dirty="0"/>
              <a:t> a key/value pair using the [] syntax like you would with a list.</a:t>
            </a:r>
          </a:p>
          <a:p>
            <a:endParaRPr lang="en-US" dirty="0"/>
          </a:p>
          <a:p>
            <a:r>
              <a:rPr lang="en-US" b="1" dirty="0"/>
              <a:t>d</a:t>
            </a:r>
          </a:p>
          <a:p>
            <a:endParaRPr lang="en-US" b="1" dirty="0"/>
          </a:p>
          <a:p>
            <a:r>
              <a:rPr lang="en-US" b="1" dirty="0"/>
              <a:t>d['Marcus']</a:t>
            </a:r>
          </a:p>
        </p:txBody>
      </p:sp>
    </p:spTree>
    <p:extLst>
      <p:ext uri="{BB962C8B-B14F-4D97-AF65-F5344CB8AC3E}">
        <p14:creationId xmlns:p14="http://schemas.microsoft.com/office/powerpoint/2010/main" val="365389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FCC17-0ED5-734E-85F1-A022E5405C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d[12] = 78.13  </a:t>
            </a:r>
          </a:p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You can freely mix types in a dictionary. Just like the elements of a list can be arbitrary different types, the pairs in a list can be, too.</a:t>
            </a:r>
          </a:p>
          <a:p>
            <a:endParaRPr lang="en-US" dirty="0"/>
          </a:p>
          <a:p>
            <a:r>
              <a:rPr lang="en-US" dirty="0"/>
              <a:t>You don't often want to do this, but you can</a:t>
            </a:r>
          </a:p>
        </p:txBody>
      </p:sp>
    </p:spTree>
    <p:extLst>
      <p:ext uri="{BB962C8B-B14F-4D97-AF65-F5344CB8AC3E}">
        <p14:creationId xmlns:p14="http://schemas.microsoft.com/office/powerpoint/2010/main" val="275312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727B0-117F-2048-9A02-264F85FBA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lists, dictionaries have indices</a:t>
            </a:r>
          </a:p>
          <a:p>
            <a:r>
              <a:rPr lang="en-US" dirty="0"/>
              <a:t>	List indices must be integers: </a:t>
            </a:r>
            <a:r>
              <a:rPr lang="en-US" b="1" dirty="0"/>
              <a:t>l[1] </a:t>
            </a:r>
            <a:r>
              <a:rPr lang="en-US" dirty="0"/>
              <a:t>works but </a:t>
            </a:r>
            <a:r>
              <a:rPr lang="en-US" b="1" dirty="0"/>
              <a:t>l['James'] </a:t>
            </a:r>
            <a:r>
              <a:rPr lang="en-US" dirty="0"/>
              <a:t>doesn't</a:t>
            </a:r>
          </a:p>
          <a:p>
            <a:r>
              <a:rPr lang="en-US" dirty="0"/>
              <a:t>Dictionary indices can be almost anything: </a:t>
            </a:r>
            <a:r>
              <a:rPr lang="en-US" b="1" dirty="0"/>
              <a:t>d['laser light show'] </a:t>
            </a:r>
            <a:r>
              <a:rPr lang="en-US" dirty="0"/>
              <a:t>is fine</a:t>
            </a:r>
          </a:p>
        </p:txBody>
      </p:sp>
    </p:spTree>
    <p:extLst>
      <p:ext uri="{BB962C8B-B14F-4D97-AF65-F5344CB8AC3E}">
        <p14:creationId xmlns:p14="http://schemas.microsoft.com/office/powerpoint/2010/main" val="422824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727B0-117F-2048-9A02-264F85FBA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lists (and unlike strings), dictionaries are mutable: </a:t>
            </a:r>
          </a:p>
          <a:p>
            <a:pPr lvl="1"/>
            <a:r>
              <a:rPr lang="en-US" b="1" dirty="0"/>
              <a:t>d[</a:t>
            </a:r>
            <a:r>
              <a:rPr lang="en-US" b="1" dirty="0" err="1"/>
              <a:t>lname</a:t>
            </a:r>
            <a:r>
              <a:rPr lang="en-US" b="1" dirty="0"/>
              <a:t>]='Smith' </a:t>
            </a:r>
            <a:r>
              <a:rPr lang="en-US" dirty="0"/>
              <a:t>works fine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changes</a:t>
            </a:r>
            <a:r>
              <a:rPr lang="en-US" dirty="0"/>
              <a:t> the existing dictionary</a:t>
            </a:r>
          </a:p>
          <a:p>
            <a:r>
              <a:rPr lang="en-US" dirty="0"/>
              <a:t>The biggest other difference is order</a:t>
            </a:r>
          </a:p>
          <a:p>
            <a:pPr lvl="1"/>
            <a:r>
              <a:rPr lang="en-US" dirty="0"/>
              <a:t>The elements of a list have an obvious, canonical, and stable order</a:t>
            </a:r>
          </a:p>
          <a:p>
            <a:pPr lvl="1"/>
            <a:r>
              <a:rPr lang="en-US" dirty="0"/>
              <a:t>There is no guaranteed order to the pairs in a dictionary</a:t>
            </a:r>
          </a:p>
          <a:p>
            <a:pPr lvl="1"/>
            <a:r>
              <a:rPr lang="en-US" dirty="0"/>
              <a:t>[Put in notes: Python </a:t>
            </a:r>
            <a:r>
              <a:rPr lang="en-US" i="1" dirty="0"/>
              <a:t>can</a:t>
            </a:r>
            <a:r>
              <a:rPr lang="en-US" dirty="0"/>
              <a:t> make a dictionary with an order, but the basic dictionary type is not </a:t>
            </a:r>
            <a:r>
              <a:rPr lang="en-US" dirty="0" err="1"/>
              <a:t>ordred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638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CTECH402_M4_03</a:t>
            </a:r>
          </a:p>
          <a:p>
            <a:r>
              <a:rPr lang="en-US" dirty="0">
                <a:solidFill>
                  <a:schemeClr val="bg1"/>
                </a:solidFill>
              </a:rPr>
              <a:t>Using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122733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1A82F-6D94-2A4C-8809-D36AF020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of the operations you're used to from lists and strings carry over to dictionaries in a delightfully intuitive way</a:t>
            </a:r>
          </a:p>
        </p:txBody>
      </p:sp>
    </p:spTree>
    <p:extLst>
      <p:ext uri="{BB962C8B-B14F-4D97-AF65-F5344CB8AC3E}">
        <p14:creationId xmlns:p14="http://schemas.microsoft.com/office/powerpoint/2010/main" val="130093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77A3B-B60D-8747-AB89-36C653D69E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 = {'EWR': 55.0, 'LGA': 42.5, 'JFK': 64.25}</a:t>
            </a:r>
          </a:p>
          <a:p>
            <a:endParaRPr lang="en-US" dirty="0"/>
          </a:p>
          <a:p>
            <a:r>
              <a:rPr lang="en-US" dirty="0"/>
              <a:t>Here's a simple dictionary of temperature readings at three airports.</a:t>
            </a:r>
          </a:p>
          <a:p>
            <a:endParaRPr lang="en-US" dirty="0"/>
          </a:p>
          <a:p>
            <a:r>
              <a:rPr lang="en-US" b="1" dirty="0"/>
              <a:t>d['EWR']</a:t>
            </a:r>
          </a:p>
          <a:p>
            <a:endParaRPr lang="en-US" dirty="0"/>
          </a:p>
          <a:p>
            <a:r>
              <a:rPr lang="en-US" dirty="0"/>
              <a:t>Look up a temperature with the [] syntax.</a:t>
            </a:r>
          </a:p>
          <a:p>
            <a:endParaRPr lang="en-US" dirty="0"/>
          </a:p>
          <a:p>
            <a:r>
              <a:rPr lang="en-US" dirty="0"/>
              <a:t>Here are some things that also work:</a:t>
            </a:r>
          </a:p>
        </p:txBody>
      </p:sp>
    </p:spTree>
    <p:extLst>
      <p:ext uri="{BB962C8B-B14F-4D97-AF65-F5344CB8AC3E}">
        <p14:creationId xmlns:p14="http://schemas.microsoft.com/office/powerpoint/2010/main" val="313869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8B5804-C0ED-A543-BA47-2CC9569E3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(d)</a:t>
            </a:r>
          </a:p>
          <a:p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() returns the number of </a:t>
            </a:r>
            <a:r>
              <a:rPr lang="en-US" i="1" dirty="0"/>
              <a:t>pairs</a:t>
            </a:r>
            <a:r>
              <a:rPr lang="en-US" dirty="0"/>
              <a:t> in the </a:t>
            </a:r>
            <a:r>
              <a:rPr lang="en-US" dirty="0" err="1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4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8B5804-C0ED-A543-BA47-2CC9569E3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'EWR' in d</a:t>
            </a:r>
          </a:p>
          <a:p>
            <a:r>
              <a:rPr lang="en-US" b="1" dirty="0"/>
              <a:t>'LAX' in d</a:t>
            </a:r>
          </a:p>
          <a:p>
            <a:r>
              <a:rPr lang="en-US" b="1" dirty="0"/>
              <a:t>'ORD' not in d</a:t>
            </a:r>
          </a:p>
          <a:p>
            <a:endParaRPr lang="en-US" dirty="0"/>
          </a:p>
          <a:p>
            <a:r>
              <a:rPr lang="en-US" dirty="0"/>
              <a:t>you can test whether a key is in the dictionary with in and not in</a:t>
            </a:r>
          </a:p>
          <a:p>
            <a:endParaRPr lang="en-US" dirty="0"/>
          </a:p>
          <a:p>
            <a:r>
              <a:rPr lang="en-US" b="1" dirty="0"/>
              <a:t>55.0 in d</a:t>
            </a:r>
          </a:p>
          <a:p>
            <a:endParaRPr lang="en-US" dirty="0"/>
          </a:p>
          <a:p>
            <a:r>
              <a:rPr lang="en-US" dirty="0"/>
              <a:t>it does </a:t>
            </a:r>
            <a:r>
              <a:rPr lang="en-US" i="1" dirty="0"/>
              <a:t>not</a:t>
            </a:r>
            <a:r>
              <a:rPr lang="en-US" dirty="0"/>
              <a:t> test whether a </a:t>
            </a:r>
            <a:r>
              <a:rPr lang="en-US" i="1" dirty="0"/>
              <a:t>value</a:t>
            </a:r>
            <a:r>
              <a:rPr lang="en-US" dirty="0"/>
              <a:t> is in the dictionary. There </a:t>
            </a:r>
            <a:r>
              <a:rPr lang="en-US" i="1" dirty="0"/>
              <a:t>is</a:t>
            </a:r>
            <a:r>
              <a:rPr lang="en-US" dirty="0"/>
              <a:t> a key whose value is 55.0 (it's EWR), but in doesn't check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48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4C0A90-9E5E-224E-9261-AFA2BA5D40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i="1" dirty="0"/>
              <a:t>modify</a:t>
            </a:r>
            <a:r>
              <a:rPr lang="en-US" dirty="0"/>
              <a:t> a dictionary there are a few ways.</a:t>
            </a:r>
          </a:p>
          <a:p>
            <a:endParaRPr lang="en-US" dirty="0"/>
          </a:p>
          <a:p>
            <a:r>
              <a:rPr lang="en-US" b="1" dirty="0"/>
              <a:t>d['EWR'] = 57.0</a:t>
            </a:r>
          </a:p>
          <a:p>
            <a:endParaRPr lang="en-US" dirty="0"/>
          </a:p>
          <a:p>
            <a:r>
              <a:rPr lang="en-US" dirty="0"/>
              <a:t>You already know about []</a:t>
            </a:r>
          </a:p>
          <a:p>
            <a:endParaRPr lang="en-US" dirty="0"/>
          </a:p>
          <a:p>
            <a:r>
              <a:rPr lang="en-US" dirty="0"/>
              <a:t>You can also call .update() with a dictionary. It </a:t>
            </a:r>
            <a:r>
              <a:rPr lang="en-US" i="1" dirty="0"/>
              <a:t>overwrites</a:t>
            </a:r>
            <a:r>
              <a:rPr lang="en-US" dirty="0"/>
              <a:t> any existing keys, and </a:t>
            </a:r>
            <a:r>
              <a:rPr lang="en-US" i="1" dirty="0"/>
              <a:t>adds</a:t>
            </a:r>
            <a:r>
              <a:rPr lang="en-US" dirty="0"/>
              <a:t> any new keys</a:t>
            </a:r>
          </a:p>
          <a:p>
            <a:endParaRPr lang="en-US" dirty="0"/>
          </a:p>
          <a:p>
            <a:r>
              <a:rPr lang="en-US" b="1" dirty="0" err="1"/>
              <a:t>d.update</a:t>
            </a:r>
            <a:r>
              <a:rPr lang="en-US" b="1" dirty="0"/>
              <a:t>({'EWR': 15.00, 'SFO': 2300.0})</a:t>
            </a:r>
          </a:p>
          <a:p>
            <a:r>
              <a:rPr lang="en-US" b="1" dirty="0"/>
              <a:t>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D96CA-B6F0-BB44-ABD0-30322AD98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one more fundamental data type to meet: the dictionary</a:t>
            </a:r>
          </a:p>
          <a:p>
            <a:r>
              <a:rPr lang="en-US" dirty="0"/>
              <a:t>It's not as common as a list, but for the things it does, it's incredibly useful.</a:t>
            </a:r>
          </a:p>
          <a:p>
            <a:r>
              <a:rPr lang="en-US" dirty="0"/>
              <a:t>A physical dictionary associates words with their definitions. If you know the word, you can easily look up the associated definition. A python dictionary does the same, for any kind of data: if you have a </a:t>
            </a:r>
            <a:r>
              <a:rPr lang="en-US" i="1" dirty="0"/>
              <a:t>key</a:t>
            </a:r>
            <a:r>
              <a:rPr lang="en-US" dirty="0"/>
              <a:t>, you can easily look up the associated </a:t>
            </a:r>
            <a:r>
              <a:rPr lang="en-US" i="1" dirty="0"/>
              <a:t>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90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F72F6-9720-F040-B8BF-74A8FCA82D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del d['LGA']</a:t>
            </a:r>
          </a:p>
          <a:p>
            <a:r>
              <a:rPr lang="en-US" b="1" dirty="0"/>
              <a:t>d</a:t>
            </a:r>
          </a:p>
          <a:p>
            <a:endParaRPr lang="en-US" dirty="0"/>
          </a:p>
          <a:p>
            <a:r>
              <a:rPr lang="en-US" dirty="0"/>
              <a:t>.pop() removes a key and returns the value (just like </a:t>
            </a:r>
            <a:r>
              <a:rPr lang="en-US" dirty="0" err="1"/>
              <a:t>list.pop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/>
              <a:t>t = </a:t>
            </a:r>
            <a:r>
              <a:rPr lang="en-US" b="1" dirty="0" err="1"/>
              <a:t>d.pop</a:t>
            </a:r>
            <a:r>
              <a:rPr lang="en-US" b="1" dirty="0"/>
              <a:t>('SFO')</a:t>
            </a:r>
          </a:p>
          <a:p>
            <a:r>
              <a:rPr lang="en-US" b="1" dirty="0"/>
              <a:t>t</a:t>
            </a:r>
          </a:p>
          <a:p>
            <a:endParaRPr lang="en-US" dirty="0"/>
          </a:p>
          <a:p>
            <a:r>
              <a:rPr lang="en-US" dirty="0"/>
              <a:t>and .clear() empties the dictionary, like list .clear()</a:t>
            </a:r>
          </a:p>
          <a:p>
            <a:endParaRPr lang="en-US" dirty="0"/>
          </a:p>
          <a:p>
            <a:r>
              <a:rPr lang="en-US" b="1" dirty="0" err="1"/>
              <a:t>d.clear</a:t>
            </a:r>
            <a:r>
              <a:rPr lang="en-US" b="1" dirty="0"/>
              <a:t>()</a:t>
            </a:r>
          </a:p>
          <a:p>
            <a:r>
              <a:rPr lang="en-US" b="1" dirty="0"/>
              <a:t>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3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CTECH402_M4_04</a:t>
            </a:r>
          </a:p>
          <a:p>
            <a:r>
              <a:rPr lang="en-US" dirty="0">
                <a:solidFill>
                  <a:schemeClr val="bg1"/>
                </a:solidFill>
              </a:rPr>
              <a:t>Dictionaries and Loops</a:t>
            </a:r>
          </a:p>
        </p:txBody>
      </p:sp>
    </p:spTree>
    <p:extLst>
      <p:ext uri="{BB962C8B-B14F-4D97-AF65-F5344CB8AC3E}">
        <p14:creationId xmlns:p14="http://schemas.microsoft.com/office/powerpoint/2010/main" val="219042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6BECB9-33CD-2148-B0D5-E836F5309E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put dictionaries together with loops. </a:t>
            </a:r>
          </a:p>
          <a:p>
            <a:r>
              <a:rPr lang="en-US" dirty="0"/>
              <a:t>Here is a dictionary that lists what rooms courses meet in. The course name is the key, the room is the value</a:t>
            </a:r>
          </a:p>
          <a:p>
            <a:r>
              <a:rPr lang="en-US" dirty="0"/>
              <a:t>We also have a list of a student's courses.</a:t>
            </a:r>
          </a:p>
          <a:p>
            <a:r>
              <a:rPr lang="en-US" dirty="0"/>
              <a:t>Can we make the student a list of what </a:t>
            </a:r>
            <a:r>
              <a:rPr lang="en-US" i="1" dirty="0"/>
              <a:t>rooms</a:t>
            </a:r>
            <a:r>
              <a:rPr lang="en-US" dirty="0"/>
              <a:t> she needs to go 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4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C10B63-408E-D540-B447-D6E4DFD3F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B459-A2B6-A544-8DE4-C2B0CB0809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00248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rooms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2033'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'CHEM 6512'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'NBAY 5400'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'Annex L23'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'NBAY 5500'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'BIOL 5230'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 5100'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'Annex 141'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2132'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2140'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2385'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'MATH 5411'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5310'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5340'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schedule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5356'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'BIOL 5230'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5310'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'MATH 5411'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 5100'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9665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F477F9-9C2F-2C45-AEC6-5E5083CDB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we need to look up where a </a:t>
            </a:r>
            <a:r>
              <a:rPr lang="en-US" i="1" dirty="0"/>
              <a:t>single</a:t>
            </a:r>
            <a:r>
              <a:rPr lang="en-US" dirty="0"/>
              <a:t> course meets.</a:t>
            </a:r>
          </a:p>
          <a:p>
            <a:r>
              <a:rPr lang="en-US" dirty="0"/>
              <a:t>If we had a variable </a:t>
            </a:r>
            <a:r>
              <a:rPr lang="en-US" b="1" dirty="0"/>
              <a:t>course</a:t>
            </a:r>
            <a:r>
              <a:rPr lang="en-US" dirty="0"/>
              <a:t>, then:</a:t>
            </a:r>
          </a:p>
        </p:txBody>
      </p:sp>
    </p:spTree>
    <p:extLst>
      <p:ext uri="{BB962C8B-B14F-4D97-AF65-F5344CB8AC3E}">
        <p14:creationId xmlns:p14="http://schemas.microsoft.com/office/powerpoint/2010/main" val="3324685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23FE4E-D9A0-AD4B-BC1B-960D556B77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CF56-4DA4-624A-911B-21BDE1398E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66448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rooms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2033'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'CHEM 6512'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'NBAY 5400'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'Annex L23'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'NBAY 5500'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'BIOL 5230'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 5100'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'Annex 141'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2132'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2140'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2385'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'MATH 5411'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5310'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5340'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schedule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5356'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'BIOL 5230'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5310'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'MATH 5411'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 5100'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rooms[course]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11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50CEA-E613-F547-A0BE-7C55C716F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Now, let's print the course name along with its room on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6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BE1C8-35A5-604E-8AEE-3A537D8BE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1D22-4149-8648-BAA7-B3E256623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66448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rooms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2033'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'CHEM 6512'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'NBAY 5400'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'Annex L23'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'NBAY 5500'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'BIOL 5230'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 5100'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'Annex 141'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2132'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2140'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2385'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'MATH 5411'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5310'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5340'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schedule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5356'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'BIOL 5230'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5310'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'MATH 5411'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 5100'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b="1" dirty="0">
              <a:solidFill>
                <a:srgbClr val="204A87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b="1" dirty="0">
              <a:solidFill>
                <a:srgbClr val="204A87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meets in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rooms[course])</a:t>
            </a:r>
          </a:p>
        </p:txBody>
      </p:sp>
    </p:spTree>
    <p:extLst>
      <p:ext uri="{BB962C8B-B14F-4D97-AF65-F5344CB8AC3E}">
        <p14:creationId xmlns:p14="http://schemas.microsoft.com/office/powerpoint/2010/main" val="4037570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B62944-D953-E945-B874-8AA77E1A3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all we need to do is write a loop that puts each course from the list </a:t>
            </a:r>
            <a:r>
              <a:rPr lang="en-US" i="1" dirty="0"/>
              <a:t>schedule </a:t>
            </a:r>
            <a:r>
              <a:rPr lang="en-US" dirty="0"/>
              <a:t>in the variable named </a:t>
            </a:r>
            <a:r>
              <a:rPr lang="en-US" i="1" dirty="0"/>
              <a:t>course</a:t>
            </a:r>
            <a:r>
              <a:rPr lang="en-US" dirty="0"/>
              <a:t> so we can print it</a:t>
            </a:r>
          </a:p>
          <a:p>
            <a:r>
              <a:rPr lang="en-US" dirty="0"/>
              <a:t>Do we have a way of doing something </a:t>
            </a:r>
            <a:r>
              <a:rPr lang="en-US" i="1" dirty="0"/>
              <a:t>for each </a:t>
            </a:r>
            <a:r>
              <a:rPr lang="en-US" dirty="0"/>
              <a:t>element of a list?</a:t>
            </a:r>
          </a:p>
          <a:p>
            <a:r>
              <a:rPr lang="en-US" dirty="0"/>
              <a:t>Yes we do: a for loop</a:t>
            </a:r>
          </a:p>
          <a:p>
            <a:r>
              <a:rPr lang="en-US" dirty="0"/>
              <a:t>Now let's loop over the list of rooms in the student's schedule so we can print out the room for each course.</a:t>
            </a:r>
          </a:p>
          <a:p>
            <a:r>
              <a:rPr lang="en-US" i="1" dirty="0"/>
              <a:t>for</a:t>
            </a:r>
            <a:r>
              <a:rPr lang="en-US" dirty="0"/>
              <a:t> each course 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305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97F6B9-80AA-F143-A5F5-8994368292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6923-0602-B64F-A238-06C0EBDC5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24898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rooms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2033'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'CHEM 6512'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'NBAY 5400'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'Annex L23'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'NBAY 5500'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'BIOL 5230'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 5100'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'Annex 141'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2132'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2140'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2385'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'MATH 5411'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5310'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5340'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'Sciences 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schedule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'PHYS 5356'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'BIOL 5230'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'INFO 5310'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'MATH 5411'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 5100'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course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schedule: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meets in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rooms[course])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881F-522A-974C-870F-50E85FBC56E6}"/>
              </a:ext>
            </a:extLst>
          </p:cNvPr>
          <p:cNvSpPr txBox="1"/>
          <p:nvPr/>
        </p:nvSpPr>
        <p:spPr>
          <a:xfrm>
            <a:off x="3179928" y="59913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courses.py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801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D96CA-B6F0-BB44-ABD0-30322AD98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examples:</a:t>
            </a:r>
          </a:p>
          <a:p>
            <a:pPr lvl="1"/>
            <a:r>
              <a:rPr lang="en-US" dirty="0"/>
              <a:t>Course number ⇒ course description</a:t>
            </a:r>
          </a:p>
          <a:p>
            <a:pPr lvl="1"/>
            <a:r>
              <a:rPr lang="en-US" dirty="0"/>
              <a:t>Customer ⇒ account balance </a:t>
            </a:r>
          </a:p>
          <a:p>
            <a:pPr lvl="1"/>
            <a:r>
              <a:rPr lang="en-US" dirty="0"/>
              <a:t>Search term ⇒ search results</a:t>
            </a:r>
          </a:p>
          <a:p>
            <a:r>
              <a:rPr lang="en-US" dirty="0"/>
              <a:t>In this module, we'll cover dictionaries, how they're like and unlike lists, and some common ways to use them.</a:t>
            </a:r>
          </a:p>
        </p:txBody>
      </p:sp>
    </p:spTree>
    <p:extLst>
      <p:ext uri="{BB962C8B-B14F-4D97-AF65-F5344CB8AC3E}">
        <p14:creationId xmlns:p14="http://schemas.microsoft.com/office/powerpoint/2010/main" val="1257246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A51EC9-E3B0-7544-96D3-AE23CD711A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courses1.py</a:t>
            </a:r>
          </a:p>
        </p:txBody>
      </p:sp>
    </p:spTree>
    <p:extLst>
      <p:ext uri="{BB962C8B-B14F-4D97-AF65-F5344CB8AC3E}">
        <p14:creationId xmlns:p14="http://schemas.microsoft.com/office/powerpoint/2010/main" val="412081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CTECH402_M4_04</a:t>
            </a:r>
          </a:p>
          <a:p>
            <a:r>
              <a:rPr lang="en-US" dirty="0">
                <a:solidFill>
                  <a:schemeClr val="bg1"/>
                </a:solidFill>
              </a:rPr>
              <a:t>Dictionaries and Lists</a:t>
            </a:r>
          </a:p>
        </p:txBody>
      </p:sp>
    </p:spTree>
    <p:extLst>
      <p:ext uri="{BB962C8B-B14F-4D97-AF65-F5344CB8AC3E}">
        <p14:creationId xmlns:p14="http://schemas.microsoft.com/office/powerpoint/2010/main" val="633363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04D30E-DD8E-4F4E-A43E-CA1D0F2B0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didn't have a separate list of the schedule? What if we just wanted to print out where </a:t>
            </a:r>
            <a:r>
              <a:rPr lang="en-US" i="1" dirty="0"/>
              <a:t>all</a:t>
            </a:r>
            <a:r>
              <a:rPr lang="en-US" dirty="0"/>
              <a:t> the courses meet?</a:t>
            </a:r>
          </a:p>
          <a:p>
            <a:r>
              <a:rPr lang="en-US" dirty="0"/>
              <a:t>That is, we want to write a loop where the loop variable range over all of the </a:t>
            </a:r>
            <a:r>
              <a:rPr lang="en-US" i="1" dirty="0"/>
              <a:t>keys</a:t>
            </a:r>
            <a:r>
              <a:rPr lang="en-US" dirty="0"/>
              <a:t> in a dictionary</a:t>
            </a:r>
          </a:p>
          <a:p>
            <a:r>
              <a:rPr lang="en-US" dirty="0"/>
              <a:t>It turns out there's a very simple way to do this in Python: write </a:t>
            </a:r>
            <a:r>
              <a:rPr lang="en-US" b="1" dirty="0"/>
              <a:t>for k in d</a:t>
            </a:r>
            <a:r>
              <a:rPr lang="en-US" dirty="0"/>
              <a:t> and you have a for loop in which you get to work with each key one at a time</a:t>
            </a:r>
          </a:p>
          <a:p>
            <a:r>
              <a:rPr lang="en-US" dirty="0"/>
              <a:t>If you need the corresponding value, just use </a:t>
            </a:r>
            <a:r>
              <a:rPr lang="en-US" b="1" dirty="0"/>
              <a:t>d[k]</a:t>
            </a:r>
            <a:r>
              <a:rPr lang="en-US" dirty="0"/>
              <a:t> to get it</a:t>
            </a:r>
          </a:p>
        </p:txBody>
      </p:sp>
    </p:spTree>
    <p:extLst>
      <p:ext uri="{BB962C8B-B14F-4D97-AF65-F5344CB8AC3E}">
        <p14:creationId xmlns:p14="http://schemas.microsoft.com/office/powerpoint/2010/main" val="3702244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BB1B2B-E6AF-064C-BBFE-AC3C1F1994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F4672-BF7D-DF4F-ABB2-CC6F3D4732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'Intro I'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'Intro II'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201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'Lab I'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202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'Lab II'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(k)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'--'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d[k])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5CCA0-B952-BF41-92E9-937C387B463A}"/>
              </a:ext>
            </a:extLst>
          </p:cNvPr>
          <p:cNvSpPr txBox="1"/>
          <p:nvPr/>
        </p:nvSpPr>
        <p:spPr>
          <a:xfrm>
            <a:off x="3179928" y="59367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&lt;courses2.py&gt;</a:t>
            </a:r>
          </a:p>
        </p:txBody>
      </p:sp>
    </p:spTree>
    <p:extLst>
      <p:ext uri="{BB962C8B-B14F-4D97-AF65-F5344CB8AC3E}">
        <p14:creationId xmlns:p14="http://schemas.microsoft.com/office/powerpoint/2010/main" val="197450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A51EC9-E3B0-7544-96D3-AE23CD711A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$ python courses2.py</a:t>
            </a:r>
          </a:p>
          <a:p>
            <a:endParaRPr lang="en-US" dirty="0"/>
          </a:p>
          <a:p>
            <a:r>
              <a:rPr lang="en-US" dirty="0"/>
              <a:t>Note that we got the keys in whatever order they happened to be in. Don't count on them being in any particular order. With a list, order is everything. With a dictionary, it's the association between key and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66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DCF5DB-B955-EF48-8887-75B4778F1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get the </a:t>
            </a:r>
            <a:r>
              <a:rPr lang="en-US" i="1" dirty="0"/>
              <a:t>lists</a:t>
            </a:r>
            <a:r>
              <a:rPr lang="en-US" dirty="0"/>
              <a:t> of keys and values in a dictionary if you need them.</a:t>
            </a:r>
          </a:p>
          <a:p>
            <a:r>
              <a:rPr lang="en-US" b="1" dirty="0" err="1"/>
              <a:t>d.keys</a:t>
            </a:r>
            <a:r>
              <a:rPr lang="en-US" b="1" dirty="0"/>
              <a:t>()</a:t>
            </a:r>
            <a:r>
              <a:rPr lang="en-US" dirty="0"/>
              <a:t> is the list-like object that holds the keys</a:t>
            </a:r>
          </a:p>
          <a:p>
            <a:r>
              <a:rPr lang="en-US" b="1" dirty="0" err="1"/>
              <a:t>d.values</a:t>
            </a:r>
            <a:r>
              <a:rPr lang="en-US" b="1" dirty="0"/>
              <a:t>()</a:t>
            </a:r>
            <a:r>
              <a:rPr lang="en-US" dirty="0"/>
              <a:t> is the list-like object that holds the values</a:t>
            </a:r>
          </a:p>
          <a:p>
            <a:r>
              <a:rPr lang="en-US" dirty="0"/>
              <a:t>I say </a:t>
            </a:r>
            <a:r>
              <a:rPr lang="en-US" i="1" dirty="0"/>
              <a:t>list-like</a:t>
            </a:r>
            <a:r>
              <a:rPr lang="en-US" dirty="0"/>
              <a:t> because </a:t>
            </a:r>
            <a:r>
              <a:rPr lang="en-US" dirty="0" err="1"/>
              <a:t>the're</a:t>
            </a:r>
            <a:r>
              <a:rPr lang="en-US" dirty="0"/>
              <a:t> not technically lists. But they act like them in the ways we care about most, e.g., for loops and in/not in</a:t>
            </a:r>
          </a:p>
        </p:txBody>
      </p:sp>
    </p:spTree>
    <p:extLst>
      <p:ext uri="{BB962C8B-B14F-4D97-AF65-F5344CB8AC3E}">
        <p14:creationId xmlns:p14="http://schemas.microsoft.com/office/powerpoint/2010/main" val="2612955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7F1220-31BC-8B4F-B098-A43578F99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d = {101:'Intro I', 102:'Intro II', 201:'Lab I', 202:'Lab II'}</a:t>
            </a:r>
          </a:p>
          <a:p>
            <a:r>
              <a:rPr lang="en-US" b="1" dirty="0"/>
              <a:t>list(</a:t>
            </a:r>
            <a:r>
              <a:rPr lang="en-US" b="1" dirty="0" err="1"/>
              <a:t>d.keys</a:t>
            </a:r>
            <a:r>
              <a:rPr lang="en-US" b="1" dirty="0"/>
              <a:t>())        # [101, 102, 201, 202]</a:t>
            </a:r>
          </a:p>
          <a:p>
            <a:r>
              <a:rPr lang="en-US" b="1" dirty="0"/>
              <a:t>list(</a:t>
            </a:r>
            <a:r>
              <a:rPr lang="en-US" b="1" dirty="0" err="1"/>
              <a:t>d.values</a:t>
            </a:r>
            <a:r>
              <a:rPr lang="en-US" b="1" dirty="0"/>
              <a:t>())      # ['Intro I', 'Intro II', 'Lab I', 'Lab II']</a:t>
            </a:r>
          </a:p>
          <a:p>
            <a:endParaRPr lang="en-US" dirty="0"/>
          </a:p>
          <a:p>
            <a:r>
              <a:rPr lang="en-US" dirty="0"/>
              <a:t>So there </a:t>
            </a:r>
            <a:r>
              <a:rPr lang="en-US" i="1" dirty="0"/>
              <a:t>is</a:t>
            </a:r>
            <a:r>
              <a:rPr lang="en-US" dirty="0"/>
              <a:t> an easy way to test whether a value is in a dictionary</a:t>
            </a:r>
          </a:p>
          <a:p>
            <a:endParaRPr lang="en-US" dirty="0"/>
          </a:p>
          <a:p>
            <a:r>
              <a:rPr lang="en-US" b="1" dirty="0"/>
              <a:t>'Lab II' in </a:t>
            </a:r>
            <a:r>
              <a:rPr lang="en-US" b="1" dirty="0" err="1"/>
              <a:t>d.values</a:t>
            </a:r>
            <a:r>
              <a:rPr lang="en-US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CTECH402_M4_02</a:t>
            </a:r>
          </a:p>
          <a:p>
            <a:r>
              <a:rPr lang="en-US" dirty="0">
                <a:solidFill>
                  <a:schemeClr val="bg1"/>
                </a:solidFill>
              </a:rPr>
              <a:t>Dictionary Basics</a:t>
            </a:r>
          </a:p>
        </p:txBody>
      </p:sp>
    </p:spTree>
    <p:extLst>
      <p:ext uri="{BB962C8B-B14F-4D97-AF65-F5344CB8AC3E}">
        <p14:creationId xmlns:p14="http://schemas.microsoft.com/office/powerpoint/2010/main" val="314228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1A82F-6D94-2A4C-8809-D36AF020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easiest way to understand a dictionary is to play with creating and using them.</a:t>
            </a:r>
          </a:p>
        </p:txBody>
      </p:sp>
    </p:spTree>
    <p:extLst>
      <p:ext uri="{BB962C8B-B14F-4D97-AF65-F5344CB8AC3E}">
        <p14:creationId xmlns:p14="http://schemas.microsoft.com/office/powerpoint/2010/main" val="38836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4999F-9D09-B04F-ADB0-B6BFDB574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 = {'Henry': 'hj405', 'Marion': 'mr232'}</a:t>
            </a:r>
          </a:p>
          <a:p>
            <a:endParaRPr lang="en-US" dirty="0"/>
          </a:p>
          <a:p>
            <a:r>
              <a:rPr lang="en-US" dirty="0"/>
              <a:t>Create a dictionary like a list, </a:t>
            </a:r>
            <a:r>
              <a:rPr lang="en-US" i="1" dirty="0"/>
              <a:t>except</a:t>
            </a:r>
            <a:r>
              <a:rPr lang="en-US" dirty="0"/>
              <a:t>:</a:t>
            </a:r>
          </a:p>
          <a:p>
            <a:r>
              <a:rPr lang="en-US" dirty="0"/>
              <a:t>	{} instead of []</a:t>
            </a:r>
          </a:p>
          <a:p>
            <a:r>
              <a:rPr lang="en-US" dirty="0"/>
              <a:t>	instead of elements, </a:t>
            </a:r>
            <a:r>
              <a:rPr lang="en-US" i="1" dirty="0"/>
              <a:t>pairs </a:t>
            </a:r>
            <a:r>
              <a:rPr lang="en-US" dirty="0"/>
              <a:t>with a : between the halves and , between pairs</a:t>
            </a:r>
          </a:p>
        </p:txBody>
      </p:sp>
    </p:spTree>
    <p:extLst>
      <p:ext uri="{BB962C8B-B14F-4D97-AF65-F5344CB8AC3E}">
        <p14:creationId xmlns:p14="http://schemas.microsoft.com/office/powerpoint/2010/main" val="298255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4999F-9D09-B04F-ADB0-B6BFDB574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This is also how Python prints dictionaries</a:t>
            </a:r>
          </a:p>
          <a:p>
            <a:endParaRPr lang="en-US" dirty="0"/>
          </a:p>
          <a:p>
            <a:r>
              <a:rPr lang="en-US" dirty="0"/>
              <a:t>{} </a:t>
            </a:r>
          </a:p>
          <a:p>
            <a:endParaRPr lang="en-US" dirty="0"/>
          </a:p>
          <a:p>
            <a:r>
              <a:rPr lang="en-US" dirty="0"/>
              <a:t>the empty dictionary: like [] for the empty list but with curly braces instead of square </a:t>
            </a:r>
            <a:r>
              <a:rPr lang="en-US" dirty="0" err="1"/>
              <a:t>backets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0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B8FA6-8735-C545-BDB2-B16A908E56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d['Henry']</a:t>
            </a:r>
          </a:p>
          <a:p>
            <a:endParaRPr lang="en-US" dirty="0"/>
          </a:p>
          <a:p>
            <a:r>
              <a:rPr lang="en-US" dirty="0"/>
              <a:t>access elements by putting the </a:t>
            </a:r>
            <a:r>
              <a:rPr lang="en-US" i="1" dirty="0"/>
              <a:t>key</a:t>
            </a:r>
            <a:r>
              <a:rPr lang="en-US" dirty="0"/>
              <a:t> in brackets</a:t>
            </a:r>
          </a:p>
          <a:p>
            <a:endParaRPr lang="en-US" dirty="0"/>
          </a:p>
          <a:p>
            <a:r>
              <a:rPr lang="en-US" dirty="0"/>
              <a:t>d['Marion']</a:t>
            </a:r>
          </a:p>
          <a:p>
            <a:r>
              <a:rPr lang="en-US" dirty="0"/>
              <a:t>d[1]                    # -&gt; &lt;error&gt;</a:t>
            </a:r>
          </a:p>
          <a:p>
            <a:endParaRPr lang="en-US" dirty="0"/>
          </a:p>
          <a:p>
            <a:r>
              <a:rPr lang="en-US" dirty="0"/>
              <a:t>this is like the list syntax, except we use keys, rather than an integer</a:t>
            </a:r>
          </a:p>
          <a:p>
            <a:endParaRPr lang="en-US" dirty="0"/>
          </a:p>
          <a:p>
            <a:r>
              <a:rPr lang="en-US" dirty="0"/>
              <a:t>d['Marcus']               # -&gt; &lt;error&gt;</a:t>
            </a:r>
          </a:p>
          <a:p>
            <a:endParaRPr lang="en-US" dirty="0"/>
          </a:p>
          <a:p>
            <a:r>
              <a:rPr lang="en-US" dirty="0"/>
              <a:t>It's an error to look up a key not in the 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3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1CC52-9396-5848-B18A-63AE73D2C9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d['Marcus'] = 'mb889' </a:t>
            </a:r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i="1" dirty="0"/>
              <a:t>add</a:t>
            </a:r>
            <a:r>
              <a:rPr lang="en-US" dirty="0"/>
              <a:t> a key/value pair using the [] syntax like you would with a list.</a:t>
            </a:r>
          </a:p>
          <a:p>
            <a:endParaRPr lang="en-US" dirty="0"/>
          </a:p>
          <a:p>
            <a:r>
              <a:rPr lang="en-US" b="1" dirty="0"/>
              <a:t>d</a:t>
            </a:r>
          </a:p>
          <a:p>
            <a:endParaRPr lang="en-US" b="1" dirty="0"/>
          </a:p>
          <a:p>
            <a:r>
              <a:rPr lang="en-US" b="1" dirty="0"/>
              <a:t>d['Marcus']</a:t>
            </a:r>
          </a:p>
        </p:txBody>
      </p:sp>
    </p:spTree>
    <p:extLst>
      <p:ext uri="{BB962C8B-B14F-4D97-AF65-F5344CB8AC3E}">
        <p14:creationId xmlns:p14="http://schemas.microsoft.com/office/powerpoint/2010/main" val="143442146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3911</TotalTime>
  <Words>1675</Words>
  <Application>Microsoft Macintosh PowerPoint</Application>
  <PresentationFormat>Widescreen</PresentationFormat>
  <Paragraphs>190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299</cp:revision>
  <dcterms:created xsi:type="dcterms:W3CDTF">2018-05-23T17:51:33Z</dcterms:created>
  <dcterms:modified xsi:type="dcterms:W3CDTF">2019-02-15T18:17:57Z</dcterms:modified>
</cp:coreProperties>
</file>