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4"/>
  </p:notesMasterIdLst>
  <p:sldIdLst>
    <p:sldId id="347" r:id="rId2"/>
    <p:sldId id="348" r:id="rId3"/>
    <p:sldId id="383" r:id="rId4"/>
    <p:sldId id="384" r:id="rId5"/>
    <p:sldId id="391" r:id="rId6"/>
    <p:sldId id="385" r:id="rId7"/>
    <p:sldId id="386" r:id="rId8"/>
    <p:sldId id="457" r:id="rId9"/>
    <p:sldId id="388" r:id="rId10"/>
    <p:sldId id="402" r:id="rId11"/>
    <p:sldId id="403" r:id="rId12"/>
    <p:sldId id="404" r:id="rId13"/>
    <p:sldId id="406" r:id="rId14"/>
    <p:sldId id="408" r:id="rId15"/>
    <p:sldId id="409" r:id="rId16"/>
    <p:sldId id="410" r:id="rId17"/>
    <p:sldId id="405" r:id="rId18"/>
    <p:sldId id="411" r:id="rId19"/>
    <p:sldId id="392" r:id="rId20"/>
    <p:sldId id="393" r:id="rId21"/>
    <p:sldId id="394" r:id="rId22"/>
    <p:sldId id="395" r:id="rId23"/>
    <p:sldId id="396" r:id="rId24"/>
    <p:sldId id="459" r:id="rId25"/>
    <p:sldId id="397" r:id="rId26"/>
    <p:sldId id="398" r:id="rId27"/>
    <p:sldId id="399" r:id="rId28"/>
    <p:sldId id="400" r:id="rId29"/>
    <p:sldId id="401" r:id="rId30"/>
    <p:sldId id="412" r:id="rId31"/>
    <p:sldId id="413" r:id="rId32"/>
    <p:sldId id="414" r:id="rId33"/>
    <p:sldId id="415" r:id="rId34"/>
    <p:sldId id="418" r:id="rId35"/>
    <p:sldId id="419" r:id="rId36"/>
    <p:sldId id="420" r:id="rId37"/>
    <p:sldId id="421" r:id="rId38"/>
    <p:sldId id="422" r:id="rId39"/>
    <p:sldId id="423" r:id="rId40"/>
    <p:sldId id="424" r:id="rId41"/>
    <p:sldId id="425" r:id="rId42"/>
    <p:sldId id="426" r:id="rId43"/>
    <p:sldId id="428" r:id="rId44"/>
    <p:sldId id="427" r:id="rId45"/>
    <p:sldId id="429" r:id="rId46"/>
    <p:sldId id="430" r:id="rId47"/>
    <p:sldId id="431" r:id="rId48"/>
    <p:sldId id="460" r:id="rId49"/>
    <p:sldId id="461" r:id="rId50"/>
    <p:sldId id="432" r:id="rId51"/>
    <p:sldId id="434" r:id="rId52"/>
    <p:sldId id="435" r:id="rId53"/>
    <p:sldId id="436" r:id="rId54"/>
    <p:sldId id="437" r:id="rId55"/>
    <p:sldId id="438" r:id="rId56"/>
    <p:sldId id="439" r:id="rId57"/>
    <p:sldId id="440" r:id="rId58"/>
    <p:sldId id="441" r:id="rId59"/>
    <p:sldId id="442" r:id="rId60"/>
    <p:sldId id="443" r:id="rId61"/>
    <p:sldId id="444" r:id="rId62"/>
    <p:sldId id="445" r:id="rId63"/>
    <p:sldId id="446" r:id="rId64"/>
    <p:sldId id="447" r:id="rId65"/>
    <p:sldId id="456" r:id="rId66"/>
    <p:sldId id="448" r:id="rId67"/>
    <p:sldId id="449" r:id="rId68"/>
    <p:sldId id="450" r:id="rId69"/>
    <p:sldId id="451" r:id="rId70"/>
    <p:sldId id="452" r:id="rId71"/>
    <p:sldId id="453" r:id="rId72"/>
    <p:sldId id="455"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2424"/>
    <a:srgbClr val="A6A7A4"/>
    <a:srgbClr val="EA1E24"/>
    <a:srgbClr val="B3B3B3"/>
    <a:srgbClr val="ECECEC"/>
    <a:srgbClr val="4D4F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80"/>
    <p:restoredTop sz="86692"/>
  </p:normalViewPr>
  <p:slideViewPr>
    <p:cSldViewPr snapToGrid="0" snapToObjects="1">
      <p:cViewPr varScale="1">
        <p:scale>
          <a:sx n="124" d="100"/>
          <a:sy n="124" d="100"/>
        </p:scale>
        <p:origin x="296" y="1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8ACD8-6E14-F146-9986-2DDB8F18C1FA}" type="datetimeFigureOut">
              <a:rPr lang="en-US" smtClean="0"/>
              <a:t>2/13/19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14FCA-A5D1-0749-96A8-1423D61C59E6}" type="slidenum">
              <a:rPr lang="en-US" smtClean="0"/>
              <a:t>‹#›</a:t>
            </a:fld>
            <a:endParaRPr lang="en-US"/>
          </a:p>
        </p:txBody>
      </p:sp>
    </p:spTree>
    <p:extLst>
      <p:ext uri="{BB962C8B-B14F-4D97-AF65-F5344CB8AC3E}">
        <p14:creationId xmlns:p14="http://schemas.microsoft.com/office/powerpoint/2010/main" val="1743074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a:t>
            </a:fld>
            <a:endParaRPr lang="en-US"/>
          </a:p>
        </p:txBody>
      </p:sp>
    </p:spTree>
    <p:extLst>
      <p:ext uri="{BB962C8B-B14F-4D97-AF65-F5344CB8AC3E}">
        <p14:creationId xmlns:p14="http://schemas.microsoft.com/office/powerpoint/2010/main" val="1964822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a:t>
            </a:fld>
            <a:endParaRPr lang="en-US"/>
          </a:p>
        </p:txBody>
      </p:sp>
    </p:spTree>
    <p:extLst>
      <p:ext uri="{BB962C8B-B14F-4D97-AF65-F5344CB8AC3E}">
        <p14:creationId xmlns:p14="http://schemas.microsoft.com/office/powerpoint/2010/main" val="925957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10</a:t>
            </a:fld>
            <a:endParaRPr lang="en-US"/>
          </a:p>
        </p:txBody>
      </p:sp>
    </p:spTree>
    <p:extLst>
      <p:ext uri="{BB962C8B-B14F-4D97-AF65-F5344CB8AC3E}">
        <p14:creationId xmlns:p14="http://schemas.microsoft.com/office/powerpoint/2010/main" val="107671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19</a:t>
            </a:fld>
            <a:endParaRPr lang="en-US"/>
          </a:p>
        </p:txBody>
      </p:sp>
    </p:spTree>
    <p:extLst>
      <p:ext uri="{BB962C8B-B14F-4D97-AF65-F5344CB8AC3E}">
        <p14:creationId xmlns:p14="http://schemas.microsoft.com/office/powerpoint/2010/main" val="4083115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30</a:t>
            </a:fld>
            <a:endParaRPr lang="en-US"/>
          </a:p>
        </p:txBody>
      </p:sp>
    </p:spTree>
    <p:extLst>
      <p:ext uri="{BB962C8B-B14F-4D97-AF65-F5344CB8AC3E}">
        <p14:creationId xmlns:p14="http://schemas.microsoft.com/office/powerpoint/2010/main" val="323494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39</a:t>
            </a:fld>
            <a:endParaRPr lang="en-US"/>
          </a:p>
        </p:txBody>
      </p:sp>
    </p:spTree>
    <p:extLst>
      <p:ext uri="{BB962C8B-B14F-4D97-AF65-F5344CB8AC3E}">
        <p14:creationId xmlns:p14="http://schemas.microsoft.com/office/powerpoint/2010/main" val="2032940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47</a:t>
            </a:fld>
            <a:endParaRPr lang="en-US"/>
          </a:p>
        </p:txBody>
      </p:sp>
    </p:spTree>
    <p:extLst>
      <p:ext uri="{BB962C8B-B14F-4D97-AF65-F5344CB8AC3E}">
        <p14:creationId xmlns:p14="http://schemas.microsoft.com/office/powerpoint/2010/main" val="2198723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66</a:t>
            </a:fld>
            <a:endParaRPr lang="en-US"/>
          </a:p>
        </p:txBody>
      </p:sp>
    </p:spTree>
    <p:extLst>
      <p:ext uri="{BB962C8B-B14F-4D97-AF65-F5344CB8AC3E}">
        <p14:creationId xmlns:p14="http://schemas.microsoft.com/office/powerpoint/2010/main" val="3021279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rgbClr val="EA1E24"/>
        </a:solidFill>
        <a:effectLst/>
      </p:bgPr>
    </p:bg>
    <p:spTree>
      <p:nvGrpSpPr>
        <p:cNvPr id="1" name=""/>
        <p:cNvGrpSpPr/>
        <p:nvPr/>
      </p:nvGrpSpPr>
      <p:grpSpPr>
        <a:xfrm>
          <a:off x="0" y="0"/>
          <a:ext cx="0" cy="0"/>
          <a:chOff x="0" y="0"/>
          <a:chExt cx="0" cy="0"/>
        </a:xfrm>
      </p:grpSpPr>
      <p:sp>
        <p:nvSpPr>
          <p:cNvPr id="4" name="TextBox 3"/>
          <p:cNvSpPr txBox="1"/>
          <p:nvPr userDrawn="1"/>
        </p:nvSpPr>
        <p:spPr>
          <a:xfrm>
            <a:off x="928687" y="1143000"/>
            <a:ext cx="2416397" cy="2395528"/>
          </a:xfrm>
          <a:prstGeom prst="rect">
            <a:avLst/>
          </a:prstGeom>
          <a:noFill/>
        </p:spPr>
        <p:txBody>
          <a:bodyPr wrap="square" rtlCol="0">
            <a:spAutoFit/>
          </a:bodyPr>
          <a:lstStyle/>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Module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Video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Title: </a:t>
            </a:r>
          </a:p>
          <a:p>
            <a:endParaRPr lang="en-US" dirty="0">
              <a:solidFill>
                <a:schemeClr val="bg1"/>
              </a:solidFill>
            </a:endParaRPr>
          </a:p>
        </p:txBody>
      </p:sp>
      <p:sp>
        <p:nvSpPr>
          <p:cNvPr id="6" name="Text Placeholder 5"/>
          <p:cNvSpPr>
            <a:spLocks noGrp="1"/>
          </p:cNvSpPr>
          <p:nvPr>
            <p:ph type="body" sz="quarter" idx="10"/>
          </p:nvPr>
        </p:nvSpPr>
        <p:spPr>
          <a:xfrm>
            <a:off x="3344863" y="1143000"/>
            <a:ext cx="7593012" cy="2177006"/>
          </a:xfrm>
        </p:spPr>
        <p:txBody>
          <a:bodyPr>
            <a:spAutoFit/>
          </a:bodyPr>
          <a:lstStyle>
            <a:lvl1pPr marL="0" indent="0">
              <a:buNone/>
              <a:defRPr/>
            </a:lvl1pPr>
          </a:lstStyle>
          <a:p>
            <a:pPr marL="228600" marR="0" lvl="0" indent="-411480" algn="l" defTabSz="914400" rtl="0" eaLnBrk="1" fontAlgn="auto" latinLnBrk="0" hangingPunct="1">
              <a:lnSpc>
                <a:spcPct val="90000"/>
              </a:lnSpc>
              <a:spcBef>
                <a:spcPts val="1000"/>
              </a:spcBef>
              <a:spcAft>
                <a:spcPts val="0"/>
              </a:spcAft>
              <a:buClrTx/>
              <a:buSzTx/>
              <a:tabLst/>
              <a:defRPr/>
            </a:pPr>
            <a:r>
              <a:rPr lang="en-US"/>
              <a:t>Edit Master text styles</a:t>
            </a:r>
          </a:p>
          <a:p>
            <a:pPr marL="228600" marR="0" lvl="1" indent="-411480" algn="l" defTabSz="914400" rtl="0" eaLnBrk="1" fontAlgn="auto" latinLnBrk="0" hangingPunct="1">
              <a:lnSpc>
                <a:spcPct val="90000"/>
              </a:lnSpc>
              <a:spcBef>
                <a:spcPts val="1000"/>
              </a:spcBef>
              <a:spcAft>
                <a:spcPts val="0"/>
              </a:spcAft>
              <a:buClrTx/>
              <a:buSzTx/>
              <a:tabLst/>
              <a:defRPr/>
            </a:pPr>
            <a:r>
              <a:rPr lang="en-US"/>
              <a:t>Second level</a:t>
            </a:r>
          </a:p>
          <a:p>
            <a:pPr marL="228600" marR="0" lvl="2" indent="-411480" algn="l" defTabSz="914400" rtl="0" eaLnBrk="1" fontAlgn="auto" latinLnBrk="0" hangingPunct="1">
              <a:lnSpc>
                <a:spcPct val="90000"/>
              </a:lnSpc>
              <a:spcBef>
                <a:spcPts val="1000"/>
              </a:spcBef>
              <a:spcAft>
                <a:spcPts val="0"/>
              </a:spcAft>
              <a:buClrTx/>
              <a:buSzTx/>
              <a:tabLst/>
              <a:defRPr/>
            </a:pPr>
            <a:r>
              <a:rPr lang="en-US"/>
              <a:t>Third level</a:t>
            </a:r>
          </a:p>
        </p:txBody>
      </p:sp>
    </p:spTree>
    <p:extLst>
      <p:ext uri="{BB962C8B-B14F-4D97-AF65-F5344CB8AC3E}">
        <p14:creationId xmlns:p14="http://schemas.microsoft.com/office/powerpoint/2010/main" val="122400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lking Point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392960-2489-3744-9C81-E560B6633BAC}"/>
              </a:ext>
            </a:extLst>
          </p:cNvPr>
          <p:cNvSpPr>
            <a:spLocks noGrp="1"/>
          </p:cNvSpPr>
          <p:nvPr>
            <p:ph type="body" sz="quarter" idx="10"/>
          </p:nvPr>
        </p:nvSpPr>
        <p:spPr>
          <a:xfrm>
            <a:off x="199198" y="179456"/>
            <a:ext cx="11787394" cy="64698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644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Screen Code">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5892800" y="359330"/>
            <a:ext cx="6011900" cy="924997"/>
          </a:xfrm>
          <a:blipFill dpi="0" rotWithShape="1">
            <a:blip r:embed="rId2"/>
            <a:srcRect/>
            <a:tile tx="0" ty="0" sx="100000" sy="100000" flip="none" algn="l"/>
          </a:blipFill>
          <a:ln>
            <a:noFill/>
          </a:ln>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half screen code sample – top-aligned, 45 wide&gt;</a:t>
            </a:r>
          </a:p>
        </p:txBody>
      </p:sp>
      <p:sp>
        <p:nvSpPr>
          <p:cNvPr id="14" name="Text Placeholder 9"/>
          <p:cNvSpPr>
            <a:spLocks noGrp="1"/>
          </p:cNvSpPr>
          <p:nvPr>
            <p:ph type="body" sz="quarter" idx="12" hasCustomPrompt="1"/>
          </p:nvPr>
        </p:nvSpPr>
        <p:spPr>
          <a:xfrm>
            <a:off x="949123" y="359330"/>
            <a:ext cx="10955577" cy="509498"/>
          </a:xfrm>
          <a:blipFill dpi="0" rotWithShape="1">
            <a:blip r:embed="rId2"/>
            <a:srcRect/>
            <a:tile tx="0" ty="0" sx="100000" sy="100000" flip="none" algn="l"/>
          </a:blipFill>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full screen code sample&gt;</a:t>
            </a:r>
          </a:p>
        </p:txBody>
      </p:sp>
    </p:spTree>
    <p:extLst>
      <p:ext uri="{BB962C8B-B14F-4D97-AF65-F5344CB8AC3E}">
        <p14:creationId xmlns:p14="http://schemas.microsoft.com/office/powerpoint/2010/main" val="141722101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ve Code">
    <p:bg>
      <p:bgPr>
        <a:solidFill>
          <a:schemeClr val="bg1">
            <a:lumMod val="8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5443F8-D861-1D40-B2CB-178ED8F0FE1B}"/>
              </a:ext>
            </a:extLst>
          </p:cNvPr>
          <p:cNvSpPr>
            <a:spLocks noGrp="1"/>
          </p:cNvSpPr>
          <p:nvPr>
            <p:ph sz="quarter" idx="10" hasCustomPrompt="1"/>
          </p:nvPr>
        </p:nvSpPr>
        <p:spPr>
          <a:xfrm>
            <a:off x="212034" y="238538"/>
            <a:ext cx="11804375" cy="6480314"/>
          </a:xfrm>
        </p:spPr>
        <p:txBody>
          <a:bodyPr/>
          <a:lstStyle>
            <a:lvl1pPr marL="0" indent="0">
              <a:buNone/>
              <a:defRPr sz="3200">
                <a:latin typeface="Consolas" panose="020B0609020204030204" pitchFamily="49" charset="0"/>
                <a:cs typeface="Consolas" panose="020B0609020204030204" pitchFamily="49" charset="0"/>
              </a:defRPr>
            </a:lvl1pPr>
          </a:lstStyle>
          <a:p>
            <a:pPr lvl="0"/>
            <a:r>
              <a:rPr lang="en-US" dirty="0"/>
              <a:t>Live terminal code samples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87494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tes for Browser">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49B8AB-CBF4-E84E-AB4D-0D258B17CC94}"/>
              </a:ext>
            </a:extLst>
          </p:cNvPr>
          <p:cNvSpPr txBox="1"/>
          <p:nvPr userDrawn="1"/>
        </p:nvSpPr>
        <p:spPr>
          <a:xfrm>
            <a:off x="291547" y="172278"/>
            <a:ext cx="11767931" cy="707886"/>
          </a:xfrm>
          <a:prstGeom prst="rect">
            <a:avLst/>
          </a:prstGeom>
          <a:noFill/>
        </p:spPr>
        <p:txBody>
          <a:bodyPr wrap="square" rtlCol="0">
            <a:spAutoFit/>
          </a:bodyPr>
          <a:lstStyle/>
          <a:p>
            <a:r>
              <a:rPr lang="en-US" sz="4000" b="1" dirty="0">
                <a:solidFill>
                  <a:schemeClr val="tx1"/>
                </a:solidFill>
              </a:rPr>
              <a:t>Browser Transcript/Examples</a:t>
            </a:r>
          </a:p>
        </p:txBody>
      </p:sp>
    </p:spTree>
    <p:extLst>
      <p:ext uri="{BB962C8B-B14F-4D97-AF65-F5344CB8AC3E}">
        <p14:creationId xmlns:p14="http://schemas.microsoft.com/office/powerpoint/2010/main" val="199080776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ser Facing PPT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A4FF4B-3F5F-E04D-A6AC-DA761681CF8B}"/>
              </a:ext>
            </a:extLst>
          </p:cNvPr>
          <p:cNvPicPr>
            <a:picLocks noChangeAspect="1"/>
          </p:cNvPicPr>
          <p:nvPr userDrawn="1"/>
        </p:nvPicPr>
        <p:blipFill>
          <a:blip r:embed="rId2"/>
          <a:stretch>
            <a:fillRect/>
          </a:stretch>
        </p:blipFill>
        <p:spPr>
          <a:xfrm>
            <a:off x="9337198" y="215900"/>
            <a:ext cx="2534127" cy="1139687"/>
          </a:xfrm>
          <a:prstGeom prst="rect">
            <a:avLst/>
          </a:prstGeom>
        </p:spPr>
      </p:pic>
      <p:sp>
        <p:nvSpPr>
          <p:cNvPr id="2" name="TextBox 1">
            <a:extLst>
              <a:ext uri="{FF2B5EF4-FFF2-40B4-BE49-F238E27FC236}">
                <a16:creationId xmlns:a16="http://schemas.microsoft.com/office/drawing/2014/main" id="{261EF09E-689C-EA44-9594-C655C0BC072F}"/>
              </a:ext>
            </a:extLst>
          </p:cNvPr>
          <p:cNvSpPr txBox="1"/>
          <p:nvPr userDrawn="1"/>
        </p:nvSpPr>
        <p:spPr>
          <a:xfrm>
            <a:off x="139700" y="101600"/>
            <a:ext cx="9347200" cy="707886"/>
          </a:xfrm>
          <a:prstGeom prst="rect">
            <a:avLst/>
          </a:prstGeom>
          <a:noFill/>
        </p:spPr>
        <p:txBody>
          <a:bodyPr wrap="square" rtlCol="0">
            <a:spAutoFit/>
          </a:bodyPr>
          <a:lstStyle/>
          <a:p>
            <a:r>
              <a:rPr lang="en-US" sz="4000" b="1" dirty="0"/>
              <a:t>User Facing Slide (Post Production)</a:t>
            </a:r>
          </a:p>
        </p:txBody>
      </p:sp>
    </p:spTree>
    <p:extLst>
      <p:ext uri="{BB962C8B-B14F-4D97-AF65-F5344CB8AC3E}">
        <p14:creationId xmlns:p14="http://schemas.microsoft.com/office/powerpoint/2010/main" val="843804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5775" y="400050"/>
            <a:ext cx="11258549" cy="61579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5307107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50" r:id="rId3"/>
    <p:sldLayoutId id="2147483662" r:id="rId4"/>
    <p:sldLayoutId id="2147483665" r:id="rId5"/>
    <p:sldLayoutId id="214748366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411480" algn="l" defTabSz="914400" rtl="0" eaLnBrk="1" latinLnBrk="0" hangingPunct="1">
        <a:lnSpc>
          <a:spcPct val="90000"/>
        </a:lnSpc>
        <a:spcBef>
          <a:spcPts val="1000"/>
        </a:spcBef>
        <a:buFont typeface="Arial"/>
        <a:buChar char="•"/>
        <a:defRPr sz="4400" kern="1200">
          <a:solidFill>
            <a:schemeClr val="tx1"/>
          </a:solidFill>
          <a:latin typeface="+mn-lt"/>
          <a:ea typeface="+mn-ea"/>
          <a:cs typeface="+mn-cs"/>
        </a:defRPr>
      </a:lvl1pPr>
      <a:lvl2pPr marL="685800" indent="-411480" algn="l" defTabSz="914400" rtl="0" eaLnBrk="1" latinLnBrk="0" hangingPunct="1">
        <a:lnSpc>
          <a:spcPct val="90000"/>
        </a:lnSpc>
        <a:spcBef>
          <a:spcPts val="500"/>
        </a:spcBef>
        <a:buFont typeface="CambriaMath" charset="0"/>
        <a:buChar char="⎯"/>
        <a:defRPr sz="3600" kern="1200">
          <a:solidFill>
            <a:schemeClr val="tx1"/>
          </a:solidFill>
          <a:latin typeface="+mn-lt"/>
          <a:ea typeface="+mn-ea"/>
          <a:cs typeface="+mn-cs"/>
        </a:defRPr>
      </a:lvl2pPr>
      <a:lvl3pPr marL="1143000" indent="-41148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CTECH402_M2_01</a:t>
            </a:r>
          </a:p>
          <a:p>
            <a:r>
              <a:rPr lang="en-US" dirty="0">
                <a:solidFill>
                  <a:schemeClr val="bg1"/>
                </a:solidFill>
              </a:rPr>
              <a:t>Module Intro</a:t>
            </a:r>
          </a:p>
        </p:txBody>
      </p:sp>
    </p:spTree>
    <p:extLst>
      <p:ext uri="{BB962C8B-B14F-4D97-AF65-F5344CB8AC3E}">
        <p14:creationId xmlns:p14="http://schemas.microsoft.com/office/powerpoint/2010/main" val="1237867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CTECH402_M2_03</a:t>
            </a:r>
          </a:p>
          <a:p>
            <a:r>
              <a:rPr lang="en-US" dirty="0">
                <a:solidFill>
                  <a:schemeClr val="bg1"/>
                </a:solidFill>
              </a:rPr>
              <a:t>List Membership Tests</a:t>
            </a:r>
          </a:p>
        </p:txBody>
      </p:sp>
    </p:spTree>
    <p:extLst>
      <p:ext uri="{BB962C8B-B14F-4D97-AF65-F5344CB8AC3E}">
        <p14:creationId xmlns:p14="http://schemas.microsoft.com/office/powerpoint/2010/main" val="3874093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F92F7A-0BF7-E74E-81CA-153942AD9DDF}"/>
              </a:ext>
            </a:extLst>
          </p:cNvPr>
          <p:cNvSpPr>
            <a:spLocks noGrp="1"/>
          </p:cNvSpPr>
          <p:nvPr>
            <p:ph type="body" sz="quarter" idx="10"/>
          </p:nvPr>
        </p:nvSpPr>
        <p:spPr/>
        <p:txBody>
          <a:bodyPr/>
          <a:lstStyle/>
          <a:p>
            <a:r>
              <a:rPr lang="en-US" dirty="0"/>
              <a:t>There is a simple, elegant way to check whether something is a member of a list</a:t>
            </a:r>
          </a:p>
          <a:p>
            <a:r>
              <a:rPr lang="en-US" dirty="0"/>
              <a:t>It's the </a:t>
            </a:r>
            <a:r>
              <a:rPr lang="en-US" i="1" dirty="0"/>
              <a:t>in</a:t>
            </a:r>
            <a:r>
              <a:rPr lang="en-US" dirty="0"/>
              <a:t> operator</a:t>
            </a:r>
          </a:p>
          <a:p>
            <a:r>
              <a:rPr lang="en-US" dirty="0"/>
              <a:t>It returns True if the element is in the list, and False if it isn't</a:t>
            </a:r>
          </a:p>
        </p:txBody>
      </p:sp>
    </p:spTree>
    <p:extLst>
      <p:ext uri="{BB962C8B-B14F-4D97-AF65-F5344CB8AC3E}">
        <p14:creationId xmlns:p14="http://schemas.microsoft.com/office/powerpoint/2010/main" val="1042288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53605-C90A-124E-802E-7540B8AD9C71}"/>
              </a:ext>
            </a:extLst>
          </p:cNvPr>
          <p:cNvSpPr>
            <a:spLocks noGrp="1"/>
          </p:cNvSpPr>
          <p:nvPr>
            <p:ph sz="quarter" idx="10"/>
          </p:nvPr>
        </p:nvSpPr>
        <p:spPr/>
        <p:txBody>
          <a:bodyPr>
            <a:normAutofit/>
          </a:bodyPr>
          <a:lstStyle/>
          <a:p>
            <a:r>
              <a:rPr lang="en-US" dirty="0"/>
              <a:t>'cat' in ['cat', 'dog', 'yak', 'zebra']     </a:t>
            </a:r>
          </a:p>
          <a:p>
            <a:r>
              <a:rPr lang="en-US" dirty="0"/>
              <a:t>      # -&gt; True</a:t>
            </a:r>
          </a:p>
          <a:p>
            <a:endParaRPr lang="en-US" dirty="0"/>
          </a:p>
          <a:p>
            <a:r>
              <a:rPr lang="en-US" dirty="0"/>
              <a:t>'walrus' in ['cat', 'dog', 'yak', 'zebra']   </a:t>
            </a:r>
          </a:p>
          <a:p>
            <a:r>
              <a:rPr lang="en-US" dirty="0"/>
              <a:t>      # -&gt; False</a:t>
            </a:r>
          </a:p>
          <a:p>
            <a:endParaRPr lang="en-US" dirty="0"/>
          </a:p>
          <a:p>
            <a:r>
              <a:rPr lang="en-US" dirty="0"/>
              <a:t>1 in ['cat', 'dog', 'yak', 'zebra']          </a:t>
            </a:r>
          </a:p>
          <a:p>
            <a:r>
              <a:rPr lang="en-US" dirty="0"/>
              <a:t>      # -&gt; False</a:t>
            </a:r>
          </a:p>
          <a:p>
            <a:endParaRPr lang="en-US" dirty="0"/>
          </a:p>
          <a:p>
            <a:r>
              <a:rPr lang="en-US" dirty="0"/>
              <a:t>'cat' in ['cat', 'cat', 'yak']   			 </a:t>
            </a:r>
          </a:p>
          <a:p>
            <a:r>
              <a:rPr lang="en-US" dirty="0"/>
              <a:t>      # -&gt; True</a:t>
            </a:r>
          </a:p>
          <a:p>
            <a:endParaRPr lang="en-US" dirty="0"/>
          </a:p>
        </p:txBody>
      </p:sp>
    </p:spTree>
    <p:extLst>
      <p:ext uri="{BB962C8B-B14F-4D97-AF65-F5344CB8AC3E}">
        <p14:creationId xmlns:p14="http://schemas.microsoft.com/office/powerpoint/2010/main" val="3297565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ECCE49-225F-8745-ADB5-ED7A72AB48FD}"/>
              </a:ext>
            </a:extLst>
          </p:cNvPr>
          <p:cNvSpPr>
            <a:spLocks noGrp="1"/>
          </p:cNvSpPr>
          <p:nvPr>
            <p:ph type="body" sz="quarter" idx="10"/>
          </p:nvPr>
        </p:nvSpPr>
        <p:spPr/>
        <p:txBody>
          <a:bodyPr/>
          <a:lstStyle/>
          <a:p>
            <a:r>
              <a:rPr lang="en-US" dirty="0"/>
              <a:t>You can use this wherever you need a Boolean, just like the comparison operators like == and &lt;</a:t>
            </a:r>
          </a:p>
          <a:p>
            <a:r>
              <a:rPr lang="en-US" dirty="0"/>
              <a:t>Very useful in ifs and whiles</a:t>
            </a:r>
          </a:p>
        </p:txBody>
      </p:sp>
    </p:spTree>
    <p:extLst>
      <p:ext uri="{BB962C8B-B14F-4D97-AF65-F5344CB8AC3E}">
        <p14:creationId xmlns:p14="http://schemas.microsoft.com/office/powerpoint/2010/main" val="4115749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4A24CB-601D-DB46-AA88-F9E560BBF9D3}"/>
              </a:ext>
            </a:extLst>
          </p:cNvPr>
          <p:cNvSpPr>
            <a:spLocks noGrp="1"/>
          </p:cNvSpPr>
          <p:nvPr>
            <p:ph type="body" sz="quarter" idx="11"/>
          </p:nvPr>
        </p:nvSpPr>
        <p:spPr>
          <a:xfrm>
            <a:off x="5892800" y="359330"/>
            <a:ext cx="6011900" cy="2586990"/>
          </a:xfrm>
        </p:spPr>
        <p:txBody>
          <a:bodyPr/>
          <a:lstStyle/>
          <a:p>
            <a:r>
              <a:rPr lang="en-US" b="1" dirty="0" err="1">
                <a:solidFill>
                  <a:srgbClr val="000000"/>
                </a:solidFill>
                <a:latin typeface="Consolas" panose="020B0609020204030204" pitchFamily="49" charset="0"/>
              </a:rPr>
              <a:t>my_animals</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'yak'</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my_animals</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 like that one too!'</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'Sorry, not my favorite.'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F27EC154-EC40-4842-A846-06C22A91AA23}"/>
              </a:ext>
            </a:extLst>
          </p:cNvPr>
          <p:cNvSpPr txBox="1"/>
          <p:nvPr/>
        </p:nvSpPr>
        <p:spPr>
          <a:xfrm>
            <a:off x="2496620" y="5476126"/>
            <a:ext cx="1556836" cy="369332"/>
          </a:xfrm>
          <a:prstGeom prst="rect">
            <a:avLst/>
          </a:prstGeom>
          <a:noFill/>
        </p:spPr>
        <p:txBody>
          <a:bodyPr wrap="none" rtlCol="0">
            <a:spAutoFit/>
          </a:bodyPr>
          <a:lstStyle/>
          <a:p>
            <a:r>
              <a:rPr lang="en-US" dirty="0"/>
              <a:t>&lt;</a:t>
            </a:r>
            <a:r>
              <a:rPr lang="en-US" dirty="0" err="1"/>
              <a:t>animals.py</a:t>
            </a:r>
            <a:r>
              <a:rPr lang="en-US" dirty="0"/>
              <a:t>&gt;</a:t>
            </a:r>
          </a:p>
        </p:txBody>
      </p:sp>
    </p:spTree>
    <p:extLst>
      <p:ext uri="{BB962C8B-B14F-4D97-AF65-F5344CB8AC3E}">
        <p14:creationId xmlns:p14="http://schemas.microsoft.com/office/powerpoint/2010/main" val="2076595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75B0FE-B092-3045-AB67-28283FEB7825}"/>
              </a:ext>
            </a:extLst>
          </p:cNvPr>
          <p:cNvSpPr>
            <a:spLocks noGrp="1"/>
          </p:cNvSpPr>
          <p:nvPr>
            <p:ph sz="quarter" idx="10"/>
          </p:nvPr>
        </p:nvSpPr>
        <p:spPr/>
        <p:txBody>
          <a:bodyPr/>
          <a:lstStyle/>
          <a:p>
            <a:r>
              <a:rPr lang="en-US" dirty="0"/>
              <a:t>$ python </a:t>
            </a:r>
            <a:r>
              <a:rPr lang="en-US" dirty="0" err="1"/>
              <a:t>animals.py</a:t>
            </a:r>
            <a:endParaRPr lang="en-US" dirty="0"/>
          </a:p>
          <a:p>
            <a:r>
              <a:rPr lang="en-US" dirty="0"/>
              <a:t>dog</a:t>
            </a:r>
          </a:p>
          <a:p>
            <a:endParaRPr lang="en-US" dirty="0"/>
          </a:p>
          <a:p>
            <a:endParaRPr lang="en-US" dirty="0"/>
          </a:p>
          <a:p>
            <a:r>
              <a:rPr lang="en-US" dirty="0"/>
              <a:t>$ python </a:t>
            </a:r>
            <a:r>
              <a:rPr lang="en-US" dirty="0" err="1"/>
              <a:t>animals.py</a:t>
            </a:r>
            <a:endParaRPr lang="en-US" dirty="0"/>
          </a:p>
          <a:p>
            <a:r>
              <a:rPr lang="en-US" dirty="0"/>
              <a:t>walrus</a:t>
            </a:r>
          </a:p>
          <a:p>
            <a:endParaRPr lang="en-US" dirty="0"/>
          </a:p>
          <a:p>
            <a:endParaRPr lang="en-US" dirty="0"/>
          </a:p>
        </p:txBody>
      </p:sp>
    </p:spTree>
    <p:extLst>
      <p:ext uri="{BB962C8B-B14F-4D97-AF65-F5344CB8AC3E}">
        <p14:creationId xmlns:p14="http://schemas.microsoft.com/office/powerpoint/2010/main" val="4120239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09F351-76AF-DD49-ADAB-811E9480C5C7}"/>
              </a:ext>
            </a:extLst>
          </p:cNvPr>
          <p:cNvSpPr>
            <a:spLocks noGrp="1"/>
          </p:cNvSpPr>
          <p:nvPr>
            <p:ph type="body" sz="quarter" idx="10"/>
          </p:nvPr>
        </p:nvSpPr>
        <p:spPr/>
        <p:txBody>
          <a:bodyPr/>
          <a:lstStyle/>
          <a:p>
            <a:r>
              <a:rPr lang="en-US" dirty="0"/>
              <a:t>Just like the opposite of == is !=, in has an opposite: not in</a:t>
            </a:r>
          </a:p>
          <a:p>
            <a:pPr marL="0" indent="0">
              <a:buNone/>
            </a:pPr>
            <a:endParaRPr lang="en-US" dirty="0"/>
          </a:p>
        </p:txBody>
      </p:sp>
    </p:spTree>
    <p:extLst>
      <p:ext uri="{BB962C8B-B14F-4D97-AF65-F5344CB8AC3E}">
        <p14:creationId xmlns:p14="http://schemas.microsoft.com/office/powerpoint/2010/main" val="4186602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9F7AA-FB44-FA44-8038-D5B1427BD282}"/>
              </a:ext>
            </a:extLst>
          </p:cNvPr>
          <p:cNvSpPr>
            <a:spLocks noGrp="1"/>
          </p:cNvSpPr>
          <p:nvPr>
            <p:ph sz="quarter" idx="10"/>
          </p:nvPr>
        </p:nvSpPr>
        <p:spPr/>
        <p:txBody>
          <a:bodyPr>
            <a:normAutofit/>
          </a:bodyPr>
          <a:lstStyle/>
          <a:p>
            <a:r>
              <a:rPr lang="en-US" dirty="0"/>
              <a:t>'cat' in ['cat', 'dog', 'yak', 'zebra']      </a:t>
            </a:r>
          </a:p>
          <a:p>
            <a:r>
              <a:rPr lang="en-US" dirty="0"/>
              <a:t>		# -&gt; True</a:t>
            </a:r>
          </a:p>
          <a:p>
            <a:r>
              <a:rPr lang="en-US" dirty="0"/>
              <a:t>'cat' not in ['cat', 'dog', 'yak', 'zebra'] </a:t>
            </a:r>
          </a:p>
          <a:p>
            <a:r>
              <a:rPr lang="en-US" dirty="0"/>
              <a:t>		# -&gt; False</a:t>
            </a:r>
          </a:p>
          <a:p>
            <a:r>
              <a:rPr lang="en-US" dirty="0"/>
              <a:t>'walrus' in ['cat', 'dog', 'yak', 'zebra']   </a:t>
            </a:r>
          </a:p>
          <a:p>
            <a:r>
              <a:rPr lang="en-US" dirty="0"/>
              <a:t>		# -&gt; False</a:t>
            </a:r>
          </a:p>
          <a:p>
            <a:r>
              <a:rPr lang="en-US" dirty="0"/>
              <a:t>'walrus' not in ['cat', 'dog', 'yak', 'zebra'] </a:t>
            </a:r>
          </a:p>
          <a:p>
            <a:r>
              <a:rPr lang="en-US" dirty="0"/>
              <a:t>		# -&gt;True</a:t>
            </a:r>
          </a:p>
          <a:p>
            <a:r>
              <a:rPr lang="en-US" dirty="0"/>
              <a:t>not ('walrus' in ['cat', 'dog', 'yak', 'zebra'])</a:t>
            </a:r>
          </a:p>
          <a:p>
            <a:r>
              <a:rPr lang="en-US" dirty="0"/>
              <a:t>		# -&gt;True</a:t>
            </a:r>
          </a:p>
          <a:p>
            <a:endParaRPr lang="en-US" dirty="0"/>
          </a:p>
          <a:p>
            <a:endParaRPr lang="en-US" dirty="0"/>
          </a:p>
        </p:txBody>
      </p:sp>
    </p:spTree>
    <p:extLst>
      <p:ext uri="{BB962C8B-B14F-4D97-AF65-F5344CB8AC3E}">
        <p14:creationId xmlns:p14="http://schemas.microsoft.com/office/powerpoint/2010/main" val="2122641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124123-BF87-2F4F-A159-B08068848B4C}"/>
              </a:ext>
            </a:extLst>
          </p:cNvPr>
          <p:cNvSpPr>
            <a:spLocks noGrp="1"/>
          </p:cNvSpPr>
          <p:nvPr>
            <p:ph type="body" sz="quarter" idx="10"/>
          </p:nvPr>
        </p:nvSpPr>
        <p:spPr/>
        <p:txBody>
          <a:bodyPr/>
          <a:lstStyle/>
          <a:p>
            <a:r>
              <a:rPr lang="en-US" dirty="0"/>
              <a:t>You can also write not (e in l), but the not in version is clearer and easier to understand</a:t>
            </a:r>
          </a:p>
        </p:txBody>
      </p:sp>
    </p:spTree>
    <p:extLst>
      <p:ext uri="{BB962C8B-B14F-4D97-AF65-F5344CB8AC3E}">
        <p14:creationId xmlns:p14="http://schemas.microsoft.com/office/powerpoint/2010/main" val="3987646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CTECH402_M2_04</a:t>
            </a:r>
          </a:p>
          <a:p>
            <a:r>
              <a:rPr lang="en-US" dirty="0">
                <a:solidFill>
                  <a:schemeClr val="bg1"/>
                </a:solidFill>
              </a:rPr>
              <a:t>List Functions</a:t>
            </a:r>
          </a:p>
        </p:txBody>
      </p:sp>
    </p:spTree>
    <p:extLst>
      <p:ext uri="{BB962C8B-B14F-4D97-AF65-F5344CB8AC3E}">
        <p14:creationId xmlns:p14="http://schemas.microsoft.com/office/powerpoint/2010/main" val="2366586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450A6-9E8D-E24D-8DCD-48A4A57FD4BA}"/>
              </a:ext>
            </a:extLst>
          </p:cNvPr>
          <p:cNvSpPr>
            <a:spLocks noGrp="1"/>
          </p:cNvSpPr>
          <p:nvPr>
            <p:ph type="body" sz="quarter" idx="10"/>
          </p:nvPr>
        </p:nvSpPr>
        <p:spPr/>
        <p:txBody>
          <a:bodyPr>
            <a:normAutofit/>
          </a:bodyPr>
          <a:lstStyle/>
          <a:p>
            <a:r>
              <a:rPr lang="en-US" dirty="0"/>
              <a:t>Now that we have lists and loops, let's take a deeper dive on lists.</a:t>
            </a:r>
          </a:p>
          <a:p>
            <a:r>
              <a:rPr lang="en-US" dirty="0"/>
              <a:t>In this module, we'll look at some of the powerful ways Python offers to look at and work with the data in a list</a:t>
            </a:r>
          </a:p>
          <a:p>
            <a:r>
              <a:rPr lang="en-US" dirty="0"/>
              <a:t>Along the way, we'll also talk about how Python stores the data in a list so you understand what happens under the hood</a:t>
            </a:r>
          </a:p>
        </p:txBody>
      </p:sp>
    </p:spTree>
    <p:extLst>
      <p:ext uri="{BB962C8B-B14F-4D97-AF65-F5344CB8AC3E}">
        <p14:creationId xmlns:p14="http://schemas.microsoft.com/office/powerpoint/2010/main" val="4175269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37EF77-9536-4448-BB9C-FE6ED2D4BA8B}"/>
              </a:ext>
            </a:extLst>
          </p:cNvPr>
          <p:cNvSpPr>
            <a:spLocks noGrp="1"/>
          </p:cNvSpPr>
          <p:nvPr>
            <p:ph type="body" sz="quarter" idx="10"/>
          </p:nvPr>
        </p:nvSpPr>
        <p:spPr/>
        <p:txBody>
          <a:bodyPr/>
          <a:lstStyle/>
          <a:p>
            <a:r>
              <a:rPr lang="en-US" dirty="0"/>
              <a:t>Let's look at some useful functions for working with lists</a:t>
            </a:r>
          </a:p>
        </p:txBody>
      </p:sp>
    </p:spTree>
    <p:extLst>
      <p:ext uri="{BB962C8B-B14F-4D97-AF65-F5344CB8AC3E}">
        <p14:creationId xmlns:p14="http://schemas.microsoft.com/office/powerpoint/2010/main" val="3781299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BE36C3-B2C2-9845-9BDC-BC6EFF4F8A43}"/>
              </a:ext>
            </a:extLst>
          </p:cNvPr>
          <p:cNvSpPr>
            <a:spLocks noGrp="1"/>
          </p:cNvSpPr>
          <p:nvPr>
            <p:ph type="body" sz="quarter" idx="10"/>
          </p:nvPr>
        </p:nvSpPr>
        <p:spPr/>
        <p:txBody>
          <a:bodyPr/>
          <a:lstStyle/>
          <a:p>
            <a:r>
              <a:rPr lang="en-US" dirty="0"/>
              <a:t>reversed(): returns a list with the same elements but in the opposite order</a:t>
            </a:r>
          </a:p>
          <a:p>
            <a:endParaRPr lang="en-US" dirty="0"/>
          </a:p>
        </p:txBody>
      </p:sp>
    </p:spTree>
    <p:extLst>
      <p:ext uri="{BB962C8B-B14F-4D97-AF65-F5344CB8AC3E}">
        <p14:creationId xmlns:p14="http://schemas.microsoft.com/office/powerpoint/2010/main" val="188394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ED9C2B-7FDB-8E45-B329-A21E15402294}"/>
              </a:ext>
            </a:extLst>
          </p:cNvPr>
          <p:cNvSpPr>
            <a:spLocks noGrp="1"/>
          </p:cNvSpPr>
          <p:nvPr>
            <p:ph sz="quarter" idx="10"/>
          </p:nvPr>
        </p:nvSpPr>
        <p:spPr/>
        <p:txBody>
          <a:bodyPr/>
          <a:lstStyle/>
          <a:p>
            <a:r>
              <a:rPr lang="en-US" dirty="0"/>
              <a:t>reversed([1, 2, 3])</a:t>
            </a:r>
          </a:p>
          <a:p>
            <a:r>
              <a:rPr lang="en-US" dirty="0"/>
              <a:t>reversed([20, 80, 5, 45])</a:t>
            </a:r>
          </a:p>
          <a:p>
            <a:r>
              <a:rPr lang="en-US" dirty="0"/>
              <a:t>reversed([2, 3, 2])</a:t>
            </a:r>
          </a:p>
          <a:p>
            <a:r>
              <a:rPr lang="en-US" dirty="0"/>
              <a:t>reversed(['apple pie'])</a:t>
            </a:r>
          </a:p>
          <a:p>
            <a:r>
              <a:rPr lang="en-US" dirty="0"/>
              <a:t>reversed([])</a:t>
            </a:r>
          </a:p>
          <a:p>
            <a:endParaRPr lang="en-US" dirty="0"/>
          </a:p>
        </p:txBody>
      </p:sp>
    </p:spTree>
    <p:extLst>
      <p:ext uri="{BB962C8B-B14F-4D97-AF65-F5344CB8AC3E}">
        <p14:creationId xmlns:p14="http://schemas.microsoft.com/office/powerpoint/2010/main" val="1252924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9ACE5D-BE91-484C-912A-0E72550D4894}"/>
              </a:ext>
            </a:extLst>
          </p:cNvPr>
          <p:cNvSpPr>
            <a:spLocks noGrp="1"/>
          </p:cNvSpPr>
          <p:nvPr>
            <p:ph type="body" sz="quarter" idx="10"/>
          </p:nvPr>
        </p:nvSpPr>
        <p:spPr/>
        <p:txBody>
          <a:bodyPr/>
          <a:lstStyle/>
          <a:p>
            <a:r>
              <a:rPr lang="en-US" dirty="0"/>
              <a:t>reversed() works on any list</a:t>
            </a:r>
          </a:p>
          <a:p>
            <a:r>
              <a:rPr lang="en-US" dirty="0"/>
              <a:t>here's a function that works on any list whose elements can be compared with &lt;</a:t>
            </a:r>
          </a:p>
          <a:p>
            <a:r>
              <a:rPr lang="en-US" dirty="0"/>
              <a:t>sorted(): returns a list with the same elements in sorted order</a:t>
            </a:r>
          </a:p>
        </p:txBody>
      </p:sp>
    </p:spTree>
    <p:extLst>
      <p:ext uri="{BB962C8B-B14F-4D97-AF65-F5344CB8AC3E}">
        <p14:creationId xmlns:p14="http://schemas.microsoft.com/office/powerpoint/2010/main" val="3796453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237CC8-E787-F649-ADF0-0A58352BEAB8}"/>
              </a:ext>
            </a:extLst>
          </p:cNvPr>
          <p:cNvSpPr>
            <a:spLocks noGrp="1"/>
          </p:cNvSpPr>
          <p:nvPr>
            <p:ph sz="quarter" idx="10"/>
          </p:nvPr>
        </p:nvSpPr>
        <p:spPr/>
        <p:txBody>
          <a:bodyPr/>
          <a:lstStyle/>
          <a:p>
            <a:r>
              <a:rPr lang="en-US" dirty="0"/>
              <a:t>sorted([20, 80, 5, 45])   </a:t>
            </a:r>
          </a:p>
          <a:p>
            <a:r>
              <a:rPr lang="en-US" dirty="0"/>
              <a:t>			 # -&gt; [5, 20, 45, 80]</a:t>
            </a:r>
          </a:p>
          <a:p>
            <a:endParaRPr lang="en-US" dirty="0"/>
          </a:p>
          <a:p>
            <a:r>
              <a:rPr lang="en-US" dirty="0"/>
              <a:t>in numerical order for numbers</a:t>
            </a:r>
          </a:p>
          <a:p>
            <a:endParaRPr lang="en-US" dirty="0"/>
          </a:p>
        </p:txBody>
      </p:sp>
    </p:spTree>
    <p:extLst>
      <p:ext uri="{BB962C8B-B14F-4D97-AF65-F5344CB8AC3E}">
        <p14:creationId xmlns:p14="http://schemas.microsoft.com/office/powerpoint/2010/main" val="3098168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237CC8-E787-F649-ADF0-0A58352BEAB8}"/>
              </a:ext>
            </a:extLst>
          </p:cNvPr>
          <p:cNvSpPr>
            <a:spLocks noGrp="1"/>
          </p:cNvSpPr>
          <p:nvPr>
            <p:ph sz="quarter" idx="10"/>
          </p:nvPr>
        </p:nvSpPr>
        <p:spPr/>
        <p:txBody>
          <a:bodyPr/>
          <a:lstStyle/>
          <a:p>
            <a:r>
              <a:rPr lang="en-US" dirty="0"/>
              <a:t>sorted(['dog', 'cat', 'zebra', 'yak']) </a:t>
            </a:r>
          </a:p>
          <a:p>
            <a:r>
              <a:rPr lang="en-US" dirty="0"/>
              <a:t>			 # -&gt; ['cat', 'dog', 'yak', 'zebra']</a:t>
            </a:r>
          </a:p>
          <a:p>
            <a:br>
              <a:rPr lang="en-US" dirty="0"/>
            </a:br>
            <a:r>
              <a:rPr lang="en-US" dirty="0"/>
              <a:t>in alphabetical order for strings</a:t>
            </a:r>
          </a:p>
        </p:txBody>
      </p:sp>
    </p:spTree>
    <p:extLst>
      <p:ext uri="{BB962C8B-B14F-4D97-AF65-F5344CB8AC3E}">
        <p14:creationId xmlns:p14="http://schemas.microsoft.com/office/powerpoint/2010/main" val="1160791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66695D-E45A-594B-9889-38C00764FBCC}"/>
              </a:ext>
            </a:extLst>
          </p:cNvPr>
          <p:cNvSpPr>
            <a:spLocks noGrp="1"/>
          </p:cNvSpPr>
          <p:nvPr>
            <p:ph type="body" sz="quarter" idx="10"/>
          </p:nvPr>
        </p:nvSpPr>
        <p:spPr/>
        <p:txBody>
          <a:bodyPr/>
          <a:lstStyle/>
          <a:p>
            <a:r>
              <a:rPr lang="en-US" dirty="0"/>
              <a:t>max(): return the largest element of a list</a:t>
            </a:r>
          </a:p>
          <a:p>
            <a:r>
              <a:rPr lang="en-US" dirty="0"/>
              <a:t>min(): return the smallest element of a list</a:t>
            </a:r>
          </a:p>
          <a:p>
            <a:endParaRPr lang="en-US" dirty="0"/>
          </a:p>
        </p:txBody>
      </p:sp>
    </p:spTree>
    <p:extLst>
      <p:ext uri="{BB962C8B-B14F-4D97-AF65-F5344CB8AC3E}">
        <p14:creationId xmlns:p14="http://schemas.microsoft.com/office/powerpoint/2010/main" val="1731601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FEA215-C0ED-9B44-82AC-E96241BD278A}"/>
              </a:ext>
            </a:extLst>
          </p:cNvPr>
          <p:cNvSpPr>
            <a:spLocks noGrp="1"/>
          </p:cNvSpPr>
          <p:nvPr>
            <p:ph sz="quarter" idx="10"/>
          </p:nvPr>
        </p:nvSpPr>
        <p:spPr/>
        <p:txBody>
          <a:bodyPr/>
          <a:lstStyle/>
          <a:p>
            <a:r>
              <a:rPr lang="en-US" dirty="0"/>
              <a:t>max([20, 80, 5, 45])                    # -&gt; 80</a:t>
            </a:r>
          </a:p>
          <a:p>
            <a:r>
              <a:rPr lang="en-US" dirty="0"/>
              <a:t>min([20, 80, 5, 45])                    # -&gt; 5</a:t>
            </a:r>
          </a:p>
        </p:txBody>
      </p:sp>
    </p:spTree>
    <p:extLst>
      <p:ext uri="{BB962C8B-B14F-4D97-AF65-F5344CB8AC3E}">
        <p14:creationId xmlns:p14="http://schemas.microsoft.com/office/powerpoint/2010/main" val="3775880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E5785B-88D1-F74A-A066-98D03871CB2F}"/>
              </a:ext>
            </a:extLst>
          </p:cNvPr>
          <p:cNvSpPr>
            <a:spLocks noGrp="1"/>
          </p:cNvSpPr>
          <p:nvPr>
            <p:ph type="body" sz="quarter" idx="10"/>
          </p:nvPr>
        </p:nvSpPr>
        <p:spPr/>
        <p:txBody>
          <a:bodyPr/>
          <a:lstStyle/>
          <a:p>
            <a:r>
              <a:rPr lang="en-US" dirty="0"/>
              <a:t>And a useful function that only works on lists whose elements are numbers</a:t>
            </a:r>
          </a:p>
          <a:p>
            <a:r>
              <a:rPr lang="en-US" dirty="0"/>
              <a:t>sum(): return the sum of the elements in the list</a:t>
            </a:r>
          </a:p>
        </p:txBody>
      </p:sp>
    </p:spTree>
    <p:extLst>
      <p:ext uri="{BB962C8B-B14F-4D97-AF65-F5344CB8AC3E}">
        <p14:creationId xmlns:p14="http://schemas.microsoft.com/office/powerpoint/2010/main" val="4050506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A32D78-569C-AB49-921D-7D9CB5BE4618}"/>
              </a:ext>
            </a:extLst>
          </p:cNvPr>
          <p:cNvSpPr>
            <a:spLocks noGrp="1"/>
          </p:cNvSpPr>
          <p:nvPr>
            <p:ph sz="quarter" idx="10"/>
          </p:nvPr>
        </p:nvSpPr>
        <p:spPr/>
        <p:txBody>
          <a:bodyPr/>
          <a:lstStyle/>
          <a:p>
            <a:r>
              <a:rPr lang="en-US" dirty="0"/>
              <a:t>sum([20, 80, 5, 45])                    # -&gt; 150</a:t>
            </a:r>
          </a:p>
          <a:p>
            <a:br>
              <a:rPr lang="en-US" dirty="0"/>
            </a:br>
            <a:r>
              <a:rPr lang="en-US" dirty="0"/>
              <a:t>So here's a dead-simple way to compute an average in Python</a:t>
            </a:r>
          </a:p>
          <a:p>
            <a:endParaRPr lang="en-US" dirty="0"/>
          </a:p>
          <a:p>
            <a:r>
              <a:rPr lang="en-US" dirty="0" err="1"/>
              <a:t>my_list</a:t>
            </a:r>
            <a:r>
              <a:rPr lang="en-US" dirty="0"/>
              <a:t> = [20, 80, 5, 45]</a:t>
            </a:r>
          </a:p>
          <a:p>
            <a:r>
              <a:rPr lang="en-US" dirty="0"/>
              <a:t>sum(</a:t>
            </a:r>
            <a:r>
              <a:rPr lang="en-US" dirty="0" err="1"/>
              <a:t>my_list</a:t>
            </a:r>
            <a:r>
              <a:rPr lang="en-US" dirty="0"/>
              <a:t>) / </a:t>
            </a:r>
            <a:r>
              <a:rPr lang="en-US" dirty="0" err="1"/>
              <a:t>len</a:t>
            </a:r>
            <a:r>
              <a:rPr lang="en-US" dirty="0"/>
              <a:t>(</a:t>
            </a:r>
            <a:r>
              <a:rPr lang="en-US" dirty="0" err="1"/>
              <a:t>my_list</a:t>
            </a:r>
            <a:r>
              <a:rPr lang="en-US" dirty="0"/>
              <a:t>)</a:t>
            </a:r>
          </a:p>
        </p:txBody>
      </p:sp>
    </p:spTree>
    <p:extLst>
      <p:ext uri="{BB962C8B-B14F-4D97-AF65-F5344CB8AC3E}">
        <p14:creationId xmlns:p14="http://schemas.microsoft.com/office/powerpoint/2010/main" val="196980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CTECH402_M2_02</a:t>
            </a:r>
          </a:p>
          <a:p>
            <a:r>
              <a:rPr lang="en-US" dirty="0">
                <a:solidFill>
                  <a:schemeClr val="bg1"/>
                </a:solidFill>
              </a:rPr>
              <a:t>List Indexes</a:t>
            </a:r>
          </a:p>
        </p:txBody>
      </p:sp>
    </p:spTree>
    <p:extLst>
      <p:ext uri="{BB962C8B-B14F-4D97-AF65-F5344CB8AC3E}">
        <p14:creationId xmlns:p14="http://schemas.microsoft.com/office/powerpoint/2010/main" val="339484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CTECH402_M2_06</a:t>
            </a:r>
          </a:p>
          <a:p>
            <a:r>
              <a:rPr lang="en-US" dirty="0">
                <a:solidFill>
                  <a:schemeClr val="bg1"/>
                </a:solidFill>
              </a:rPr>
              <a:t>Values and Effects</a:t>
            </a:r>
          </a:p>
        </p:txBody>
      </p:sp>
    </p:spTree>
    <p:extLst>
      <p:ext uri="{BB962C8B-B14F-4D97-AF65-F5344CB8AC3E}">
        <p14:creationId xmlns:p14="http://schemas.microsoft.com/office/powerpoint/2010/main" val="3762981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A1702D-F5A6-4840-BE45-E79D04A0D927}"/>
              </a:ext>
            </a:extLst>
          </p:cNvPr>
          <p:cNvSpPr>
            <a:spLocks noGrp="1"/>
          </p:cNvSpPr>
          <p:nvPr>
            <p:ph type="body" sz="quarter" idx="10"/>
          </p:nvPr>
        </p:nvSpPr>
        <p:spPr/>
        <p:txBody>
          <a:bodyPr/>
          <a:lstStyle/>
          <a:p>
            <a:r>
              <a:rPr lang="en-US" dirty="0"/>
              <a:t>Here's another way to reverse the elements of a list.</a:t>
            </a:r>
          </a:p>
        </p:txBody>
      </p:sp>
    </p:spTree>
    <p:extLst>
      <p:ext uri="{BB962C8B-B14F-4D97-AF65-F5344CB8AC3E}">
        <p14:creationId xmlns:p14="http://schemas.microsoft.com/office/powerpoint/2010/main" val="3756553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9A6B1F-6A09-3F42-A841-21063642DBB9}"/>
              </a:ext>
            </a:extLst>
          </p:cNvPr>
          <p:cNvSpPr>
            <a:spLocks noGrp="1"/>
          </p:cNvSpPr>
          <p:nvPr>
            <p:ph sz="quarter" idx="10"/>
          </p:nvPr>
        </p:nvSpPr>
        <p:spPr/>
        <p:txBody>
          <a:bodyPr/>
          <a:lstStyle/>
          <a:p>
            <a:r>
              <a:rPr lang="en-US" dirty="0"/>
              <a:t>a = ['Larry', 'Curly', 'Moe']</a:t>
            </a:r>
          </a:p>
          <a:p>
            <a:r>
              <a:rPr lang="en-US" dirty="0" err="1"/>
              <a:t>a.reverse</a:t>
            </a:r>
            <a:r>
              <a:rPr lang="en-US" dirty="0"/>
              <a:t>()</a:t>
            </a:r>
          </a:p>
          <a:p>
            <a:r>
              <a:rPr lang="en-US" dirty="0"/>
              <a:t>a</a:t>
            </a:r>
          </a:p>
          <a:p>
            <a:endParaRPr lang="en-US" dirty="0"/>
          </a:p>
        </p:txBody>
      </p:sp>
    </p:spTree>
    <p:extLst>
      <p:ext uri="{BB962C8B-B14F-4D97-AF65-F5344CB8AC3E}">
        <p14:creationId xmlns:p14="http://schemas.microsoft.com/office/powerpoint/2010/main" val="3273890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12C9FF-0C5B-DC40-956C-E938684B1278}"/>
              </a:ext>
            </a:extLst>
          </p:cNvPr>
          <p:cNvSpPr>
            <a:spLocks noGrp="1"/>
          </p:cNvSpPr>
          <p:nvPr>
            <p:ph type="body" sz="quarter" idx="10"/>
          </p:nvPr>
        </p:nvSpPr>
        <p:spPr/>
        <p:txBody>
          <a:bodyPr>
            <a:normAutofit/>
          </a:bodyPr>
          <a:lstStyle/>
          <a:p>
            <a:r>
              <a:rPr lang="en-US" dirty="0"/>
              <a:t>Wait, what?</a:t>
            </a:r>
          </a:p>
          <a:p>
            <a:r>
              <a:rPr lang="en-US" dirty="0"/>
              <a:t>.reverse() is a </a:t>
            </a:r>
            <a:r>
              <a:rPr lang="en-US" i="1" dirty="0"/>
              <a:t>method</a:t>
            </a:r>
            <a:r>
              <a:rPr lang="en-US" dirty="0"/>
              <a:t>. A method is a kind of function. It works on one specific object (here, a list). And it has different notation: the object, then a period, then the method name.</a:t>
            </a:r>
          </a:p>
          <a:p>
            <a:r>
              <a:rPr lang="en-US"/>
              <a:t>But why </a:t>
            </a:r>
            <a:r>
              <a:rPr lang="en-US" dirty="0"/>
              <a:t>do we need the .reverse() method when we already have the reverse() function?</a:t>
            </a:r>
          </a:p>
          <a:p>
            <a:r>
              <a:rPr lang="en-US" dirty="0"/>
              <a:t>Don't these two do the same thing?</a:t>
            </a:r>
          </a:p>
          <a:p>
            <a:pPr marL="0" indent="0">
              <a:buNone/>
            </a:pPr>
            <a:endParaRPr lang="en-US" dirty="0"/>
          </a:p>
        </p:txBody>
      </p:sp>
    </p:spTree>
    <p:extLst>
      <p:ext uri="{BB962C8B-B14F-4D97-AF65-F5344CB8AC3E}">
        <p14:creationId xmlns:p14="http://schemas.microsoft.com/office/powerpoint/2010/main" val="2818248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5D0F6F-ED0A-8545-A7B1-CF284BD8A106}"/>
              </a:ext>
            </a:extLst>
          </p:cNvPr>
          <p:cNvSpPr>
            <a:spLocks noGrp="1"/>
          </p:cNvSpPr>
          <p:nvPr>
            <p:ph type="body" sz="quarter" idx="11"/>
          </p:nvPr>
        </p:nvSpPr>
        <p:spPr>
          <a:xfrm>
            <a:off x="5892800" y="359330"/>
            <a:ext cx="6011900" cy="2171492"/>
          </a:xfrm>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reversed</a:t>
            </a:r>
            <a:r>
              <a:rPr lang="en-US" b="1" dirty="0">
                <a:solidFill>
                  <a:srgbClr val="000000"/>
                </a:solidFill>
                <a:latin typeface="Consolas" panose="020B0609020204030204" pitchFamily="49" charset="0"/>
              </a:rPr>
              <a:t>(a)</a:t>
            </a:r>
          </a:p>
          <a:p>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b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b</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reverse</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3449081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372FC9-711C-8F4A-8600-54AF5FB73F2B}"/>
              </a:ext>
            </a:extLst>
          </p:cNvPr>
          <p:cNvSpPr>
            <a:spLocks noGrp="1"/>
          </p:cNvSpPr>
          <p:nvPr>
            <p:ph type="body" sz="quarter" idx="10"/>
          </p:nvPr>
        </p:nvSpPr>
        <p:spPr/>
        <p:txBody>
          <a:bodyPr/>
          <a:lstStyle/>
          <a:p>
            <a:r>
              <a:rPr lang="en-US" dirty="0"/>
              <a:t>Let's look more closely at this!</a:t>
            </a:r>
          </a:p>
        </p:txBody>
      </p:sp>
    </p:spTree>
    <p:extLst>
      <p:ext uri="{BB962C8B-B14F-4D97-AF65-F5344CB8AC3E}">
        <p14:creationId xmlns:p14="http://schemas.microsoft.com/office/powerpoint/2010/main" val="38793099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BD041F-58A6-DD43-AB83-8CBBBCB4ADD3}"/>
              </a:ext>
            </a:extLst>
          </p:cNvPr>
          <p:cNvSpPr>
            <a:spLocks noGrp="1"/>
          </p:cNvSpPr>
          <p:nvPr>
            <p:ph sz="quarter" idx="10"/>
          </p:nvPr>
        </p:nvSpPr>
        <p:spPr/>
        <p:txBody>
          <a:bodyPr/>
          <a:lstStyle/>
          <a:p>
            <a:r>
              <a:rPr lang="en-US" dirty="0"/>
              <a:t>a = ['Larry', 'Curly', 'Moe']</a:t>
            </a:r>
          </a:p>
          <a:p>
            <a:r>
              <a:rPr lang="en-US" dirty="0" err="1"/>
              <a:t>a.reverse</a:t>
            </a:r>
            <a:r>
              <a:rPr lang="en-US" dirty="0"/>
              <a:t>()</a:t>
            </a:r>
          </a:p>
          <a:p>
            <a:r>
              <a:rPr lang="en-US" dirty="0"/>
              <a:t>a</a:t>
            </a:r>
          </a:p>
          <a:p>
            <a:endParaRPr lang="en-US" dirty="0"/>
          </a:p>
          <a:p>
            <a:r>
              <a:rPr lang="en-US" dirty="0"/>
              <a:t>b = ['Larry', 'Curly', 'Moe']</a:t>
            </a:r>
          </a:p>
          <a:p>
            <a:r>
              <a:rPr lang="en-US" dirty="0"/>
              <a:t>reversed(b) </a:t>
            </a:r>
          </a:p>
          <a:p>
            <a:r>
              <a:rPr lang="en-US" dirty="0"/>
              <a:t>b</a:t>
            </a:r>
          </a:p>
          <a:p>
            <a:endParaRPr lang="en-US" dirty="0"/>
          </a:p>
          <a:p>
            <a:r>
              <a:rPr lang="en-US" dirty="0"/>
              <a:t>a == b</a:t>
            </a:r>
          </a:p>
        </p:txBody>
      </p:sp>
    </p:spTree>
    <p:extLst>
      <p:ext uri="{BB962C8B-B14F-4D97-AF65-F5344CB8AC3E}">
        <p14:creationId xmlns:p14="http://schemas.microsoft.com/office/powerpoint/2010/main" val="3693155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7A0E60-D546-AF44-A85A-CFE9F5F002A0}"/>
              </a:ext>
            </a:extLst>
          </p:cNvPr>
          <p:cNvSpPr>
            <a:spLocks noGrp="1"/>
          </p:cNvSpPr>
          <p:nvPr>
            <p:ph type="body" sz="quarter" idx="10"/>
          </p:nvPr>
        </p:nvSpPr>
        <p:spPr/>
        <p:txBody>
          <a:bodyPr/>
          <a:lstStyle/>
          <a:p>
            <a:r>
              <a:rPr lang="en-US" b="1" dirty="0"/>
              <a:t>reversed(a)</a:t>
            </a:r>
            <a:r>
              <a:rPr lang="en-US" dirty="0"/>
              <a:t> leaves a unmodified</a:t>
            </a:r>
          </a:p>
          <a:p>
            <a:r>
              <a:rPr lang="en-US" dirty="0"/>
              <a:t>It returns another list, with the same elements as a but in the opposite order</a:t>
            </a:r>
          </a:p>
          <a:p>
            <a:endParaRPr lang="en-US" dirty="0"/>
          </a:p>
          <a:p>
            <a:r>
              <a:rPr lang="en-US" dirty="0" err="1"/>
              <a:t>b.reverse</a:t>
            </a:r>
            <a:r>
              <a:rPr lang="en-US" dirty="0"/>
              <a:t>() </a:t>
            </a:r>
            <a:r>
              <a:rPr lang="en-US" b="1" i="1" dirty="0"/>
              <a:t>modifies</a:t>
            </a:r>
            <a:r>
              <a:rPr lang="en-US" dirty="0"/>
              <a:t> a by putting its elements in order</a:t>
            </a:r>
          </a:p>
          <a:p>
            <a:r>
              <a:rPr lang="en-US" dirty="0"/>
              <a:t>It returns </a:t>
            </a:r>
            <a:r>
              <a:rPr lang="en-US" b="1" dirty="0"/>
              <a:t>None</a:t>
            </a:r>
            <a:r>
              <a:rPr lang="en-US" dirty="0"/>
              <a:t>,  i.e., the absence of a useful value</a:t>
            </a:r>
          </a:p>
          <a:p>
            <a:endParaRPr lang="en-US" dirty="0"/>
          </a:p>
        </p:txBody>
      </p:sp>
    </p:spTree>
    <p:extLst>
      <p:ext uri="{BB962C8B-B14F-4D97-AF65-F5344CB8AC3E}">
        <p14:creationId xmlns:p14="http://schemas.microsoft.com/office/powerpoint/2010/main" val="2881660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9630CF-B126-8F41-80FF-F25C08C8C04A}"/>
              </a:ext>
            </a:extLst>
          </p:cNvPr>
          <p:cNvSpPr>
            <a:spLocks noGrp="1"/>
          </p:cNvSpPr>
          <p:nvPr>
            <p:ph type="body" sz="quarter" idx="10"/>
          </p:nvPr>
        </p:nvSpPr>
        <p:spPr/>
        <p:txBody>
          <a:bodyPr>
            <a:normAutofit fontScale="85000" lnSpcReduction="20000"/>
          </a:bodyPr>
          <a:lstStyle/>
          <a:p>
            <a:r>
              <a:rPr lang="en-US" dirty="0"/>
              <a:t>Computer scientists distinguish between </a:t>
            </a:r>
            <a:r>
              <a:rPr lang="en-US" i="1" dirty="0"/>
              <a:t>values</a:t>
            </a:r>
            <a:r>
              <a:rPr lang="en-US" dirty="0"/>
              <a:t> and </a:t>
            </a:r>
            <a:r>
              <a:rPr lang="en-US" i="1" dirty="0"/>
              <a:t>effects</a:t>
            </a:r>
            <a:endParaRPr lang="en-US" dirty="0"/>
          </a:p>
          <a:p>
            <a:r>
              <a:rPr lang="en-US" b="1" dirty="0"/>
              <a:t>2 + 2</a:t>
            </a:r>
            <a:r>
              <a:rPr lang="en-US" dirty="0"/>
              <a:t> has the value </a:t>
            </a:r>
            <a:r>
              <a:rPr lang="en-US" b="1" dirty="0"/>
              <a:t>4</a:t>
            </a:r>
            <a:r>
              <a:rPr lang="en-US" dirty="0"/>
              <a:t> but no effects</a:t>
            </a:r>
          </a:p>
          <a:p>
            <a:r>
              <a:rPr lang="en-US" b="1" dirty="0"/>
              <a:t>print(4) </a:t>
            </a:r>
            <a:r>
              <a:rPr lang="en-US" dirty="0"/>
              <a:t>has the value </a:t>
            </a:r>
            <a:r>
              <a:rPr lang="en-US" b="1" dirty="0"/>
              <a:t>None</a:t>
            </a:r>
            <a:r>
              <a:rPr lang="en-US" dirty="0"/>
              <a:t> but has the effect of outputting '</a:t>
            </a:r>
            <a:r>
              <a:rPr lang="en-US" b="1" dirty="0"/>
              <a:t>4</a:t>
            </a:r>
            <a:r>
              <a:rPr lang="en-US" dirty="0"/>
              <a:t>'</a:t>
            </a:r>
          </a:p>
          <a:p>
            <a:r>
              <a:rPr lang="en-US" dirty="0"/>
              <a:t>reversed(a) has a value (a with the elements in the opposite order) but no effects. This is why if you type it in the interactive interpreter you immediately see the reversed list, but when you then type a it's the original list</a:t>
            </a:r>
          </a:p>
          <a:p>
            <a:r>
              <a:rPr lang="en-US" dirty="0" err="1"/>
              <a:t>a.reverse</a:t>
            </a:r>
            <a:r>
              <a:rPr lang="en-US" dirty="0"/>
              <a:t>() has the value None but the effect of reversing a. That's why when you type it in the interactive interpreter, you don't see anything immediately, but a is now changed</a:t>
            </a:r>
          </a:p>
        </p:txBody>
      </p:sp>
    </p:spTree>
    <p:extLst>
      <p:ext uri="{BB962C8B-B14F-4D97-AF65-F5344CB8AC3E}">
        <p14:creationId xmlns:p14="http://schemas.microsoft.com/office/powerpoint/2010/main" val="2422768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CTECH402_M2_07</a:t>
            </a:r>
          </a:p>
          <a:p>
            <a:r>
              <a:rPr lang="en-US" dirty="0">
                <a:solidFill>
                  <a:schemeClr val="bg1"/>
                </a:solidFill>
              </a:rPr>
              <a:t>References</a:t>
            </a:r>
          </a:p>
        </p:txBody>
      </p:sp>
    </p:spTree>
    <p:extLst>
      <p:ext uri="{BB962C8B-B14F-4D97-AF65-F5344CB8AC3E}">
        <p14:creationId xmlns:p14="http://schemas.microsoft.com/office/powerpoint/2010/main" val="4032066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46D5F4-A759-434B-8DE7-DE22CA355D63}"/>
              </a:ext>
            </a:extLst>
          </p:cNvPr>
          <p:cNvSpPr>
            <a:spLocks noGrp="1"/>
          </p:cNvSpPr>
          <p:nvPr>
            <p:ph type="body" sz="quarter" idx="10"/>
          </p:nvPr>
        </p:nvSpPr>
        <p:spPr/>
        <p:txBody>
          <a:bodyPr/>
          <a:lstStyle/>
          <a:p>
            <a:r>
              <a:rPr lang="en-US" dirty="0"/>
              <a:t>The most important thing you can do with a list is get data in and out of one</a:t>
            </a:r>
          </a:p>
          <a:p>
            <a:r>
              <a:rPr lang="en-US" dirty="0"/>
              <a:t>Here's a new notation using list brackets:</a:t>
            </a:r>
          </a:p>
          <a:p>
            <a:r>
              <a:rPr lang="en-US" dirty="0" err="1"/>
              <a:t>my_list</a:t>
            </a:r>
            <a:r>
              <a:rPr lang="en-US" dirty="0"/>
              <a:t>[2]: get the second element of my list</a:t>
            </a:r>
          </a:p>
        </p:txBody>
      </p:sp>
    </p:spTree>
    <p:extLst>
      <p:ext uri="{BB962C8B-B14F-4D97-AF65-F5344CB8AC3E}">
        <p14:creationId xmlns:p14="http://schemas.microsoft.com/office/powerpoint/2010/main" val="41106316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F0054B-4AF9-3641-AAFC-B2AAD2C75457}"/>
              </a:ext>
            </a:extLst>
          </p:cNvPr>
          <p:cNvSpPr>
            <a:spLocks noGrp="1"/>
          </p:cNvSpPr>
          <p:nvPr>
            <p:ph type="body" sz="quarter" idx="10"/>
          </p:nvPr>
        </p:nvSpPr>
        <p:spPr/>
        <p:txBody>
          <a:bodyPr/>
          <a:lstStyle/>
          <a:p>
            <a:r>
              <a:rPr lang="en-US" dirty="0"/>
              <a:t>There's another consequence of being able to modify lists. Changes to one variable can affect other variables!</a:t>
            </a:r>
          </a:p>
        </p:txBody>
      </p:sp>
    </p:spTree>
    <p:extLst>
      <p:ext uri="{BB962C8B-B14F-4D97-AF65-F5344CB8AC3E}">
        <p14:creationId xmlns:p14="http://schemas.microsoft.com/office/powerpoint/2010/main" val="2640818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E40AD6-14E7-D749-9EBA-07A3A81175D7}"/>
              </a:ext>
            </a:extLst>
          </p:cNvPr>
          <p:cNvSpPr>
            <a:spLocks noGrp="1"/>
          </p:cNvSpPr>
          <p:nvPr>
            <p:ph sz="quarter" idx="10"/>
          </p:nvPr>
        </p:nvSpPr>
        <p:spPr/>
        <p:txBody>
          <a:bodyPr>
            <a:normAutofit/>
          </a:bodyPr>
          <a:lstStyle/>
          <a:p>
            <a:r>
              <a:rPr lang="en-US" dirty="0"/>
              <a:t>a = [1,2,3] </a:t>
            </a:r>
          </a:p>
          <a:p>
            <a:r>
              <a:rPr lang="en-US" dirty="0"/>
              <a:t>b = a 						</a:t>
            </a:r>
          </a:p>
          <a:p>
            <a:r>
              <a:rPr lang="en-US" dirty="0" err="1"/>
              <a:t>a.reverse</a:t>
            </a:r>
            <a:r>
              <a:rPr lang="en-US" dirty="0"/>
              <a:t>() </a:t>
            </a:r>
          </a:p>
          <a:p>
            <a:r>
              <a:rPr lang="en-US" dirty="0"/>
              <a:t>a</a:t>
            </a:r>
          </a:p>
          <a:p>
            <a:r>
              <a:rPr lang="en-US" dirty="0"/>
              <a:t>b                 </a:t>
            </a:r>
          </a:p>
          <a:p>
            <a:r>
              <a:rPr lang="en-US" dirty="0"/>
              <a:t># a: [3,2,1]    b: [3,2,1]</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561415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0A1FC3-ECEE-3C4A-B1C5-C8725C00B593}"/>
              </a:ext>
            </a:extLst>
          </p:cNvPr>
          <p:cNvSpPr>
            <a:spLocks noGrp="1"/>
          </p:cNvSpPr>
          <p:nvPr>
            <p:ph type="body" sz="quarter" idx="10"/>
          </p:nvPr>
        </p:nvSpPr>
        <p:spPr/>
        <p:txBody>
          <a:bodyPr>
            <a:normAutofit/>
          </a:bodyPr>
          <a:lstStyle/>
          <a:p>
            <a:r>
              <a:rPr lang="en-US" dirty="0"/>
              <a:t>Wait, what?</a:t>
            </a:r>
          </a:p>
          <a:p>
            <a:r>
              <a:rPr lang="en-US" dirty="0"/>
              <a:t>Lists are "too big" to fit into a variable's "box"</a:t>
            </a:r>
          </a:p>
          <a:p>
            <a:r>
              <a:rPr lang="en-US" dirty="0"/>
              <a:t>	</a:t>
            </a:r>
            <a:r>
              <a:rPr lang="en-US" dirty="0" err="1"/>
              <a:t>Insteadd</a:t>
            </a:r>
            <a:r>
              <a:rPr lang="en-US" dirty="0"/>
              <a:t>, variables store a "reference" to the list</a:t>
            </a:r>
          </a:p>
          <a:p>
            <a:r>
              <a:rPr lang="en-US" dirty="0"/>
              <a:t>	That </a:t>
            </a:r>
            <a:r>
              <a:rPr lang="en-US" i="1" dirty="0"/>
              <a:t>reference</a:t>
            </a:r>
            <a:r>
              <a:rPr lang="en-US" dirty="0"/>
              <a:t>, and not the list itself, is the value of the variable</a:t>
            </a:r>
          </a:p>
          <a:p>
            <a:r>
              <a:rPr lang="en-US" b="1" dirty="0"/>
              <a:t> Show diagram!</a:t>
            </a:r>
          </a:p>
          <a:p>
            <a:endParaRPr lang="en-US" dirty="0"/>
          </a:p>
        </p:txBody>
      </p:sp>
    </p:spTree>
    <p:extLst>
      <p:ext uri="{BB962C8B-B14F-4D97-AF65-F5344CB8AC3E}">
        <p14:creationId xmlns:p14="http://schemas.microsoft.com/office/powerpoint/2010/main" val="3929598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3A5ECD-9CA7-9245-B65B-0592813440A4}"/>
              </a:ext>
            </a:extLst>
          </p:cNvPr>
          <p:cNvSpPr>
            <a:spLocks noGrp="1"/>
          </p:cNvSpPr>
          <p:nvPr>
            <p:ph type="body" sz="quarter" idx="10"/>
          </p:nvPr>
        </p:nvSpPr>
        <p:spPr/>
        <p:txBody>
          <a:bodyPr>
            <a:normAutofit lnSpcReduction="10000"/>
          </a:bodyPr>
          <a:lstStyle/>
          <a:p>
            <a:r>
              <a:rPr lang="en-US" dirty="0"/>
              <a:t>When a is a simple type like 5, b=a copies the value 5 into b</a:t>
            </a:r>
          </a:p>
          <a:p>
            <a:r>
              <a:rPr lang="en-US" b="1" dirty="0"/>
              <a:t>Show diagram</a:t>
            </a:r>
          </a:p>
          <a:p>
            <a:r>
              <a:rPr lang="en-US" dirty="0"/>
              <a:t>When a is a list like [1,2,3], b=a copies a </a:t>
            </a:r>
            <a:r>
              <a:rPr lang="en-US" i="1" dirty="0"/>
              <a:t>reference</a:t>
            </a:r>
            <a:r>
              <a:rPr lang="en-US" dirty="0"/>
              <a:t> to the list into b</a:t>
            </a:r>
          </a:p>
          <a:p>
            <a:r>
              <a:rPr lang="en-US" b="1" dirty="0"/>
              <a:t>Show diagram</a:t>
            </a:r>
            <a:endParaRPr lang="en-US" dirty="0"/>
          </a:p>
          <a:p>
            <a:r>
              <a:rPr lang="en-US" dirty="0"/>
              <a:t>So when we execute </a:t>
            </a:r>
            <a:r>
              <a:rPr lang="en-US" dirty="0" err="1"/>
              <a:t>a.reverse</a:t>
            </a:r>
            <a:r>
              <a:rPr lang="en-US" dirty="0"/>
              <a:t>(), the underlying list changes, and now </a:t>
            </a:r>
            <a:r>
              <a:rPr lang="en-US" i="1" dirty="0"/>
              <a:t>both a and b</a:t>
            </a:r>
            <a:r>
              <a:rPr lang="en-US" b="1" i="1" dirty="0"/>
              <a:t> </a:t>
            </a:r>
            <a:r>
              <a:rPr lang="en-US" dirty="0"/>
              <a:t>refer to the list [3,2,1]</a:t>
            </a:r>
          </a:p>
          <a:p>
            <a:r>
              <a:rPr lang="en-US" b="1" dirty="0"/>
              <a:t>Show diagram</a:t>
            </a:r>
          </a:p>
          <a:p>
            <a:endParaRPr lang="en-US" dirty="0"/>
          </a:p>
        </p:txBody>
      </p:sp>
    </p:spTree>
    <p:extLst>
      <p:ext uri="{BB962C8B-B14F-4D97-AF65-F5344CB8AC3E}">
        <p14:creationId xmlns:p14="http://schemas.microsoft.com/office/powerpoint/2010/main" val="26143724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9903D6-D2CC-3144-A896-18FA0E625B97}"/>
              </a:ext>
            </a:extLst>
          </p:cNvPr>
          <p:cNvSpPr>
            <a:spLocks noGrp="1"/>
          </p:cNvSpPr>
          <p:nvPr>
            <p:ph sz="quarter" idx="10"/>
          </p:nvPr>
        </p:nvSpPr>
        <p:spPr/>
        <p:txBody>
          <a:bodyPr/>
          <a:lstStyle/>
          <a:p>
            <a:r>
              <a:rPr lang="en-US" dirty="0"/>
              <a:t>a = [1,2,3] </a:t>
            </a:r>
          </a:p>
          <a:p>
            <a:r>
              <a:rPr lang="en-US" dirty="0"/>
              <a:t>b = reversed(a)</a:t>
            </a:r>
          </a:p>
          <a:p>
            <a:r>
              <a:rPr lang="en-US" dirty="0"/>
              <a:t>a</a:t>
            </a:r>
          </a:p>
          <a:p>
            <a:r>
              <a:rPr lang="en-US" dirty="0"/>
              <a:t>b</a:t>
            </a:r>
          </a:p>
          <a:p>
            <a:r>
              <a:rPr lang="en-US" dirty="0"/>
              <a:t># a: [1,2,3]    b: [3,2,1]</a:t>
            </a:r>
          </a:p>
          <a:p>
            <a:endParaRPr lang="en-US" dirty="0"/>
          </a:p>
        </p:txBody>
      </p:sp>
    </p:spTree>
    <p:extLst>
      <p:ext uri="{BB962C8B-B14F-4D97-AF65-F5344CB8AC3E}">
        <p14:creationId xmlns:p14="http://schemas.microsoft.com/office/powerpoint/2010/main" val="42188163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80A57A-0E86-0646-85BA-36C0D5C0AC96}"/>
              </a:ext>
            </a:extLst>
          </p:cNvPr>
          <p:cNvSpPr>
            <a:spLocks noGrp="1"/>
          </p:cNvSpPr>
          <p:nvPr>
            <p:ph type="body" sz="quarter" idx="10"/>
          </p:nvPr>
        </p:nvSpPr>
        <p:spPr/>
        <p:txBody>
          <a:bodyPr/>
          <a:lstStyle/>
          <a:p>
            <a:r>
              <a:rPr lang="en-US" dirty="0"/>
              <a:t>Compare what happens when we set b = reversed(a).</a:t>
            </a:r>
          </a:p>
          <a:p>
            <a:r>
              <a:rPr lang="en-US" dirty="0"/>
              <a:t>This time Python creates a </a:t>
            </a:r>
            <a:r>
              <a:rPr lang="en-US" i="1" dirty="0"/>
              <a:t>new</a:t>
            </a:r>
            <a:r>
              <a:rPr lang="en-US" dirty="0"/>
              <a:t> list with the same elements in the opposite order</a:t>
            </a:r>
          </a:p>
          <a:p>
            <a:r>
              <a:rPr lang="en-US" b="1" dirty="0"/>
              <a:t>Show diagram</a:t>
            </a:r>
            <a:endParaRPr lang="en-US" dirty="0"/>
          </a:p>
          <a:p>
            <a:r>
              <a:rPr lang="en-US" dirty="0"/>
              <a:t>At this point, a and b are independent! Changes to one don't affect the other</a:t>
            </a:r>
          </a:p>
          <a:p>
            <a:r>
              <a:rPr lang="en-US" dirty="0"/>
              <a:t>Say we append 4 to the list a refers to: </a:t>
            </a:r>
            <a:r>
              <a:rPr lang="en-US" b="1" dirty="0" err="1"/>
              <a:t>a.append</a:t>
            </a:r>
            <a:r>
              <a:rPr lang="en-US" b="1" dirty="0"/>
              <a:t>(4). </a:t>
            </a:r>
            <a:r>
              <a:rPr lang="en-US" dirty="0"/>
              <a:t>B is unaffected</a:t>
            </a:r>
          </a:p>
        </p:txBody>
      </p:sp>
    </p:spTree>
    <p:extLst>
      <p:ext uri="{BB962C8B-B14F-4D97-AF65-F5344CB8AC3E}">
        <p14:creationId xmlns:p14="http://schemas.microsoft.com/office/powerpoint/2010/main" val="27236759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36667D-B1A3-3149-9902-5ABD89A1D52D}"/>
              </a:ext>
            </a:extLst>
          </p:cNvPr>
          <p:cNvSpPr>
            <a:spLocks noGrp="1"/>
          </p:cNvSpPr>
          <p:nvPr>
            <p:ph type="body" sz="quarter" idx="10"/>
          </p:nvPr>
        </p:nvSpPr>
        <p:spPr/>
        <p:txBody>
          <a:bodyPr>
            <a:normAutofit fontScale="92500" lnSpcReduction="10000"/>
          </a:bodyPr>
          <a:lstStyle/>
          <a:p>
            <a:r>
              <a:rPr lang="en-US" dirty="0"/>
              <a:t>To summarize: </a:t>
            </a:r>
            <a:r>
              <a:rPr lang="en-US" b="1" dirty="0"/>
              <a:t>reversed(a)</a:t>
            </a:r>
            <a:r>
              <a:rPr lang="en-US" dirty="0"/>
              <a:t> returns </a:t>
            </a:r>
            <a:r>
              <a:rPr lang="en-US" i="1" dirty="0"/>
              <a:t>a</a:t>
            </a:r>
            <a:r>
              <a:rPr lang="en-US" dirty="0"/>
              <a:t> </a:t>
            </a:r>
            <a:r>
              <a:rPr lang="en-US" i="1" dirty="0"/>
              <a:t>new list</a:t>
            </a:r>
            <a:r>
              <a:rPr lang="en-US" dirty="0"/>
              <a:t> with the value </a:t>
            </a:r>
            <a:r>
              <a:rPr lang="en-US" b="1" dirty="0"/>
              <a:t>[3,2,1]</a:t>
            </a:r>
            <a:endParaRPr lang="en-US" dirty="0"/>
          </a:p>
          <a:p>
            <a:r>
              <a:rPr lang="en-US" i="1" dirty="0"/>
              <a:t>No variables' values are changed</a:t>
            </a:r>
            <a:r>
              <a:rPr lang="en-US" dirty="0"/>
              <a:t> </a:t>
            </a:r>
          </a:p>
          <a:p>
            <a:r>
              <a:rPr lang="en-US" dirty="0"/>
              <a:t>Use an assignment like </a:t>
            </a:r>
            <a:r>
              <a:rPr lang="en-US" b="1" dirty="0"/>
              <a:t>b = reversed(a)</a:t>
            </a:r>
            <a:r>
              <a:rPr lang="en-US" dirty="0"/>
              <a:t> to keep track of the new list </a:t>
            </a:r>
          </a:p>
          <a:p>
            <a:r>
              <a:rPr lang="en-US" b="1" dirty="0" err="1"/>
              <a:t>a.reverse</a:t>
            </a:r>
            <a:r>
              <a:rPr lang="en-US" b="1" dirty="0"/>
              <a:t>()</a:t>
            </a:r>
            <a:r>
              <a:rPr lang="en-US" dirty="0"/>
              <a:t> modifies </a:t>
            </a:r>
            <a:r>
              <a:rPr lang="en-US" i="1" dirty="0"/>
              <a:t>the old list </a:t>
            </a:r>
            <a:r>
              <a:rPr lang="en-US" dirty="0"/>
              <a:t>to have the value </a:t>
            </a:r>
            <a:r>
              <a:rPr lang="en-US" b="1" dirty="0"/>
              <a:t>[3,2,1]</a:t>
            </a:r>
            <a:endParaRPr lang="en-US" dirty="0"/>
          </a:p>
          <a:p>
            <a:r>
              <a:rPr lang="en-US" i="1" dirty="0"/>
              <a:t>Every variable referring to the old list sees the new value</a:t>
            </a:r>
            <a:endParaRPr lang="en-US" dirty="0"/>
          </a:p>
          <a:p>
            <a:r>
              <a:rPr lang="en-US" dirty="0"/>
              <a:t>To emphasize this, </a:t>
            </a:r>
            <a:r>
              <a:rPr lang="en-US" b="1" dirty="0" err="1"/>
              <a:t>a.reverse</a:t>
            </a:r>
            <a:r>
              <a:rPr lang="en-US" b="1" dirty="0"/>
              <a:t>()</a:t>
            </a:r>
            <a:r>
              <a:rPr lang="en-US" dirty="0"/>
              <a:t> returns </a:t>
            </a:r>
            <a:r>
              <a:rPr lang="en-US" b="1" dirty="0"/>
              <a:t>None</a:t>
            </a:r>
            <a:r>
              <a:rPr lang="en-US" dirty="0"/>
              <a:t>, rather than a reversed list</a:t>
            </a:r>
          </a:p>
        </p:txBody>
      </p:sp>
    </p:spTree>
    <p:extLst>
      <p:ext uri="{BB962C8B-B14F-4D97-AF65-F5344CB8AC3E}">
        <p14:creationId xmlns:p14="http://schemas.microsoft.com/office/powerpoint/2010/main" val="2581764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CTECH402_M2_08</a:t>
            </a:r>
          </a:p>
          <a:p>
            <a:r>
              <a:rPr lang="en-US" dirty="0">
                <a:solidFill>
                  <a:schemeClr val="bg1"/>
                </a:solidFill>
              </a:rPr>
              <a:t>List Methods</a:t>
            </a:r>
          </a:p>
        </p:txBody>
      </p:sp>
    </p:spTree>
    <p:extLst>
      <p:ext uri="{BB962C8B-B14F-4D97-AF65-F5344CB8AC3E}">
        <p14:creationId xmlns:p14="http://schemas.microsoft.com/office/powerpoint/2010/main" val="9879858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AB512B-E0C8-BD42-892A-DF8214208D33}"/>
              </a:ext>
            </a:extLst>
          </p:cNvPr>
          <p:cNvSpPr>
            <a:spLocks noGrp="1"/>
          </p:cNvSpPr>
          <p:nvPr>
            <p:ph type="body" sz="quarter" idx="10"/>
          </p:nvPr>
        </p:nvSpPr>
        <p:spPr/>
        <p:txBody>
          <a:bodyPr/>
          <a:lstStyle/>
          <a:p>
            <a:r>
              <a:rPr lang="en-US" dirty="0"/>
              <a:t>Now for a small library of </a:t>
            </a:r>
            <a:r>
              <a:rPr lang="en-US" i="1" dirty="0"/>
              <a:t>very</a:t>
            </a:r>
            <a:r>
              <a:rPr lang="en-US" dirty="0"/>
              <a:t> useful list methods.</a:t>
            </a:r>
          </a:p>
          <a:p>
            <a:r>
              <a:rPr lang="en-US" dirty="0"/>
              <a:t>First, .sort(). This modifies the list to put the elements in order.</a:t>
            </a:r>
          </a:p>
          <a:p>
            <a:r>
              <a:rPr lang="en-US" dirty="0"/>
              <a:t>It's the destructive, list-modifying version of sorted(), just like .reverse() is the destructive, list-modifying version of reversed()</a:t>
            </a:r>
          </a:p>
          <a:p>
            <a:endParaRPr lang="en-US" dirty="0"/>
          </a:p>
        </p:txBody>
      </p:sp>
    </p:spTree>
    <p:extLst>
      <p:ext uri="{BB962C8B-B14F-4D97-AF65-F5344CB8AC3E}">
        <p14:creationId xmlns:p14="http://schemas.microsoft.com/office/powerpoint/2010/main" val="28329059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37D9BE-DD73-E546-A6D3-EA2006FE9F80}"/>
              </a:ext>
            </a:extLst>
          </p:cNvPr>
          <p:cNvSpPr>
            <a:spLocks noGrp="1"/>
          </p:cNvSpPr>
          <p:nvPr>
            <p:ph sz="quarter" idx="10"/>
          </p:nvPr>
        </p:nvSpPr>
        <p:spPr/>
        <p:txBody>
          <a:bodyPr/>
          <a:lstStyle/>
          <a:p>
            <a:r>
              <a:rPr lang="en-US" dirty="0"/>
              <a:t>a = [2,3,1]            # a: [2,3,1]</a:t>
            </a:r>
          </a:p>
          <a:p>
            <a:r>
              <a:rPr lang="en-US" dirty="0"/>
              <a:t>sorted(a)              # -&gt; [1,2,3]    a: [2,3,1]</a:t>
            </a:r>
          </a:p>
          <a:p>
            <a:br>
              <a:rPr lang="en-US" dirty="0"/>
            </a:br>
            <a:r>
              <a:rPr lang="en-US" dirty="0"/>
              <a:t>a = [2,3,1]            # a: [2,3,1]</a:t>
            </a:r>
          </a:p>
          <a:p>
            <a:r>
              <a:rPr lang="en-US" dirty="0" err="1"/>
              <a:t>a.sort</a:t>
            </a:r>
            <a:r>
              <a:rPr lang="en-US" dirty="0"/>
              <a:t>()               # a: [1,2,3] </a:t>
            </a:r>
          </a:p>
          <a:p>
            <a:br>
              <a:rPr lang="en-US" dirty="0"/>
            </a:br>
            <a:br>
              <a:rPr lang="en-US" dirty="0"/>
            </a:br>
            <a:endParaRPr lang="en-US" b="1" i="1" dirty="0">
              <a:solidFill>
                <a:srgbClr val="8F5902"/>
              </a:solidFill>
              <a:latin typeface="Consolas" panose="020B0609020204030204" pitchFamily="49" charset="0"/>
            </a:endParaRPr>
          </a:p>
        </p:txBody>
      </p:sp>
    </p:spTree>
    <p:extLst>
      <p:ext uri="{BB962C8B-B14F-4D97-AF65-F5344CB8AC3E}">
        <p14:creationId xmlns:p14="http://schemas.microsoft.com/office/powerpoint/2010/main" val="799953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651CA8-F1B7-EE49-8CE1-D55B5D29B635}"/>
              </a:ext>
            </a:extLst>
          </p:cNvPr>
          <p:cNvSpPr>
            <a:spLocks noGrp="1"/>
          </p:cNvSpPr>
          <p:nvPr>
            <p:ph type="body" sz="quarter" idx="11"/>
          </p:nvPr>
        </p:nvSpPr>
        <p:spPr>
          <a:xfrm>
            <a:off x="5892800" y="359330"/>
            <a:ext cx="6011900" cy="509498"/>
          </a:xfrm>
        </p:spPr>
        <p:txBody>
          <a:bodyPr/>
          <a:lstStyle/>
          <a:p>
            <a:r>
              <a:rPr lang="en-US" dirty="0" err="1">
                <a:solidFill>
                  <a:srgbClr val="000000"/>
                </a:solidFill>
                <a:latin typeface="Consolas" panose="020B0609020204030204" pitchFamily="49" charset="0"/>
              </a:rPr>
              <a:t>my_list</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369922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AB512B-E0C8-BD42-892A-DF8214208D33}"/>
              </a:ext>
            </a:extLst>
          </p:cNvPr>
          <p:cNvSpPr>
            <a:spLocks noGrp="1"/>
          </p:cNvSpPr>
          <p:nvPr>
            <p:ph type="body" sz="quarter" idx="10"/>
          </p:nvPr>
        </p:nvSpPr>
        <p:spPr/>
        <p:txBody>
          <a:bodyPr/>
          <a:lstStyle/>
          <a:p>
            <a:r>
              <a:rPr lang="en-US" dirty="0"/>
              <a:t>Next, .append(), which adds an </a:t>
            </a:r>
            <a:r>
              <a:rPr lang="en-US" i="1" dirty="0"/>
              <a:t>element</a:t>
            </a:r>
            <a:r>
              <a:rPr lang="en-US" dirty="0"/>
              <a:t> to the end, of a list, and .extend(), which adds a </a:t>
            </a:r>
            <a:r>
              <a:rPr lang="en-US" i="1" dirty="0"/>
              <a:t>list</a:t>
            </a:r>
            <a:r>
              <a:rPr lang="en-US" dirty="0"/>
              <a:t> to the end of a list</a:t>
            </a:r>
          </a:p>
          <a:p>
            <a:endParaRPr lang="en-US" dirty="0"/>
          </a:p>
        </p:txBody>
      </p:sp>
    </p:spTree>
    <p:extLst>
      <p:ext uri="{BB962C8B-B14F-4D97-AF65-F5344CB8AC3E}">
        <p14:creationId xmlns:p14="http://schemas.microsoft.com/office/powerpoint/2010/main" val="2382934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37D9BE-DD73-E546-A6D3-EA2006FE9F80}"/>
              </a:ext>
            </a:extLst>
          </p:cNvPr>
          <p:cNvSpPr>
            <a:spLocks noGrp="1"/>
          </p:cNvSpPr>
          <p:nvPr>
            <p:ph sz="quarter" idx="10"/>
          </p:nvPr>
        </p:nvSpPr>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append</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i="1" dirty="0">
                <a:solidFill>
                  <a:srgbClr val="8F5902"/>
                </a:solidFill>
                <a:latin typeface="Consolas" panose="020B0609020204030204" pitchFamily="49" charset="0"/>
              </a:rPr>
              <a:t># a: ['Larry', 'Curly', 'Moe', '</a:t>
            </a:r>
            <a:r>
              <a:rPr lang="en-US" b="1" i="1" dirty="0" err="1">
                <a:solidFill>
                  <a:srgbClr val="8F5902"/>
                </a:solidFill>
                <a:latin typeface="Consolas" panose="020B0609020204030204" pitchFamily="49" charset="0"/>
              </a:rPr>
              <a:t>Shemp</a:t>
            </a:r>
            <a:r>
              <a:rPr lang="en-US" b="1" i="1" dirty="0">
                <a:solidFill>
                  <a:srgbClr val="8F5902"/>
                </a:solidFill>
                <a:latin typeface="Consolas" panose="020B0609020204030204" pitchFamily="49" charset="0"/>
              </a:rPr>
              <a:t>']</a:t>
            </a:r>
          </a:p>
          <a:p>
            <a:endParaRPr lang="en-US" b="1" i="1" dirty="0">
              <a:solidFill>
                <a:srgbClr val="8F5902"/>
              </a:solidFill>
              <a:latin typeface="Consolas" panose="020B0609020204030204" pitchFamily="49" charset="0"/>
            </a:endParaRP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extend</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'Joe Besser'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 Joe'</a:t>
            </a:r>
            <a:r>
              <a:rPr lang="en-US" b="1" dirty="0">
                <a:solidFill>
                  <a:srgbClr val="000000"/>
                </a:solidFill>
                <a:latin typeface="Consolas" panose="020B0609020204030204" pitchFamily="49" charset="0"/>
              </a:rPr>
              <a:t>])</a:t>
            </a:r>
          </a:p>
          <a:p>
            <a:r>
              <a:rPr lang="en-US" b="1" i="1" dirty="0">
                <a:solidFill>
                  <a:srgbClr val="8F5902"/>
                </a:solidFill>
                <a:latin typeface="Consolas" panose="020B0609020204030204" pitchFamily="49" charset="0"/>
              </a:rPr>
              <a:t># a: ['Curly', 'Larry', 'Moe', '</a:t>
            </a:r>
            <a:r>
              <a:rPr lang="en-US" b="1" i="1" dirty="0" err="1">
                <a:solidFill>
                  <a:srgbClr val="8F5902"/>
                </a:solidFill>
                <a:latin typeface="Consolas" panose="020B0609020204030204" pitchFamily="49" charset="0"/>
              </a:rPr>
              <a:t>Shemp</a:t>
            </a:r>
            <a:r>
              <a:rPr lang="en-US" b="1" i="1" dirty="0">
                <a:solidFill>
                  <a:srgbClr val="8F5902"/>
                </a:solidFill>
                <a:latin typeface="Consolas" panose="020B0609020204030204" pitchFamily="49" charset="0"/>
              </a:rPr>
              <a:t>', 'Joe Besser', 'Curly Joe']</a:t>
            </a:r>
          </a:p>
        </p:txBody>
      </p:sp>
    </p:spTree>
    <p:extLst>
      <p:ext uri="{BB962C8B-B14F-4D97-AF65-F5344CB8AC3E}">
        <p14:creationId xmlns:p14="http://schemas.microsoft.com/office/powerpoint/2010/main" val="8751418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B9C82F-1432-2F47-B668-1DC303BC291D}"/>
              </a:ext>
            </a:extLst>
          </p:cNvPr>
          <p:cNvSpPr>
            <a:spLocks noGrp="1"/>
          </p:cNvSpPr>
          <p:nvPr>
            <p:ph type="body" sz="quarter" idx="10"/>
          </p:nvPr>
        </p:nvSpPr>
        <p:spPr/>
        <p:txBody>
          <a:bodyPr/>
          <a:lstStyle/>
          <a:p>
            <a:r>
              <a:rPr lang="en-US" dirty="0"/>
              <a:t>We already knew how to something like this with assignment and the concatenation operator</a:t>
            </a:r>
          </a:p>
          <a:p>
            <a:pPr marL="0" indent="0">
              <a:buNone/>
            </a:pPr>
            <a:endParaRPr lang="en-US" dirty="0"/>
          </a:p>
        </p:txBody>
      </p:sp>
    </p:spTree>
    <p:extLst>
      <p:ext uri="{BB962C8B-B14F-4D97-AF65-F5344CB8AC3E}">
        <p14:creationId xmlns:p14="http://schemas.microsoft.com/office/powerpoint/2010/main" val="20590783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028C77-9588-414A-AF14-78462D11BB0A}"/>
              </a:ext>
            </a:extLst>
          </p:cNvPr>
          <p:cNvSpPr>
            <a:spLocks noGrp="1"/>
          </p:cNvSpPr>
          <p:nvPr>
            <p:ph sz="quarter" idx="10"/>
          </p:nvPr>
        </p:nvSpPr>
        <p:spPr/>
        <p:txBody>
          <a:bodyPr/>
          <a:lstStyle/>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append</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endParaRPr lang="en-US" b="1" dirty="0"/>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extend</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'Joe Besser'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 Joe'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'Joe Besser'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 Joe'</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5479588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418929-D149-5244-B718-D7C65DF4E87E}"/>
              </a:ext>
            </a:extLst>
          </p:cNvPr>
          <p:cNvSpPr>
            <a:spLocks noGrp="1"/>
          </p:cNvSpPr>
          <p:nvPr>
            <p:ph type="body" sz="quarter" idx="10"/>
          </p:nvPr>
        </p:nvSpPr>
        <p:spPr/>
        <p:txBody>
          <a:bodyPr/>
          <a:lstStyle/>
          <a:p>
            <a:r>
              <a:rPr lang="en-US" dirty="0"/>
              <a:t>If you want to add an element at an arbitrary point, you can use .insert. </a:t>
            </a:r>
          </a:p>
          <a:p>
            <a:r>
              <a:rPr lang="en-US" dirty="0"/>
              <a:t>.Insert() requires an extra parameter: the index at which to insert the element.</a:t>
            </a:r>
          </a:p>
          <a:p>
            <a:endParaRPr lang="en-US" dirty="0"/>
          </a:p>
        </p:txBody>
      </p:sp>
    </p:spTree>
    <p:extLst>
      <p:ext uri="{BB962C8B-B14F-4D97-AF65-F5344CB8AC3E}">
        <p14:creationId xmlns:p14="http://schemas.microsoft.com/office/powerpoint/2010/main" val="9223773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6E47E8-7289-604A-9AEA-DADC47E92EF0}"/>
              </a:ext>
            </a:extLst>
          </p:cNvPr>
          <p:cNvSpPr>
            <a:spLocks noGrp="1"/>
          </p:cNvSpPr>
          <p:nvPr>
            <p:ph sz="quarter" idx="10"/>
          </p:nvPr>
        </p:nvSpPr>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insert</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Nyuk</a:t>
            </a:r>
            <a:r>
              <a:rPr lang="en-US" b="1" dirty="0">
                <a:solidFill>
                  <a:srgbClr val="4E9A06"/>
                </a:solidFill>
                <a:latin typeface="Consolas" panose="020B0609020204030204" pitchFamily="49" charset="0"/>
              </a:rPr>
              <a:t> </a:t>
            </a:r>
            <a:r>
              <a:rPr lang="en-US" b="1" dirty="0" err="1">
                <a:solidFill>
                  <a:srgbClr val="4E9A06"/>
                </a:solidFill>
                <a:latin typeface="Consolas" panose="020B0609020204030204" pitchFamily="49" charset="0"/>
              </a:rPr>
              <a:t>nyuk</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i="1" dirty="0">
                <a:solidFill>
                  <a:srgbClr val="8F5902"/>
                </a:solidFill>
                <a:latin typeface="Consolas" panose="020B0609020204030204" pitchFamily="49" charset="0"/>
              </a:rPr>
              <a:t># a: ['Larry', 'Curly', '</a:t>
            </a:r>
            <a:r>
              <a:rPr lang="en-US" b="1" i="1" dirty="0" err="1">
                <a:solidFill>
                  <a:srgbClr val="8F5902"/>
                </a:solidFill>
                <a:latin typeface="Consolas" panose="020B0609020204030204" pitchFamily="49" charset="0"/>
              </a:rPr>
              <a:t>Nyuk</a:t>
            </a:r>
            <a:r>
              <a:rPr lang="en-US" b="1" i="1" dirty="0">
                <a:solidFill>
                  <a:srgbClr val="8F5902"/>
                </a:solidFill>
                <a:latin typeface="Consolas" panose="020B0609020204030204" pitchFamily="49" charset="0"/>
              </a:rPr>
              <a:t> </a:t>
            </a:r>
            <a:r>
              <a:rPr lang="en-US" b="1" i="1" dirty="0" err="1">
                <a:solidFill>
                  <a:srgbClr val="8F5902"/>
                </a:solidFill>
                <a:latin typeface="Consolas" panose="020B0609020204030204" pitchFamily="49" charset="0"/>
              </a:rPr>
              <a:t>nyuk</a:t>
            </a:r>
            <a:r>
              <a:rPr lang="en-US" b="1" i="1" dirty="0">
                <a:solidFill>
                  <a:srgbClr val="8F5902"/>
                </a:solidFill>
                <a:latin typeface="Consolas" panose="020B0609020204030204" pitchFamily="49" charset="0"/>
              </a:rPr>
              <a:t>!', 'Moe']</a:t>
            </a:r>
          </a:p>
        </p:txBody>
      </p:sp>
    </p:spTree>
    <p:extLst>
      <p:ext uri="{BB962C8B-B14F-4D97-AF65-F5344CB8AC3E}">
        <p14:creationId xmlns:p14="http://schemas.microsoft.com/office/powerpoint/2010/main" val="32153912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879FE0-7C7E-3F4C-A8F0-5AF618098EFB}"/>
              </a:ext>
            </a:extLst>
          </p:cNvPr>
          <p:cNvSpPr>
            <a:spLocks noGrp="1"/>
          </p:cNvSpPr>
          <p:nvPr>
            <p:ph type="body" sz="quarter" idx="10"/>
          </p:nvPr>
        </p:nvSpPr>
        <p:spPr/>
        <p:txBody>
          <a:bodyPr/>
          <a:lstStyle/>
          <a:p>
            <a:r>
              <a:rPr lang="en-US" dirty="0"/>
              <a:t>It inserts </a:t>
            </a:r>
            <a:r>
              <a:rPr lang="en-US" i="1" dirty="0"/>
              <a:t>before</a:t>
            </a:r>
            <a:r>
              <a:rPr lang="en-US" dirty="0"/>
              <a:t> the element with that index. But since indexing is zero-based, it actually inserts </a:t>
            </a:r>
            <a:r>
              <a:rPr lang="en-US" i="1" dirty="0"/>
              <a:t>after</a:t>
            </a:r>
            <a:r>
              <a:rPr lang="en-US" dirty="0"/>
              <a:t> that number of elements.	</a:t>
            </a:r>
          </a:p>
          <a:p>
            <a:r>
              <a:rPr lang="en-US" dirty="0"/>
              <a:t>So to insert at the </a:t>
            </a:r>
            <a:r>
              <a:rPr lang="en-US" i="1" dirty="0"/>
              <a:t>beginning</a:t>
            </a:r>
            <a:r>
              <a:rPr lang="en-US" dirty="0"/>
              <a:t> of the list, use 0 as the index</a:t>
            </a:r>
          </a:p>
        </p:txBody>
      </p:sp>
    </p:spTree>
    <p:extLst>
      <p:ext uri="{BB962C8B-B14F-4D97-AF65-F5344CB8AC3E}">
        <p14:creationId xmlns:p14="http://schemas.microsoft.com/office/powerpoint/2010/main" val="25712336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1A3EB6-D9B2-E745-B191-8C4FA54BA587}"/>
              </a:ext>
            </a:extLst>
          </p:cNvPr>
          <p:cNvSpPr>
            <a:spLocks noGrp="1"/>
          </p:cNvSpPr>
          <p:nvPr>
            <p:ph sz="quarter" idx="10"/>
          </p:nvPr>
        </p:nvSpPr>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insert</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Nyuk</a:t>
            </a:r>
            <a:r>
              <a:rPr lang="en-US" b="1" dirty="0">
                <a:solidFill>
                  <a:srgbClr val="4E9A06"/>
                </a:solidFill>
                <a:latin typeface="Consolas" panose="020B0609020204030204" pitchFamily="49" charset="0"/>
              </a:rPr>
              <a:t> </a:t>
            </a:r>
            <a:r>
              <a:rPr lang="en-US" b="1" dirty="0" err="1">
                <a:solidFill>
                  <a:srgbClr val="4E9A06"/>
                </a:solidFill>
                <a:latin typeface="Consolas" panose="020B0609020204030204" pitchFamily="49" charset="0"/>
              </a:rPr>
              <a:t>nyuk</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i="1" dirty="0">
                <a:solidFill>
                  <a:srgbClr val="8F5902"/>
                </a:solidFill>
                <a:latin typeface="Consolas" panose="020B0609020204030204" pitchFamily="49" charset="0"/>
              </a:rPr>
              <a:t># a: ['</a:t>
            </a:r>
            <a:r>
              <a:rPr lang="en-US" b="1" i="1" dirty="0" err="1">
                <a:solidFill>
                  <a:srgbClr val="8F5902"/>
                </a:solidFill>
                <a:latin typeface="Consolas" panose="020B0609020204030204" pitchFamily="49" charset="0"/>
              </a:rPr>
              <a:t>Nyuk</a:t>
            </a:r>
            <a:r>
              <a:rPr lang="en-US" b="1" i="1" dirty="0">
                <a:solidFill>
                  <a:srgbClr val="8F5902"/>
                </a:solidFill>
                <a:latin typeface="Consolas" panose="020B0609020204030204" pitchFamily="49" charset="0"/>
              </a:rPr>
              <a:t> </a:t>
            </a:r>
            <a:r>
              <a:rPr lang="en-US" b="1" i="1" dirty="0" err="1">
                <a:solidFill>
                  <a:srgbClr val="8F5902"/>
                </a:solidFill>
                <a:latin typeface="Consolas" panose="020B0609020204030204" pitchFamily="49" charset="0"/>
              </a:rPr>
              <a:t>nyuk</a:t>
            </a:r>
            <a:r>
              <a:rPr lang="en-US" b="1" i="1" dirty="0">
                <a:solidFill>
                  <a:srgbClr val="8F5902"/>
                </a:solidFill>
                <a:latin typeface="Consolas" panose="020B0609020204030204" pitchFamily="49" charset="0"/>
              </a:rPr>
              <a:t>!', 'Larry', 'Curly', 'Moe']</a:t>
            </a:r>
          </a:p>
        </p:txBody>
      </p:sp>
    </p:spTree>
    <p:extLst>
      <p:ext uri="{BB962C8B-B14F-4D97-AF65-F5344CB8AC3E}">
        <p14:creationId xmlns:p14="http://schemas.microsoft.com/office/powerpoint/2010/main" val="8601334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12F058-70B1-714C-8089-B33A21F1B4E9}"/>
              </a:ext>
            </a:extLst>
          </p:cNvPr>
          <p:cNvSpPr>
            <a:spLocks noGrp="1"/>
          </p:cNvSpPr>
          <p:nvPr>
            <p:ph type="body" sz="quarter" idx="10"/>
          </p:nvPr>
        </p:nvSpPr>
        <p:spPr/>
        <p:txBody>
          <a:bodyPr/>
          <a:lstStyle/>
          <a:p>
            <a:r>
              <a:rPr lang="en-US" dirty="0"/>
              <a:t>How about </a:t>
            </a:r>
            <a:r>
              <a:rPr lang="en-US" i="1" dirty="0"/>
              <a:t>removing</a:t>
            </a:r>
            <a:r>
              <a:rPr lang="en-US" dirty="0"/>
              <a:t> elements?</a:t>
            </a:r>
          </a:p>
          <a:p>
            <a:r>
              <a:rPr lang="en-US" dirty="0"/>
              <a:t>If you know the element, there's .remove()</a:t>
            </a:r>
          </a:p>
          <a:p>
            <a:r>
              <a:rPr lang="en-US" dirty="0"/>
              <a:t>If the element is in the list more than once, it removes the </a:t>
            </a:r>
            <a:r>
              <a:rPr lang="en-US" i="1" dirty="0"/>
              <a:t>first</a:t>
            </a:r>
            <a:r>
              <a:rPr lang="en-US" dirty="0"/>
              <a:t> instance</a:t>
            </a:r>
          </a:p>
        </p:txBody>
      </p:sp>
    </p:spTree>
    <p:extLst>
      <p:ext uri="{BB962C8B-B14F-4D97-AF65-F5344CB8AC3E}">
        <p14:creationId xmlns:p14="http://schemas.microsoft.com/office/powerpoint/2010/main" val="31547141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21B3AF-9190-7044-9E80-6D3317C9422C}"/>
              </a:ext>
            </a:extLst>
          </p:cNvPr>
          <p:cNvSpPr>
            <a:spLocks noGrp="1"/>
          </p:cNvSpPr>
          <p:nvPr>
            <p:ph sz="quarter" idx="10"/>
          </p:nvPr>
        </p:nvSpPr>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remove</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i="1" dirty="0">
                <a:solidFill>
                  <a:srgbClr val="8F5902"/>
                </a:solidFill>
                <a:latin typeface="Consolas" panose="020B0609020204030204" pitchFamily="49" charset="0"/>
              </a:rPr>
              <a:t># a: ['Larry', 'Curly', 'Moe']</a:t>
            </a:r>
          </a:p>
        </p:txBody>
      </p:sp>
    </p:spTree>
    <p:extLst>
      <p:ext uri="{BB962C8B-B14F-4D97-AF65-F5344CB8AC3E}">
        <p14:creationId xmlns:p14="http://schemas.microsoft.com/office/powerpoint/2010/main" val="2679764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9213EF-6F77-D142-9A0A-569ADF9FF515}"/>
              </a:ext>
            </a:extLst>
          </p:cNvPr>
          <p:cNvSpPr>
            <a:spLocks noGrp="1"/>
          </p:cNvSpPr>
          <p:nvPr>
            <p:ph sz="quarter" idx="10"/>
          </p:nvPr>
        </p:nvSpPr>
        <p:spPr/>
        <p:txBody>
          <a:bodyPr/>
          <a:lstStyle/>
          <a:p>
            <a:r>
              <a:rPr lang="en-US" dirty="0"/>
              <a:t>a = ['apple pie', 'banana bread', 'carrot cake', 'doughnut', 'eclair', 'funnel cake']</a:t>
            </a:r>
          </a:p>
          <a:p>
            <a:r>
              <a:rPr lang="en-US" dirty="0"/>
              <a:t>a[3]					         -&gt; 'doughnut'</a:t>
            </a:r>
          </a:p>
          <a:p>
            <a:endParaRPr lang="en-US" dirty="0"/>
          </a:p>
          <a:p>
            <a:endParaRPr lang="en-US" dirty="0"/>
          </a:p>
        </p:txBody>
      </p:sp>
    </p:spTree>
    <p:extLst>
      <p:ext uri="{BB962C8B-B14F-4D97-AF65-F5344CB8AC3E}">
        <p14:creationId xmlns:p14="http://schemas.microsoft.com/office/powerpoint/2010/main" val="40649270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85DA74-848A-B040-93C1-BC063DE5FD24}"/>
              </a:ext>
            </a:extLst>
          </p:cNvPr>
          <p:cNvSpPr>
            <a:spLocks noGrp="1"/>
          </p:cNvSpPr>
          <p:nvPr>
            <p:ph type="body" sz="quarter" idx="10"/>
          </p:nvPr>
        </p:nvSpPr>
        <p:spPr/>
        <p:txBody>
          <a:bodyPr/>
          <a:lstStyle/>
          <a:p>
            <a:r>
              <a:rPr lang="en-US" dirty="0"/>
              <a:t>Another way to remove elements is by index. .pop() does that.</a:t>
            </a:r>
          </a:p>
          <a:p>
            <a:r>
              <a:rPr lang="en-US" dirty="0"/>
              <a:t>.pop() has two useful tricks</a:t>
            </a:r>
          </a:p>
          <a:p>
            <a:r>
              <a:rPr lang="en-US" dirty="0"/>
              <a:t>one is that it </a:t>
            </a:r>
            <a:r>
              <a:rPr lang="en-US" i="1" dirty="0"/>
              <a:t>returns</a:t>
            </a:r>
            <a:r>
              <a:rPr lang="en-US" dirty="0"/>
              <a:t> the value of the element you removed: useful for pulling something out of a list and doing something with it</a:t>
            </a:r>
          </a:p>
          <a:p>
            <a:r>
              <a:rPr lang="en-US" dirty="0"/>
              <a:t>the other is that if you leave off the index, it pops off the last element in the list</a:t>
            </a:r>
          </a:p>
        </p:txBody>
      </p:sp>
    </p:spTree>
    <p:extLst>
      <p:ext uri="{BB962C8B-B14F-4D97-AF65-F5344CB8AC3E}">
        <p14:creationId xmlns:p14="http://schemas.microsoft.com/office/powerpoint/2010/main" val="40222618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15D316-82F3-8641-BBE2-81C2C0B2DCA8}"/>
              </a:ext>
            </a:extLst>
          </p:cNvPr>
          <p:cNvSpPr>
            <a:spLocks noGrp="1"/>
          </p:cNvSpPr>
          <p:nvPr>
            <p:ph sz="quarter" idx="10"/>
          </p:nvPr>
        </p:nvSpPr>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pop</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i="1" dirty="0">
                <a:solidFill>
                  <a:srgbClr val="8F5902"/>
                </a:solidFill>
                <a:latin typeface="Consolas" panose="020B0609020204030204" pitchFamily="49" charset="0"/>
              </a:rPr>
              <a:t># -&gt; 'Curly'</a:t>
            </a:r>
          </a:p>
          <a:p>
            <a:r>
              <a:rPr lang="en-US" b="1" i="1" dirty="0">
                <a:solidFill>
                  <a:srgbClr val="8F5902"/>
                </a:solidFill>
                <a:latin typeface="Consolas" panose="020B0609020204030204" pitchFamily="49" charset="0"/>
              </a:rPr>
              <a:t># a: ['Larry', 'Moe']</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pop</a:t>
            </a:r>
            <a:r>
              <a:rPr lang="en-US" b="1" dirty="0">
                <a:solidFill>
                  <a:srgbClr val="000000"/>
                </a:solidFill>
                <a:latin typeface="Consolas" panose="020B0609020204030204" pitchFamily="49" charset="0"/>
              </a:rPr>
              <a:t>()</a:t>
            </a:r>
          </a:p>
          <a:p>
            <a:r>
              <a:rPr lang="en-US" b="1" i="1" dirty="0">
                <a:solidFill>
                  <a:srgbClr val="8F5902"/>
                </a:solidFill>
                <a:latin typeface="Consolas" panose="020B0609020204030204" pitchFamily="49" charset="0"/>
              </a:rPr>
              <a:t># -&gt; 'Moe'</a:t>
            </a:r>
          </a:p>
          <a:p>
            <a:r>
              <a:rPr lang="en-US" b="1" i="1" dirty="0">
                <a:solidFill>
                  <a:srgbClr val="8F5902"/>
                </a:solidFill>
                <a:latin typeface="Consolas" panose="020B0609020204030204" pitchFamily="49" charset="0"/>
              </a:rPr>
              <a:t># a: ['Larry', 'Curly']</a:t>
            </a:r>
          </a:p>
        </p:txBody>
      </p:sp>
    </p:spTree>
    <p:extLst>
      <p:ext uri="{BB962C8B-B14F-4D97-AF65-F5344CB8AC3E}">
        <p14:creationId xmlns:p14="http://schemas.microsoft.com/office/powerpoint/2010/main" val="30714024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5535FD-FAC9-F040-90AD-D79B85E2A992}"/>
              </a:ext>
            </a:extLst>
          </p:cNvPr>
          <p:cNvSpPr>
            <a:spLocks noGrp="1"/>
          </p:cNvSpPr>
          <p:nvPr>
            <p:ph type="body" sz="quarter" idx="10"/>
          </p:nvPr>
        </p:nvSpPr>
        <p:spPr/>
        <p:txBody>
          <a:bodyPr/>
          <a:lstStyle/>
          <a:p>
            <a:r>
              <a:rPr lang="en-US" dirty="0"/>
              <a:t>And then there's .clear(), which deletes everything from the list and turns it into the empty list</a:t>
            </a:r>
          </a:p>
        </p:txBody>
      </p:sp>
    </p:spTree>
    <p:extLst>
      <p:ext uri="{BB962C8B-B14F-4D97-AF65-F5344CB8AC3E}">
        <p14:creationId xmlns:p14="http://schemas.microsoft.com/office/powerpoint/2010/main" val="27307481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05D024-6066-4040-A519-BD2210C515FB}"/>
              </a:ext>
            </a:extLst>
          </p:cNvPr>
          <p:cNvSpPr>
            <a:spLocks noGrp="1"/>
          </p:cNvSpPr>
          <p:nvPr>
            <p:ph sz="quarter" idx="10"/>
          </p:nvPr>
        </p:nvSpPr>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clear</a:t>
            </a:r>
            <a:r>
              <a:rPr lang="en-US" b="1" dirty="0">
                <a:solidFill>
                  <a:srgbClr val="000000"/>
                </a:solidFill>
                <a:latin typeface="Consolas" panose="020B0609020204030204" pitchFamily="49" charset="0"/>
              </a:rPr>
              <a:t>()</a:t>
            </a:r>
          </a:p>
          <a:p>
            <a:r>
              <a:rPr lang="en-US" b="1" i="1" dirty="0">
                <a:solidFill>
                  <a:srgbClr val="8F5902"/>
                </a:solidFill>
                <a:latin typeface="Consolas" panose="020B0609020204030204" pitchFamily="49" charset="0"/>
              </a:rPr>
              <a:t># a: []</a:t>
            </a:r>
          </a:p>
        </p:txBody>
      </p:sp>
    </p:spTree>
    <p:extLst>
      <p:ext uri="{BB962C8B-B14F-4D97-AF65-F5344CB8AC3E}">
        <p14:creationId xmlns:p14="http://schemas.microsoft.com/office/powerpoint/2010/main" val="31037459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7B4BC9-67CA-C144-9632-298036CD7D02}"/>
              </a:ext>
            </a:extLst>
          </p:cNvPr>
          <p:cNvSpPr>
            <a:spLocks noGrp="1"/>
          </p:cNvSpPr>
          <p:nvPr>
            <p:ph type="body" sz="quarter" idx="10"/>
          </p:nvPr>
        </p:nvSpPr>
        <p:spPr/>
        <p:txBody>
          <a:bodyPr/>
          <a:lstStyle/>
          <a:p>
            <a:r>
              <a:rPr lang="en-US" dirty="0"/>
              <a:t>All of these methods have effects; they all modify the list.</a:t>
            </a:r>
          </a:p>
        </p:txBody>
      </p:sp>
    </p:spTree>
    <p:extLst>
      <p:ext uri="{BB962C8B-B14F-4D97-AF65-F5344CB8AC3E}">
        <p14:creationId xmlns:p14="http://schemas.microsoft.com/office/powerpoint/2010/main" val="26629051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F97BDC-CDD4-8645-BD14-20D2394DB396}"/>
              </a:ext>
            </a:extLst>
          </p:cNvPr>
          <p:cNvSpPr>
            <a:spLocks noGrp="1"/>
          </p:cNvSpPr>
          <p:nvPr>
            <p:ph type="body" sz="quarter" idx="10"/>
          </p:nvPr>
        </p:nvSpPr>
        <p:spPr/>
        <p:txBody>
          <a:bodyPr/>
          <a:lstStyle/>
          <a:p>
            <a:r>
              <a:rPr lang="en-US" dirty="0"/>
              <a:t>This may seem like a lot of methods all at once.</a:t>
            </a:r>
          </a:p>
          <a:p>
            <a:r>
              <a:rPr lang="en-US" dirty="0"/>
              <a:t>But it's a useful library to have in your pocket.</a:t>
            </a:r>
          </a:p>
          <a:p>
            <a:r>
              <a:rPr lang="en-US" dirty="0"/>
              <a:t>You can pull out the method you need based on what you're trying </a:t>
            </a:r>
            <a:r>
              <a:rPr lang="en-US"/>
              <a:t>to accomplish</a:t>
            </a:r>
          </a:p>
        </p:txBody>
      </p:sp>
    </p:spTree>
    <p:extLst>
      <p:ext uri="{BB962C8B-B14F-4D97-AF65-F5344CB8AC3E}">
        <p14:creationId xmlns:p14="http://schemas.microsoft.com/office/powerpoint/2010/main" val="26667419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CTECH402_M2_09</a:t>
            </a:r>
          </a:p>
          <a:p>
            <a:r>
              <a:rPr lang="en-US" dirty="0">
                <a:solidFill>
                  <a:schemeClr val="bg1"/>
                </a:solidFill>
              </a:rPr>
              <a:t>More List Tricks</a:t>
            </a:r>
          </a:p>
        </p:txBody>
      </p:sp>
    </p:spTree>
    <p:extLst>
      <p:ext uri="{BB962C8B-B14F-4D97-AF65-F5344CB8AC3E}">
        <p14:creationId xmlns:p14="http://schemas.microsoft.com/office/powerpoint/2010/main" val="34325039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E23AF7-C67C-264F-94A3-A9FF1C9291D5}"/>
              </a:ext>
            </a:extLst>
          </p:cNvPr>
          <p:cNvSpPr>
            <a:spLocks noGrp="1"/>
          </p:cNvSpPr>
          <p:nvPr>
            <p:ph type="body" sz="quarter" idx="10"/>
          </p:nvPr>
        </p:nvSpPr>
        <p:spPr/>
        <p:txBody>
          <a:bodyPr/>
          <a:lstStyle/>
          <a:p>
            <a:r>
              <a:rPr lang="en-US" dirty="0"/>
              <a:t>Not all list methods modify the list</a:t>
            </a:r>
          </a:p>
          <a:p>
            <a:r>
              <a:rPr lang="en-US" dirty="0"/>
              <a:t>Some of them are useful to tell you something abut the list</a:t>
            </a:r>
          </a:p>
          <a:p>
            <a:r>
              <a:rPr lang="en-US" dirty="0"/>
              <a:t>.count() tells you how many times an element appears in the list. It's 0 if the element doesn't appear at all.</a:t>
            </a:r>
          </a:p>
          <a:p>
            <a:r>
              <a:rPr lang="en-US" dirty="0"/>
              <a:t>in is a better way to check whether the element is in the list, but count is useful when you also care </a:t>
            </a:r>
            <a:r>
              <a:rPr lang="en-US" i="1" dirty="0"/>
              <a:t>how many times</a:t>
            </a:r>
            <a:endParaRPr lang="en-US" dirty="0"/>
          </a:p>
        </p:txBody>
      </p:sp>
    </p:spTree>
    <p:extLst>
      <p:ext uri="{BB962C8B-B14F-4D97-AF65-F5344CB8AC3E}">
        <p14:creationId xmlns:p14="http://schemas.microsoft.com/office/powerpoint/2010/main" val="42885585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6BA5E5-C2F8-344F-9551-503319A39B16}"/>
              </a:ext>
            </a:extLst>
          </p:cNvPr>
          <p:cNvSpPr>
            <a:spLocks noGrp="1"/>
          </p:cNvSpPr>
          <p:nvPr>
            <p:ph sz="quarter" idx="10"/>
          </p:nvPr>
        </p:nvSpPr>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count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1</a:t>
            </a:r>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count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2</a:t>
            </a:r>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count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0</a:t>
            </a:r>
          </a:p>
        </p:txBody>
      </p:sp>
    </p:spTree>
    <p:extLst>
      <p:ext uri="{BB962C8B-B14F-4D97-AF65-F5344CB8AC3E}">
        <p14:creationId xmlns:p14="http://schemas.microsoft.com/office/powerpoint/2010/main" val="4702787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AB364A-E8B1-3E4F-AA3F-A2BA0148B92E}"/>
              </a:ext>
            </a:extLst>
          </p:cNvPr>
          <p:cNvSpPr>
            <a:spLocks noGrp="1"/>
          </p:cNvSpPr>
          <p:nvPr>
            <p:ph type="body" sz="quarter" idx="10"/>
          </p:nvPr>
        </p:nvSpPr>
        <p:spPr/>
        <p:txBody>
          <a:bodyPr/>
          <a:lstStyle/>
          <a:p>
            <a:r>
              <a:rPr lang="en-US" dirty="0"/>
              <a:t>And </a:t>
            </a:r>
            <a:r>
              <a:rPr lang="en-US" i="1" dirty="0"/>
              <a:t>if</a:t>
            </a:r>
            <a:r>
              <a:rPr lang="en-US" dirty="0"/>
              <a:t> an element appears in the list, .index() tells you </a:t>
            </a:r>
            <a:r>
              <a:rPr lang="en-US" i="1" dirty="0"/>
              <a:t>where</a:t>
            </a:r>
            <a:r>
              <a:rPr lang="en-US" dirty="0"/>
              <a:t> in the list it appears</a:t>
            </a:r>
          </a:p>
          <a:p>
            <a:r>
              <a:rPr lang="en-US" dirty="0"/>
              <a:t>It returns the index of the first place the element appears in the list</a:t>
            </a:r>
          </a:p>
        </p:txBody>
      </p:sp>
    </p:spTree>
    <p:extLst>
      <p:ext uri="{BB962C8B-B14F-4D97-AF65-F5344CB8AC3E}">
        <p14:creationId xmlns:p14="http://schemas.microsoft.com/office/powerpoint/2010/main" val="2144880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BAD5B3-0B74-444F-95E5-DAFE1031E094}"/>
              </a:ext>
            </a:extLst>
          </p:cNvPr>
          <p:cNvSpPr>
            <a:spLocks noGrp="1"/>
          </p:cNvSpPr>
          <p:nvPr>
            <p:ph type="body" sz="quarter" idx="10"/>
          </p:nvPr>
        </p:nvSpPr>
        <p:spPr/>
        <p:txBody>
          <a:bodyPr>
            <a:normAutofit lnSpcReduction="10000"/>
          </a:bodyPr>
          <a:lstStyle/>
          <a:p>
            <a:r>
              <a:rPr lang="en-US" dirty="0"/>
              <a:t>Wait, what?</a:t>
            </a:r>
          </a:p>
          <a:p>
            <a:r>
              <a:rPr lang="en-US" dirty="0"/>
              <a:t>Isn't doughnut the </a:t>
            </a:r>
            <a:r>
              <a:rPr lang="en-US" i="1" dirty="0"/>
              <a:t>fourth</a:t>
            </a:r>
            <a:r>
              <a:rPr lang="en-US" dirty="0"/>
              <a:t> element of the list?</a:t>
            </a:r>
          </a:p>
          <a:p>
            <a:r>
              <a:rPr lang="en-US" dirty="0"/>
              <a:t>This is a tricky feature of Python (and many other </a:t>
            </a:r>
            <a:r>
              <a:rPr lang="en-US" dirty="0" err="1"/>
              <a:t>langauges</a:t>
            </a:r>
            <a:r>
              <a:rPr lang="en-US" dirty="0"/>
              <a:t>): </a:t>
            </a:r>
            <a:r>
              <a:rPr lang="en-US" i="1" dirty="0"/>
              <a:t>zero-based indexing</a:t>
            </a:r>
            <a:r>
              <a:rPr lang="en-US" dirty="0"/>
              <a:t>. When counting elements in a list, it's conventional to start at 0, not 1. 'apple pie' is the 0th element, 'banana bread' is the 1th element, 'carrot cake' is the 2th, and so on.</a:t>
            </a:r>
          </a:p>
          <a:p>
            <a:r>
              <a:rPr lang="en-US" b="1" dirty="0"/>
              <a:t>graphic: show list with numbers underneath each element</a:t>
            </a:r>
          </a:p>
        </p:txBody>
      </p:sp>
    </p:spTree>
    <p:extLst>
      <p:ext uri="{BB962C8B-B14F-4D97-AF65-F5344CB8AC3E}">
        <p14:creationId xmlns:p14="http://schemas.microsoft.com/office/powerpoint/2010/main" val="7428399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238CDD-8AA2-8840-8788-C3BF65B8871D}"/>
              </a:ext>
            </a:extLst>
          </p:cNvPr>
          <p:cNvSpPr>
            <a:spLocks noGrp="1"/>
          </p:cNvSpPr>
          <p:nvPr>
            <p:ph sz="quarter" idx="10"/>
          </p:nvPr>
        </p:nvSpPr>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index</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2</a:t>
            </a:r>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index</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0</a:t>
            </a:r>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index</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&lt;error&gt;</a:t>
            </a:r>
          </a:p>
        </p:txBody>
      </p:sp>
    </p:spTree>
    <p:extLst>
      <p:ext uri="{BB962C8B-B14F-4D97-AF65-F5344CB8AC3E}">
        <p14:creationId xmlns:p14="http://schemas.microsoft.com/office/powerpoint/2010/main" val="39166056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A6FE3B-E2A3-6E4B-8273-F8E0C024606A}"/>
              </a:ext>
            </a:extLst>
          </p:cNvPr>
          <p:cNvSpPr>
            <a:spLocks noGrp="1"/>
          </p:cNvSpPr>
          <p:nvPr>
            <p:ph type="body" sz="quarter" idx="10"/>
          </p:nvPr>
        </p:nvSpPr>
        <p:spPr/>
        <p:txBody>
          <a:bodyPr/>
          <a:lstStyle/>
          <a:p>
            <a:r>
              <a:rPr lang="en-US" dirty="0"/>
              <a:t>There's also a powerful way to work with list indices directly, with a nicely simple syntax.</a:t>
            </a:r>
          </a:p>
          <a:p>
            <a:r>
              <a:rPr lang="en-US" dirty="0"/>
              <a:t>Remember that a[1] returns the 1th element in the list (without changing the list)</a:t>
            </a:r>
          </a:p>
          <a:p>
            <a:r>
              <a:rPr lang="en-US" dirty="0"/>
              <a:t>You can also use a[1] to </a:t>
            </a:r>
            <a:r>
              <a:rPr lang="en-US" i="1" dirty="0"/>
              <a:t>change</a:t>
            </a:r>
            <a:r>
              <a:rPr lang="en-US" dirty="0"/>
              <a:t> the 1th element. </a:t>
            </a:r>
          </a:p>
        </p:txBody>
      </p:sp>
    </p:spTree>
    <p:extLst>
      <p:ext uri="{BB962C8B-B14F-4D97-AF65-F5344CB8AC3E}">
        <p14:creationId xmlns:p14="http://schemas.microsoft.com/office/powerpoint/2010/main" val="6045938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1BA3AC-2C36-8E48-A49B-BC02240B36C5}"/>
              </a:ext>
            </a:extLst>
          </p:cNvPr>
          <p:cNvSpPr>
            <a:spLocks noGrp="1"/>
          </p:cNvSpPr>
          <p:nvPr>
            <p:ph sz="quarter" idx="10"/>
          </p:nvPr>
        </p:nvSpPr>
        <p:spPr/>
        <p:txBody>
          <a:bodyPr/>
          <a:lstStyle/>
          <a:p>
            <a:r>
              <a:rPr lang="en-US"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'Groucho'</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'Chico'</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'Harpo'</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i="1" dirty="0">
                <a:solidFill>
                  <a:srgbClr val="8F5902"/>
                </a:solidFill>
                <a:latin typeface="Consolas" panose="020B0609020204030204" pitchFamily="49" charset="0"/>
              </a:rPr>
              <a:t># -&gt; 'Chico'</a:t>
            </a:r>
          </a:p>
          <a:p>
            <a:r>
              <a:rPr lang="en-US" dirty="0">
                <a:solidFill>
                  <a:srgbClr val="000000"/>
                </a:solidFill>
                <a:latin typeface="Consolas" panose="020B0609020204030204" pitchFamily="49" charset="0"/>
              </a:rPr>
              <a:t>a</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Zeppo</a:t>
            </a:r>
            <a:r>
              <a:rPr lang="en-US" b="1" dirty="0">
                <a:solidFill>
                  <a:srgbClr val="4E9A06"/>
                </a:solidFill>
                <a:latin typeface="Consolas" panose="020B0609020204030204" pitchFamily="49" charset="0"/>
              </a:rPr>
              <a:t>'</a:t>
            </a:r>
          </a:p>
          <a:p>
            <a:r>
              <a:rPr lang="en-US" i="1" dirty="0">
                <a:solidFill>
                  <a:srgbClr val="8F5902"/>
                </a:solidFill>
                <a:latin typeface="Consolas" panose="020B0609020204030204" pitchFamily="49" charset="0"/>
              </a:rPr>
              <a:t># a: ['Groucho', '</a:t>
            </a:r>
            <a:r>
              <a:rPr lang="en-US" i="1" dirty="0" err="1">
                <a:solidFill>
                  <a:srgbClr val="8F5902"/>
                </a:solidFill>
                <a:latin typeface="Consolas" panose="020B0609020204030204" pitchFamily="49" charset="0"/>
              </a:rPr>
              <a:t>Zeppo</a:t>
            </a:r>
            <a:r>
              <a:rPr lang="en-US" i="1" dirty="0">
                <a:solidFill>
                  <a:srgbClr val="8F5902"/>
                </a:solidFill>
                <a:latin typeface="Consolas" panose="020B0609020204030204" pitchFamily="49" charset="0"/>
              </a:rPr>
              <a:t>', 'Harpo']</a:t>
            </a:r>
          </a:p>
        </p:txBody>
      </p:sp>
    </p:spTree>
    <p:extLst>
      <p:ext uri="{BB962C8B-B14F-4D97-AF65-F5344CB8AC3E}">
        <p14:creationId xmlns:p14="http://schemas.microsoft.com/office/powerpoint/2010/main" val="3510730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08B743-1ADF-4040-8938-41BE1FAA816A}"/>
              </a:ext>
            </a:extLst>
          </p:cNvPr>
          <p:cNvSpPr>
            <a:spLocks noGrp="1"/>
          </p:cNvSpPr>
          <p:nvPr>
            <p:ph sz="quarter" idx="10"/>
          </p:nvPr>
        </p:nvSpPr>
        <p:spPr/>
        <p:txBody>
          <a:bodyPr/>
          <a:lstStyle/>
          <a:p>
            <a:r>
              <a:rPr lang="en-US" dirty="0"/>
              <a:t>a = ['apple pie', 'banana bread', 'carrot cake', 'doughnut', 'eclair', 'funnel cake']</a:t>
            </a:r>
          </a:p>
          <a:p>
            <a:r>
              <a:rPr lang="en-US" dirty="0"/>
              <a:t>a[0]                    # -&gt; 'apple pie'</a:t>
            </a:r>
          </a:p>
          <a:p>
            <a:r>
              <a:rPr lang="en-US" dirty="0"/>
              <a:t>a[1]                    # -&gt; 'banana bread'</a:t>
            </a:r>
          </a:p>
          <a:p>
            <a:r>
              <a:rPr lang="en-US" dirty="0"/>
              <a:t>a[5]                    # -&gt; 'funnel cake'</a:t>
            </a:r>
          </a:p>
          <a:p>
            <a:r>
              <a:rPr lang="en-US" dirty="0"/>
              <a:t>a[6]                    # -&gt; &lt;error&gt;</a:t>
            </a:r>
          </a:p>
        </p:txBody>
      </p:sp>
    </p:spTree>
    <p:extLst>
      <p:ext uri="{BB962C8B-B14F-4D97-AF65-F5344CB8AC3E}">
        <p14:creationId xmlns:p14="http://schemas.microsoft.com/office/powerpoint/2010/main" val="1154194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08B743-1ADF-4040-8938-41BE1FAA816A}"/>
              </a:ext>
            </a:extLst>
          </p:cNvPr>
          <p:cNvSpPr>
            <a:spLocks noGrp="1"/>
          </p:cNvSpPr>
          <p:nvPr>
            <p:ph sz="quarter" idx="10"/>
          </p:nvPr>
        </p:nvSpPr>
        <p:spPr/>
        <p:txBody>
          <a:bodyPr/>
          <a:lstStyle/>
          <a:p>
            <a:endParaRPr lang="en-US" dirty="0"/>
          </a:p>
          <a:p>
            <a:r>
              <a:rPr lang="en-US" i="1" dirty="0"/>
              <a:t>We can also use variables as indices – or even use them to calculate indices</a:t>
            </a:r>
          </a:p>
          <a:p>
            <a:endParaRPr lang="en-US" i="1" dirty="0"/>
          </a:p>
          <a:p>
            <a:r>
              <a:rPr lang="en-US" i="1" dirty="0"/>
              <a:t>a = ['apple pie', 'banana bread', 'carrot cake', 'doughnut', 'eclair', 'funnel cake']</a:t>
            </a:r>
          </a:p>
          <a:p>
            <a:endParaRPr lang="en-US" dirty="0"/>
          </a:p>
          <a:p>
            <a:r>
              <a:rPr lang="en-US" dirty="0" err="1"/>
              <a:t>i</a:t>
            </a:r>
            <a:r>
              <a:rPr lang="en-US" dirty="0"/>
              <a:t> = 2</a:t>
            </a:r>
          </a:p>
          <a:p>
            <a:r>
              <a:rPr lang="en-US" dirty="0"/>
              <a:t>a[</a:t>
            </a:r>
            <a:r>
              <a:rPr lang="en-US" dirty="0" err="1"/>
              <a:t>i</a:t>
            </a:r>
            <a:r>
              <a:rPr lang="en-US" dirty="0"/>
              <a:t>]						# -&gt; 'carrot cake'</a:t>
            </a:r>
          </a:p>
          <a:p>
            <a:r>
              <a:rPr lang="en-US" dirty="0"/>
              <a:t>a[i-1]					# -&gt; 'banana bread'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81555910"/>
      </p:ext>
    </p:extLst>
  </p:cSld>
  <p:clrMapOvr>
    <a:masterClrMapping/>
  </p:clrMapOvr>
</p:sld>
</file>

<file path=ppt/theme/theme1.xml><?xml version="1.0" encoding="utf-8"?>
<a:theme xmlns:a="http://schemas.openxmlformats.org/drawingml/2006/main" name="eCornell Technical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nical Talking Point Template" id="{B245D8E8-1965-D443-AD18-33467E8CF301}" vid="{D249C607-E79C-A645-A7B8-E5967ADB7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eCornell Technical Theme</Template>
  <TotalTime>3185</TotalTime>
  <Words>2215</Words>
  <Application>Microsoft Macintosh PowerPoint</Application>
  <PresentationFormat>Widescreen</PresentationFormat>
  <Paragraphs>279</Paragraphs>
  <Slides>72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72</vt:i4>
      </vt:variant>
    </vt:vector>
  </HeadingPairs>
  <TitlesOfParts>
    <vt:vector size="77" baseType="lpstr">
      <vt:lpstr>Arial</vt:lpstr>
      <vt:lpstr>Calibri</vt:lpstr>
      <vt:lpstr>CambriaMath</vt:lpstr>
      <vt:lpstr>Consolas</vt:lpstr>
      <vt:lpstr>eCornell Technical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Leslie Del Angel</dc:creator>
  <cp:lastModifiedBy>James Grimmelmann</cp:lastModifiedBy>
  <cp:revision>151</cp:revision>
  <dcterms:created xsi:type="dcterms:W3CDTF">2018-05-23T17:51:33Z</dcterms:created>
  <dcterms:modified xsi:type="dcterms:W3CDTF">2019-02-13T21:44:33Z</dcterms:modified>
</cp:coreProperties>
</file>