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72" r:id="rId2"/>
    <p:sldId id="273" r:id="rId3"/>
    <p:sldId id="274" r:id="rId4"/>
    <p:sldId id="278" r:id="rId5"/>
    <p:sldId id="275" r:id="rId6"/>
    <p:sldId id="276" r:id="rId7"/>
    <p:sldId id="279" r:id="rId8"/>
    <p:sldId id="280" r:id="rId9"/>
    <p:sldId id="282" r:id="rId10"/>
    <p:sldId id="283" r:id="rId11"/>
    <p:sldId id="284" r:id="rId12"/>
    <p:sldId id="285" r:id="rId13"/>
    <p:sldId id="286" r:id="rId14"/>
    <p:sldId id="288" r:id="rId15"/>
    <p:sldId id="289" r:id="rId16"/>
    <p:sldId id="287"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31" r:id="rId39"/>
    <p:sldId id="311" r:id="rId40"/>
    <p:sldId id="312" r:id="rId41"/>
    <p:sldId id="313" r:id="rId42"/>
    <p:sldId id="316" r:id="rId43"/>
    <p:sldId id="314" r:id="rId44"/>
    <p:sldId id="315" r:id="rId45"/>
    <p:sldId id="317" r:id="rId46"/>
    <p:sldId id="318" r:id="rId47"/>
    <p:sldId id="319" r:id="rId48"/>
    <p:sldId id="320" r:id="rId49"/>
    <p:sldId id="321" r:id="rId50"/>
    <p:sldId id="332" r:id="rId51"/>
    <p:sldId id="322" r:id="rId52"/>
    <p:sldId id="323" r:id="rId53"/>
    <p:sldId id="324" r:id="rId54"/>
    <p:sldId id="325" r:id="rId55"/>
    <p:sldId id="326" r:id="rId56"/>
    <p:sldId id="327" r:id="rId57"/>
    <p:sldId id="328" r:id="rId58"/>
    <p:sldId id="329" r:id="rId59"/>
    <p:sldId id="33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6"/>
    <p:restoredTop sz="77388"/>
  </p:normalViewPr>
  <p:slideViewPr>
    <p:cSldViewPr snapToGrid="0" snapToObjects="1">
      <p:cViewPr varScale="1">
        <p:scale>
          <a:sx n="94" d="100"/>
          <a:sy n="94" d="100"/>
        </p:scale>
        <p:origin x="1736"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4/30/19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481667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a:t>
            </a:fld>
            <a:endParaRPr lang="en-US"/>
          </a:p>
        </p:txBody>
      </p:sp>
    </p:spTree>
    <p:extLst>
      <p:ext uri="{BB962C8B-B14F-4D97-AF65-F5344CB8AC3E}">
        <p14:creationId xmlns:p14="http://schemas.microsoft.com/office/powerpoint/2010/main" val="277869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a:t>
            </a:fld>
            <a:endParaRPr lang="en-US"/>
          </a:p>
        </p:txBody>
      </p:sp>
    </p:spTree>
    <p:extLst>
      <p:ext uri="{BB962C8B-B14F-4D97-AF65-F5344CB8AC3E}">
        <p14:creationId xmlns:p14="http://schemas.microsoft.com/office/powerpoint/2010/main" val="244483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24</a:t>
            </a:fld>
            <a:endParaRPr lang="en-US"/>
          </a:p>
        </p:txBody>
      </p:sp>
    </p:spTree>
    <p:extLst>
      <p:ext uri="{BB962C8B-B14F-4D97-AF65-F5344CB8AC3E}">
        <p14:creationId xmlns:p14="http://schemas.microsoft.com/office/powerpoint/2010/main" val="1324800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33</a:t>
            </a:fld>
            <a:endParaRPr lang="en-US"/>
          </a:p>
        </p:txBody>
      </p:sp>
    </p:spTree>
    <p:extLst>
      <p:ext uri="{BB962C8B-B14F-4D97-AF65-F5344CB8AC3E}">
        <p14:creationId xmlns:p14="http://schemas.microsoft.com/office/powerpoint/2010/main" val="3092129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40</a:t>
            </a:fld>
            <a:endParaRPr lang="en-US"/>
          </a:p>
        </p:txBody>
      </p:sp>
    </p:spTree>
    <p:extLst>
      <p:ext uri="{BB962C8B-B14F-4D97-AF65-F5344CB8AC3E}">
        <p14:creationId xmlns:p14="http://schemas.microsoft.com/office/powerpoint/2010/main" val="3672421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43</a:t>
            </a:fld>
            <a:endParaRPr lang="en-US"/>
          </a:p>
        </p:txBody>
      </p:sp>
    </p:spTree>
    <p:extLst>
      <p:ext uri="{BB962C8B-B14F-4D97-AF65-F5344CB8AC3E}">
        <p14:creationId xmlns:p14="http://schemas.microsoft.com/office/powerpoint/2010/main" val="331232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51</a:t>
            </a:fld>
            <a:endParaRPr lang="en-US"/>
          </a:p>
        </p:txBody>
      </p:sp>
    </p:spTree>
    <p:extLst>
      <p:ext uri="{BB962C8B-B14F-4D97-AF65-F5344CB8AC3E}">
        <p14:creationId xmlns:p14="http://schemas.microsoft.com/office/powerpoint/2010/main" val="3247405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56</a:t>
            </a:fld>
            <a:endParaRPr lang="en-US"/>
          </a:p>
        </p:txBody>
      </p:sp>
    </p:spTree>
    <p:extLst>
      <p:ext uri="{BB962C8B-B14F-4D97-AF65-F5344CB8AC3E}">
        <p14:creationId xmlns:p14="http://schemas.microsoft.com/office/powerpoint/2010/main" val="277682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368778"/>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download.geonames.org/export/dum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CTECH403_M3_01</a:t>
            </a:r>
          </a:p>
          <a:p>
            <a:r>
              <a:rPr lang="en-US" dirty="0">
                <a:solidFill>
                  <a:schemeClr val="bg1"/>
                </a:solidFill>
              </a:rPr>
              <a:t>Module Intro</a:t>
            </a:r>
          </a:p>
        </p:txBody>
      </p:sp>
    </p:spTree>
    <p:extLst>
      <p:ext uri="{BB962C8B-B14F-4D97-AF65-F5344CB8AC3E}">
        <p14:creationId xmlns:p14="http://schemas.microsoft.com/office/powerpoint/2010/main" val="161660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66ECA5-11FD-2542-A791-8C455656FE24}"/>
              </a:ext>
            </a:extLst>
          </p:cNvPr>
          <p:cNvSpPr>
            <a:spLocks noGrp="1"/>
          </p:cNvSpPr>
          <p:nvPr>
            <p:ph type="body" sz="quarter" idx="10"/>
          </p:nvPr>
        </p:nvSpPr>
        <p:spPr/>
        <p:txBody>
          <a:bodyPr>
            <a:normAutofit fontScale="92500"/>
          </a:bodyPr>
          <a:lstStyle/>
          <a:p>
            <a:r>
              <a:rPr lang="en-US" dirty="0"/>
              <a:t>CSVs are a useful way to store and </a:t>
            </a:r>
            <a:r>
              <a:rPr lang="en-US" dirty="0" err="1"/>
              <a:t>exchagne</a:t>
            </a:r>
            <a:r>
              <a:rPr lang="en-US" dirty="0"/>
              <a:t> data: between different spreadsheet programs (e.g. excel vs. Google sheets)</a:t>
            </a:r>
          </a:p>
          <a:p>
            <a:r>
              <a:rPr lang="en-US" dirty="0"/>
              <a:t>Between different users: common way to share lots of data with someone else</a:t>
            </a:r>
          </a:p>
          <a:p>
            <a:r>
              <a:rPr lang="en-US" dirty="0"/>
              <a:t>And also to bring them into programs that aren't spreadsheets at all (like we'll write in Python).</a:t>
            </a:r>
          </a:p>
          <a:p>
            <a:r>
              <a:rPr lang="en-US" dirty="0"/>
              <a:t>You can think of a spreadsheet </a:t>
            </a:r>
            <a:r>
              <a:rPr lang="en-US" i="1" dirty="0"/>
              <a:t>program</a:t>
            </a:r>
            <a:r>
              <a:rPr lang="en-US" dirty="0"/>
              <a:t> as just being one way of viewing and working with the tabular data in a CSV </a:t>
            </a:r>
            <a:r>
              <a:rPr lang="en-US" i="1" dirty="0"/>
              <a:t>file</a:t>
            </a:r>
            <a:endParaRPr lang="en-US" dirty="0"/>
          </a:p>
        </p:txBody>
      </p:sp>
    </p:spTree>
    <p:extLst>
      <p:ext uri="{BB962C8B-B14F-4D97-AF65-F5344CB8AC3E}">
        <p14:creationId xmlns:p14="http://schemas.microsoft.com/office/powerpoint/2010/main" val="172986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522732-0BE7-864A-8EEE-2BBB9DE449E0}"/>
              </a:ext>
            </a:extLst>
          </p:cNvPr>
          <p:cNvSpPr>
            <a:spLocks noGrp="1"/>
          </p:cNvSpPr>
          <p:nvPr>
            <p:ph type="body" sz="quarter" idx="10"/>
          </p:nvPr>
        </p:nvSpPr>
        <p:spPr/>
        <p:txBody>
          <a:bodyPr/>
          <a:lstStyle/>
          <a:p>
            <a:r>
              <a:rPr lang="en-US" dirty="0"/>
              <a:t>Let me warn you that CSVs are </a:t>
            </a:r>
            <a:r>
              <a:rPr lang="en-US" i="1" dirty="0"/>
              <a:t>not</a:t>
            </a:r>
            <a:r>
              <a:rPr lang="en-US" dirty="0"/>
              <a:t> standardized</a:t>
            </a:r>
          </a:p>
          <a:p>
            <a:r>
              <a:rPr lang="en-US" dirty="0"/>
              <a:t>Sometimes they use commas, sometimes tabs (still called a CSV though, not a TSV), sometimes other characters</a:t>
            </a:r>
          </a:p>
          <a:p>
            <a:r>
              <a:rPr lang="en-US" dirty="0"/>
              <a:t>There are lots of little details like that that can vary, so CSVs often require a little finessing to get them to work in your environment</a:t>
            </a:r>
          </a:p>
        </p:txBody>
      </p:sp>
    </p:spTree>
    <p:extLst>
      <p:ext uri="{BB962C8B-B14F-4D97-AF65-F5344CB8AC3E}">
        <p14:creationId xmlns:p14="http://schemas.microsoft.com/office/powerpoint/2010/main" val="1092260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CTECH403_M3_03</a:t>
            </a:r>
          </a:p>
          <a:p>
            <a:r>
              <a:rPr lang="en-US" dirty="0">
                <a:solidFill>
                  <a:schemeClr val="bg1"/>
                </a:solidFill>
              </a:rPr>
              <a:t>Parsing CSV files</a:t>
            </a:r>
          </a:p>
        </p:txBody>
      </p:sp>
    </p:spTree>
    <p:extLst>
      <p:ext uri="{BB962C8B-B14F-4D97-AF65-F5344CB8AC3E}">
        <p14:creationId xmlns:p14="http://schemas.microsoft.com/office/powerpoint/2010/main" val="4235702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38575C-FA89-F044-AF97-BD132AB61225}"/>
              </a:ext>
            </a:extLst>
          </p:cNvPr>
          <p:cNvSpPr>
            <a:spLocks noGrp="1"/>
          </p:cNvSpPr>
          <p:nvPr>
            <p:ph type="body" sz="quarter" idx="10"/>
          </p:nvPr>
        </p:nvSpPr>
        <p:spPr/>
        <p:txBody>
          <a:bodyPr/>
          <a:lstStyle/>
          <a:p>
            <a:r>
              <a:rPr lang="en-US" dirty="0"/>
              <a:t>Let's look at that CSV file of zip codes again</a:t>
            </a:r>
          </a:p>
        </p:txBody>
      </p:sp>
    </p:spTree>
    <p:extLst>
      <p:ext uri="{BB962C8B-B14F-4D97-AF65-F5344CB8AC3E}">
        <p14:creationId xmlns:p14="http://schemas.microsoft.com/office/powerpoint/2010/main" val="187997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EE4DA6-B832-B34D-BAC0-0816176745D9}"/>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34F736B5-33C1-EF45-BD5C-AA75BD6294F2}"/>
              </a:ext>
            </a:extLst>
          </p:cNvPr>
          <p:cNvSpPr>
            <a:spLocks noGrp="1"/>
          </p:cNvSpPr>
          <p:nvPr>
            <p:ph type="body" sz="quarter" idx="12"/>
          </p:nvPr>
        </p:nvSpPr>
        <p:spPr>
          <a:xfrm>
            <a:off x="949123" y="368778"/>
            <a:ext cx="10955577" cy="6741974"/>
          </a:xfrm>
        </p:spPr>
        <p:txBody>
          <a:bodyPr/>
          <a:lstStyle/>
          <a:p>
            <a:r>
              <a:rPr lang="en-US" dirty="0"/>
              <a:t>99553,Akutan,Alaska,AK,Aleutians East,54.143,-165.7854</a:t>
            </a:r>
          </a:p>
          <a:p>
            <a:r>
              <a:rPr lang="en-US" dirty="0"/>
              <a:t>99571,Cold </a:t>
            </a:r>
            <a:r>
              <a:rPr lang="en-US" dirty="0" err="1"/>
              <a:t>Bay,Alaska,AK,Aleutians</a:t>
            </a:r>
            <a:r>
              <a:rPr lang="en-US" dirty="0"/>
              <a:t> East,55.1858,-162.7211</a:t>
            </a:r>
          </a:p>
          <a:p>
            <a:r>
              <a:rPr lang="en-US" dirty="0"/>
              <a:t>99583,False </a:t>
            </a:r>
            <a:r>
              <a:rPr lang="en-US" dirty="0" err="1"/>
              <a:t>Pass,Alaska,AK,Aleutians</a:t>
            </a:r>
            <a:r>
              <a:rPr lang="en-US" dirty="0"/>
              <a:t> East,54.8542,-163.4113</a:t>
            </a:r>
          </a:p>
          <a:p>
            <a:r>
              <a:rPr lang="en-US" dirty="0"/>
              <a:t>99612,King </a:t>
            </a:r>
            <a:r>
              <a:rPr lang="en-US" dirty="0" err="1"/>
              <a:t>Cove,Alaska,AK,Aleutians</a:t>
            </a:r>
            <a:r>
              <a:rPr lang="en-US" dirty="0"/>
              <a:t> East,55.0628,-162.3056</a:t>
            </a:r>
          </a:p>
          <a:p>
            <a:r>
              <a:rPr lang="en-US" dirty="0"/>
              <a:t>99661,Sand </a:t>
            </a:r>
            <a:r>
              <a:rPr lang="en-US" dirty="0" err="1"/>
              <a:t>Point,Alaska,AK,Aleutians</a:t>
            </a:r>
            <a:r>
              <a:rPr lang="en-US" dirty="0"/>
              <a:t> East,55.3192,-160.4914</a:t>
            </a:r>
          </a:p>
          <a:p>
            <a:r>
              <a:rPr lang="en-US" dirty="0"/>
              <a:t>99546,Adak,Alaska,AK,Aleutians West (CA),51.874,-176.634</a:t>
            </a:r>
          </a:p>
          <a:p>
            <a:r>
              <a:rPr lang="en-US" dirty="0"/>
              <a:t>99547,Atka,Alaska,AK,Aleutians West (CA),52.1961,-174.2006</a:t>
            </a:r>
          </a:p>
          <a:p>
            <a:r>
              <a:rPr lang="en-US" dirty="0"/>
              <a:t>99591,Saint George </a:t>
            </a:r>
            <a:r>
              <a:rPr lang="en-US" dirty="0" err="1"/>
              <a:t>Island,Alaska,AK,Aleutians</a:t>
            </a:r>
            <a:r>
              <a:rPr lang="en-US" dirty="0"/>
              <a:t> West (CA),56.5944,-169.6186</a:t>
            </a:r>
          </a:p>
          <a:p>
            <a:r>
              <a:rPr lang="en-US" dirty="0"/>
              <a:t>99638,Nikolski,Alaska,AK,Aleutians West (CA),52.9381,-168.8678</a:t>
            </a:r>
          </a:p>
          <a:p>
            <a:r>
              <a:rPr lang="en-US" dirty="0"/>
              <a:t>99660,Saint Paul </a:t>
            </a:r>
            <a:r>
              <a:rPr lang="en-US" dirty="0" err="1"/>
              <a:t>Island,Alaska,AK,Aleutians</a:t>
            </a:r>
            <a:r>
              <a:rPr lang="en-US" dirty="0"/>
              <a:t> West (CA),57.1842,-170.2764</a:t>
            </a:r>
          </a:p>
          <a:p>
            <a:r>
              <a:rPr lang="en-US" dirty="0"/>
              <a:t>99685,Unalaska,Alaska,AK,Aleutians West (CA),53.8871,-166.5199</a:t>
            </a:r>
          </a:p>
          <a:p>
            <a:r>
              <a:rPr lang="en-US" dirty="0"/>
              <a:t>99692,Dutch </a:t>
            </a:r>
            <a:r>
              <a:rPr lang="en-US" dirty="0" err="1"/>
              <a:t>Harbor,Alaska,AK,Aleutians</a:t>
            </a:r>
            <a:r>
              <a:rPr lang="en-US" dirty="0"/>
              <a:t> West (CA),53.8898,-166.5422</a:t>
            </a:r>
          </a:p>
          <a:p>
            <a:r>
              <a:rPr lang="en-US" dirty="0"/>
              <a:t>99501,Anchorage,Alaska,AK,Anchorage Municipality,61.2116,-149.8761</a:t>
            </a:r>
          </a:p>
          <a:p>
            <a:r>
              <a:rPr lang="en-US" dirty="0"/>
              <a:t>99502,Anchorage,Alaska,AK,Anchorage Municipality,61.1661,-149.96</a:t>
            </a:r>
          </a:p>
          <a:p>
            <a:r>
              <a:rPr lang="en-US" dirty="0"/>
              <a:t>99503,Anchorage,Alaska,AK,Anchorage Municipality,61.19,-149.8938</a:t>
            </a:r>
          </a:p>
          <a:p>
            <a:r>
              <a:rPr lang="en-US" dirty="0"/>
              <a:t>99504,Anchorage,Alaska,AK,Anchorage Municipality,61.2037,-149.7447</a:t>
            </a:r>
          </a:p>
        </p:txBody>
      </p:sp>
    </p:spTree>
    <p:extLst>
      <p:ext uri="{BB962C8B-B14F-4D97-AF65-F5344CB8AC3E}">
        <p14:creationId xmlns:p14="http://schemas.microsoft.com/office/powerpoint/2010/main" val="275022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62C122-DDE3-BE4B-84E2-D27237FDB0D5}"/>
              </a:ext>
            </a:extLst>
          </p:cNvPr>
          <p:cNvSpPr>
            <a:spLocks noGrp="1"/>
          </p:cNvSpPr>
          <p:nvPr>
            <p:ph type="body" sz="quarter" idx="10"/>
          </p:nvPr>
        </p:nvSpPr>
        <p:spPr/>
        <p:txBody>
          <a:bodyPr/>
          <a:lstStyle/>
          <a:p>
            <a:r>
              <a:rPr lang="en-US" dirty="0"/>
              <a:t>You know what this looks a lot like …</a:t>
            </a:r>
          </a:p>
        </p:txBody>
      </p:sp>
    </p:spTree>
    <p:extLst>
      <p:ext uri="{BB962C8B-B14F-4D97-AF65-F5344CB8AC3E}">
        <p14:creationId xmlns:p14="http://schemas.microsoft.com/office/powerpoint/2010/main" val="2217779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30179B-5BC6-894C-A823-079DB69E4749}"/>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2CBF65F7-A38E-AC44-933A-203AC52972B4}"/>
              </a:ext>
            </a:extLst>
          </p:cNvPr>
          <p:cNvSpPr>
            <a:spLocks noGrp="1"/>
          </p:cNvSpPr>
          <p:nvPr>
            <p:ph type="body" sz="quarter" idx="12"/>
          </p:nvPr>
        </p:nvSpPr>
        <p:spPr>
          <a:xfrm>
            <a:off x="949123" y="368778"/>
            <a:ext cx="10955577" cy="6741974"/>
          </a:xfrm>
        </p:spPr>
        <p:txBody>
          <a:bodyPr/>
          <a:lstStyle/>
          <a:p>
            <a:r>
              <a:rPr lang="en-US" dirty="0"/>
              <a:t>[99553, </a:t>
            </a:r>
            <a:r>
              <a:rPr lang="en-US" dirty="0" err="1"/>
              <a:t>Akutan</a:t>
            </a:r>
            <a:r>
              <a:rPr lang="en-US" dirty="0"/>
              <a:t>, Alaska, AK, Aleutians East, 54.143, -165.7854]</a:t>
            </a:r>
          </a:p>
          <a:p>
            <a:r>
              <a:rPr lang="en-US" dirty="0"/>
              <a:t>[99571, Cold Bay, Alaska, AK, Aleutians East, 55.1858, -162.7211]</a:t>
            </a:r>
          </a:p>
          <a:p>
            <a:r>
              <a:rPr lang="en-US" dirty="0"/>
              <a:t>[99583, False Pass, Alaska, AK, Aleutians East, 54.8542, -163.4113]</a:t>
            </a:r>
          </a:p>
          <a:p>
            <a:r>
              <a:rPr lang="en-US" dirty="0"/>
              <a:t>[99612, King Cove, Alaska, AK, Aleutians East, 55.0628, -162.3056]</a:t>
            </a:r>
          </a:p>
          <a:p>
            <a:r>
              <a:rPr lang="en-US" dirty="0"/>
              <a:t>[99661, Sand Point, Alaska, AK, Aleutians East, 55.3192, -160.4914]</a:t>
            </a:r>
          </a:p>
          <a:p>
            <a:r>
              <a:rPr lang="en-US" dirty="0"/>
              <a:t>[99546, Adak, Alaska, AK, Aleutians West (CA), 51.874, -176.634]</a:t>
            </a:r>
          </a:p>
          <a:p>
            <a:r>
              <a:rPr lang="en-US" dirty="0"/>
              <a:t>[99547, Atka, Alaska, AK, Aleutians West (CA), 52.1961, -174.2006]</a:t>
            </a:r>
          </a:p>
          <a:p>
            <a:r>
              <a:rPr lang="en-US" dirty="0"/>
              <a:t>[99591, Saint George Island, Alaska, AK, Aleutians West (CA), 56.5944, -169.6186]</a:t>
            </a:r>
          </a:p>
          <a:p>
            <a:r>
              <a:rPr lang="en-US" dirty="0"/>
              <a:t>[99638, </a:t>
            </a:r>
            <a:r>
              <a:rPr lang="en-US" dirty="0" err="1"/>
              <a:t>Nikolski</a:t>
            </a:r>
            <a:r>
              <a:rPr lang="en-US" dirty="0"/>
              <a:t>, Alaska, AK, Aleutians West (CA), 52.9381, -168.8678]</a:t>
            </a:r>
          </a:p>
          <a:p>
            <a:r>
              <a:rPr lang="en-US" dirty="0"/>
              <a:t>[99660, Saint Paul Island, Alaska, AK, Aleutians West (CA), 57.1842, -170.2764]</a:t>
            </a:r>
          </a:p>
          <a:p>
            <a:r>
              <a:rPr lang="en-US" dirty="0"/>
              <a:t>[99685, Unalaska, Alaska, AK, Aleutians West (CA), 53.8871, -166.5199]</a:t>
            </a:r>
          </a:p>
          <a:p>
            <a:r>
              <a:rPr lang="en-US" dirty="0"/>
              <a:t>[99692, Dutch Harbor, Alaska, AK, Aleutians West (CA), 53.8898, -166.5422]</a:t>
            </a:r>
          </a:p>
          <a:p>
            <a:r>
              <a:rPr lang="en-US" dirty="0"/>
              <a:t>[99501, Anchorage, Alaska, AK, Anchorage Municipality, 61.2116, -149.8761]</a:t>
            </a:r>
          </a:p>
          <a:p>
            <a:r>
              <a:rPr lang="en-US" dirty="0"/>
              <a:t>[99502, Anchorage, Alaska, AK, Anchorage Municipality, 61.1661, -149.96]</a:t>
            </a:r>
          </a:p>
          <a:p>
            <a:r>
              <a:rPr lang="en-US" dirty="0"/>
              <a:t>[99503, Anchorage, Alaska, AK, Anchorage Municipality, 61.19, -149.8938]</a:t>
            </a:r>
          </a:p>
          <a:p>
            <a:r>
              <a:rPr lang="en-US" dirty="0"/>
              <a:t>[99504, Anchorage, Alaska, AK, Anchorage Municipality, 61.2037, -149.7447]</a:t>
            </a:r>
          </a:p>
        </p:txBody>
      </p:sp>
    </p:spTree>
    <p:extLst>
      <p:ext uri="{BB962C8B-B14F-4D97-AF65-F5344CB8AC3E}">
        <p14:creationId xmlns:p14="http://schemas.microsoft.com/office/powerpoint/2010/main" val="322599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4D59F4-45B3-D741-9E3A-A7D8629CFD9B}"/>
              </a:ext>
            </a:extLst>
          </p:cNvPr>
          <p:cNvSpPr>
            <a:spLocks noGrp="1"/>
          </p:cNvSpPr>
          <p:nvPr>
            <p:ph type="body" sz="quarter" idx="10"/>
          </p:nvPr>
        </p:nvSpPr>
        <p:spPr/>
        <p:txBody>
          <a:bodyPr>
            <a:normAutofit fontScale="92500"/>
          </a:bodyPr>
          <a:lstStyle/>
          <a:p>
            <a:r>
              <a:rPr lang="en-US" dirty="0"/>
              <a:t>If we just put brackets around each line, </a:t>
            </a:r>
            <a:r>
              <a:rPr lang="en-US" i="1" dirty="0"/>
              <a:t>this is very close to a Python list</a:t>
            </a:r>
            <a:endParaRPr lang="en-US" dirty="0"/>
          </a:p>
          <a:p>
            <a:r>
              <a:rPr lang="en-US" dirty="0"/>
              <a:t>So a CSV file is morally a list of lists</a:t>
            </a:r>
          </a:p>
          <a:p>
            <a:pPr lvl="1"/>
            <a:r>
              <a:rPr lang="en-US" dirty="0"/>
              <a:t>Each row is a list of the values in the fields (zip code, place name, state name, etc.)</a:t>
            </a:r>
          </a:p>
          <a:p>
            <a:pPr lvl="1"/>
            <a:r>
              <a:rPr lang="en-US" dirty="0"/>
              <a:t>And the file is a list of rows</a:t>
            </a:r>
          </a:p>
          <a:p>
            <a:r>
              <a:rPr lang="en-US" dirty="0"/>
              <a:t>This suggests that we should take a CSV file and store it in Python as a list of lists</a:t>
            </a:r>
          </a:p>
          <a:p>
            <a:r>
              <a:rPr lang="en-US" dirty="0"/>
              <a:t>We basically already know how to do this. .</a:t>
            </a:r>
            <a:r>
              <a:rPr lang="en-US" dirty="0" err="1"/>
              <a:t>splitlines</a:t>
            </a:r>
            <a:r>
              <a:rPr lang="en-US" dirty="0"/>
              <a:t>() to break the file into lines, then .split() on the comma to break each line into fields</a:t>
            </a:r>
          </a:p>
          <a:p>
            <a:pPr lvl="1"/>
            <a:endParaRPr lang="en-US" dirty="0"/>
          </a:p>
          <a:p>
            <a:pPr marL="0" indent="0">
              <a:buNone/>
            </a:pPr>
            <a:endParaRPr lang="en-US" dirty="0"/>
          </a:p>
        </p:txBody>
      </p:sp>
    </p:spTree>
    <p:extLst>
      <p:ext uri="{BB962C8B-B14F-4D97-AF65-F5344CB8AC3E}">
        <p14:creationId xmlns:p14="http://schemas.microsoft.com/office/powerpoint/2010/main" val="2101204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DD95C5-512A-3840-96F1-6A00CE13A619}"/>
              </a:ext>
            </a:extLst>
          </p:cNvPr>
          <p:cNvSpPr>
            <a:spLocks noGrp="1"/>
          </p:cNvSpPr>
          <p:nvPr>
            <p:ph type="body" sz="quarter" idx="11"/>
          </p:nvPr>
        </p:nvSpPr>
        <p:spPr>
          <a:xfrm>
            <a:off x="5892800" y="359330"/>
            <a:ext cx="6011900" cy="4248984"/>
          </a:xfrm>
        </p:spPr>
        <p:txBody>
          <a:bodyPr/>
          <a:lstStyle/>
          <a:p>
            <a:r>
              <a:rPr lang="en-US" b="1" i="1" dirty="0">
                <a:solidFill>
                  <a:srgbClr val="8F5902"/>
                </a:solidFill>
                <a:latin typeface="Consolas" panose="020B0609020204030204" pitchFamily="49" charset="0"/>
              </a:rPr>
              <a:t># Split CSV file into a list of lines</a:t>
            </a:r>
          </a:p>
          <a:p>
            <a:r>
              <a:rPr lang="en-US" b="1" i="1" dirty="0">
                <a:solidFill>
                  <a:srgbClr val="8F5902"/>
                </a:solidFill>
                <a:latin typeface="Consolas" panose="020B0609020204030204" pitchFamily="49" charset="0"/>
              </a:rPr>
              <a:t>with open('</a:t>
            </a:r>
            <a:r>
              <a:rPr lang="en-US" b="1" i="1" dirty="0" err="1">
                <a:solidFill>
                  <a:srgbClr val="8F5902"/>
                </a:solidFill>
                <a:latin typeface="Consolas" panose="020B0609020204030204" pitchFamily="49" charset="0"/>
              </a:rPr>
              <a:t>zipcodes.csv</a:t>
            </a:r>
            <a:r>
              <a:rPr lang="en-US" b="1" i="1" dirty="0">
                <a:solidFill>
                  <a:srgbClr val="8F5902"/>
                </a:solidFill>
                <a:latin typeface="Consolas" panose="020B0609020204030204" pitchFamily="49" charset="0"/>
              </a:rPr>
              <a:t>') as f:</a:t>
            </a:r>
          </a:p>
          <a:p>
            <a:r>
              <a:rPr lang="en-US" b="1" i="1" dirty="0">
                <a:solidFill>
                  <a:srgbClr val="8F5902"/>
                </a:solidFill>
                <a:latin typeface="Consolas" panose="020B0609020204030204" pitchFamily="49" charset="0"/>
              </a:rPr>
              <a:t>    lines = </a:t>
            </a:r>
            <a:r>
              <a:rPr lang="en-US" b="1" i="1" dirty="0" err="1">
                <a:solidFill>
                  <a:srgbClr val="8F5902"/>
                </a:solidFill>
                <a:latin typeface="Consolas" panose="020B0609020204030204" pitchFamily="49" charset="0"/>
              </a:rPr>
              <a:t>f.read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splitlines</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 Split each line on the commas</a:t>
            </a:r>
          </a:p>
          <a:p>
            <a:r>
              <a:rPr lang="en-US" b="1" i="1" dirty="0" err="1">
                <a:solidFill>
                  <a:srgbClr val="8F5902"/>
                </a:solidFill>
                <a:latin typeface="Consolas" panose="020B0609020204030204" pitchFamily="49" charset="0"/>
              </a:rPr>
              <a:t>zip_codes_table</a:t>
            </a:r>
            <a:r>
              <a:rPr lang="en-US" b="1" i="1" dirty="0">
                <a:solidFill>
                  <a:srgbClr val="8F5902"/>
                </a:solidFill>
                <a:latin typeface="Consolas" panose="020B0609020204030204" pitchFamily="49" charset="0"/>
              </a:rPr>
              <a:t> = []</a:t>
            </a:r>
          </a:p>
          <a:p>
            <a:r>
              <a:rPr lang="en-US" b="1" i="1" dirty="0">
                <a:solidFill>
                  <a:srgbClr val="8F5902"/>
                </a:solidFill>
                <a:latin typeface="Consolas" panose="020B0609020204030204" pitchFamily="49" charset="0"/>
              </a:rPr>
              <a:t>for line in lines:</a:t>
            </a:r>
          </a:p>
          <a:p>
            <a:r>
              <a:rPr lang="en-US" b="1" i="1" dirty="0">
                <a:solidFill>
                  <a:srgbClr val="8F5902"/>
                </a:solidFill>
                <a:latin typeface="Consolas" panose="020B0609020204030204" pitchFamily="49" charset="0"/>
              </a:rPr>
              <a:t>    fields = </a:t>
            </a:r>
            <a:r>
              <a:rPr lang="en-US" b="1" i="1" dirty="0" err="1">
                <a:solidFill>
                  <a:srgbClr val="8F5902"/>
                </a:solidFill>
                <a:latin typeface="Consolas" panose="020B0609020204030204" pitchFamily="49" charset="0"/>
              </a:rPr>
              <a:t>line.split</a:t>
            </a:r>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zip_codes_table.append</a:t>
            </a:r>
            <a:r>
              <a:rPr lang="en-US" b="1" i="1" dirty="0">
                <a:solidFill>
                  <a:srgbClr val="8F5902"/>
                </a:solidFill>
                <a:latin typeface="Consolas" panose="020B0609020204030204" pitchFamily="49" charset="0"/>
              </a:rPr>
              <a:t>(fields)</a:t>
            </a:r>
          </a:p>
          <a:p>
            <a:endParaRPr lang="en-US" b="1" dirty="0">
              <a:solidFill>
                <a:srgbClr val="000000"/>
              </a:solidFill>
              <a:latin typeface="Consolas" panose="020B0609020204030204" pitchFamily="49" charset="0"/>
            </a:endParaRPr>
          </a:p>
        </p:txBody>
      </p:sp>
      <p:sp>
        <p:nvSpPr>
          <p:cNvPr id="2" name="TextBox 1">
            <a:extLst>
              <a:ext uri="{FF2B5EF4-FFF2-40B4-BE49-F238E27FC236}">
                <a16:creationId xmlns:a16="http://schemas.microsoft.com/office/drawing/2014/main" id="{1C1547BB-5B05-CA4C-B4A6-22BC5CB1C1FB}"/>
              </a:ext>
            </a:extLst>
          </p:cNvPr>
          <p:cNvSpPr txBox="1"/>
          <p:nvPr/>
        </p:nvSpPr>
        <p:spPr>
          <a:xfrm>
            <a:off x="3070746" y="5732060"/>
            <a:ext cx="2121093" cy="369332"/>
          </a:xfrm>
          <a:prstGeom prst="rect">
            <a:avLst/>
          </a:prstGeom>
          <a:noFill/>
        </p:spPr>
        <p:txBody>
          <a:bodyPr wrap="none" rtlCol="0">
            <a:spAutoFit/>
          </a:bodyPr>
          <a:lstStyle/>
          <a:p>
            <a:r>
              <a:rPr lang="en-US" dirty="0"/>
              <a:t>&lt;zipcodes-ny1.py&gt;</a:t>
            </a:r>
          </a:p>
        </p:txBody>
      </p:sp>
    </p:spTree>
    <p:extLst>
      <p:ext uri="{BB962C8B-B14F-4D97-AF65-F5344CB8AC3E}">
        <p14:creationId xmlns:p14="http://schemas.microsoft.com/office/powerpoint/2010/main" val="1182716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2E417C4-2302-4C4D-B19B-1D640BDE45DE}"/>
              </a:ext>
            </a:extLst>
          </p:cNvPr>
          <p:cNvSpPr>
            <a:spLocks noGrp="1"/>
          </p:cNvSpPr>
          <p:nvPr>
            <p:ph type="body" sz="quarter" idx="10"/>
          </p:nvPr>
        </p:nvSpPr>
        <p:spPr/>
        <p:txBody>
          <a:bodyPr/>
          <a:lstStyle/>
          <a:p>
            <a:r>
              <a:rPr lang="en-US" dirty="0"/>
              <a:t>The first part is standard: open the file, read and split lines, and now we have a list of strings, one for each line.</a:t>
            </a:r>
          </a:p>
          <a:p>
            <a:r>
              <a:rPr lang="en-US" dirty="0"/>
              <a:t>In the second part, we take each line, .split it into a list of strings, one for each field separated by commas</a:t>
            </a:r>
          </a:p>
          <a:p>
            <a:r>
              <a:rPr lang="en-US" dirty="0" err="1"/>
              <a:t>THen</a:t>
            </a:r>
            <a:r>
              <a:rPr lang="en-US" dirty="0"/>
              <a:t> we append that list to a list of lists we're building, one per row in the file</a:t>
            </a:r>
          </a:p>
        </p:txBody>
      </p:sp>
    </p:spTree>
    <p:extLst>
      <p:ext uri="{BB962C8B-B14F-4D97-AF65-F5344CB8AC3E}">
        <p14:creationId xmlns:p14="http://schemas.microsoft.com/office/powerpoint/2010/main" val="1309654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lnSpcReduction="10000"/>
          </a:bodyPr>
          <a:lstStyle/>
          <a:p>
            <a:r>
              <a:rPr lang="en-US" dirty="0"/>
              <a:t>We are ready to take our first serious step toward databases.</a:t>
            </a:r>
          </a:p>
          <a:p>
            <a:r>
              <a:rPr lang="en-US" dirty="0"/>
              <a:t>We'll start with the idea of </a:t>
            </a:r>
            <a:r>
              <a:rPr lang="en-US" i="1" dirty="0" err="1"/>
              <a:t>tabuar</a:t>
            </a:r>
            <a:r>
              <a:rPr lang="en-US" dirty="0"/>
              <a:t> data: data that comes in a table of rows and columns.</a:t>
            </a:r>
          </a:p>
          <a:p>
            <a:r>
              <a:rPr lang="en-US" dirty="0"/>
              <a:t>You've probably seen tabular data in spreadsheet programs like Excel, Numbers, and Google Sheets</a:t>
            </a:r>
          </a:p>
          <a:p>
            <a:r>
              <a:rPr lang="en-US" dirty="0"/>
              <a:t>In this module, we're going to learn how to use Python to work with the same kinds of </a:t>
            </a:r>
            <a:r>
              <a:rPr lang="en-US" dirty="0" err="1"/>
              <a:t>tabluar</a:t>
            </a:r>
            <a:r>
              <a:rPr lang="en-US" dirty="0"/>
              <a:t> data that they do.</a:t>
            </a:r>
          </a:p>
        </p:txBody>
      </p:sp>
    </p:spTree>
    <p:extLst>
      <p:ext uri="{BB962C8B-B14F-4D97-AF65-F5344CB8AC3E}">
        <p14:creationId xmlns:p14="http://schemas.microsoft.com/office/powerpoint/2010/main" val="3908791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F29060-9EE1-FF40-92A4-D5D338963092}"/>
              </a:ext>
            </a:extLst>
          </p:cNvPr>
          <p:cNvSpPr>
            <a:spLocks noGrp="1"/>
          </p:cNvSpPr>
          <p:nvPr>
            <p:ph type="body" sz="quarter" idx="10"/>
          </p:nvPr>
        </p:nvSpPr>
        <p:spPr/>
        <p:txBody>
          <a:bodyPr/>
          <a:lstStyle/>
          <a:p>
            <a:r>
              <a:rPr lang="en-US" dirty="0"/>
              <a:t>Pay attention to the types:</a:t>
            </a:r>
          </a:p>
          <a:p>
            <a:r>
              <a:rPr lang="en-US" dirty="0"/>
              <a:t>lines is a list of strings</a:t>
            </a:r>
          </a:p>
          <a:p>
            <a:r>
              <a:rPr lang="en-US" dirty="0" err="1"/>
              <a:t>zip_code_table</a:t>
            </a:r>
            <a:r>
              <a:rPr lang="en-US" dirty="0"/>
              <a:t> is a list of lists of strings</a:t>
            </a:r>
          </a:p>
        </p:txBody>
      </p:sp>
    </p:spTree>
    <p:extLst>
      <p:ext uri="{BB962C8B-B14F-4D97-AF65-F5344CB8AC3E}">
        <p14:creationId xmlns:p14="http://schemas.microsoft.com/office/powerpoint/2010/main" val="3637543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09F8EF-E0B7-D045-A1CA-4A5C79F3567A}"/>
              </a:ext>
            </a:extLst>
          </p:cNvPr>
          <p:cNvSpPr>
            <a:spLocks noGrp="1"/>
          </p:cNvSpPr>
          <p:nvPr>
            <p:ph type="body" sz="quarter" idx="10"/>
          </p:nvPr>
        </p:nvSpPr>
        <p:spPr/>
        <p:txBody>
          <a:bodyPr>
            <a:normAutofit lnSpcReduction="10000"/>
          </a:bodyPr>
          <a:lstStyle/>
          <a:p>
            <a:r>
              <a:rPr lang="en-US" dirty="0"/>
              <a:t>This is incredibly useful!</a:t>
            </a:r>
          </a:p>
          <a:p>
            <a:pPr lvl="1"/>
            <a:r>
              <a:rPr lang="en-US" dirty="0"/>
              <a:t>The two-dimensional </a:t>
            </a:r>
            <a:r>
              <a:rPr lang="en-US" dirty="0" err="1"/>
              <a:t>tablular</a:t>
            </a:r>
            <a:r>
              <a:rPr lang="en-US" dirty="0"/>
              <a:t> format is a natural fit for many datasets</a:t>
            </a:r>
          </a:p>
          <a:p>
            <a:pPr lvl="1"/>
            <a:r>
              <a:rPr lang="en-US" dirty="0"/>
              <a:t>The CSV file format is perfectly suited for storing tabular data</a:t>
            </a:r>
          </a:p>
          <a:p>
            <a:pPr lvl="1"/>
            <a:r>
              <a:rPr lang="en-US" dirty="0"/>
              <a:t>The Python list-of-lists is also perfectly suited to tabular data</a:t>
            </a:r>
          </a:p>
          <a:p>
            <a:pPr lvl="1"/>
            <a:r>
              <a:rPr lang="en-US" dirty="0"/>
              <a:t>And for loops are perfectly suited for working with lists of lists</a:t>
            </a:r>
          </a:p>
          <a:p>
            <a:r>
              <a:rPr lang="en-US" dirty="0"/>
              <a:t>file format + data structure + control flow = awesome cosmic power</a:t>
            </a:r>
          </a:p>
          <a:p>
            <a:r>
              <a:rPr lang="en-US" dirty="0"/>
              <a:t>Here. Let's count the zip codes in NY</a:t>
            </a:r>
          </a:p>
        </p:txBody>
      </p:sp>
    </p:spTree>
    <p:extLst>
      <p:ext uri="{BB962C8B-B14F-4D97-AF65-F5344CB8AC3E}">
        <p14:creationId xmlns:p14="http://schemas.microsoft.com/office/powerpoint/2010/main" val="2687144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F6370A-195C-7D42-A0D6-4B0DEE647EA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903C8A7-1A7C-6240-9C69-C9310C55893E}"/>
              </a:ext>
            </a:extLst>
          </p:cNvPr>
          <p:cNvSpPr>
            <a:spLocks noGrp="1"/>
          </p:cNvSpPr>
          <p:nvPr>
            <p:ph type="body" sz="quarter" idx="12"/>
          </p:nvPr>
        </p:nvSpPr>
        <p:spPr>
          <a:xfrm>
            <a:off x="949123" y="368778"/>
            <a:ext cx="10955577" cy="2586990"/>
          </a:xfrm>
        </p:spPr>
        <p:txBody>
          <a:bodyPr/>
          <a:lstStyle/>
          <a:p>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row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zip_codes_table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row[</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'NY'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'There are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zip_codes_in_ny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zip codes in New York.'</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01EABD81-F94B-7F47-9CA6-FDB4886CC96D}"/>
              </a:ext>
            </a:extLst>
          </p:cNvPr>
          <p:cNvSpPr txBox="1"/>
          <p:nvPr/>
        </p:nvSpPr>
        <p:spPr>
          <a:xfrm>
            <a:off x="2333767" y="5445457"/>
            <a:ext cx="2121093" cy="369332"/>
          </a:xfrm>
          <a:prstGeom prst="rect">
            <a:avLst/>
          </a:prstGeom>
          <a:noFill/>
        </p:spPr>
        <p:txBody>
          <a:bodyPr wrap="none" rtlCol="0">
            <a:spAutoFit/>
          </a:bodyPr>
          <a:lstStyle/>
          <a:p>
            <a:r>
              <a:rPr lang="en-US" dirty="0"/>
              <a:t>&lt;zipcodes-ny1.py&gt;</a:t>
            </a:r>
          </a:p>
        </p:txBody>
      </p:sp>
    </p:spTree>
    <p:extLst>
      <p:ext uri="{BB962C8B-B14F-4D97-AF65-F5344CB8AC3E}">
        <p14:creationId xmlns:p14="http://schemas.microsoft.com/office/powerpoint/2010/main" val="199094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ACE878-0037-6A4D-889F-479EB5CB98AA}"/>
              </a:ext>
            </a:extLst>
          </p:cNvPr>
          <p:cNvSpPr>
            <a:spLocks noGrp="1"/>
          </p:cNvSpPr>
          <p:nvPr>
            <p:ph type="body" sz="quarter" idx="10"/>
          </p:nvPr>
        </p:nvSpPr>
        <p:spPr/>
        <p:txBody>
          <a:bodyPr/>
          <a:lstStyle/>
          <a:p>
            <a:r>
              <a:rPr lang="en-US" dirty="0"/>
              <a:t>That was easy, wasn't it!</a:t>
            </a:r>
          </a:p>
        </p:txBody>
      </p:sp>
    </p:spTree>
    <p:extLst>
      <p:ext uri="{BB962C8B-B14F-4D97-AF65-F5344CB8AC3E}">
        <p14:creationId xmlns:p14="http://schemas.microsoft.com/office/powerpoint/2010/main" val="4283031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CTECH403_M3_04</a:t>
            </a:r>
          </a:p>
          <a:p>
            <a:r>
              <a:rPr lang="en-US" dirty="0">
                <a:solidFill>
                  <a:schemeClr val="bg1"/>
                </a:solidFill>
              </a:rPr>
              <a:t>Parsing Subtleties</a:t>
            </a:r>
          </a:p>
        </p:txBody>
      </p:sp>
    </p:spTree>
    <p:extLst>
      <p:ext uri="{BB962C8B-B14F-4D97-AF65-F5344CB8AC3E}">
        <p14:creationId xmlns:p14="http://schemas.microsoft.com/office/powerpoint/2010/main" val="221067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142C30-CAE9-8244-81E3-44AD535D7815}"/>
              </a:ext>
            </a:extLst>
          </p:cNvPr>
          <p:cNvSpPr>
            <a:spLocks noGrp="1"/>
          </p:cNvSpPr>
          <p:nvPr>
            <p:ph type="body" sz="quarter" idx="10"/>
          </p:nvPr>
        </p:nvSpPr>
        <p:spPr/>
        <p:txBody>
          <a:bodyPr/>
          <a:lstStyle/>
          <a:p>
            <a:r>
              <a:rPr lang="en-US" dirty="0"/>
              <a:t>That was nice, but here's a problem. </a:t>
            </a:r>
          </a:p>
        </p:txBody>
      </p:sp>
    </p:spTree>
    <p:extLst>
      <p:ext uri="{BB962C8B-B14F-4D97-AF65-F5344CB8AC3E}">
        <p14:creationId xmlns:p14="http://schemas.microsoft.com/office/powerpoint/2010/main" val="2670480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CA1CFD-0C17-D647-8553-7F7D2675701B}"/>
              </a:ext>
            </a:extLst>
          </p:cNvPr>
          <p:cNvSpPr>
            <a:spLocks noGrp="1"/>
          </p:cNvSpPr>
          <p:nvPr>
            <p:ph sz="quarter" idx="10"/>
          </p:nvPr>
        </p:nvSpPr>
        <p:spPr/>
        <p:txBody>
          <a:bodyPr>
            <a:normAutofit/>
          </a:bodyPr>
          <a:lstStyle/>
          <a:p>
            <a:r>
              <a:rPr lang="en-US" dirty="0"/>
              <a:t>Our handwritten CSV parser is only as good as our ability to split up lines accurately. Usually, things aren't too bad.</a:t>
            </a:r>
          </a:p>
          <a:p>
            <a:endParaRPr lang="en-US" dirty="0"/>
          </a:p>
          <a:p>
            <a:r>
              <a:rPr lang="en-US" dirty="0"/>
              <a:t>&gt;&gt;&gt; </a:t>
            </a:r>
            <a:r>
              <a:rPr lang="en-US" dirty="0" err="1"/>
              <a:t>fruit_list</a:t>
            </a:r>
            <a:r>
              <a:rPr lang="en-US" dirty="0"/>
              <a:t> = ['</a:t>
            </a:r>
            <a:r>
              <a:rPr lang="en-US" dirty="0" err="1"/>
              <a:t>apple','banana','cranberry</a:t>
            </a:r>
            <a:r>
              <a:rPr lang="en-US" dirty="0"/>
              <a:t>']</a:t>
            </a:r>
          </a:p>
          <a:p>
            <a:r>
              <a:rPr lang="en-US" dirty="0"/>
              <a:t>&gt;&gt;&gt; </a:t>
            </a:r>
            <a:r>
              <a:rPr lang="en-US" dirty="0" err="1"/>
              <a:t>fruit_string</a:t>
            </a:r>
            <a:r>
              <a:rPr lang="en-US" dirty="0"/>
              <a:t> = ','.join(</a:t>
            </a:r>
            <a:r>
              <a:rPr lang="en-US" dirty="0" err="1"/>
              <a:t>fruitList</a:t>
            </a:r>
            <a:r>
              <a:rPr lang="en-US" dirty="0"/>
              <a:t>)</a:t>
            </a:r>
          </a:p>
          <a:p>
            <a:r>
              <a:rPr lang="en-US" dirty="0"/>
              <a:t>&gt;&gt;&gt; </a:t>
            </a:r>
            <a:r>
              <a:rPr lang="en-US" dirty="0" err="1"/>
              <a:t>fruit_string</a:t>
            </a:r>
            <a:endParaRPr lang="en-US" dirty="0"/>
          </a:p>
          <a:p>
            <a:r>
              <a:rPr lang="en-US" dirty="0"/>
              <a:t>&gt;&gt;&gt; </a:t>
            </a:r>
            <a:r>
              <a:rPr lang="en-US" dirty="0" err="1"/>
              <a:t>fruit_string.split</a:t>
            </a:r>
            <a:r>
              <a:rPr lang="en-US" dirty="0"/>
              <a:t>(',') </a:t>
            </a:r>
          </a:p>
          <a:p>
            <a:r>
              <a:rPr lang="en-US" dirty="0"/>
              <a:t>    # -&gt; ['apple', 'banana', 'cranberry']</a:t>
            </a:r>
          </a:p>
        </p:txBody>
      </p:sp>
    </p:spTree>
    <p:extLst>
      <p:ext uri="{BB962C8B-B14F-4D97-AF65-F5344CB8AC3E}">
        <p14:creationId xmlns:p14="http://schemas.microsoft.com/office/powerpoint/2010/main" val="3737889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437266-9538-DA43-B318-664BE9D5D583}"/>
              </a:ext>
            </a:extLst>
          </p:cNvPr>
          <p:cNvSpPr>
            <a:spLocks noGrp="1"/>
          </p:cNvSpPr>
          <p:nvPr>
            <p:ph sz="quarter" idx="10"/>
          </p:nvPr>
        </p:nvSpPr>
        <p:spPr/>
        <p:txBody>
          <a:bodyPr>
            <a:normAutofit lnSpcReduction="10000"/>
          </a:bodyPr>
          <a:lstStyle/>
          <a:p>
            <a:r>
              <a:rPr lang="en-US" dirty="0"/>
              <a:t>But if one of the fields has a comma in it, look out!</a:t>
            </a:r>
          </a:p>
          <a:p>
            <a:endParaRPr lang="en-US" dirty="0"/>
          </a:p>
          <a:p>
            <a:r>
              <a:rPr lang="en-US" dirty="0" err="1"/>
              <a:t>cheer_list</a:t>
            </a:r>
            <a:r>
              <a:rPr lang="en-US" dirty="0"/>
              <a:t> = ['Yay!', 'Way to go!', 'Hip, hip, hooray!']</a:t>
            </a:r>
          </a:p>
          <a:p>
            <a:r>
              <a:rPr lang="en-US" dirty="0" err="1"/>
              <a:t>cheer_string</a:t>
            </a:r>
            <a:r>
              <a:rPr lang="en-US" dirty="0"/>
              <a:t> = ','.join(</a:t>
            </a:r>
            <a:r>
              <a:rPr lang="en-US" dirty="0" err="1"/>
              <a:t>cheerList</a:t>
            </a:r>
            <a:r>
              <a:rPr lang="en-US" dirty="0"/>
              <a:t>)</a:t>
            </a:r>
          </a:p>
          <a:p>
            <a:r>
              <a:rPr lang="en-US" dirty="0" err="1"/>
              <a:t>cheer_string</a:t>
            </a:r>
            <a:r>
              <a:rPr lang="en-US" dirty="0"/>
              <a:t> </a:t>
            </a:r>
          </a:p>
          <a:p>
            <a:r>
              <a:rPr lang="en-US" dirty="0" err="1"/>
              <a:t>cheer_string.split</a:t>
            </a:r>
            <a:r>
              <a:rPr lang="en-US" dirty="0"/>
              <a:t>(',')</a:t>
            </a:r>
          </a:p>
          <a:p>
            <a:r>
              <a:rPr lang="en-US" dirty="0"/>
              <a:t>    # -&gt; ['Yay!', 'Way to go!', 'Hip', ' hip', ' hooray!']</a:t>
            </a:r>
          </a:p>
          <a:p>
            <a:endParaRPr lang="en-US" dirty="0"/>
          </a:p>
          <a:p>
            <a:r>
              <a:rPr lang="en-US" dirty="0"/>
              <a:t>Whoops! That's a </a:t>
            </a:r>
            <a:r>
              <a:rPr lang="en-US" i="1" dirty="0"/>
              <a:t>different </a:t>
            </a:r>
            <a:r>
              <a:rPr lang="en-US" dirty="0"/>
              <a:t>list than we started with.</a:t>
            </a:r>
          </a:p>
        </p:txBody>
      </p:sp>
    </p:spTree>
    <p:extLst>
      <p:ext uri="{BB962C8B-B14F-4D97-AF65-F5344CB8AC3E}">
        <p14:creationId xmlns:p14="http://schemas.microsoft.com/office/powerpoint/2010/main" val="2060683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668A1-37FA-0A47-9F3C-DCD486494A17}"/>
              </a:ext>
            </a:extLst>
          </p:cNvPr>
          <p:cNvSpPr>
            <a:spLocks noGrp="1"/>
          </p:cNvSpPr>
          <p:nvPr>
            <p:ph sz="quarter" idx="10"/>
          </p:nvPr>
        </p:nvSpPr>
        <p:spPr/>
        <p:txBody>
          <a:bodyPr>
            <a:normAutofit lnSpcReduction="10000"/>
          </a:bodyPr>
          <a:lstStyle/>
          <a:p>
            <a:r>
              <a:rPr lang="en-US" dirty="0"/>
              <a:t>Joining with commas is ambiguous</a:t>
            </a:r>
          </a:p>
          <a:p>
            <a:r>
              <a:rPr lang="en-US" dirty="0"/>
              <a:t>Two different lists can turn into the same string</a:t>
            </a:r>
          </a:p>
          <a:p>
            <a:endParaRPr lang="en-US" dirty="0"/>
          </a:p>
          <a:p>
            <a:r>
              <a:rPr lang="en-US" b="1" dirty="0"/>
              <a:t>ANIMATE THIS, DON'T DO IN TERMINAL</a:t>
            </a:r>
            <a:br>
              <a:rPr lang="en-US" dirty="0"/>
            </a:br>
            <a:r>
              <a:rPr lang="en-US" dirty="0"/>
              <a:t>&gt;&gt;&gt; ','.join(['Yay!', 'Way to go!', 'Hip, hip, hooray!'])</a:t>
            </a:r>
          </a:p>
          <a:p>
            <a:r>
              <a:rPr lang="en-US" dirty="0"/>
              <a:t>   # -&gt; '</a:t>
            </a:r>
            <a:r>
              <a:rPr lang="en-US" dirty="0" err="1"/>
              <a:t>Yay!,Way</a:t>
            </a:r>
            <a:r>
              <a:rPr lang="en-US" dirty="0"/>
              <a:t> to </a:t>
            </a:r>
            <a:r>
              <a:rPr lang="en-US" dirty="0" err="1"/>
              <a:t>go!,Hip</a:t>
            </a:r>
            <a:r>
              <a:rPr lang="en-US" dirty="0"/>
              <a:t>, hip, hooray!'</a:t>
            </a:r>
          </a:p>
          <a:p>
            <a:r>
              <a:rPr lang="en-US" dirty="0"/>
              <a:t>&gt;&gt;&gt; ','.join(['Yay!', 'Way to go!', 'Hip', ' hip', ' hooray!'])</a:t>
            </a:r>
          </a:p>
          <a:p>
            <a:r>
              <a:rPr lang="en-US" dirty="0"/>
              <a:t>   # -&gt; '</a:t>
            </a:r>
            <a:r>
              <a:rPr lang="en-US" dirty="0" err="1"/>
              <a:t>Yay!,Way</a:t>
            </a:r>
            <a:r>
              <a:rPr lang="en-US" dirty="0"/>
              <a:t> to </a:t>
            </a:r>
            <a:r>
              <a:rPr lang="en-US" dirty="0" err="1"/>
              <a:t>go!,Hip</a:t>
            </a:r>
            <a:r>
              <a:rPr lang="en-US" dirty="0"/>
              <a:t>, hip, hooray!'</a:t>
            </a:r>
          </a:p>
          <a:p>
            <a:pPr fontAlgn="base"/>
            <a:br>
              <a:rPr lang="en-US" dirty="0"/>
            </a:br>
            <a:r>
              <a:rPr lang="en-US" dirty="0"/>
              <a:t>So splitting based on commas doesn't always reconstruct the original list</a:t>
            </a:r>
          </a:p>
        </p:txBody>
      </p:sp>
    </p:spTree>
    <p:extLst>
      <p:ext uri="{BB962C8B-B14F-4D97-AF65-F5344CB8AC3E}">
        <p14:creationId xmlns:p14="http://schemas.microsoft.com/office/powerpoint/2010/main" val="3946220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E6769B-E2AC-454B-B679-C37568851FDD}"/>
              </a:ext>
            </a:extLst>
          </p:cNvPr>
          <p:cNvSpPr>
            <a:spLocks noGrp="1"/>
          </p:cNvSpPr>
          <p:nvPr>
            <p:ph type="body" sz="quarter" idx="10"/>
          </p:nvPr>
        </p:nvSpPr>
        <p:spPr/>
        <p:txBody>
          <a:bodyPr/>
          <a:lstStyle/>
          <a:p>
            <a:r>
              <a:rPr lang="en-US" dirty="0"/>
              <a:t>Here's how CSV files usually deal with the problem.</a:t>
            </a:r>
          </a:p>
          <a:p>
            <a:r>
              <a:rPr lang="en-US" i="1" dirty="0"/>
              <a:t>If</a:t>
            </a:r>
            <a:r>
              <a:rPr lang="en-US" dirty="0"/>
              <a:t> a field contains a comma, wrap it in quotation marks.</a:t>
            </a:r>
            <a:endParaRPr lang="en-US" i="1" dirty="0"/>
          </a:p>
        </p:txBody>
      </p:sp>
    </p:spTree>
    <p:extLst>
      <p:ext uri="{BB962C8B-B14F-4D97-AF65-F5344CB8AC3E}">
        <p14:creationId xmlns:p14="http://schemas.microsoft.com/office/powerpoint/2010/main" val="223147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CTECH403_M3_02</a:t>
            </a:r>
          </a:p>
          <a:p>
            <a:r>
              <a:rPr lang="en-US" dirty="0">
                <a:solidFill>
                  <a:schemeClr val="bg1"/>
                </a:solidFill>
              </a:rPr>
              <a:t>CSV files</a:t>
            </a:r>
          </a:p>
        </p:txBody>
      </p:sp>
    </p:spTree>
    <p:extLst>
      <p:ext uri="{BB962C8B-B14F-4D97-AF65-F5344CB8AC3E}">
        <p14:creationId xmlns:p14="http://schemas.microsoft.com/office/powerpoint/2010/main" val="1564437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1A9235-FDA5-F44B-8430-9A08509D1661}"/>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F365812F-323B-C946-A01B-D165FD8F799A}"/>
              </a:ext>
            </a:extLst>
          </p:cNvPr>
          <p:cNvSpPr>
            <a:spLocks noGrp="1"/>
          </p:cNvSpPr>
          <p:nvPr>
            <p:ph type="body" sz="quarter" idx="12"/>
          </p:nvPr>
        </p:nvSpPr>
        <p:spPr>
          <a:xfrm>
            <a:off x="949123" y="368778"/>
            <a:ext cx="10955577" cy="3053593"/>
          </a:xfrm>
        </p:spPr>
        <p:txBody>
          <a:bodyPr/>
          <a:lstStyle/>
          <a:p>
            <a:r>
              <a:rPr lang="en-US" sz="1600" dirty="0"/>
              <a:t>02500,Amalgamated </a:t>
            </a:r>
            <a:r>
              <a:rPr lang="en-US" sz="1600" dirty="0" err="1"/>
              <a:t>Widgets,jess@amalgamatedwidgets.com,Don't</a:t>
            </a:r>
            <a:r>
              <a:rPr lang="en-US" sz="1600" dirty="0"/>
              <a:t> always pay promptly</a:t>
            </a:r>
          </a:p>
          <a:p>
            <a:r>
              <a:rPr lang="en-US" sz="1600" dirty="0"/>
              <a:t>04204,Widgets-R-Us,payments@widgetsr.us,</a:t>
            </a:r>
          </a:p>
          <a:p>
            <a:r>
              <a:rPr lang="en-US" sz="1600" dirty="0"/>
              <a:t>04657,Widgets4Less,ceo@widgetsthenumberfourless.com,	</a:t>
            </a:r>
          </a:p>
          <a:p>
            <a:r>
              <a:rPr lang="en-US" sz="1600" dirty="0"/>
              <a:t>06923,Wizards of </a:t>
            </a:r>
            <a:r>
              <a:rPr lang="en-US" sz="1600" dirty="0" err="1"/>
              <a:t>Widgets,warlock@wowwidgets.com</a:t>
            </a:r>
            <a:r>
              <a:rPr lang="en-US" sz="1600" dirty="0"/>
              <a:t>,</a:t>
            </a:r>
          </a:p>
          <a:p>
            <a:r>
              <a:rPr lang="en-US" sz="1600" dirty="0"/>
              <a:t>07754,Discount Wholesale </a:t>
            </a:r>
            <a:r>
              <a:rPr lang="en-US" sz="1600" dirty="0" err="1"/>
              <a:t>Widgets,discountwidgets@hotmail.com</a:t>
            </a:r>
            <a:r>
              <a:rPr lang="en-US" sz="1600" dirty="0" err="1">
                <a:highlight>
                  <a:srgbClr val="FFFF00"/>
                </a:highlight>
              </a:rPr>
              <a:t>,"Ship</a:t>
            </a:r>
            <a:r>
              <a:rPr lang="en-US" sz="1600" dirty="0">
                <a:highlight>
                  <a:srgbClr val="FFFF00"/>
                </a:highlight>
              </a:rPr>
              <a:t> on 1st, 15th of month"</a:t>
            </a:r>
          </a:p>
          <a:p>
            <a:r>
              <a:rPr lang="en-US" sz="1600" dirty="0"/>
              <a:t>18811,Widgets of </a:t>
            </a:r>
            <a:r>
              <a:rPr lang="en-US" sz="1600" dirty="0" err="1"/>
              <a:t>Winston-Salem,wws@widgetswinstonsalem.com,Rewards</a:t>
            </a:r>
            <a:r>
              <a:rPr lang="en-US" sz="1600" dirty="0"/>
              <a:t> program elite status</a:t>
            </a:r>
          </a:p>
          <a:p>
            <a:r>
              <a:rPr lang="en-US" sz="1600" dirty="0"/>
              <a:t>77200,</a:t>
            </a:r>
            <a:r>
              <a:rPr lang="en-US" sz="1600" dirty="0">
                <a:highlight>
                  <a:srgbClr val="FFFF00"/>
                </a:highlight>
              </a:rPr>
              <a:t>"Widgets, </a:t>
            </a:r>
            <a:r>
              <a:rPr lang="en-US" sz="1600" dirty="0" err="1">
                <a:highlight>
                  <a:srgbClr val="FFFF00"/>
                </a:highlight>
              </a:rPr>
              <a:t>Frobulators</a:t>
            </a:r>
            <a:r>
              <a:rPr lang="en-US" sz="1600" dirty="0">
                <a:highlight>
                  <a:srgbClr val="FFFF00"/>
                </a:highlight>
              </a:rPr>
              <a:t>, and More"</a:t>
            </a:r>
            <a:r>
              <a:rPr lang="en-US" sz="1600" dirty="0"/>
              <a:t>,</a:t>
            </a:r>
            <a:r>
              <a:rPr lang="en-US" sz="1600" dirty="0" err="1"/>
              <a:t>wfm@frobulatorcity.com</a:t>
            </a:r>
            <a:r>
              <a:rPr lang="en-US" sz="1600" dirty="0"/>
              <a:t>,</a:t>
            </a:r>
          </a:p>
          <a:p>
            <a:r>
              <a:rPr lang="en-US" sz="1600" dirty="0"/>
              <a:t>81842,Parsippany </a:t>
            </a:r>
            <a:r>
              <a:rPr lang="en-US" sz="1600" dirty="0" err="1"/>
              <a:t>Widgets,jbsmithers@parsippanywidgets.com,Rewards</a:t>
            </a:r>
            <a:r>
              <a:rPr lang="en-US" sz="1600" dirty="0"/>
              <a:t> program elite status</a:t>
            </a:r>
          </a:p>
        </p:txBody>
      </p:sp>
    </p:spTree>
    <p:extLst>
      <p:ext uri="{BB962C8B-B14F-4D97-AF65-F5344CB8AC3E}">
        <p14:creationId xmlns:p14="http://schemas.microsoft.com/office/powerpoint/2010/main" val="1405462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85E2C2-E9E7-DD48-A0B1-0CEEF048AFBE}"/>
              </a:ext>
            </a:extLst>
          </p:cNvPr>
          <p:cNvSpPr>
            <a:spLocks noGrp="1"/>
          </p:cNvSpPr>
          <p:nvPr>
            <p:ph sz="quarter" idx="10"/>
          </p:nvPr>
        </p:nvSpPr>
        <p:spPr/>
        <p:txBody>
          <a:bodyPr>
            <a:normAutofit fontScale="77500" lnSpcReduction="20000"/>
          </a:bodyPr>
          <a:lstStyle/>
          <a:p>
            <a:r>
              <a:rPr lang="en-US" dirty="0"/>
              <a:t>Now distinct lists ','.join() into distinct strings</a:t>
            </a:r>
          </a:p>
          <a:p>
            <a:endParaRPr lang="en-US" dirty="0"/>
          </a:p>
          <a:p>
            <a:r>
              <a:rPr lang="en-US" b="1" dirty="0"/>
              <a:t>ANIMATE THIS</a:t>
            </a:r>
          </a:p>
          <a:p>
            <a:r>
              <a:rPr lang="en-US" dirty="0"/>
              <a:t>['Yay!', 'Way to go!', 'Hip, hip, hooray!']</a:t>
            </a:r>
          </a:p>
          <a:p>
            <a:r>
              <a:rPr lang="en-US" dirty="0"/>
              <a:t>    -&gt; '</a:t>
            </a:r>
            <a:r>
              <a:rPr lang="en-US" dirty="0" err="1"/>
              <a:t>Yay!,Way</a:t>
            </a:r>
            <a:r>
              <a:rPr lang="en-US" dirty="0"/>
              <a:t> to </a:t>
            </a:r>
            <a:r>
              <a:rPr lang="en-US" dirty="0" err="1"/>
              <a:t>go!,"Hip</a:t>
            </a:r>
            <a:r>
              <a:rPr lang="en-US" dirty="0"/>
              <a:t>, hip, hooray!"'</a:t>
            </a:r>
          </a:p>
          <a:p>
            <a:r>
              <a:rPr lang="en-US" dirty="0"/>
              <a:t>['Yay!', 'Way to go!', 'Hip', ' hip', ' hooray!']</a:t>
            </a:r>
          </a:p>
          <a:p>
            <a:r>
              <a:rPr lang="en-US" dirty="0"/>
              <a:t>    -&gt; '</a:t>
            </a:r>
            <a:r>
              <a:rPr lang="en-US" dirty="0" err="1"/>
              <a:t>Yay!,Way</a:t>
            </a:r>
            <a:r>
              <a:rPr lang="en-US" dirty="0"/>
              <a:t> to </a:t>
            </a:r>
            <a:r>
              <a:rPr lang="en-US" dirty="0" err="1"/>
              <a:t>go!,Hip</a:t>
            </a:r>
            <a:r>
              <a:rPr lang="en-US" dirty="0"/>
              <a:t>, hip, hooray!'</a:t>
            </a:r>
          </a:p>
          <a:p>
            <a:endParaRPr lang="en-US" dirty="0"/>
          </a:p>
          <a:p>
            <a:r>
              <a:rPr lang="en-US" b="1" dirty="0"/>
              <a:t>ANIMATE THIS</a:t>
            </a:r>
          </a:p>
          <a:p>
            <a:r>
              <a:rPr lang="en-US" dirty="0"/>
              <a:t>But .split(',') will still happily split in the middle of a field</a:t>
            </a:r>
          </a:p>
          <a:p>
            <a:endParaRPr lang="en-US" dirty="0"/>
          </a:p>
          <a:p>
            <a:r>
              <a:rPr lang="en-US" dirty="0"/>
              <a:t>'</a:t>
            </a:r>
            <a:r>
              <a:rPr lang="en-US" dirty="0" err="1"/>
              <a:t>Yay!,Way</a:t>
            </a:r>
            <a:r>
              <a:rPr lang="en-US" dirty="0"/>
              <a:t> to </a:t>
            </a:r>
            <a:r>
              <a:rPr lang="en-US" dirty="0" err="1"/>
              <a:t>go!,"Hip</a:t>
            </a:r>
            <a:r>
              <a:rPr lang="en-US" dirty="0"/>
              <a:t>, hip, </a:t>
            </a:r>
            <a:r>
              <a:rPr lang="en-US" dirty="0" err="1"/>
              <a:t>hooray!"'.split</a:t>
            </a:r>
            <a:r>
              <a:rPr lang="en-US" dirty="0"/>
              <a:t>(',')</a:t>
            </a:r>
          </a:p>
          <a:p>
            <a:r>
              <a:rPr lang="en-US" dirty="0"/>
              <a:t>    # -&gt; ['Yay!', 'Way to go!', '"Hip', ' hip', ' hooray!"']</a:t>
            </a:r>
          </a:p>
          <a:p>
            <a:endParaRPr lang="en-US" dirty="0"/>
          </a:p>
          <a:p>
            <a:r>
              <a:rPr lang="en-US" dirty="0"/>
              <a:t>What's more, the file contains extra quotation marks you'll need to remove during parsing</a:t>
            </a:r>
          </a:p>
          <a:p>
            <a:endParaRPr lang="en-US" dirty="0"/>
          </a:p>
        </p:txBody>
      </p:sp>
    </p:spTree>
    <p:extLst>
      <p:ext uri="{BB962C8B-B14F-4D97-AF65-F5344CB8AC3E}">
        <p14:creationId xmlns:p14="http://schemas.microsoft.com/office/powerpoint/2010/main" val="589933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0EDF16B-A937-7D49-9704-C55264FD0DE3}"/>
              </a:ext>
            </a:extLst>
          </p:cNvPr>
          <p:cNvSpPr>
            <a:spLocks noGrp="1"/>
          </p:cNvSpPr>
          <p:nvPr>
            <p:ph type="body" sz="quarter" idx="10"/>
          </p:nvPr>
        </p:nvSpPr>
        <p:spPr/>
        <p:txBody>
          <a:bodyPr>
            <a:normAutofit fontScale="85000" lnSpcReduction="10000"/>
          </a:bodyPr>
          <a:lstStyle/>
          <a:p>
            <a:r>
              <a:rPr lang="en-US" dirty="0"/>
              <a:t>In other words, a better file format fixes the ambiguity, but it also requires a more sophisticated parser</a:t>
            </a:r>
          </a:p>
          <a:p>
            <a:r>
              <a:rPr lang="en-US" dirty="0"/>
              <a:t>A better CSV parser would search the line for fields surrounded by double quotes. It would suspend splitting behavior when it encountered the opening quotation marks (and discard the quotation mark, then turn splitting back on when it got to the closing quote (and discard the quotation mark again)</a:t>
            </a:r>
          </a:p>
          <a:p>
            <a:r>
              <a:rPr lang="en-US" dirty="0"/>
              <a:t>We could do this, but it sounds like a lot of work</a:t>
            </a:r>
          </a:p>
          <a:p>
            <a:r>
              <a:rPr lang="en-US" dirty="0"/>
              <a:t>Fortunately someone has already done it for us.</a:t>
            </a:r>
          </a:p>
          <a:p>
            <a:r>
              <a:rPr lang="en-US" dirty="0"/>
              <a:t>But that's a story for next time. …</a:t>
            </a:r>
            <a:br>
              <a:rPr lang="en-US" dirty="0"/>
            </a:br>
            <a:endParaRPr lang="en-US" dirty="0"/>
          </a:p>
        </p:txBody>
      </p:sp>
    </p:spTree>
    <p:extLst>
      <p:ext uri="{BB962C8B-B14F-4D97-AF65-F5344CB8AC3E}">
        <p14:creationId xmlns:p14="http://schemas.microsoft.com/office/powerpoint/2010/main" val="2677551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CTECH403_M3_05</a:t>
            </a:r>
          </a:p>
          <a:p>
            <a:r>
              <a:rPr lang="en-US" dirty="0">
                <a:solidFill>
                  <a:schemeClr val="bg1"/>
                </a:solidFill>
              </a:rPr>
              <a:t>The CSV Module</a:t>
            </a:r>
          </a:p>
        </p:txBody>
      </p:sp>
    </p:spTree>
    <p:extLst>
      <p:ext uri="{BB962C8B-B14F-4D97-AF65-F5344CB8AC3E}">
        <p14:creationId xmlns:p14="http://schemas.microsoft.com/office/powerpoint/2010/main" val="1728904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2DD9FF-32D3-0043-B489-86F5FA80CFA7}"/>
              </a:ext>
            </a:extLst>
          </p:cNvPr>
          <p:cNvSpPr>
            <a:spLocks noGrp="1"/>
          </p:cNvSpPr>
          <p:nvPr>
            <p:ph type="body" sz="quarter" idx="10"/>
          </p:nvPr>
        </p:nvSpPr>
        <p:spPr/>
        <p:txBody>
          <a:bodyPr/>
          <a:lstStyle/>
          <a:p>
            <a:r>
              <a:rPr lang="en-US" dirty="0"/>
              <a:t>Meet the csv module.</a:t>
            </a:r>
          </a:p>
          <a:p>
            <a:r>
              <a:rPr lang="en-US" dirty="0"/>
              <a:t>Let's see it in action</a:t>
            </a:r>
          </a:p>
        </p:txBody>
      </p:sp>
    </p:spTree>
    <p:extLst>
      <p:ext uri="{BB962C8B-B14F-4D97-AF65-F5344CB8AC3E}">
        <p14:creationId xmlns:p14="http://schemas.microsoft.com/office/powerpoint/2010/main" val="2991515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E6E935-A26E-A149-90A4-1F79EFC70181}"/>
              </a:ext>
            </a:extLst>
          </p:cNvPr>
          <p:cNvSpPr>
            <a:spLocks noGrp="1"/>
          </p:cNvSpPr>
          <p:nvPr>
            <p:ph type="body" sz="quarter" idx="11"/>
          </p:nvPr>
        </p:nvSpPr>
        <p:spPr>
          <a:xfrm>
            <a:off x="5892800" y="359330"/>
            <a:ext cx="6011900" cy="5910977"/>
          </a:xfrm>
        </p:spPr>
        <p:txBody>
          <a:bodyPr/>
          <a:lstStyle/>
          <a:p>
            <a:r>
              <a:rPr lang="en-US" b="1" dirty="0">
                <a:solidFill>
                  <a:srgbClr val="204A87"/>
                </a:solidFill>
                <a:latin typeface="Consolas" panose="020B0609020204030204" pitchFamily="49" charset="0"/>
              </a:rPr>
              <a:t>import csv</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 Split CSV file into a list of lines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zipcodes.csv</a:t>
            </a:r>
            <a:r>
              <a:rPr lang="en-US" b="1" dirty="0">
                <a:solidFill>
                  <a:srgbClr val="204A87"/>
                </a:solidFill>
                <a:latin typeface="Consolas" panose="020B0609020204030204" pitchFamily="49" charset="0"/>
              </a:rPr>
              <a:t>') as f:</a:t>
            </a:r>
          </a:p>
          <a:p>
            <a:r>
              <a:rPr lang="en-US" b="1" dirty="0">
                <a:solidFill>
                  <a:srgbClr val="204A87"/>
                </a:solidFill>
                <a:latin typeface="Consolas" panose="020B0609020204030204" pitchFamily="49" charset="0"/>
              </a:rPr>
              <a:t>    </a:t>
            </a:r>
            <a:r>
              <a:rPr lang="en-US" b="1" dirty="0">
                <a:solidFill>
                  <a:srgbClr val="204A87"/>
                </a:solidFill>
                <a:highlight>
                  <a:srgbClr val="FFFF00"/>
                </a:highlight>
                <a:latin typeface="Consolas" panose="020B0609020204030204" pitchFamily="49" charset="0"/>
              </a:rPr>
              <a:t>reader = </a:t>
            </a:r>
            <a:r>
              <a:rPr lang="en-US" b="1" dirty="0" err="1">
                <a:solidFill>
                  <a:srgbClr val="204A87"/>
                </a:solidFill>
                <a:highlight>
                  <a:srgbClr val="FFFF00"/>
                </a:highlight>
                <a:latin typeface="Consolas" panose="020B0609020204030204" pitchFamily="49" charset="0"/>
              </a:rPr>
              <a:t>csv.reader</a:t>
            </a:r>
            <a:r>
              <a:rPr lang="en-US" b="1" dirty="0">
                <a:solidFill>
                  <a:srgbClr val="204A87"/>
                </a:solidFill>
                <a:highlight>
                  <a:srgbClr val="FFFF00"/>
                </a:highlight>
                <a:latin typeface="Consolas" panose="020B0609020204030204" pitchFamily="49" charset="0"/>
              </a:rPr>
              <a:t>(f)</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 = </a:t>
            </a:r>
            <a:r>
              <a:rPr lang="en-US" b="1" dirty="0">
                <a:solidFill>
                  <a:srgbClr val="204A87"/>
                </a:solidFill>
                <a:highlight>
                  <a:srgbClr val="FFFF00"/>
                </a:highlight>
                <a:latin typeface="Consolas" panose="020B0609020204030204" pitchFamily="49" charset="0"/>
              </a:rPr>
              <a:t>list(reader)</a:t>
            </a:r>
          </a:p>
          <a:p>
            <a:endParaRPr lang="en-US" b="1" dirty="0">
              <a:solidFill>
                <a:srgbClr val="204A87"/>
              </a:solidFill>
              <a:latin typeface="Consolas" panose="020B0609020204030204" pitchFamily="49" charset="0"/>
            </a:endParaRPr>
          </a:p>
          <a:p>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0</a:t>
            </a:r>
          </a:p>
          <a:p>
            <a:r>
              <a:rPr lang="en-US" b="1" dirty="0">
                <a:solidFill>
                  <a:srgbClr val="204A87"/>
                </a:solidFill>
                <a:latin typeface="Consolas" panose="020B0609020204030204" pitchFamily="49" charset="0"/>
              </a:rPr>
              <a:t>for row in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if row[3] == 'NY':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1</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print('There are ' + </a:t>
            </a:r>
            <a:r>
              <a:rPr lang="en-US" b="1" dirty="0" err="1">
                <a:solidFill>
                  <a:srgbClr val="204A87"/>
                </a:solidFill>
                <a:latin typeface="Consolas" panose="020B0609020204030204" pitchFamily="49" charset="0"/>
              </a:rPr>
              <a:t>str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 zip codes in New York.')</a:t>
            </a:r>
          </a:p>
        </p:txBody>
      </p:sp>
      <p:sp>
        <p:nvSpPr>
          <p:cNvPr id="3" name="TextBox 2">
            <a:extLst>
              <a:ext uri="{FF2B5EF4-FFF2-40B4-BE49-F238E27FC236}">
                <a16:creationId xmlns:a16="http://schemas.microsoft.com/office/drawing/2014/main" id="{1E79F1F7-306C-6548-A101-6579D780FBC8}"/>
              </a:ext>
            </a:extLst>
          </p:cNvPr>
          <p:cNvSpPr txBox="1"/>
          <p:nvPr/>
        </p:nvSpPr>
        <p:spPr>
          <a:xfrm>
            <a:off x="1937982" y="5145206"/>
            <a:ext cx="2121093" cy="369332"/>
          </a:xfrm>
          <a:prstGeom prst="rect">
            <a:avLst/>
          </a:prstGeom>
          <a:noFill/>
        </p:spPr>
        <p:txBody>
          <a:bodyPr wrap="none" rtlCol="0">
            <a:spAutoFit/>
          </a:bodyPr>
          <a:lstStyle/>
          <a:p>
            <a:r>
              <a:rPr lang="en-US" dirty="0"/>
              <a:t>&lt;zipcodes-ny2.py&gt;</a:t>
            </a:r>
          </a:p>
        </p:txBody>
      </p:sp>
    </p:spTree>
    <p:extLst>
      <p:ext uri="{BB962C8B-B14F-4D97-AF65-F5344CB8AC3E}">
        <p14:creationId xmlns:p14="http://schemas.microsoft.com/office/powerpoint/2010/main" val="3721024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89E75C-5C01-9644-898D-DE536D6E178F}"/>
              </a:ext>
            </a:extLst>
          </p:cNvPr>
          <p:cNvSpPr>
            <a:spLocks noGrp="1"/>
          </p:cNvSpPr>
          <p:nvPr>
            <p:ph type="body" sz="quarter" idx="10"/>
          </p:nvPr>
        </p:nvSpPr>
        <p:spPr/>
        <p:txBody>
          <a:bodyPr/>
          <a:lstStyle/>
          <a:p>
            <a:r>
              <a:rPr lang="en-US" dirty="0"/>
              <a:t>This is simplicity itself!</a:t>
            </a:r>
          </a:p>
          <a:p>
            <a:r>
              <a:rPr lang="en-US" b="1" dirty="0" err="1"/>
              <a:t>csv.reader</a:t>
            </a:r>
            <a:r>
              <a:rPr lang="en-US" b="1" dirty="0"/>
              <a:t>(f) </a:t>
            </a:r>
            <a:r>
              <a:rPr lang="en-US" dirty="0"/>
              <a:t>takes a file handle and returns a special object (a </a:t>
            </a:r>
            <a:r>
              <a:rPr lang="en-US" i="1" dirty="0"/>
              <a:t>CSV Reader, </a:t>
            </a:r>
            <a:r>
              <a:rPr lang="en-US" i="1" dirty="0" err="1"/>
              <a:t>natch</a:t>
            </a:r>
            <a:r>
              <a:rPr lang="en-US" dirty="0"/>
              <a:t>) that can parse the file</a:t>
            </a:r>
          </a:p>
          <a:p>
            <a:r>
              <a:rPr lang="en-US" dirty="0"/>
              <a:t>then </a:t>
            </a:r>
            <a:r>
              <a:rPr lang="en-US" b="1" dirty="0"/>
              <a:t>lines(reader) </a:t>
            </a:r>
            <a:r>
              <a:rPr lang="en-US" dirty="0"/>
              <a:t>has that reader parse the file and return a list of the rows</a:t>
            </a:r>
          </a:p>
          <a:p>
            <a:r>
              <a:rPr lang="en-US" dirty="0"/>
              <a:t>That's it!</a:t>
            </a:r>
          </a:p>
          <a:p>
            <a:r>
              <a:rPr lang="en-US" dirty="0"/>
              <a:t>If you wanted something even more compact, you can even for loop over it!</a:t>
            </a:r>
          </a:p>
          <a:p>
            <a:endParaRPr lang="en-US" dirty="0"/>
          </a:p>
        </p:txBody>
      </p:sp>
    </p:spTree>
    <p:extLst>
      <p:ext uri="{BB962C8B-B14F-4D97-AF65-F5344CB8AC3E}">
        <p14:creationId xmlns:p14="http://schemas.microsoft.com/office/powerpoint/2010/main" val="2726254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A93872-E005-A445-A3B7-8C1F4BDF3168}"/>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18242E9-EA74-9E42-8E9A-1C3BD12FF826}"/>
              </a:ext>
            </a:extLst>
          </p:cNvPr>
          <p:cNvSpPr>
            <a:spLocks noGrp="1"/>
          </p:cNvSpPr>
          <p:nvPr>
            <p:ph type="body" sz="quarter" idx="12"/>
          </p:nvPr>
        </p:nvSpPr>
        <p:spPr>
          <a:xfrm>
            <a:off x="949123" y="368778"/>
            <a:ext cx="10955577" cy="4248984"/>
          </a:xfrm>
        </p:spPr>
        <p:txBody>
          <a:bodyPr/>
          <a:lstStyle/>
          <a:p>
            <a:r>
              <a:rPr lang="en-US" b="1" dirty="0">
                <a:solidFill>
                  <a:srgbClr val="204A87"/>
                </a:solidFill>
                <a:latin typeface="Consolas" panose="020B0609020204030204" pitchFamily="49" charset="0"/>
              </a:rPr>
              <a:t>import csv</a:t>
            </a:r>
          </a:p>
          <a:p>
            <a:endParaRPr lang="en-US" b="1" dirty="0">
              <a:solidFill>
                <a:srgbClr val="204A87"/>
              </a:solidFill>
              <a:latin typeface="Consolas" panose="020B0609020204030204" pitchFamily="49" charset="0"/>
            </a:endParaRPr>
          </a:p>
          <a:p>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0</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zipcodes.csv</a:t>
            </a:r>
            <a:r>
              <a:rPr lang="en-US" b="1" dirty="0">
                <a:solidFill>
                  <a:srgbClr val="204A87"/>
                </a:solidFill>
                <a:latin typeface="Consolas" panose="020B0609020204030204" pitchFamily="49" charset="0"/>
              </a:rPr>
              <a:t>') as f:</a:t>
            </a:r>
          </a:p>
          <a:p>
            <a:r>
              <a:rPr lang="en-US" b="1" dirty="0">
                <a:solidFill>
                  <a:srgbClr val="204A87"/>
                </a:solidFill>
                <a:highlight>
                  <a:srgbClr val="FFFF00"/>
                </a:highlight>
                <a:latin typeface="Consolas" panose="020B0609020204030204" pitchFamily="49" charset="0"/>
              </a:rPr>
              <a:t>    for row in </a:t>
            </a:r>
            <a:r>
              <a:rPr lang="en-US" b="1" dirty="0" err="1">
                <a:solidFill>
                  <a:srgbClr val="204A87"/>
                </a:solidFill>
                <a:highlight>
                  <a:srgbClr val="FFFF00"/>
                </a:highlight>
                <a:latin typeface="Consolas" panose="020B0609020204030204" pitchFamily="49" charset="0"/>
              </a:rPr>
              <a:t>csv.reader</a:t>
            </a:r>
            <a:r>
              <a:rPr lang="en-US" b="1" dirty="0">
                <a:solidFill>
                  <a:srgbClr val="204A87"/>
                </a:solidFill>
                <a:highlight>
                  <a:srgbClr val="FFFF00"/>
                </a:highlight>
                <a:latin typeface="Consolas" panose="020B0609020204030204" pitchFamily="49" charset="0"/>
              </a:rPr>
              <a:t>(f):</a:t>
            </a:r>
          </a:p>
          <a:p>
            <a:r>
              <a:rPr lang="en-US" b="1" dirty="0">
                <a:solidFill>
                  <a:srgbClr val="204A87"/>
                </a:solidFill>
                <a:latin typeface="Consolas" panose="020B0609020204030204" pitchFamily="49" charset="0"/>
              </a:rPr>
              <a:t>        if row[3] == 'NY':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1</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print('There are ' + </a:t>
            </a:r>
            <a:r>
              <a:rPr lang="en-US" b="1" dirty="0" err="1">
                <a:solidFill>
                  <a:srgbClr val="204A87"/>
                </a:solidFill>
                <a:latin typeface="Consolas" panose="020B0609020204030204" pitchFamily="49" charset="0"/>
              </a:rPr>
              <a:t>str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zip_codes_in_ny</a:t>
            </a:r>
            <a:r>
              <a:rPr lang="en-US" b="1" dirty="0">
                <a:solidFill>
                  <a:srgbClr val="204A87"/>
                </a:solidFill>
                <a:latin typeface="Consolas" panose="020B0609020204030204" pitchFamily="49" charset="0"/>
              </a:rPr>
              <a:t>) + ' zip codes in New York.')</a:t>
            </a:r>
          </a:p>
        </p:txBody>
      </p:sp>
      <p:sp>
        <p:nvSpPr>
          <p:cNvPr id="4" name="TextBox 3">
            <a:extLst>
              <a:ext uri="{FF2B5EF4-FFF2-40B4-BE49-F238E27FC236}">
                <a16:creationId xmlns:a16="http://schemas.microsoft.com/office/drawing/2014/main" id="{65AE5EA0-E51A-8542-A7A9-346B5B34987A}"/>
              </a:ext>
            </a:extLst>
          </p:cNvPr>
          <p:cNvSpPr txBox="1"/>
          <p:nvPr/>
        </p:nvSpPr>
        <p:spPr>
          <a:xfrm>
            <a:off x="2647666" y="5882185"/>
            <a:ext cx="2121093" cy="369332"/>
          </a:xfrm>
          <a:prstGeom prst="rect">
            <a:avLst/>
          </a:prstGeom>
          <a:noFill/>
        </p:spPr>
        <p:txBody>
          <a:bodyPr wrap="none" rtlCol="0">
            <a:spAutoFit/>
          </a:bodyPr>
          <a:lstStyle/>
          <a:p>
            <a:r>
              <a:rPr lang="en-US" dirty="0"/>
              <a:t>&lt;zipcodes-ny3.py&gt;</a:t>
            </a:r>
          </a:p>
        </p:txBody>
      </p:sp>
    </p:spTree>
    <p:extLst>
      <p:ext uri="{BB962C8B-B14F-4D97-AF65-F5344CB8AC3E}">
        <p14:creationId xmlns:p14="http://schemas.microsoft.com/office/powerpoint/2010/main" val="3093376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89E75C-5C01-9644-898D-DE536D6E178F}"/>
              </a:ext>
            </a:extLst>
          </p:cNvPr>
          <p:cNvSpPr>
            <a:spLocks noGrp="1"/>
          </p:cNvSpPr>
          <p:nvPr>
            <p:ph type="body" sz="quarter" idx="10"/>
          </p:nvPr>
        </p:nvSpPr>
        <p:spPr/>
        <p:txBody>
          <a:bodyPr/>
          <a:lstStyle/>
          <a:p>
            <a:r>
              <a:rPr lang="en-US" b="1" dirty="0" err="1"/>
              <a:t>csv.reader</a:t>
            </a:r>
            <a:r>
              <a:rPr lang="en-US" b="1" dirty="0"/>
              <a:t>(f)</a:t>
            </a:r>
            <a:r>
              <a:rPr lang="en-US" dirty="0"/>
              <a:t> is a list-like object. If all we need to do is get the rows one-by-one, we don't need to turn that object into a list, or even name a variable for it</a:t>
            </a:r>
          </a:p>
          <a:p>
            <a:r>
              <a:rPr lang="en-US" dirty="0"/>
              <a:t>We can just feed it directly into a for loop.</a:t>
            </a:r>
          </a:p>
          <a:p>
            <a:r>
              <a:rPr lang="en-US" dirty="0"/>
              <a:t>Bam! Done.</a:t>
            </a:r>
          </a:p>
        </p:txBody>
      </p:sp>
    </p:spTree>
    <p:extLst>
      <p:ext uri="{BB962C8B-B14F-4D97-AF65-F5344CB8AC3E}">
        <p14:creationId xmlns:p14="http://schemas.microsoft.com/office/powerpoint/2010/main" val="3119485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ED96AF-46B0-9649-80B8-55E063A806D8}"/>
              </a:ext>
            </a:extLst>
          </p:cNvPr>
          <p:cNvSpPr>
            <a:spLocks noGrp="1"/>
          </p:cNvSpPr>
          <p:nvPr>
            <p:ph type="body" sz="quarter" idx="10"/>
          </p:nvPr>
        </p:nvSpPr>
        <p:spPr/>
        <p:txBody>
          <a:bodyPr/>
          <a:lstStyle/>
          <a:p>
            <a:r>
              <a:rPr lang="en-US" dirty="0"/>
              <a:t>The CSV module takes care of all of the parsing issues for us. Commas, quotation marks, don't worry about it! Not our problem.</a:t>
            </a:r>
          </a:p>
          <a:p>
            <a:r>
              <a:rPr lang="en-US" dirty="0"/>
              <a:t>We can focus on the data in the table itself.</a:t>
            </a:r>
          </a:p>
        </p:txBody>
      </p:sp>
    </p:spTree>
    <p:extLst>
      <p:ext uri="{BB962C8B-B14F-4D97-AF65-F5344CB8AC3E}">
        <p14:creationId xmlns:p14="http://schemas.microsoft.com/office/powerpoint/2010/main" val="263186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F7A12F-ACED-914B-BFC8-23E8AFBCF95F}"/>
              </a:ext>
            </a:extLst>
          </p:cNvPr>
          <p:cNvSpPr>
            <a:spLocks noGrp="1"/>
          </p:cNvSpPr>
          <p:nvPr>
            <p:ph type="body" sz="quarter" idx="10"/>
          </p:nvPr>
        </p:nvSpPr>
        <p:spPr/>
        <p:txBody>
          <a:bodyPr/>
          <a:lstStyle/>
          <a:p>
            <a:r>
              <a:rPr lang="en-US" dirty="0"/>
              <a:t>Here's an Excel spreadsheet</a:t>
            </a:r>
          </a:p>
          <a:p>
            <a:r>
              <a:rPr lang="en-US" dirty="0"/>
              <a:t>(data source: </a:t>
            </a:r>
            <a:r>
              <a:rPr lang="en-US" dirty="0" err="1"/>
              <a:t>geonames.org</a:t>
            </a:r>
            <a:r>
              <a:rPr lang="en-US" dirty="0"/>
              <a:t>: </a:t>
            </a:r>
            <a:r>
              <a:rPr lang="en-US" dirty="0">
                <a:hlinkClick r:id="rId2"/>
              </a:rPr>
              <a:t>http://download.geonames.org/export/dump/</a:t>
            </a:r>
            <a:r>
              <a:rPr lang="en-US" dirty="0"/>
              <a:t>) — we need to attribute this per the license</a:t>
            </a:r>
          </a:p>
          <a:p>
            <a:endParaRPr lang="en-US" dirty="0"/>
          </a:p>
        </p:txBody>
      </p:sp>
    </p:spTree>
    <p:extLst>
      <p:ext uri="{BB962C8B-B14F-4D97-AF65-F5344CB8AC3E}">
        <p14:creationId xmlns:p14="http://schemas.microsoft.com/office/powerpoint/2010/main" val="3586045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CTECH403_M3_06</a:t>
            </a:r>
          </a:p>
          <a:p>
            <a:r>
              <a:rPr lang="en-US" dirty="0">
                <a:solidFill>
                  <a:schemeClr val="bg1"/>
                </a:solidFill>
              </a:rPr>
              <a:t>Column Names</a:t>
            </a:r>
          </a:p>
        </p:txBody>
      </p:sp>
    </p:spTree>
    <p:extLst>
      <p:ext uri="{BB962C8B-B14F-4D97-AF65-F5344CB8AC3E}">
        <p14:creationId xmlns:p14="http://schemas.microsoft.com/office/powerpoint/2010/main" val="2756242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77217F4-1D6A-444C-B249-868AA4AC7ADB}"/>
              </a:ext>
            </a:extLst>
          </p:cNvPr>
          <p:cNvSpPr>
            <a:spLocks noGrp="1"/>
          </p:cNvSpPr>
          <p:nvPr>
            <p:ph type="body" sz="quarter" idx="10"/>
          </p:nvPr>
        </p:nvSpPr>
        <p:spPr/>
        <p:txBody>
          <a:bodyPr>
            <a:normAutofit lnSpcReduction="10000"/>
          </a:bodyPr>
          <a:lstStyle/>
          <a:p>
            <a:r>
              <a:rPr lang="en-US" dirty="0"/>
              <a:t>Here's another way to think about tabular data.</a:t>
            </a:r>
          </a:p>
          <a:p>
            <a:r>
              <a:rPr lang="en-US" dirty="0"/>
              <a:t>The [3]</a:t>
            </a:r>
            <a:r>
              <a:rPr lang="en-US" dirty="0" err="1"/>
              <a:t>rd</a:t>
            </a:r>
            <a:r>
              <a:rPr lang="en-US" dirty="0"/>
              <a:t> element in each row is always a state abbreviation. the [0]</a:t>
            </a:r>
            <a:r>
              <a:rPr lang="en-US" dirty="0" err="1"/>
              <a:t>th</a:t>
            </a:r>
            <a:r>
              <a:rPr lang="en-US" dirty="0"/>
              <a:t> element is always a zip code </a:t>
            </a:r>
            <a:r>
              <a:rPr lang="en-US" b="1" dirty="0"/>
              <a:t>(Illustrate this)</a:t>
            </a:r>
            <a:endParaRPr lang="en-US" dirty="0"/>
          </a:p>
          <a:p>
            <a:r>
              <a:rPr lang="en-US" dirty="0"/>
              <a:t>Wouldn't it be easier to write </a:t>
            </a:r>
            <a:r>
              <a:rPr lang="en-US" b="1" dirty="0"/>
              <a:t>row['Zip Code'] </a:t>
            </a:r>
            <a:r>
              <a:rPr lang="en-US" dirty="0"/>
              <a:t>rather than </a:t>
            </a:r>
            <a:r>
              <a:rPr lang="en-US" b="1" dirty="0"/>
              <a:t>row[0]</a:t>
            </a:r>
            <a:endParaRPr lang="en-US" dirty="0"/>
          </a:p>
          <a:p>
            <a:r>
              <a:rPr lang="en-US" dirty="0"/>
              <a:t>I.e., rather than a list of </a:t>
            </a:r>
            <a:r>
              <a:rPr lang="en-US" i="1" dirty="0"/>
              <a:t>lists</a:t>
            </a:r>
            <a:r>
              <a:rPr lang="en-US" dirty="0"/>
              <a:t>, we'd like a list of </a:t>
            </a:r>
            <a:r>
              <a:rPr lang="en-US" i="1" dirty="0"/>
              <a:t>dictionaries</a:t>
            </a:r>
            <a:r>
              <a:rPr lang="en-US" dirty="0"/>
              <a:t>: each row is a dictionary from field names ('Zip Code') to values ('90210')</a:t>
            </a:r>
          </a:p>
          <a:p>
            <a:endParaRPr lang="en-US" dirty="0"/>
          </a:p>
          <a:p>
            <a:endParaRPr lang="en-US" dirty="0"/>
          </a:p>
        </p:txBody>
      </p:sp>
    </p:spTree>
    <p:extLst>
      <p:ext uri="{BB962C8B-B14F-4D97-AF65-F5344CB8AC3E}">
        <p14:creationId xmlns:p14="http://schemas.microsoft.com/office/powerpoint/2010/main" val="3862190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6C13B0-C4BC-9840-9553-99179E5AAA16}"/>
              </a:ext>
            </a:extLst>
          </p:cNvPr>
          <p:cNvSpPr>
            <a:spLocks noGrp="1"/>
          </p:cNvSpPr>
          <p:nvPr>
            <p:ph type="body" sz="quarter" idx="10"/>
          </p:nvPr>
        </p:nvSpPr>
        <p:spPr/>
        <p:txBody>
          <a:bodyPr/>
          <a:lstStyle/>
          <a:p>
            <a:r>
              <a:rPr lang="en-US" dirty="0"/>
              <a:t>That's easy. Just use </a:t>
            </a:r>
            <a:r>
              <a:rPr lang="en-US" b="1" dirty="0" err="1"/>
              <a:t>csv.DictReader</a:t>
            </a:r>
            <a:r>
              <a:rPr lang="en-US" b="1" dirty="0"/>
              <a:t> </a:t>
            </a:r>
            <a:r>
              <a:rPr lang="en-US" dirty="0"/>
              <a:t>instead of </a:t>
            </a:r>
            <a:r>
              <a:rPr lang="en-US" b="1" dirty="0" err="1"/>
              <a:t>csv.reader</a:t>
            </a:r>
            <a:endParaRPr lang="en-US" b="1" dirty="0"/>
          </a:p>
          <a:p>
            <a:r>
              <a:rPr lang="en-US" dirty="0"/>
              <a:t>The only complication is that </a:t>
            </a:r>
            <a:r>
              <a:rPr lang="en-US" dirty="0" err="1"/>
              <a:t>DictReader</a:t>
            </a:r>
            <a:r>
              <a:rPr lang="en-US" dirty="0"/>
              <a:t> needs to know what the field names are so it can recognize them when we use them</a:t>
            </a:r>
          </a:p>
          <a:p>
            <a:r>
              <a:rPr lang="en-US" dirty="0"/>
              <a:t>How do we do that? Well, each row is a list of fields in the same order, so the names are also a list. We just give </a:t>
            </a:r>
            <a:r>
              <a:rPr lang="en-US" dirty="0" err="1"/>
              <a:t>DictReader</a:t>
            </a:r>
            <a:r>
              <a:rPr lang="en-US" dirty="0"/>
              <a:t> a list of field names.</a:t>
            </a:r>
          </a:p>
        </p:txBody>
      </p:sp>
    </p:spTree>
    <p:extLst>
      <p:ext uri="{BB962C8B-B14F-4D97-AF65-F5344CB8AC3E}">
        <p14:creationId xmlns:p14="http://schemas.microsoft.com/office/powerpoint/2010/main" val="457552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D5BE0B-D4E3-544A-AE61-EAED2E55BC0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81D538D-94ED-A248-8931-ED55A58F8F09}"/>
              </a:ext>
            </a:extLst>
          </p:cNvPr>
          <p:cNvSpPr>
            <a:spLocks noGrp="1"/>
          </p:cNvSpPr>
          <p:nvPr>
            <p:ph type="body" sz="quarter" idx="12"/>
          </p:nvPr>
        </p:nvSpPr>
        <p:spPr>
          <a:xfrm>
            <a:off x="949123" y="368778"/>
            <a:ext cx="10955577" cy="5982663"/>
          </a:xfrm>
        </p:spPr>
        <p:txBody>
          <a:bodyPr/>
          <a:lstStyle/>
          <a:p>
            <a:r>
              <a:rPr lang="en-US" sz="1700" b="1" dirty="0">
                <a:solidFill>
                  <a:srgbClr val="204A87"/>
                </a:solidFill>
                <a:latin typeface="Consolas" panose="020B0609020204030204" pitchFamily="49" charset="0"/>
              </a:rPr>
              <a:t>import csv</a:t>
            </a:r>
          </a:p>
          <a:p>
            <a:endParaRPr lang="en-US" sz="1700" b="1" dirty="0">
              <a:solidFill>
                <a:srgbClr val="204A87"/>
              </a:solidFill>
              <a:latin typeface="Consolas" panose="020B0609020204030204" pitchFamily="49" charset="0"/>
            </a:endParaRPr>
          </a:p>
          <a:p>
            <a:r>
              <a:rPr lang="en-US" sz="1700" b="1" dirty="0">
                <a:solidFill>
                  <a:srgbClr val="204A87"/>
                </a:solidFill>
                <a:highlight>
                  <a:srgbClr val="FFFF00"/>
                </a:highlight>
                <a:latin typeface="Consolas" panose="020B0609020204030204" pitchFamily="49" charset="0"/>
              </a:rPr>
              <a:t>fields = ['Zip Code', 'City', 'State', 'State </a:t>
            </a:r>
            <a:r>
              <a:rPr lang="en-US" sz="1700" b="1" dirty="0" err="1">
                <a:solidFill>
                  <a:srgbClr val="204A87"/>
                </a:solidFill>
                <a:highlight>
                  <a:srgbClr val="FFFF00"/>
                </a:highlight>
                <a:latin typeface="Consolas" panose="020B0609020204030204" pitchFamily="49" charset="0"/>
              </a:rPr>
              <a:t>Abbr</a:t>
            </a:r>
            <a:r>
              <a:rPr lang="en-US" sz="1700" b="1" dirty="0">
                <a:solidFill>
                  <a:srgbClr val="204A87"/>
                </a:solidFill>
                <a:highlight>
                  <a:srgbClr val="FFFF00"/>
                </a:highlight>
                <a:latin typeface="Consolas" panose="020B0609020204030204" pitchFamily="49" charset="0"/>
              </a:rPr>
              <a:t>', 'County', 'Latitude', 'Longitude']</a:t>
            </a:r>
          </a:p>
          <a:p>
            <a:endParaRPr lang="en-US" sz="1700" b="1" dirty="0">
              <a:solidFill>
                <a:srgbClr val="204A87"/>
              </a:solidFill>
              <a:latin typeface="Consolas" panose="020B0609020204030204" pitchFamily="49" charset="0"/>
            </a:endParaRPr>
          </a:p>
          <a:p>
            <a:r>
              <a:rPr lang="en-US" sz="1700" b="1" dirty="0">
                <a:solidFill>
                  <a:srgbClr val="204A87"/>
                </a:solidFill>
                <a:latin typeface="Consolas" panose="020B0609020204030204" pitchFamily="49" charset="0"/>
              </a:rPr>
              <a:t># Split CSV file into a list of lines</a:t>
            </a:r>
          </a:p>
          <a:p>
            <a:r>
              <a:rPr lang="en-US" sz="1700" b="1" dirty="0">
                <a:solidFill>
                  <a:srgbClr val="204A87"/>
                </a:solidFill>
                <a:latin typeface="Consolas" panose="020B0609020204030204" pitchFamily="49" charset="0"/>
              </a:rPr>
              <a:t>with open('</a:t>
            </a:r>
            <a:r>
              <a:rPr lang="en-US" sz="1700" b="1" dirty="0" err="1">
                <a:solidFill>
                  <a:srgbClr val="204A87"/>
                </a:solidFill>
                <a:latin typeface="Consolas" panose="020B0609020204030204" pitchFamily="49" charset="0"/>
              </a:rPr>
              <a:t>zipcodes.csv</a:t>
            </a:r>
            <a:r>
              <a:rPr lang="en-US" sz="1700" b="1" dirty="0">
                <a:solidFill>
                  <a:srgbClr val="204A87"/>
                </a:solidFill>
                <a:latin typeface="Consolas" panose="020B0609020204030204" pitchFamily="49" charset="0"/>
              </a:rPr>
              <a:t>') as f:</a:t>
            </a:r>
          </a:p>
          <a:p>
            <a:r>
              <a:rPr lang="en-US" sz="1700" b="1" dirty="0">
                <a:solidFill>
                  <a:srgbClr val="204A87"/>
                </a:solidFill>
                <a:latin typeface="Consolas" panose="020B0609020204030204" pitchFamily="49" charset="0"/>
              </a:rPr>
              <a:t>    reader = </a:t>
            </a:r>
            <a:r>
              <a:rPr lang="en-US" sz="1700" b="1" dirty="0" err="1">
                <a:solidFill>
                  <a:srgbClr val="204A87"/>
                </a:solidFill>
                <a:latin typeface="Consolas" panose="020B0609020204030204" pitchFamily="49" charset="0"/>
              </a:rPr>
              <a:t>csv.</a:t>
            </a:r>
            <a:r>
              <a:rPr lang="en-US" sz="1700" b="1" dirty="0" err="1">
                <a:solidFill>
                  <a:srgbClr val="204A87"/>
                </a:solidFill>
                <a:highlight>
                  <a:srgbClr val="FFFF00"/>
                </a:highlight>
                <a:latin typeface="Consolas" panose="020B0609020204030204" pitchFamily="49" charset="0"/>
              </a:rPr>
              <a:t>DictReader</a:t>
            </a:r>
            <a:r>
              <a:rPr lang="en-US" sz="1700" b="1" dirty="0">
                <a:solidFill>
                  <a:srgbClr val="204A87"/>
                </a:solidFill>
                <a:latin typeface="Consolas" panose="020B0609020204030204" pitchFamily="49" charset="0"/>
              </a:rPr>
              <a:t>(f</a:t>
            </a:r>
            <a:r>
              <a:rPr lang="en-US" sz="1700" b="1" dirty="0">
                <a:solidFill>
                  <a:srgbClr val="204A87"/>
                </a:solidFill>
                <a:highlight>
                  <a:srgbClr val="FFFF00"/>
                </a:highlight>
                <a:latin typeface="Consolas" panose="020B0609020204030204" pitchFamily="49" charset="0"/>
              </a:rPr>
              <a:t>, fieldnames=fields</a:t>
            </a:r>
            <a:r>
              <a:rPr lang="en-US" sz="1700" b="1" dirty="0">
                <a:solidFill>
                  <a:srgbClr val="204A87"/>
                </a:solidFill>
                <a:latin typeface="Consolas" panose="020B0609020204030204" pitchFamily="49" charset="0"/>
              </a:rPr>
              <a:t>)</a:t>
            </a:r>
          </a:p>
          <a:p>
            <a:r>
              <a:rPr lang="en-US" sz="1700" b="1" dirty="0">
                <a:solidFill>
                  <a:srgbClr val="204A87"/>
                </a:solidFill>
                <a:latin typeface="Consolas" panose="020B0609020204030204" pitchFamily="49" charset="0"/>
              </a:rPr>
              <a:t>    </a:t>
            </a:r>
            <a:r>
              <a:rPr lang="en-US" sz="1700" b="1" dirty="0" err="1">
                <a:solidFill>
                  <a:srgbClr val="204A87"/>
                </a:solidFill>
                <a:latin typeface="Consolas" panose="020B0609020204030204" pitchFamily="49" charset="0"/>
              </a:rPr>
              <a:t>zip_codes_table</a:t>
            </a:r>
            <a:r>
              <a:rPr lang="en-US" sz="1700" b="1" dirty="0">
                <a:solidFill>
                  <a:srgbClr val="204A87"/>
                </a:solidFill>
                <a:latin typeface="Consolas" panose="020B0609020204030204" pitchFamily="49" charset="0"/>
              </a:rPr>
              <a:t> = list(reader)</a:t>
            </a:r>
          </a:p>
          <a:p>
            <a:endParaRPr lang="en-US" sz="1700" b="1" dirty="0">
              <a:solidFill>
                <a:srgbClr val="204A87"/>
              </a:solidFill>
              <a:latin typeface="Consolas" panose="020B0609020204030204" pitchFamily="49" charset="0"/>
            </a:endParaRPr>
          </a:p>
          <a:p>
            <a:r>
              <a:rPr lang="en-US" sz="1700" b="1" dirty="0" err="1">
                <a:solidFill>
                  <a:srgbClr val="204A87"/>
                </a:solidFill>
                <a:latin typeface="Consolas" panose="020B0609020204030204" pitchFamily="49" charset="0"/>
              </a:rPr>
              <a:t>zip_codes_in_ny</a:t>
            </a:r>
            <a:r>
              <a:rPr lang="en-US" sz="1700" b="1" dirty="0">
                <a:solidFill>
                  <a:srgbClr val="204A87"/>
                </a:solidFill>
                <a:latin typeface="Consolas" panose="020B0609020204030204" pitchFamily="49" charset="0"/>
              </a:rPr>
              <a:t> = 0</a:t>
            </a:r>
          </a:p>
          <a:p>
            <a:r>
              <a:rPr lang="en-US" sz="1700" b="1" dirty="0">
                <a:solidFill>
                  <a:srgbClr val="204A87"/>
                </a:solidFill>
                <a:latin typeface="Consolas" panose="020B0609020204030204" pitchFamily="49" charset="0"/>
              </a:rPr>
              <a:t>for row in </a:t>
            </a:r>
            <a:r>
              <a:rPr lang="en-US" sz="1700" b="1" dirty="0" err="1">
                <a:solidFill>
                  <a:srgbClr val="204A87"/>
                </a:solidFill>
                <a:latin typeface="Consolas" panose="020B0609020204030204" pitchFamily="49" charset="0"/>
              </a:rPr>
              <a:t>zip_codes_table</a:t>
            </a:r>
            <a:r>
              <a:rPr lang="en-US" sz="1700" b="1" dirty="0">
                <a:solidFill>
                  <a:srgbClr val="204A87"/>
                </a:solidFill>
                <a:latin typeface="Consolas" panose="020B0609020204030204" pitchFamily="49" charset="0"/>
              </a:rPr>
              <a:t>:</a:t>
            </a:r>
          </a:p>
          <a:p>
            <a:r>
              <a:rPr lang="en-US" sz="1700" b="1" dirty="0">
                <a:solidFill>
                  <a:srgbClr val="204A87"/>
                </a:solidFill>
                <a:latin typeface="Consolas" panose="020B0609020204030204" pitchFamily="49" charset="0"/>
              </a:rPr>
              <a:t>    if row['State </a:t>
            </a:r>
            <a:r>
              <a:rPr lang="en-US" sz="1700" b="1" dirty="0" err="1">
                <a:solidFill>
                  <a:srgbClr val="204A87"/>
                </a:solidFill>
                <a:latin typeface="Consolas" panose="020B0609020204030204" pitchFamily="49" charset="0"/>
              </a:rPr>
              <a:t>Abbr</a:t>
            </a:r>
            <a:r>
              <a:rPr lang="en-US" sz="1700" b="1" dirty="0">
                <a:solidFill>
                  <a:srgbClr val="204A87"/>
                </a:solidFill>
                <a:latin typeface="Consolas" panose="020B0609020204030204" pitchFamily="49" charset="0"/>
              </a:rPr>
              <a:t>'] == 'NY':</a:t>
            </a:r>
          </a:p>
          <a:p>
            <a:r>
              <a:rPr lang="en-US" sz="1700" b="1" dirty="0">
                <a:solidFill>
                  <a:srgbClr val="204A87"/>
                </a:solidFill>
                <a:latin typeface="Consolas" panose="020B0609020204030204" pitchFamily="49" charset="0"/>
              </a:rPr>
              <a:t>        </a:t>
            </a:r>
            <a:r>
              <a:rPr lang="en-US" sz="1700" b="1" dirty="0" err="1">
                <a:solidFill>
                  <a:srgbClr val="204A87"/>
                </a:solidFill>
                <a:latin typeface="Consolas" panose="020B0609020204030204" pitchFamily="49" charset="0"/>
              </a:rPr>
              <a:t>zip_codes_in_ny</a:t>
            </a:r>
            <a:r>
              <a:rPr lang="en-US" sz="1700" b="1" dirty="0">
                <a:solidFill>
                  <a:srgbClr val="204A87"/>
                </a:solidFill>
                <a:latin typeface="Consolas" panose="020B0609020204030204" pitchFamily="49" charset="0"/>
              </a:rPr>
              <a:t> += 1</a:t>
            </a:r>
          </a:p>
          <a:p>
            <a:endParaRPr lang="en-US" sz="1700" b="1" dirty="0">
              <a:solidFill>
                <a:srgbClr val="204A87"/>
              </a:solidFill>
              <a:latin typeface="Consolas" panose="020B0609020204030204" pitchFamily="49" charset="0"/>
            </a:endParaRPr>
          </a:p>
          <a:p>
            <a:r>
              <a:rPr lang="en-US" sz="1700" b="1" dirty="0">
                <a:solidFill>
                  <a:srgbClr val="204A87"/>
                </a:solidFill>
                <a:latin typeface="Consolas" panose="020B0609020204030204" pitchFamily="49" charset="0"/>
              </a:rPr>
              <a:t>print('There are ' + </a:t>
            </a:r>
            <a:r>
              <a:rPr lang="en-US" sz="1700" b="1" dirty="0" err="1">
                <a:solidFill>
                  <a:srgbClr val="204A87"/>
                </a:solidFill>
                <a:latin typeface="Consolas" panose="020B0609020204030204" pitchFamily="49" charset="0"/>
              </a:rPr>
              <a:t>str</a:t>
            </a:r>
            <a:r>
              <a:rPr lang="en-US" sz="1700" b="1" dirty="0">
                <a:solidFill>
                  <a:srgbClr val="204A87"/>
                </a:solidFill>
                <a:latin typeface="Consolas" panose="020B0609020204030204" pitchFamily="49" charset="0"/>
              </a:rPr>
              <a:t>(</a:t>
            </a:r>
            <a:r>
              <a:rPr lang="en-US" sz="1700" b="1" dirty="0" err="1">
                <a:solidFill>
                  <a:srgbClr val="204A87"/>
                </a:solidFill>
                <a:latin typeface="Consolas" panose="020B0609020204030204" pitchFamily="49" charset="0"/>
              </a:rPr>
              <a:t>zip_codes_in_ny</a:t>
            </a:r>
            <a:r>
              <a:rPr lang="en-US" sz="1700" b="1" dirty="0">
                <a:solidFill>
                  <a:srgbClr val="204A87"/>
                </a:solidFill>
                <a:latin typeface="Consolas" panose="020B0609020204030204" pitchFamily="49" charset="0"/>
              </a:rPr>
              <a:t>) + ' zip codes in New York.')</a:t>
            </a:r>
          </a:p>
        </p:txBody>
      </p:sp>
      <p:sp>
        <p:nvSpPr>
          <p:cNvPr id="4" name="TextBox 3">
            <a:extLst>
              <a:ext uri="{FF2B5EF4-FFF2-40B4-BE49-F238E27FC236}">
                <a16:creationId xmlns:a16="http://schemas.microsoft.com/office/drawing/2014/main" id="{6E1CD091-1969-7843-A92D-AF98B5A232BD}"/>
              </a:ext>
            </a:extLst>
          </p:cNvPr>
          <p:cNvSpPr txBox="1"/>
          <p:nvPr/>
        </p:nvSpPr>
        <p:spPr>
          <a:xfrm>
            <a:off x="3261814" y="6488668"/>
            <a:ext cx="2121093" cy="369332"/>
          </a:xfrm>
          <a:prstGeom prst="rect">
            <a:avLst/>
          </a:prstGeom>
          <a:noFill/>
        </p:spPr>
        <p:txBody>
          <a:bodyPr wrap="none" rtlCol="0">
            <a:spAutoFit/>
          </a:bodyPr>
          <a:lstStyle/>
          <a:p>
            <a:r>
              <a:rPr lang="en-US" dirty="0"/>
              <a:t>&lt;zipcodes-ny4.py&gt;</a:t>
            </a:r>
          </a:p>
        </p:txBody>
      </p:sp>
    </p:spTree>
    <p:extLst>
      <p:ext uri="{BB962C8B-B14F-4D97-AF65-F5344CB8AC3E}">
        <p14:creationId xmlns:p14="http://schemas.microsoft.com/office/powerpoint/2010/main" val="1618624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9925B4-2723-C241-86D6-37ECDC21595F}"/>
              </a:ext>
            </a:extLst>
          </p:cNvPr>
          <p:cNvSpPr>
            <a:spLocks noGrp="1"/>
          </p:cNvSpPr>
          <p:nvPr>
            <p:ph type="body" sz="quarter" idx="10"/>
          </p:nvPr>
        </p:nvSpPr>
        <p:spPr/>
        <p:txBody>
          <a:bodyPr>
            <a:normAutofit lnSpcReduction="10000"/>
          </a:bodyPr>
          <a:lstStyle/>
          <a:p>
            <a:r>
              <a:rPr lang="en-US" dirty="0"/>
              <a:t>This is a nice convenience.</a:t>
            </a:r>
          </a:p>
          <a:p>
            <a:r>
              <a:rPr lang="en-US" dirty="0"/>
              <a:t>And here's something even easier.</a:t>
            </a:r>
          </a:p>
          <a:p>
            <a:r>
              <a:rPr lang="en-US" dirty="0"/>
              <a:t>We can put the list of field names </a:t>
            </a:r>
            <a:r>
              <a:rPr lang="en-US" i="1" dirty="0"/>
              <a:t>in the CSV file itself</a:t>
            </a:r>
            <a:endParaRPr lang="en-US" dirty="0"/>
          </a:p>
          <a:p>
            <a:r>
              <a:rPr lang="en-US" dirty="0"/>
              <a:t>There's a convention that the first line is a list of field names. If that's the case, you can omit the fieldnames in your program. </a:t>
            </a:r>
            <a:r>
              <a:rPr lang="en-US" dirty="0" err="1"/>
              <a:t>DictReader</a:t>
            </a:r>
            <a:r>
              <a:rPr lang="en-US" dirty="0"/>
              <a:t> will read the first line – the </a:t>
            </a:r>
            <a:r>
              <a:rPr lang="en-US" i="1" dirty="0"/>
              <a:t>header</a:t>
            </a:r>
            <a:r>
              <a:rPr lang="en-US" dirty="0"/>
              <a:t> line – and treat that as the field names for the rest of the file		</a:t>
            </a:r>
          </a:p>
        </p:txBody>
      </p:sp>
    </p:spTree>
    <p:extLst>
      <p:ext uri="{BB962C8B-B14F-4D97-AF65-F5344CB8AC3E}">
        <p14:creationId xmlns:p14="http://schemas.microsoft.com/office/powerpoint/2010/main" val="1636299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947681-E2A1-644F-9CAD-06437B9F271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1EFBC616-6C2A-734B-801B-1DAAC86D6A00}"/>
              </a:ext>
            </a:extLst>
          </p:cNvPr>
          <p:cNvSpPr>
            <a:spLocks noGrp="1"/>
          </p:cNvSpPr>
          <p:nvPr>
            <p:ph type="body" sz="quarter" idx="12"/>
          </p:nvPr>
        </p:nvSpPr>
        <p:spPr>
          <a:xfrm>
            <a:off x="949123" y="368778"/>
            <a:ext cx="10955577" cy="1755994"/>
          </a:xfrm>
        </p:spPr>
        <p:txBody>
          <a:bodyPr/>
          <a:lstStyle/>
          <a:p>
            <a:r>
              <a:rPr lang="en-US" b="1" dirty="0">
                <a:solidFill>
                  <a:srgbClr val="204A87"/>
                </a:solidFill>
                <a:latin typeface="Consolas" panose="020B0609020204030204" pitchFamily="49" charset="0"/>
              </a:rPr>
              <a:t># Split CSV file into a list of lines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zipcodesnamed.csv</a:t>
            </a:r>
            <a:r>
              <a:rPr lang="en-US" b="1" dirty="0">
                <a:solidFill>
                  <a:srgbClr val="204A87"/>
                </a:solidFill>
                <a:latin typeface="Consolas" panose="020B0609020204030204" pitchFamily="49" charset="0"/>
              </a:rPr>
              <a:t>') as f:</a:t>
            </a:r>
          </a:p>
          <a:p>
            <a:r>
              <a:rPr lang="en-US" b="1" dirty="0">
                <a:solidFill>
                  <a:srgbClr val="204A87"/>
                </a:solidFill>
                <a:latin typeface="Consolas" panose="020B0609020204030204" pitchFamily="49" charset="0"/>
              </a:rPr>
              <a:t>    reader = </a:t>
            </a:r>
            <a:r>
              <a:rPr lang="en-US" b="1" dirty="0" err="1">
                <a:solidFill>
                  <a:srgbClr val="204A87"/>
                </a:solidFill>
                <a:latin typeface="Consolas" panose="020B0609020204030204" pitchFamily="49" charset="0"/>
              </a:rPr>
              <a:t>csv.DictReader</a:t>
            </a:r>
            <a:r>
              <a:rPr lang="en-US" b="1" dirty="0">
                <a:solidFill>
                  <a:srgbClr val="204A87"/>
                </a:solidFill>
                <a:latin typeface="Consolas" panose="020B0609020204030204" pitchFamily="49" charset="0"/>
              </a:rPr>
              <a:t>(f)</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 = list(reader)</a:t>
            </a:r>
            <a:endParaRPr lang="en-US" b="1" dirty="0">
              <a:solidFill>
                <a:srgbClr val="000000"/>
              </a:solidFill>
              <a:latin typeface="Consolas" panose="020B0609020204030204" pitchFamily="49" charset="0"/>
            </a:endParaRPr>
          </a:p>
        </p:txBody>
      </p:sp>
      <p:sp>
        <p:nvSpPr>
          <p:cNvPr id="4" name="TextBox 3">
            <a:extLst>
              <a:ext uri="{FF2B5EF4-FFF2-40B4-BE49-F238E27FC236}">
                <a16:creationId xmlns:a16="http://schemas.microsoft.com/office/drawing/2014/main" id="{ED99A3EF-D34A-3242-8C33-A2EA76E77CFC}"/>
              </a:ext>
            </a:extLst>
          </p:cNvPr>
          <p:cNvSpPr txBox="1"/>
          <p:nvPr/>
        </p:nvSpPr>
        <p:spPr>
          <a:xfrm>
            <a:off x="3985146" y="3998794"/>
            <a:ext cx="2121093" cy="369332"/>
          </a:xfrm>
          <a:prstGeom prst="rect">
            <a:avLst/>
          </a:prstGeom>
          <a:noFill/>
        </p:spPr>
        <p:txBody>
          <a:bodyPr wrap="none" rtlCol="0">
            <a:spAutoFit/>
          </a:bodyPr>
          <a:lstStyle/>
          <a:p>
            <a:r>
              <a:rPr lang="en-US" dirty="0"/>
              <a:t>&lt;zipcodes-ny5.py&gt;</a:t>
            </a:r>
          </a:p>
        </p:txBody>
      </p:sp>
    </p:spTree>
    <p:extLst>
      <p:ext uri="{BB962C8B-B14F-4D97-AF65-F5344CB8AC3E}">
        <p14:creationId xmlns:p14="http://schemas.microsoft.com/office/powerpoint/2010/main" val="1372655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7845ED-7265-E541-A7A3-445E65558A22}"/>
              </a:ext>
            </a:extLst>
          </p:cNvPr>
          <p:cNvSpPr>
            <a:spLocks noGrp="1"/>
          </p:cNvSpPr>
          <p:nvPr>
            <p:ph type="body" sz="quarter" idx="10"/>
          </p:nvPr>
        </p:nvSpPr>
        <p:spPr/>
        <p:txBody>
          <a:bodyPr/>
          <a:lstStyle/>
          <a:p>
            <a:r>
              <a:rPr lang="en-US" dirty="0"/>
              <a:t>And here's the start of the CSV file</a:t>
            </a:r>
          </a:p>
        </p:txBody>
      </p:sp>
    </p:spTree>
    <p:extLst>
      <p:ext uri="{BB962C8B-B14F-4D97-AF65-F5344CB8AC3E}">
        <p14:creationId xmlns:p14="http://schemas.microsoft.com/office/powerpoint/2010/main" val="213228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21E0C6-52CE-A54D-9BD5-81A9A688E919}"/>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D683FEBA-CC44-0248-AA00-64E7DE3CFDCA}"/>
              </a:ext>
            </a:extLst>
          </p:cNvPr>
          <p:cNvSpPr>
            <a:spLocks noGrp="1"/>
          </p:cNvSpPr>
          <p:nvPr>
            <p:ph type="body" sz="quarter" idx="12"/>
          </p:nvPr>
        </p:nvSpPr>
        <p:spPr>
          <a:xfrm>
            <a:off x="949123" y="368778"/>
            <a:ext cx="10955577" cy="3417987"/>
          </a:xfrm>
        </p:spPr>
        <p:txBody>
          <a:bodyPr/>
          <a:lstStyle/>
          <a:p>
            <a:r>
              <a:rPr lang="en-US" dirty="0">
                <a:highlight>
                  <a:srgbClr val="FFFF00"/>
                </a:highlight>
              </a:rPr>
              <a:t>Zip </a:t>
            </a:r>
            <a:r>
              <a:rPr lang="en-US" dirty="0" err="1">
                <a:highlight>
                  <a:srgbClr val="FFFF00"/>
                </a:highlight>
              </a:rPr>
              <a:t>Code,City,State,State</a:t>
            </a:r>
            <a:r>
              <a:rPr lang="en-US" dirty="0">
                <a:highlight>
                  <a:srgbClr val="FFFF00"/>
                </a:highlight>
              </a:rPr>
              <a:t> </a:t>
            </a:r>
            <a:r>
              <a:rPr lang="en-US" dirty="0" err="1">
                <a:highlight>
                  <a:srgbClr val="FFFF00"/>
                </a:highlight>
              </a:rPr>
              <a:t>Abbr,County,Latitude,Longitude</a:t>
            </a:r>
            <a:endParaRPr lang="en-US" dirty="0">
              <a:highlight>
                <a:srgbClr val="FFFF00"/>
              </a:highlight>
            </a:endParaRPr>
          </a:p>
          <a:p>
            <a:r>
              <a:rPr lang="en-US" dirty="0"/>
              <a:t>99553,Akutan,Alaska,AK,Aleutians East,54.143,-165.7854</a:t>
            </a:r>
          </a:p>
          <a:p>
            <a:r>
              <a:rPr lang="en-US" dirty="0"/>
              <a:t>99571,Cold </a:t>
            </a:r>
            <a:r>
              <a:rPr lang="en-US" dirty="0" err="1"/>
              <a:t>Bay,Alaska,AK,Aleutians</a:t>
            </a:r>
            <a:r>
              <a:rPr lang="en-US" dirty="0"/>
              <a:t> East,55.1858,-162.7211</a:t>
            </a:r>
          </a:p>
          <a:p>
            <a:r>
              <a:rPr lang="en-US" dirty="0"/>
              <a:t>99583,False </a:t>
            </a:r>
            <a:r>
              <a:rPr lang="en-US" dirty="0" err="1"/>
              <a:t>Pass,Alaska,AK,Aleutians</a:t>
            </a:r>
            <a:r>
              <a:rPr lang="en-US" dirty="0"/>
              <a:t> East,54.8542,-163.4113</a:t>
            </a:r>
          </a:p>
          <a:p>
            <a:r>
              <a:rPr lang="en-US" dirty="0"/>
              <a:t>99612,King </a:t>
            </a:r>
            <a:r>
              <a:rPr lang="en-US" dirty="0" err="1"/>
              <a:t>Cove,Alaska,AK,Aleutians</a:t>
            </a:r>
            <a:r>
              <a:rPr lang="en-US" dirty="0"/>
              <a:t> East,55.0628,-162.3056</a:t>
            </a:r>
          </a:p>
          <a:p>
            <a:r>
              <a:rPr lang="en-US" dirty="0"/>
              <a:t>99661,Sand </a:t>
            </a:r>
            <a:r>
              <a:rPr lang="en-US" dirty="0" err="1"/>
              <a:t>Point,Alaska,AK,Aleutians</a:t>
            </a:r>
            <a:r>
              <a:rPr lang="en-US" dirty="0"/>
              <a:t> East,55.3192,-160.4914</a:t>
            </a:r>
          </a:p>
          <a:p>
            <a:r>
              <a:rPr lang="en-US" dirty="0"/>
              <a:t>99546,Adak,Alaska,AK,Aleutians West (CA),51.874,-176.634</a:t>
            </a:r>
          </a:p>
          <a:p>
            <a:r>
              <a:rPr lang="en-US" dirty="0"/>
              <a:t>99547,Atka,Alaska,AK,Aleutians West (CA),52.1961,-174.2006</a:t>
            </a:r>
          </a:p>
        </p:txBody>
      </p:sp>
    </p:spTree>
    <p:extLst>
      <p:ext uri="{BB962C8B-B14F-4D97-AF65-F5344CB8AC3E}">
        <p14:creationId xmlns:p14="http://schemas.microsoft.com/office/powerpoint/2010/main" val="25875768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349780-C5B3-9445-9CD3-93B0A41D72F5}"/>
              </a:ext>
            </a:extLst>
          </p:cNvPr>
          <p:cNvSpPr>
            <a:spLocks noGrp="1"/>
          </p:cNvSpPr>
          <p:nvPr>
            <p:ph type="body" sz="quarter" idx="10"/>
          </p:nvPr>
        </p:nvSpPr>
        <p:spPr/>
        <p:txBody>
          <a:bodyPr>
            <a:normAutofit/>
          </a:bodyPr>
          <a:lstStyle/>
          <a:p>
            <a:r>
              <a:rPr lang="en-US" dirty="0"/>
              <a:t>Note! If you're using the regular reader, it won't know that the first row is a header row.</a:t>
            </a:r>
          </a:p>
          <a:p>
            <a:r>
              <a:rPr lang="en-US" dirty="0"/>
              <a:t>Your choices:</a:t>
            </a:r>
          </a:p>
          <a:p>
            <a:r>
              <a:rPr lang="en-US" dirty="0"/>
              <a:t>(1) use </a:t>
            </a:r>
            <a:r>
              <a:rPr lang="en-US" dirty="0" err="1"/>
              <a:t>DictReader</a:t>
            </a:r>
            <a:endParaRPr lang="en-US" dirty="0"/>
          </a:p>
          <a:p>
            <a:r>
              <a:rPr lang="en-US" dirty="0"/>
              <a:t>(2) delete the header row from the file before working with it (usually bad)</a:t>
            </a:r>
          </a:p>
          <a:p>
            <a:r>
              <a:rPr lang="en-US" dirty="0"/>
              <a:t>(3) explicitly tell reader to skip the first row,</a:t>
            </a:r>
          </a:p>
          <a:p>
            <a:pPr lvl="1"/>
            <a:r>
              <a:rPr lang="en-US" dirty="0"/>
              <a:t>To do that call </a:t>
            </a:r>
            <a:r>
              <a:rPr lang="en-US" b="1" dirty="0"/>
              <a:t>next(reader) </a:t>
            </a:r>
            <a:r>
              <a:rPr lang="en-US" dirty="0"/>
              <a:t>and it will skip that one line</a:t>
            </a:r>
          </a:p>
          <a:p>
            <a:pPr lvl="1"/>
            <a:r>
              <a:rPr lang="en-US" dirty="0"/>
              <a:t>Then it's safe to call </a:t>
            </a:r>
            <a:r>
              <a:rPr lang="en-US" b="1" dirty="0"/>
              <a:t>lines(reader)</a:t>
            </a:r>
          </a:p>
        </p:txBody>
      </p:sp>
    </p:spTree>
    <p:extLst>
      <p:ext uri="{BB962C8B-B14F-4D97-AF65-F5344CB8AC3E}">
        <p14:creationId xmlns:p14="http://schemas.microsoft.com/office/powerpoint/2010/main" val="2983782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53DE5C-02B0-E24C-8A02-0F2D55EA025A}"/>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reader </a:t>
            </a:r>
            <a:r>
              <a:rPr lang="en-US" b="1" dirty="0">
                <a:solidFill>
                  <a:srgbClr val="CE5C06"/>
                </a:solidFill>
                <a:latin typeface="Consolas-Bold"/>
              </a:rPr>
              <a: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csv</a:t>
            </a:r>
            <a:r>
              <a:rPr lang="en-US" b="1" dirty="0" err="1">
                <a:solidFill>
                  <a:srgbClr val="CE5C06"/>
                </a:solidFill>
                <a:latin typeface="Consolas-Bold"/>
              </a:rPr>
              <a:t>.</a:t>
            </a:r>
            <a:r>
              <a:rPr lang="en-US" b="1" dirty="0" err="1">
                <a:solidFill>
                  <a:srgbClr val="000000"/>
                </a:solidFill>
                <a:latin typeface="Consolas" panose="020B0609020204030204" pitchFamily="49" charset="0"/>
              </a:rPr>
              <a:t>reader</a:t>
            </a:r>
            <a:r>
              <a:rPr lang="en-US" b="1" dirty="0">
                <a:solidFill>
                  <a:srgbClr val="000000"/>
                </a:solidFill>
                <a:latin typeface="Consolas-Bold"/>
              </a:rPr>
              <a:t>(</a:t>
            </a:r>
            <a:r>
              <a:rPr lang="en-US" b="1" dirty="0">
                <a:solidFill>
                  <a:srgbClr val="000000"/>
                </a:solidFill>
                <a:latin typeface="Consolas" panose="020B0609020204030204" pitchFamily="49" charset="0"/>
              </a:rPr>
              <a:t>f</a:t>
            </a:r>
            <a:r>
              <a:rPr lang="en-US" b="1" dirty="0">
                <a:solidFill>
                  <a:srgbClr val="000000"/>
                </a:solidFill>
                <a:latin typeface="Consolas-Bold"/>
              </a:rPr>
              <a:t>)</a:t>
            </a:r>
          </a:p>
          <a:p>
            <a:r>
              <a:rPr lang="en-US" b="1" dirty="0">
                <a:solidFill>
                  <a:srgbClr val="000000"/>
                </a:solidFill>
                <a:highlight>
                  <a:srgbClr val="FFFF00"/>
                </a:highlight>
                <a:latin typeface="Consolas" panose="020B0609020204030204" pitchFamily="49" charset="0"/>
              </a:rPr>
              <a:t>header </a:t>
            </a:r>
            <a:r>
              <a:rPr lang="en-US" b="1" dirty="0">
                <a:solidFill>
                  <a:srgbClr val="CE5C06"/>
                </a:solidFill>
                <a:highlight>
                  <a:srgbClr val="FFFF00"/>
                </a:highlight>
                <a:latin typeface="Consolas-Bold"/>
              </a:rPr>
              <a:t>=</a:t>
            </a:r>
            <a:r>
              <a:rPr lang="en-US" b="1" dirty="0">
                <a:solidFill>
                  <a:srgbClr val="000000"/>
                </a:solidFill>
                <a:highlight>
                  <a:srgbClr val="FFFF00"/>
                </a:highlight>
                <a:latin typeface="Consolas" panose="020B0609020204030204" pitchFamily="49" charset="0"/>
              </a:rPr>
              <a:t> </a:t>
            </a:r>
            <a:r>
              <a:rPr lang="en-US" b="1" dirty="0">
                <a:solidFill>
                  <a:srgbClr val="204A87"/>
                </a:solidFill>
                <a:highlight>
                  <a:srgbClr val="FFFF00"/>
                </a:highlight>
                <a:latin typeface="Consolas" panose="020B0609020204030204" pitchFamily="49" charset="0"/>
              </a:rPr>
              <a:t>next</a:t>
            </a:r>
            <a:r>
              <a:rPr lang="en-US" b="1" dirty="0">
                <a:solidFill>
                  <a:srgbClr val="000000"/>
                </a:solidFill>
                <a:highlight>
                  <a:srgbClr val="FFFF00"/>
                </a:highlight>
                <a:latin typeface="Consolas-Bold"/>
              </a:rPr>
              <a:t>(</a:t>
            </a:r>
            <a:r>
              <a:rPr lang="en-US" b="1" dirty="0">
                <a:solidFill>
                  <a:srgbClr val="000000"/>
                </a:solidFill>
                <a:highlight>
                  <a:srgbClr val="FFFF00"/>
                </a:highlight>
                <a:latin typeface="Consolas" panose="020B0609020204030204" pitchFamily="49" charset="0"/>
              </a:rPr>
              <a:t>reader</a:t>
            </a:r>
            <a:r>
              <a:rPr lang="en-US" b="1" dirty="0">
                <a:solidFill>
                  <a:srgbClr val="000000"/>
                </a:solidFill>
                <a:highlight>
                  <a:srgbClr val="FFFF00"/>
                </a:highlight>
                <a:latin typeface="Consolas-Bold"/>
              </a:rPr>
              <a:t>)</a:t>
            </a:r>
          </a:p>
          <a:p>
            <a:r>
              <a:rPr lang="en-US" b="1" dirty="0" err="1">
                <a:solidFill>
                  <a:srgbClr val="000000"/>
                </a:solidFill>
                <a:latin typeface="Consolas" panose="020B0609020204030204" pitchFamily="49" charset="0"/>
              </a:rPr>
              <a:t>zip_code_table</a:t>
            </a:r>
            <a:r>
              <a:rPr lang="en-US" b="1" dirty="0">
                <a:solidFill>
                  <a:srgbClr val="000000"/>
                </a:solidFill>
                <a:latin typeface="Consolas" panose="020B0609020204030204" pitchFamily="49" charset="0"/>
              </a:rPr>
              <a:t> </a:t>
            </a:r>
            <a:r>
              <a:rPr lang="en-US" b="1" dirty="0">
                <a:solidFill>
                  <a:srgbClr val="CE5C06"/>
                </a:solidFill>
                <a:latin typeface="Consolas-Bold"/>
              </a:rPr>
              <a:t>=</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list</a:t>
            </a:r>
            <a:r>
              <a:rPr lang="en-US" b="1" dirty="0">
                <a:solidFill>
                  <a:srgbClr val="000000"/>
                </a:solidFill>
                <a:latin typeface="Consolas-Bold"/>
              </a:rPr>
              <a:t>(</a:t>
            </a:r>
            <a:r>
              <a:rPr lang="en-US" b="1" dirty="0">
                <a:solidFill>
                  <a:srgbClr val="000000"/>
                </a:solidFill>
                <a:latin typeface="Consolas" panose="020B0609020204030204" pitchFamily="49" charset="0"/>
              </a:rPr>
              <a:t>reader</a:t>
            </a:r>
            <a:r>
              <a:rPr lang="en-US" b="1" dirty="0">
                <a:solidFill>
                  <a:srgbClr val="000000"/>
                </a:solidFill>
                <a:latin typeface="Consolas-Bold"/>
              </a:rPr>
              <a:t>)</a:t>
            </a:r>
            <a:endParaRPr lang="en-US" b="1" dirty="0"/>
          </a:p>
        </p:txBody>
      </p:sp>
      <p:sp>
        <p:nvSpPr>
          <p:cNvPr id="3" name="TextBox 2">
            <a:extLst>
              <a:ext uri="{FF2B5EF4-FFF2-40B4-BE49-F238E27FC236}">
                <a16:creationId xmlns:a16="http://schemas.microsoft.com/office/drawing/2014/main" id="{95E13FD0-6AA0-7844-B899-26BA556A0BBC}"/>
              </a:ext>
            </a:extLst>
          </p:cNvPr>
          <p:cNvSpPr txBox="1"/>
          <p:nvPr/>
        </p:nvSpPr>
        <p:spPr>
          <a:xfrm>
            <a:off x="4872251" y="4858603"/>
            <a:ext cx="2005677" cy="369332"/>
          </a:xfrm>
          <a:prstGeom prst="rect">
            <a:avLst/>
          </a:prstGeom>
          <a:noFill/>
        </p:spPr>
        <p:txBody>
          <a:bodyPr wrap="none" rtlCol="0">
            <a:spAutoFit/>
          </a:bodyPr>
          <a:lstStyle/>
          <a:p>
            <a:r>
              <a:rPr lang="en-US" dirty="0"/>
              <a:t>&lt;zipcode-ny6.py&gt;</a:t>
            </a:r>
          </a:p>
        </p:txBody>
      </p:sp>
    </p:spTree>
    <p:extLst>
      <p:ext uri="{BB962C8B-B14F-4D97-AF65-F5344CB8AC3E}">
        <p14:creationId xmlns:p14="http://schemas.microsoft.com/office/powerpoint/2010/main" val="54192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98F6FB-4BC8-844B-B8F6-D3E304CC4A0B}"/>
              </a:ext>
            </a:extLst>
          </p:cNvPr>
          <p:cNvPicPr>
            <a:picLocks noChangeAspect="1"/>
          </p:cNvPicPr>
          <p:nvPr/>
        </p:nvPicPr>
        <p:blipFill>
          <a:blip r:embed="rId2"/>
          <a:stretch>
            <a:fillRect/>
          </a:stretch>
        </p:blipFill>
        <p:spPr>
          <a:xfrm>
            <a:off x="0" y="0"/>
            <a:ext cx="12192000" cy="8099580"/>
          </a:xfrm>
          <a:prstGeom prst="rect">
            <a:avLst/>
          </a:prstGeom>
        </p:spPr>
      </p:pic>
    </p:spTree>
    <p:extLst>
      <p:ext uri="{BB962C8B-B14F-4D97-AF65-F5344CB8AC3E}">
        <p14:creationId xmlns:p14="http://schemas.microsoft.com/office/powerpoint/2010/main" val="38028100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33A8A-B9D5-B845-ADA6-F5F6E4BC09F2}"/>
              </a:ext>
            </a:extLst>
          </p:cNvPr>
          <p:cNvSpPr>
            <a:spLocks noGrp="1"/>
          </p:cNvSpPr>
          <p:nvPr>
            <p:ph type="body" sz="quarter" idx="10"/>
          </p:nvPr>
        </p:nvSpPr>
        <p:spPr/>
        <p:txBody>
          <a:bodyPr/>
          <a:lstStyle/>
          <a:p>
            <a:r>
              <a:rPr lang="en-US" dirty="0"/>
              <a:t>This is another one of those file format issues: tedious but unavoidable</a:t>
            </a:r>
          </a:p>
          <a:p>
            <a:pPr marL="0" indent="0">
              <a:buNone/>
            </a:pPr>
            <a:endParaRPr lang="en-US" dirty="0"/>
          </a:p>
        </p:txBody>
      </p:sp>
    </p:spTree>
    <p:extLst>
      <p:ext uri="{BB962C8B-B14F-4D97-AF65-F5344CB8AC3E}">
        <p14:creationId xmlns:p14="http://schemas.microsoft.com/office/powerpoint/2010/main" val="33278940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CTECH403_M3_07</a:t>
            </a:r>
          </a:p>
          <a:p>
            <a:r>
              <a:rPr lang="en-US" dirty="0">
                <a:solidFill>
                  <a:schemeClr val="bg1"/>
                </a:solidFill>
              </a:rPr>
              <a:t>Writing CSV Files</a:t>
            </a:r>
          </a:p>
        </p:txBody>
      </p:sp>
    </p:spTree>
    <p:extLst>
      <p:ext uri="{BB962C8B-B14F-4D97-AF65-F5344CB8AC3E}">
        <p14:creationId xmlns:p14="http://schemas.microsoft.com/office/powerpoint/2010/main" val="19877621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715AB8-2A6A-9D41-8B69-75D2C3818A26}"/>
              </a:ext>
            </a:extLst>
          </p:cNvPr>
          <p:cNvSpPr>
            <a:spLocks noGrp="1"/>
          </p:cNvSpPr>
          <p:nvPr>
            <p:ph type="body" sz="quarter" idx="10"/>
          </p:nvPr>
        </p:nvSpPr>
        <p:spPr/>
        <p:txBody>
          <a:bodyPr>
            <a:normAutofit lnSpcReduction="10000"/>
          </a:bodyPr>
          <a:lstStyle/>
          <a:p>
            <a:r>
              <a:rPr lang="en-US" dirty="0"/>
              <a:t>You don't just want to read data, you also want to write it, in case you make changes and need to hold on to them</a:t>
            </a:r>
          </a:p>
          <a:p>
            <a:r>
              <a:rPr lang="en-US" dirty="0"/>
              <a:t>As you might guess, there are also CSV </a:t>
            </a:r>
            <a:r>
              <a:rPr lang="en-US" i="1" dirty="0"/>
              <a:t>writers</a:t>
            </a:r>
            <a:r>
              <a:rPr lang="en-US" dirty="0"/>
              <a:t>. They're just as easy to use.</a:t>
            </a:r>
          </a:p>
          <a:p>
            <a:r>
              <a:rPr lang="en-US" dirty="0"/>
              <a:t>Use </a:t>
            </a:r>
            <a:r>
              <a:rPr lang="en-US" dirty="0" err="1"/>
              <a:t>csv.writer</a:t>
            </a:r>
            <a:r>
              <a:rPr lang="en-US" dirty="0"/>
              <a:t> instead of </a:t>
            </a:r>
            <a:r>
              <a:rPr lang="en-US" dirty="0" err="1"/>
              <a:t>csv.reader</a:t>
            </a:r>
            <a:r>
              <a:rPr lang="en-US" dirty="0"/>
              <a:t> (making sure the file is opened for writing)</a:t>
            </a:r>
          </a:p>
          <a:p>
            <a:r>
              <a:rPr lang="en-US" dirty="0"/>
              <a:t>Here's a program that reads the zip code database and then outputs only the zip codes north of 40 degrees latitude</a:t>
            </a:r>
          </a:p>
          <a:p>
            <a:endParaRPr lang="en-US" dirty="0"/>
          </a:p>
          <a:p>
            <a:endParaRPr lang="en-US" dirty="0"/>
          </a:p>
        </p:txBody>
      </p:sp>
    </p:spTree>
    <p:extLst>
      <p:ext uri="{BB962C8B-B14F-4D97-AF65-F5344CB8AC3E}">
        <p14:creationId xmlns:p14="http://schemas.microsoft.com/office/powerpoint/2010/main" val="34231760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112AB4-6F38-5842-9ACE-270D11835DB5}"/>
              </a:ext>
            </a:extLst>
          </p:cNvPr>
          <p:cNvSpPr>
            <a:spLocks noGrp="1"/>
          </p:cNvSpPr>
          <p:nvPr>
            <p:ph type="body" sz="quarter" idx="11"/>
          </p:nvPr>
        </p:nvSpPr>
        <p:spPr>
          <a:xfrm>
            <a:off x="5892800" y="359330"/>
            <a:ext cx="6011900" cy="5495479"/>
          </a:xfrm>
        </p:spPr>
        <p:txBody>
          <a:bodyPr/>
          <a:lstStyle/>
          <a:p>
            <a:r>
              <a:rPr lang="en-US" b="1" dirty="0">
                <a:solidFill>
                  <a:srgbClr val="204A87"/>
                </a:solidFill>
                <a:latin typeface="Consolas" panose="020B0609020204030204" pitchFamily="49" charset="0"/>
              </a:rPr>
              <a:t>import csv</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 Split CSV file into a list of lines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zipcodes.csv</a:t>
            </a:r>
            <a:r>
              <a:rPr lang="en-US" b="1" dirty="0">
                <a:solidFill>
                  <a:srgbClr val="204A87"/>
                </a:solidFill>
                <a:latin typeface="Consolas" panose="020B0609020204030204" pitchFamily="49" charset="0"/>
              </a:rPr>
              <a:t>') as </a:t>
            </a:r>
            <a:r>
              <a:rPr lang="en-US" b="1" dirty="0" err="1">
                <a:solidFill>
                  <a:srgbClr val="204A87"/>
                </a:solidFill>
                <a:latin typeface="Consolas" panose="020B0609020204030204" pitchFamily="49" charset="0"/>
              </a:rPr>
              <a:t>f_in</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reader = </a:t>
            </a:r>
            <a:r>
              <a:rPr lang="en-US" b="1" dirty="0" err="1">
                <a:solidFill>
                  <a:srgbClr val="204A87"/>
                </a:solidFill>
                <a:latin typeface="Consolas" panose="020B0609020204030204" pitchFamily="49" charset="0"/>
              </a:rPr>
              <a:t>csv.reader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f_in</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 = list(reader)</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 Write only zip codes north of 40 degrees</a:t>
            </a:r>
          </a:p>
          <a:p>
            <a:r>
              <a:rPr lang="en-US" b="1" dirty="0">
                <a:solidFill>
                  <a:srgbClr val="204A87"/>
                </a:solidFill>
                <a:latin typeface="Consolas" panose="020B0609020204030204" pitchFamily="49" charset="0"/>
              </a:rPr>
              <a:t>with open('</a:t>
            </a:r>
            <a:r>
              <a:rPr lang="en-US" b="1" dirty="0" err="1">
                <a:solidFill>
                  <a:srgbClr val="204A87"/>
                </a:solidFill>
                <a:latin typeface="Consolas" panose="020B0609020204030204" pitchFamily="49" charset="0"/>
              </a:rPr>
              <a:t>zipcodes-out.csv','w</a:t>
            </a:r>
            <a:r>
              <a:rPr lang="en-US" b="1" dirty="0">
                <a:solidFill>
                  <a:srgbClr val="204A87"/>
                </a:solidFill>
                <a:latin typeface="Consolas" panose="020B0609020204030204" pitchFamily="49" charset="0"/>
              </a:rPr>
              <a:t>') as </a:t>
            </a:r>
            <a:r>
              <a:rPr lang="en-US" b="1" dirty="0" err="1">
                <a:solidFill>
                  <a:srgbClr val="204A87"/>
                </a:solidFill>
                <a:latin typeface="Consolas" panose="020B0609020204030204" pitchFamily="49" charset="0"/>
              </a:rPr>
              <a:t>f_out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writer = </a:t>
            </a:r>
            <a:r>
              <a:rPr lang="en-US" b="1" dirty="0" err="1">
                <a:solidFill>
                  <a:srgbClr val="204A87"/>
                </a:solidFill>
                <a:latin typeface="Consolas" panose="020B0609020204030204" pitchFamily="49" charset="0"/>
              </a:rPr>
              <a:t>csv.writer</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f_out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for row in </a:t>
            </a:r>
            <a:r>
              <a:rPr lang="en-US" b="1" dirty="0" err="1">
                <a:solidFill>
                  <a:srgbClr val="204A87"/>
                </a:solidFill>
                <a:latin typeface="Consolas" panose="020B0609020204030204" pitchFamily="49" charset="0"/>
              </a:rPr>
              <a:t>zip_codes_table</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if float(row[5]) &gt; 40:</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writer.writerow</a:t>
            </a:r>
            <a:r>
              <a:rPr lang="en-US" b="1" dirty="0">
                <a:solidFill>
                  <a:srgbClr val="204A87"/>
                </a:solidFill>
                <a:latin typeface="Consolas" panose="020B0609020204030204" pitchFamily="49" charset="0"/>
              </a:rPr>
              <a:t>(row)</a:t>
            </a:r>
          </a:p>
        </p:txBody>
      </p:sp>
      <p:sp>
        <p:nvSpPr>
          <p:cNvPr id="2" name="TextBox 1">
            <a:extLst>
              <a:ext uri="{FF2B5EF4-FFF2-40B4-BE49-F238E27FC236}">
                <a16:creationId xmlns:a16="http://schemas.microsoft.com/office/drawing/2014/main" id="{DEAA27B9-1D9E-F747-82D3-48C3BB3DE15E}"/>
              </a:ext>
            </a:extLst>
          </p:cNvPr>
          <p:cNvSpPr txBox="1"/>
          <p:nvPr/>
        </p:nvSpPr>
        <p:spPr>
          <a:xfrm>
            <a:off x="2797791" y="3248167"/>
            <a:ext cx="2262158" cy="369332"/>
          </a:xfrm>
          <a:prstGeom prst="rect">
            <a:avLst/>
          </a:prstGeom>
          <a:noFill/>
        </p:spPr>
        <p:txBody>
          <a:bodyPr wrap="none" rtlCol="0">
            <a:spAutoFit/>
          </a:bodyPr>
          <a:lstStyle/>
          <a:p>
            <a:r>
              <a:rPr lang="en-US" dirty="0"/>
              <a:t>&lt;zipcodes-deg1.py&gt;</a:t>
            </a:r>
          </a:p>
        </p:txBody>
      </p:sp>
    </p:spTree>
    <p:extLst>
      <p:ext uri="{BB962C8B-B14F-4D97-AF65-F5344CB8AC3E}">
        <p14:creationId xmlns:p14="http://schemas.microsoft.com/office/powerpoint/2010/main" val="31183463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A6291E-ECBF-2E44-AC5B-805FEDAE59EF}"/>
              </a:ext>
            </a:extLst>
          </p:cNvPr>
          <p:cNvSpPr>
            <a:spLocks noGrp="1"/>
          </p:cNvSpPr>
          <p:nvPr>
            <p:ph type="body" sz="quarter" idx="10"/>
          </p:nvPr>
        </p:nvSpPr>
        <p:spPr/>
        <p:txBody>
          <a:bodyPr/>
          <a:lstStyle/>
          <a:p>
            <a:r>
              <a:rPr lang="en-US" dirty="0"/>
              <a:t>The first half is standard: read the file and make a table of the rows</a:t>
            </a:r>
          </a:p>
          <a:p>
            <a:r>
              <a:rPr lang="en-US" dirty="0"/>
              <a:t>The second half loops through the rows. If it finds one where the latitude is greater than 40, it calls </a:t>
            </a:r>
            <a:r>
              <a:rPr lang="en-US" dirty="0" err="1"/>
              <a:t>write.writerow</a:t>
            </a:r>
            <a:r>
              <a:rPr lang="en-US" dirty="0"/>
              <a:t>() to output it.</a:t>
            </a:r>
          </a:p>
        </p:txBody>
      </p:sp>
    </p:spTree>
    <p:extLst>
      <p:ext uri="{BB962C8B-B14F-4D97-AF65-F5344CB8AC3E}">
        <p14:creationId xmlns:p14="http://schemas.microsoft.com/office/powerpoint/2010/main" val="39514744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40CB0E-7117-014C-8A7C-0BEFD5C43B81}"/>
              </a:ext>
            </a:extLst>
          </p:cNvPr>
          <p:cNvSpPr>
            <a:spLocks noGrp="1"/>
          </p:cNvSpPr>
          <p:nvPr>
            <p:ph type="body" sz="quarter" idx="10"/>
          </p:nvPr>
        </p:nvSpPr>
        <p:spPr/>
        <p:txBody>
          <a:bodyPr/>
          <a:lstStyle/>
          <a:p>
            <a:r>
              <a:rPr lang="en-US" dirty="0"/>
              <a:t>It's just ever so slightly trickier if you have field names.</a:t>
            </a:r>
          </a:p>
          <a:p>
            <a:r>
              <a:rPr lang="en-US" dirty="0"/>
              <a:t>Approach one: read and write them </a:t>
            </a:r>
            <a:r>
              <a:rPr lang="en-US" dirty="0" err="1"/>
              <a:t>mantually</a:t>
            </a:r>
            <a:r>
              <a:rPr lang="en-US" dirty="0"/>
              <a:t>.</a:t>
            </a:r>
          </a:p>
        </p:txBody>
      </p:sp>
    </p:spTree>
    <p:extLst>
      <p:ext uri="{BB962C8B-B14F-4D97-AF65-F5344CB8AC3E}">
        <p14:creationId xmlns:p14="http://schemas.microsoft.com/office/powerpoint/2010/main" val="36087436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1B1BA-EA2B-1240-8500-EA4B39876FF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14BA85EB-E8B3-3842-9C22-DF6DB95C7C7B}"/>
              </a:ext>
            </a:extLst>
          </p:cNvPr>
          <p:cNvSpPr>
            <a:spLocks noGrp="1"/>
          </p:cNvSpPr>
          <p:nvPr>
            <p:ph type="body" sz="quarter" idx="12"/>
          </p:nvPr>
        </p:nvSpPr>
        <p:spPr>
          <a:xfrm>
            <a:off x="949123" y="368778"/>
            <a:ext cx="10955577" cy="5638916"/>
          </a:xfrm>
        </p:spPr>
        <p:txBody>
          <a:bodyPr/>
          <a:lstStyle/>
          <a:p>
            <a:r>
              <a:rPr lang="en-US" sz="1600" b="1" dirty="0">
                <a:solidFill>
                  <a:srgbClr val="204A87"/>
                </a:solidFill>
                <a:latin typeface="Consolas" panose="020B0609020204030204" pitchFamily="49" charset="0"/>
              </a:rPr>
              <a:t>import csv</a:t>
            </a:r>
          </a:p>
          <a:p>
            <a:endParaRPr lang="en-US" sz="1600" b="1" dirty="0">
              <a:solidFill>
                <a:srgbClr val="204A87"/>
              </a:solidFill>
              <a:latin typeface="Consolas" panose="020B0609020204030204" pitchFamily="49" charset="0"/>
            </a:endParaRPr>
          </a:p>
          <a:p>
            <a:r>
              <a:rPr lang="en-US" sz="1600" b="1" dirty="0">
                <a:solidFill>
                  <a:srgbClr val="204A87"/>
                </a:solidFill>
                <a:latin typeface="Consolas" panose="020B0609020204030204" pitchFamily="49" charset="0"/>
              </a:rPr>
              <a:t># Split CSV file into a list of lines</a:t>
            </a:r>
          </a:p>
          <a:p>
            <a:r>
              <a:rPr lang="en-US" sz="1600" b="1" dirty="0">
                <a:solidFill>
                  <a:srgbClr val="204A87"/>
                </a:solidFill>
                <a:latin typeface="Consolas" panose="020B0609020204030204" pitchFamily="49" charset="0"/>
              </a:rPr>
              <a:t>with open('</a:t>
            </a:r>
            <a:r>
              <a:rPr lang="en-US" sz="1600" b="1" dirty="0" err="1">
                <a:solidFill>
                  <a:srgbClr val="204A87"/>
                </a:solidFill>
                <a:latin typeface="Consolas" panose="020B0609020204030204" pitchFamily="49" charset="0"/>
              </a:rPr>
              <a:t>zipcodesnamed.csv</a:t>
            </a:r>
            <a:r>
              <a:rPr lang="en-US" sz="1600" b="1" dirty="0">
                <a:solidFill>
                  <a:srgbClr val="204A87"/>
                </a:solidFill>
                <a:latin typeface="Consolas" panose="020B0609020204030204" pitchFamily="49" charset="0"/>
              </a:rPr>
              <a:t>') as </a:t>
            </a:r>
            <a:r>
              <a:rPr lang="en-US" sz="1600" b="1" dirty="0" err="1">
                <a:solidFill>
                  <a:srgbClr val="204A87"/>
                </a:solidFill>
                <a:latin typeface="Consolas" panose="020B0609020204030204" pitchFamily="49" charset="0"/>
              </a:rPr>
              <a:t>f_in</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reader = </a:t>
            </a:r>
            <a:r>
              <a:rPr lang="en-US" sz="1600" b="1" dirty="0" err="1">
                <a:solidFill>
                  <a:srgbClr val="204A87"/>
                </a:solidFill>
                <a:latin typeface="Consolas" panose="020B0609020204030204" pitchFamily="49" charset="0"/>
              </a:rPr>
              <a:t>csv.reader</a:t>
            </a:r>
            <a:r>
              <a:rPr lang="en-US" sz="1600" b="1" dirty="0">
                <a:solidFill>
                  <a:srgbClr val="204A87"/>
                </a:solidFill>
                <a:latin typeface="Consolas" panose="020B0609020204030204" pitchFamily="49" charset="0"/>
              </a:rPr>
              <a:t>(</a:t>
            </a:r>
            <a:r>
              <a:rPr lang="en-US" sz="1600" b="1" dirty="0" err="1">
                <a:solidFill>
                  <a:srgbClr val="204A87"/>
                </a:solidFill>
                <a:latin typeface="Consolas" panose="020B0609020204030204" pitchFamily="49" charset="0"/>
              </a:rPr>
              <a:t>f_in</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headers = next(reader)</a:t>
            </a:r>
          </a:p>
          <a:p>
            <a:r>
              <a:rPr lang="en-US" sz="1600" b="1" dirty="0">
                <a:solidFill>
                  <a:srgbClr val="204A87"/>
                </a:solidFill>
                <a:latin typeface="Consolas" panose="020B0609020204030204" pitchFamily="49" charset="0"/>
              </a:rPr>
              <a:t>    </a:t>
            </a:r>
            <a:r>
              <a:rPr lang="en-US" sz="1600" b="1" dirty="0" err="1">
                <a:solidFill>
                  <a:srgbClr val="204A87"/>
                </a:solidFill>
                <a:latin typeface="Consolas" panose="020B0609020204030204" pitchFamily="49" charset="0"/>
              </a:rPr>
              <a:t>zip_codes_table</a:t>
            </a:r>
            <a:r>
              <a:rPr lang="en-US" sz="1600" b="1" dirty="0">
                <a:solidFill>
                  <a:srgbClr val="204A87"/>
                </a:solidFill>
                <a:latin typeface="Consolas" panose="020B0609020204030204" pitchFamily="49" charset="0"/>
              </a:rPr>
              <a:t> = list(reader)</a:t>
            </a:r>
          </a:p>
          <a:p>
            <a:endParaRPr lang="en-US" sz="1600" b="1" dirty="0">
              <a:solidFill>
                <a:srgbClr val="204A87"/>
              </a:solidFill>
              <a:latin typeface="Consolas" panose="020B0609020204030204" pitchFamily="49" charset="0"/>
            </a:endParaRPr>
          </a:p>
          <a:p>
            <a:r>
              <a:rPr lang="en-US" sz="1600" b="1" dirty="0">
                <a:solidFill>
                  <a:srgbClr val="204A87"/>
                </a:solidFill>
                <a:latin typeface="Consolas" panose="020B0609020204030204" pitchFamily="49" charset="0"/>
              </a:rPr>
              <a:t># Write only zip codes north of 40 degrees</a:t>
            </a:r>
          </a:p>
          <a:p>
            <a:r>
              <a:rPr lang="en-US" sz="1600" b="1" dirty="0">
                <a:solidFill>
                  <a:srgbClr val="204A87"/>
                </a:solidFill>
                <a:latin typeface="Consolas" panose="020B0609020204030204" pitchFamily="49" charset="0"/>
              </a:rPr>
              <a:t>with open('</a:t>
            </a:r>
            <a:r>
              <a:rPr lang="en-US" sz="1600" b="1" dirty="0" err="1">
                <a:solidFill>
                  <a:srgbClr val="204A87"/>
                </a:solidFill>
                <a:latin typeface="Consolas" panose="020B0609020204030204" pitchFamily="49" charset="0"/>
              </a:rPr>
              <a:t>zipcodesnamed_out.csv','w</a:t>
            </a:r>
            <a:r>
              <a:rPr lang="en-US" sz="1600" b="1" dirty="0">
                <a:solidFill>
                  <a:srgbClr val="204A87"/>
                </a:solidFill>
                <a:latin typeface="Consolas" panose="020B0609020204030204" pitchFamily="49" charset="0"/>
              </a:rPr>
              <a:t>') as </a:t>
            </a:r>
            <a:r>
              <a:rPr lang="en-US" sz="1600" b="1" dirty="0" err="1">
                <a:solidFill>
                  <a:srgbClr val="204A87"/>
                </a:solidFill>
                <a:latin typeface="Consolas" panose="020B0609020204030204" pitchFamily="49" charset="0"/>
              </a:rPr>
              <a:t>f_out</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writer = </a:t>
            </a:r>
            <a:r>
              <a:rPr lang="en-US" sz="1600" b="1" dirty="0" err="1">
                <a:solidFill>
                  <a:srgbClr val="204A87"/>
                </a:solidFill>
                <a:latin typeface="Consolas" panose="020B0609020204030204" pitchFamily="49" charset="0"/>
              </a:rPr>
              <a:t>csv.writer</a:t>
            </a:r>
            <a:r>
              <a:rPr lang="en-US" sz="1600" b="1" dirty="0">
                <a:solidFill>
                  <a:srgbClr val="204A87"/>
                </a:solidFill>
                <a:latin typeface="Consolas" panose="020B0609020204030204" pitchFamily="49" charset="0"/>
              </a:rPr>
              <a:t>(</a:t>
            </a:r>
            <a:r>
              <a:rPr lang="en-US" sz="1600" b="1" dirty="0" err="1">
                <a:solidFill>
                  <a:srgbClr val="204A87"/>
                </a:solidFill>
                <a:latin typeface="Consolas" panose="020B0609020204030204" pitchFamily="49" charset="0"/>
              </a:rPr>
              <a:t>f_out</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a:t>
            </a:r>
            <a:r>
              <a:rPr lang="en-US" sz="1600" b="1" dirty="0" err="1">
                <a:solidFill>
                  <a:srgbClr val="204A87"/>
                </a:solidFill>
                <a:latin typeface="Consolas" panose="020B0609020204030204" pitchFamily="49" charset="0"/>
              </a:rPr>
              <a:t>writer.writerow</a:t>
            </a:r>
            <a:r>
              <a:rPr lang="en-US" sz="1600" b="1" dirty="0">
                <a:solidFill>
                  <a:srgbClr val="204A87"/>
                </a:solidFill>
                <a:latin typeface="Consolas" panose="020B0609020204030204" pitchFamily="49" charset="0"/>
              </a:rPr>
              <a:t>(headers)</a:t>
            </a:r>
          </a:p>
          <a:p>
            <a:r>
              <a:rPr lang="en-US" sz="1600" b="1" dirty="0">
                <a:solidFill>
                  <a:srgbClr val="204A87"/>
                </a:solidFill>
                <a:latin typeface="Consolas" panose="020B0609020204030204" pitchFamily="49" charset="0"/>
              </a:rPr>
              <a:t>    for row in </a:t>
            </a:r>
            <a:r>
              <a:rPr lang="en-US" sz="1600" b="1" dirty="0" err="1">
                <a:solidFill>
                  <a:srgbClr val="204A87"/>
                </a:solidFill>
                <a:latin typeface="Consolas" panose="020B0609020204030204" pitchFamily="49" charset="0"/>
              </a:rPr>
              <a:t>zip_codes_table</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if float(row[5]) &gt; 40:</a:t>
            </a:r>
          </a:p>
          <a:p>
            <a:r>
              <a:rPr lang="en-US" sz="1600" b="1" dirty="0">
                <a:solidFill>
                  <a:srgbClr val="204A87"/>
                </a:solidFill>
                <a:latin typeface="Consolas" panose="020B0609020204030204" pitchFamily="49" charset="0"/>
              </a:rPr>
              <a:t>            </a:t>
            </a:r>
            <a:r>
              <a:rPr lang="en-US" sz="1600" b="1" dirty="0" err="1">
                <a:solidFill>
                  <a:srgbClr val="204A87"/>
                </a:solidFill>
                <a:latin typeface="Consolas" panose="020B0609020204030204" pitchFamily="49" charset="0"/>
              </a:rPr>
              <a:t>writer.writerow</a:t>
            </a:r>
            <a:r>
              <a:rPr lang="en-US" sz="1600" b="1" dirty="0">
                <a:solidFill>
                  <a:srgbClr val="204A87"/>
                </a:solidFill>
                <a:latin typeface="Consolas" panose="020B0609020204030204" pitchFamily="49" charset="0"/>
              </a:rPr>
              <a:t>(row)</a:t>
            </a:r>
            <a:endParaRPr lang="en-US" sz="1600" b="1" dirty="0"/>
          </a:p>
        </p:txBody>
      </p:sp>
      <p:sp>
        <p:nvSpPr>
          <p:cNvPr id="4" name="TextBox 3">
            <a:extLst>
              <a:ext uri="{FF2B5EF4-FFF2-40B4-BE49-F238E27FC236}">
                <a16:creationId xmlns:a16="http://schemas.microsoft.com/office/drawing/2014/main" id="{F85528C0-0CFC-8D4A-B877-7E3F39C968EC}"/>
              </a:ext>
            </a:extLst>
          </p:cNvPr>
          <p:cNvSpPr txBox="1"/>
          <p:nvPr/>
        </p:nvSpPr>
        <p:spPr>
          <a:xfrm>
            <a:off x="5868537" y="6428096"/>
            <a:ext cx="2262158" cy="369332"/>
          </a:xfrm>
          <a:prstGeom prst="rect">
            <a:avLst/>
          </a:prstGeom>
          <a:noFill/>
        </p:spPr>
        <p:txBody>
          <a:bodyPr wrap="none" rtlCol="0">
            <a:spAutoFit/>
          </a:bodyPr>
          <a:lstStyle/>
          <a:p>
            <a:r>
              <a:rPr lang="en-US" dirty="0"/>
              <a:t>&lt;zipcodes-deg2.py&gt;</a:t>
            </a:r>
          </a:p>
        </p:txBody>
      </p:sp>
    </p:spTree>
    <p:extLst>
      <p:ext uri="{BB962C8B-B14F-4D97-AF65-F5344CB8AC3E}">
        <p14:creationId xmlns:p14="http://schemas.microsoft.com/office/powerpoint/2010/main" val="23598776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F71826-68CB-E349-9DB1-885C2F8148D7}"/>
              </a:ext>
            </a:extLst>
          </p:cNvPr>
          <p:cNvSpPr>
            <a:spLocks noGrp="1"/>
          </p:cNvSpPr>
          <p:nvPr>
            <p:ph type="body" sz="quarter" idx="10"/>
          </p:nvPr>
        </p:nvSpPr>
        <p:spPr/>
        <p:txBody>
          <a:bodyPr>
            <a:normAutofit/>
          </a:bodyPr>
          <a:lstStyle/>
          <a:p>
            <a:r>
              <a:rPr lang="en-US" dirty="0"/>
              <a:t>Or, use </a:t>
            </a:r>
            <a:r>
              <a:rPr lang="en-US" dirty="0" err="1"/>
              <a:t>DictWriter</a:t>
            </a:r>
            <a:r>
              <a:rPr lang="en-US" dirty="0"/>
              <a:t>, which writes the headers automatically for you.</a:t>
            </a:r>
          </a:p>
          <a:p>
            <a:r>
              <a:rPr lang="en-US" dirty="0"/>
              <a:t>The one challenge: you need to tell it what </a:t>
            </a:r>
            <a:r>
              <a:rPr lang="en-US" i="1" dirty="0"/>
              <a:t>order</a:t>
            </a:r>
            <a:r>
              <a:rPr lang="en-US" dirty="0"/>
              <a:t> the headers are in, since dictionaries don't track the order of key-value pairs</a:t>
            </a:r>
          </a:p>
          <a:p>
            <a:r>
              <a:rPr lang="en-US" dirty="0"/>
              <a:t>We'll cheat: since we're writing the headers, we don't really care what order they go in. So we can use any list of the field names without worrying abut its order. Let's just use .keys() to grab one from the table itself.</a:t>
            </a:r>
          </a:p>
          <a:p>
            <a:endParaRPr lang="en-US" dirty="0"/>
          </a:p>
        </p:txBody>
      </p:sp>
    </p:spTree>
    <p:extLst>
      <p:ext uri="{BB962C8B-B14F-4D97-AF65-F5344CB8AC3E}">
        <p14:creationId xmlns:p14="http://schemas.microsoft.com/office/powerpoint/2010/main" val="20565823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15258A-311D-2F48-90E4-BD7E5A648D5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8C1F95E2-6DDC-2949-9EBA-914D8B5E65B6}"/>
              </a:ext>
            </a:extLst>
          </p:cNvPr>
          <p:cNvSpPr>
            <a:spLocks noGrp="1"/>
          </p:cNvSpPr>
          <p:nvPr>
            <p:ph type="body" sz="quarter" idx="12"/>
          </p:nvPr>
        </p:nvSpPr>
        <p:spPr>
          <a:xfrm>
            <a:off x="949123" y="368778"/>
            <a:ext cx="10955577" cy="5638916"/>
          </a:xfrm>
        </p:spPr>
        <p:txBody>
          <a:bodyPr/>
          <a:lstStyle/>
          <a:p>
            <a:r>
              <a:rPr lang="en-US" sz="1600" b="1" dirty="0">
                <a:solidFill>
                  <a:srgbClr val="204A87"/>
                </a:solidFill>
                <a:latin typeface="Consolas" panose="020B0609020204030204" pitchFamily="49" charset="0"/>
              </a:rPr>
              <a:t>import csv</a:t>
            </a:r>
          </a:p>
          <a:p>
            <a:endParaRPr lang="en-US" sz="1600" b="1" dirty="0">
              <a:solidFill>
                <a:srgbClr val="204A87"/>
              </a:solidFill>
              <a:latin typeface="Consolas" panose="020B0609020204030204" pitchFamily="49" charset="0"/>
            </a:endParaRPr>
          </a:p>
          <a:p>
            <a:r>
              <a:rPr lang="en-US" sz="1600" b="1" dirty="0">
                <a:solidFill>
                  <a:srgbClr val="204A87"/>
                </a:solidFill>
                <a:latin typeface="Consolas" panose="020B0609020204030204" pitchFamily="49" charset="0"/>
              </a:rPr>
              <a:t># Split CSV file into a list of lines</a:t>
            </a:r>
          </a:p>
          <a:p>
            <a:r>
              <a:rPr lang="en-US" sz="1600" b="1" dirty="0">
                <a:solidFill>
                  <a:srgbClr val="204A87"/>
                </a:solidFill>
                <a:latin typeface="Consolas" panose="020B0609020204030204" pitchFamily="49" charset="0"/>
              </a:rPr>
              <a:t>with open('</a:t>
            </a:r>
            <a:r>
              <a:rPr lang="en-US" sz="1600" b="1" dirty="0" err="1">
                <a:solidFill>
                  <a:srgbClr val="204A87"/>
                </a:solidFill>
                <a:latin typeface="Consolas" panose="020B0609020204030204" pitchFamily="49" charset="0"/>
              </a:rPr>
              <a:t>zipcodesnamed.csv</a:t>
            </a:r>
            <a:r>
              <a:rPr lang="en-US" sz="1600" b="1" dirty="0">
                <a:solidFill>
                  <a:srgbClr val="204A87"/>
                </a:solidFill>
                <a:latin typeface="Consolas" panose="020B0609020204030204" pitchFamily="49" charset="0"/>
              </a:rPr>
              <a:t>') as </a:t>
            </a:r>
            <a:r>
              <a:rPr lang="en-US" sz="1600" b="1" dirty="0" err="1">
                <a:solidFill>
                  <a:srgbClr val="204A87"/>
                </a:solidFill>
                <a:latin typeface="Consolas" panose="020B0609020204030204" pitchFamily="49" charset="0"/>
              </a:rPr>
              <a:t>f_in</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reader = </a:t>
            </a:r>
            <a:r>
              <a:rPr lang="en-US" sz="1600" b="1" dirty="0" err="1">
                <a:solidFill>
                  <a:srgbClr val="204A87"/>
                </a:solidFill>
                <a:latin typeface="Consolas" panose="020B0609020204030204" pitchFamily="49" charset="0"/>
              </a:rPr>
              <a:t>csv.DictReader</a:t>
            </a:r>
            <a:r>
              <a:rPr lang="en-US" sz="1600" b="1" dirty="0">
                <a:solidFill>
                  <a:srgbClr val="204A87"/>
                </a:solidFill>
                <a:latin typeface="Consolas" panose="020B0609020204030204" pitchFamily="49" charset="0"/>
              </a:rPr>
              <a:t>(</a:t>
            </a:r>
            <a:r>
              <a:rPr lang="en-US" sz="1600" b="1" dirty="0" err="1">
                <a:solidFill>
                  <a:srgbClr val="204A87"/>
                </a:solidFill>
                <a:latin typeface="Consolas" panose="020B0609020204030204" pitchFamily="49" charset="0"/>
              </a:rPr>
              <a:t>f_in</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a:t>
            </a:r>
            <a:r>
              <a:rPr lang="en-US" sz="1600" b="1" dirty="0" err="1">
                <a:solidFill>
                  <a:srgbClr val="204A87"/>
                </a:solidFill>
                <a:latin typeface="Consolas" panose="020B0609020204030204" pitchFamily="49" charset="0"/>
              </a:rPr>
              <a:t>zip_codes_table</a:t>
            </a:r>
            <a:r>
              <a:rPr lang="en-US" sz="1600" b="1" dirty="0">
                <a:solidFill>
                  <a:srgbClr val="204A87"/>
                </a:solidFill>
                <a:latin typeface="Consolas" panose="020B0609020204030204" pitchFamily="49" charset="0"/>
              </a:rPr>
              <a:t> = list(reader)</a:t>
            </a:r>
          </a:p>
          <a:p>
            <a:endParaRPr lang="en-US" sz="1600" b="1" dirty="0">
              <a:solidFill>
                <a:srgbClr val="204A87"/>
              </a:solidFill>
              <a:latin typeface="Consolas" panose="020B0609020204030204" pitchFamily="49" charset="0"/>
            </a:endParaRPr>
          </a:p>
          <a:p>
            <a:r>
              <a:rPr lang="en-US" sz="1600" b="1" dirty="0">
                <a:solidFill>
                  <a:srgbClr val="204A87"/>
                </a:solidFill>
                <a:latin typeface="Consolas" panose="020B0609020204030204" pitchFamily="49" charset="0"/>
              </a:rPr>
              <a:t># Write only zip codes north of 40 degrees</a:t>
            </a:r>
          </a:p>
          <a:p>
            <a:r>
              <a:rPr lang="en-US" sz="1600" b="1" dirty="0">
                <a:solidFill>
                  <a:srgbClr val="204A87"/>
                </a:solidFill>
                <a:latin typeface="Consolas" panose="020B0609020204030204" pitchFamily="49" charset="0"/>
              </a:rPr>
              <a:t>with open('</a:t>
            </a:r>
            <a:r>
              <a:rPr lang="en-US" sz="1600" b="1" dirty="0" err="1">
                <a:solidFill>
                  <a:srgbClr val="204A87"/>
                </a:solidFill>
                <a:latin typeface="Consolas" panose="020B0609020204030204" pitchFamily="49" charset="0"/>
              </a:rPr>
              <a:t>zipcodesnamed-out.csv','w</a:t>
            </a:r>
            <a:r>
              <a:rPr lang="en-US" sz="1600" b="1" dirty="0">
                <a:solidFill>
                  <a:srgbClr val="204A87"/>
                </a:solidFill>
                <a:latin typeface="Consolas" panose="020B0609020204030204" pitchFamily="49" charset="0"/>
              </a:rPr>
              <a:t>') as </a:t>
            </a:r>
            <a:r>
              <a:rPr lang="en-US" sz="1600" b="1" dirty="0" err="1">
                <a:solidFill>
                  <a:srgbClr val="204A87"/>
                </a:solidFill>
                <a:latin typeface="Consolas" panose="020B0609020204030204" pitchFamily="49" charset="0"/>
              </a:rPr>
              <a:t>f_out</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headers = </a:t>
            </a:r>
            <a:r>
              <a:rPr lang="en-US" sz="1600" b="1" dirty="0" err="1">
                <a:solidFill>
                  <a:srgbClr val="204A87"/>
                </a:solidFill>
                <a:latin typeface="Consolas" panose="020B0609020204030204" pitchFamily="49" charset="0"/>
              </a:rPr>
              <a:t>zip_codes_table</a:t>
            </a:r>
            <a:r>
              <a:rPr lang="en-US" sz="1600" b="1" dirty="0">
                <a:solidFill>
                  <a:srgbClr val="204A87"/>
                </a:solidFill>
                <a:latin typeface="Consolas" panose="020B0609020204030204" pitchFamily="49" charset="0"/>
              </a:rPr>
              <a:t>[0].keys()</a:t>
            </a:r>
          </a:p>
          <a:p>
            <a:r>
              <a:rPr lang="en-US" sz="1600" b="1" dirty="0">
                <a:solidFill>
                  <a:srgbClr val="204A87"/>
                </a:solidFill>
                <a:latin typeface="Consolas" panose="020B0609020204030204" pitchFamily="49" charset="0"/>
              </a:rPr>
              <a:t>    writer = </a:t>
            </a:r>
            <a:r>
              <a:rPr lang="en-US" sz="1600" b="1" dirty="0" err="1">
                <a:solidFill>
                  <a:srgbClr val="204A87"/>
                </a:solidFill>
                <a:latin typeface="Consolas" panose="020B0609020204030204" pitchFamily="49" charset="0"/>
              </a:rPr>
              <a:t>csv.DictWriter</a:t>
            </a:r>
            <a:r>
              <a:rPr lang="en-US" sz="1600" b="1" dirty="0">
                <a:solidFill>
                  <a:srgbClr val="204A87"/>
                </a:solidFill>
                <a:latin typeface="Consolas" panose="020B0609020204030204" pitchFamily="49" charset="0"/>
              </a:rPr>
              <a:t>(</a:t>
            </a:r>
            <a:r>
              <a:rPr lang="en-US" sz="1600" b="1" dirty="0" err="1">
                <a:solidFill>
                  <a:srgbClr val="204A87"/>
                </a:solidFill>
                <a:latin typeface="Consolas" panose="020B0609020204030204" pitchFamily="49" charset="0"/>
              </a:rPr>
              <a:t>f_out</a:t>
            </a:r>
            <a:r>
              <a:rPr lang="en-US" sz="1600" b="1" dirty="0">
                <a:solidFill>
                  <a:srgbClr val="204A87"/>
                </a:solidFill>
                <a:latin typeface="Consolas" panose="020B0609020204030204" pitchFamily="49" charset="0"/>
              </a:rPr>
              <a:t>, headers)</a:t>
            </a:r>
          </a:p>
          <a:p>
            <a:r>
              <a:rPr lang="en-US" sz="1600" b="1" dirty="0">
                <a:solidFill>
                  <a:srgbClr val="204A87"/>
                </a:solidFill>
                <a:latin typeface="Consolas" panose="020B0609020204030204" pitchFamily="49" charset="0"/>
              </a:rPr>
              <a:t>    </a:t>
            </a:r>
            <a:r>
              <a:rPr lang="en-US" sz="1600" b="1" dirty="0" err="1">
                <a:solidFill>
                  <a:srgbClr val="204A87"/>
                </a:solidFill>
                <a:latin typeface="Consolas" panose="020B0609020204030204" pitchFamily="49" charset="0"/>
              </a:rPr>
              <a:t>writer.writeheader</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for row in </a:t>
            </a:r>
            <a:r>
              <a:rPr lang="en-US" sz="1600" b="1" dirty="0" err="1">
                <a:solidFill>
                  <a:srgbClr val="204A87"/>
                </a:solidFill>
                <a:latin typeface="Consolas" panose="020B0609020204030204" pitchFamily="49" charset="0"/>
              </a:rPr>
              <a:t>zip_codes_table</a:t>
            </a:r>
            <a:r>
              <a:rPr lang="en-US" sz="1600" b="1" dirty="0">
                <a:solidFill>
                  <a:srgbClr val="204A87"/>
                </a:solidFill>
                <a:latin typeface="Consolas" panose="020B0609020204030204" pitchFamily="49" charset="0"/>
              </a:rPr>
              <a:t>:</a:t>
            </a:r>
          </a:p>
          <a:p>
            <a:r>
              <a:rPr lang="en-US" sz="1600" b="1" dirty="0">
                <a:solidFill>
                  <a:srgbClr val="204A87"/>
                </a:solidFill>
                <a:latin typeface="Consolas" panose="020B0609020204030204" pitchFamily="49" charset="0"/>
              </a:rPr>
              <a:t>        if float(row['Latitude']) &gt; 40:</a:t>
            </a:r>
          </a:p>
          <a:p>
            <a:r>
              <a:rPr lang="en-US" sz="1600" b="1" dirty="0">
                <a:solidFill>
                  <a:srgbClr val="204A87"/>
                </a:solidFill>
                <a:latin typeface="Consolas" panose="020B0609020204030204" pitchFamily="49" charset="0"/>
              </a:rPr>
              <a:t>            </a:t>
            </a:r>
            <a:r>
              <a:rPr lang="en-US" sz="1600" b="1" dirty="0" err="1">
                <a:solidFill>
                  <a:srgbClr val="204A87"/>
                </a:solidFill>
                <a:latin typeface="Consolas" panose="020B0609020204030204" pitchFamily="49" charset="0"/>
              </a:rPr>
              <a:t>writer.writerow</a:t>
            </a:r>
            <a:r>
              <a:rPr lang="en-US" sz="1600" b="1" dirty="0">
                <a:solidFill>
                  <a:srgbClr val="204A87"/>
                </a:solidFill>
                <a:latin typeface="Consolas" panose="020B0609020204030204" pitchFamily="49" charset="0"/>
              </a:rPr>
              <a:t>(row)</a:t>
            </a:r>
            <a:endParaRPr lang="en-US" sz="1600" b="1" dirty="0"/>
          </a:p>
        </p:txBody>
      </p:sp>
      <p:sp>
        <p:nvSpPr>
          <p:cNvPr id="4" name="TextBox 3">
            <a:extLst>
              <a:ext uri="{FF2B5EF4-FFF2-40B4-BE49-F238E27FC236}">
                <a16:creationId xmlns:a16="http://schemas.microsoft.com/office/drawing/2014/main" id="{ABD6D639-9FBC-FC40-852F-F2032B082606}"/>
              </a:ext>
            </a:extLst>
          </p:cNvPr>
          <p:cNvSpPr txBox="1"/>
          <p:nvPr/>
        </p:nvSpPr>
        <p:spPr>
          <a:xfrm>
            <a:off x="3302758" y="6304556"/>
            <a:ext cx="2262158" cy="369332"/>
          </a:xfrm>
          <a:prstGeom prst="rect">
            <a:avLst/>
          </a:prstGeom>
          <a:noFill/>
        </p:spPr>
        <p:txBody>
          <a:bodyPr wrap="none" rtlCol="0">
            <a:spAutoFit/>
          </a:bodyPr>
          <a:lstStyle/>
          <a:p>
            <a:r>
              <a:rPr lang="en-US" dirty="0"/>
              <a:t>&lt;zipcodes-deg3.py&gt;</a:t>
            </a:r>
          </a:p>
        </p:txBody>
      </p:sp>
    </p:spTree>
    <p:extLst>
      <p:ext uri="{BB962C8B-B14F-4D97-AF65-F5344CB8AC3E}">
        <p14:creationId xmlns:p14="http://schemas.microsoft.com/office/powerpoint/2010/main" val="37454049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E85F820-E76E-C541-9BF2-C70093B1880E}"/>
              </a:ext>
            </a:extLst>
          </p:cNvPr>
          <p:cNvSpPr>
            <a:spLocks noGrp="1"/>
          </p:cNvSpPr>
          <p:nvPr>
            <p:ph type="body" sz="quarter" idx="10"/>
          </p:nvPr>
        </p:nvSpPr>
        <p:spPr/>
        <p:txBody>
          <a:bodyPr/>
          <a:lstStyle/>
          <a:p>
            <a:r>
              <a:rPr lang="en-US" dirty="0"/>
              <a:t>There you go.</a:t>
            </a:r>
          </a:p>
          <a:p>
            <a:r>
              <a:rPr lang="en-US" dirty="0"/>
              <a:t>Grab the headers, use them when creating the </a:t>
            </a:r>
            <a:r>
              <a:rPr lang="en-US" dirty="0" err="1"/>
              <a:t>DictWriter</a:t>
            </a:r>
            <a:r>
              <a:rPr lang="en-US" dirty="0"/>
              <a:t>, and then remember to tell it explicitly to write the headers.</a:t>
            </a:r>
          </a:p>
          <a:p>
            <a:r>
              <a:rPr lang="en-US" dirty="0"/>
              <a:t>Congratulations. Now you know how to read, inspect, modify, and </a:t>
            </a:r>
            <a:r>
              <a:rPr lang="en-US"/>
              <a:t>write CSV files.</a:t>
            </a:r>
            <a:endParaRPr lang="en-US" dirty="0"/>
          </a:p>
        </p:txBody>
      </p:sp>
    </p:spTree>
    <p:extLst>
      <p:ext uri="{BB962C8B-B14F-4D97-AF65-F5344CB8AC3E}">
        <p14:creationId xmlns:p14="http://schemas.microsoft.com/office/powerpoint/2010/main" val="3548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528FD7-79CE-D740-A09B-49A59173BE71}"/>
              </a:ext>
            </a:extLst>
          </p:cNvPr>
          <p:cNvSpPr>
            <a:spLocks noGrp="1"/>
          </p:cNvSpPr>
          <p:nvPr>
            <p:ph type="body" sz="quarter" idx="10"/>
          </p:nvPr>
        </p:nvSpPr>
        <p:spPr/>
        <p:txBody>
          <a:bodyPr/>
          <a:lstStyle/>
          <a:p>
            <a:r>
              <a:rPr lang="en-US" dirty="0"/>
              <a:t>It has information about every zip code in the U.S.</a:t>
            </a:r>
          </a:p>
          <a:p>
            <a:r>
              <a:rPr lang="en-US" dirty="0"/>
              <a:t>Each </a:t>
            </a:r>
            <a:r>
              <a:rPr lang="en-US" i="1" dirty="0"/>
              <a:t>row</a:t>
            </a:r>
            <a:r>
              <a:rPr lang="en-US" dirty="0"/>
              <a:t> is information about one zip code</a:t>
            </a:r>
          </a:p>
          <a:p>
            <a:r>
              <a:rPr lang="en-US" dirty="0"/>
              <a:t>Each </a:t>
            </a:r>
            <a:r>
              <a:rPr lang="en-US" i="1" dirty="0"/>
              <a:t>column</a:t>
            </a:r>
            <a:r>
              <a:rPr lang="en-US" dirty="0"/>
              <a:t> is one piece of information</a:t>
            </a:r>
          </a:p>
          <a:p>
            <a:r>
              <a:rPr lang="en-US" dirty="0"/>
              <a:t>A is the zip code, B is the place name, C is state name, D is state </a:t>
            </a:r>
            <a:r>
              <a:rPr lang="en-US" dirty="0" err="1"/>
              <a:t>abbr</a:t>
            </a:r>
            <a:r>
              <a:rPr lang="en-US" dirty="0"/>
              <a:t>, E is counties (or boroughs, or whatever the state uses), F is latitude, and G is longitudes </a:t>
            </a:r>
          </a:p>
        </p:txBody>
      </p:sp>
    </p:spTree>
    <p:extLst>
      <p:ext uri="{BB962C8B-B14F-4D97-AF65-F5344CB8AC3E}">
        <p14:creationId xmlns:p14="http://schemas.microsoft.com/office/powerpoint/2010/main" val="64111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B3A44E-7DCE-8940-AC51-2A6922492F57}"/>
              </a:ext>
            </a:extLst>
          </p:cNvPr>
          <p:cNvSpPr>
            <a:spLocks noGrp="1"/>
          </p:cNvSpPr>
          <p:nvPr>
            <p:ph type="body" sz="quarter" idx="10"/>
          </p:nvPr>
        </p:nvSpPr>
        <p:spPr/>
        <p:txBody>
          <a:bodyPr/>
          <a:lstStyle/>
          <a:p>
            <a:r>
              <a:rPr lang="en-US" dirty="0"/>
              <a:t>You can also save this same data in a </a:t>
            </a:r>
            <a:r>
              <a:rPr lang="en-US" i="1" dirty="0"/>
              <a:t>text file</a:t>
            </a:r>
            <a:r>
              <a:rPr lang="en-US" dirty="0"/>
              <a:t>. Here's that zip code table saved as text:</a:t>
            </a:r>
          </a:p>
        </p:txBody>
      </p:sp>
    </p:spTree>
    <p:extLst>
      <p:ext uri="{BB962C8B-B14F-4D97-AF65-F5344CB8AC3E}">
        <p14:creationId xmlns:p14="http://schemas.microsoft.com/office/powerpoint/2010/main" val="352640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EE4DA6-B832-B34D-BAC0-0816176745D9}"/>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34F736B5-33C1-EF45-BD5C-AA75BD6294F2}"/>
              </a:ext>
            </a:extLst>
          </p:cNvPr>
          <p:cNvSpPr>
            <a:spLocks noGrp="1"/>
          </p:cNvSpPr>
          <p:nvPr>
            <p:ph type="body" sz="quarter" idx="12"/>
          </p:nvPr>
        </p:nvSpPr>
        <p:spPr>
          <a:xfrm>
            <a:off x="949123" y="368778"/>
            <a:ext cx="10955577" cy="6741974"/>
          </a:xfrm>
        </p:spPr>
        <p:txBody>
          <a:bodyPr/>
          <a:lstStyle/>
          <a:p>
            <a:r>
              <a:rPr lang="en-US" dirty="0"/>
              <a:t>99553,Akutan,Alaska,AK,Aleutians East,54.143,-165.7854</a:t>
            </a:r>
          </a:p>
          <a:p>
            <a:r>
              <a:rPr lang="en-US" dirty="0"/>
              <a:t>99571,Cold </a:t>
            </a:r>
            <a:r>
              <a:rPr lang="en-US" dirty="0" err="1"/>
              <a:t>Bay,Alaska,AK,Aleutians</a:t>
            </a:r>
            <a:r>
              <a:rPr lang="en-US" dirty="0"/>
              <a:t> East,55.1858,-162.7211</a:t>
            </a:r>
          </a:p>
          <a:p>
            <a:r>
              <a:rPr lang="en-US" dirty="0"/>
              <a:t>99583,False </a:t>
            </a:r>
            <a:r>
              <a:rPr lang="en-US" dirty="0" err="1"/>
              <a:t>Pass,Alaska,AK,Aleutians</a:t>
            </a:r>
            <a:r>
              <a:rPr lang="en-US" dirty="0"/>
              <a:t> East,54.8542,-163.4113</a:t>
            </a:r>
          </a:p>
          <a:p>
            <a:r>
              <a:rPr lang="en-US" dirty="0"/>
              <a:t>99612,King </a:t>
            </a:r>
            <a:r>
              <a:rPr lang="en-US" dirty="0" err="1"/>
              <a:t>Cove,Alaska,AK,Aleutians</a:t>
            </a:r>
            <a:r>
              <a:rPr lang="en-US" dirty="0"/>
              <a:t> East,55.0628,-162.3056</a:t>
            </a:r>
          </a:p>
          <a:p>
            <a:r>
              <a:rPr lang="en-US" dirty="0"/>
              <a:t>99661,Sand </a:t>
            </a:r>
            <a:r>
              <a:rPr lang="en-US" dirty="0" err="1"/>
              <a:t>Point,Alaska,AK,Aleutians</a:t>
            </a:r>
            <a:r>
              <a:rPr lang="en-US" dirty="0"/>
              <a:t> East,55.3192,-160.4914</a:t>
            </a:r>
          </a:p>
          <a:p>
            <a:r>
              <a:rPr lang="en-US" dirty="0"/>
              <a:t>99546,Adak,Alaska,AK,Aleutians West (CA),51.874,-176.634</a:t>
            </a:r>
          </a:p>
          <a:p>
            <a:r>
              <a:rPr lang="en-US" dirty="0"/>
              <a:t>99547,Atka,Alaska,AK,Aleutians West (CA),52.1961,-174.2006</a:t>
            </a:r>
          </a:p>
          <a:p>
            <a:r>
              <a:rPr lang="en-US" dirty="0"/>
              <a:t>99591,Saint George </a:t>
            </a:r>
            <a:r>
              <a:rPr lang="en-US" dirty="0" err="1"/>
              <a:t>Island,Alaska,AK,Aleutians</a:t>
            </a:r>
            <a:r>
              <a:rPr lang="en-US" dirty="0"/>
              <a:t> West (CA),56.5944,-169.6186</a:t>
            </a:r>
          </a:p>
          <a:p>
            <a:r>
              <a:rPr lang="en-US" dirty="0"/>
              <a:t>99638,Nikolski,Alaska,AK,Aleutians West (CA),52.9381,-168.8678</a:t>
            </a:r>
          </a:p>
          <a:p>
            <a:r>
              <a:rPr lang="en-US" dirty="0"/>
              <a:t>99660,Saint Paul </a:t>
            </a:r>
            <a:r>
              <a:rPr lang="en-US" dirty="0" err="1"/>
              <a:t>Island,Alaska,AK,Aleutians</a:t>
            </a:r>
            <a:r>
              <a:rPr lang="en-US" dirty="0"/>
              <a:t> West (CA),57.1842,-170.2764</a:t>
            </a:r>
          </a:p>
          <a:p>
            <a:r>
              <a:rPr lang="en-US" dirty="0"/>
              <a:t>99685,Unalaska,Alaska,AK,Aleutians West (CA),53.8871,-166.5199</a:t>
            </a:r>
          </a:p>
          <a:p>
            <a:r>
              <a:rPr lang="en-US" dirty="0"/>
              <a:t>99692,Dutch </a:t>
            </a:r>
            <a:r>
              <a:rPr lang="en-US" dirty="0" err="1"/>
              <a:t>Harbor,Alaska,AK,Aleutians</a:t>
            </a:r>
            <a:r>
              <a:rPr lang="en-US" dirty="0"/>
              <a:t> West (CA),53.8898,-166.5422</a:t>
            </a:r>
          </a:p>
          <a:p>
            <a:r>
              <a:rPr lang="en-US" dirty="0"/>
              <a:t>99501,Anchorage,Alaska,AK,Anchorage Municipality,61.2116,-149.8761</a:t>
            </a:r>
          </a:p>
          <a:p>
            <a:r>
              <a:rPr lang="en-US" dirty="0"/>
              <a:t>99502,Anchorage,Alaska,AK,Anchorage Municipality,61.1661,-149.96</a:t>
            </a:r>
          </a:p>
          <a:p>
            <a:r>
              <a:rPr lang="en-US" dirty="0"/>
              <a:t>99503,Anchorage,Alaska,AK,Anchorage Municipality,61.19,-149.8938</a:t>
            </a:r>
          </a:p>
          <a:p>
            <a:r>
              <a:rPr lang="en-US" dirty="0"/>
              <a:t>99504,Anchorage,Alaska,AK,Anchorage Municipality,61.2037,-149.7447</a:t>
            </a:r>
          </a:p>
        </p:txBody>
      </p:sp>
    </p:spTree>
    <p:extLst>
      <p:ext uri="{BB962C8B-B14F-4D97-AF65-F5344CB8AC3E}">
        <p14:creationId xmlns:p14="http://schemas.microsoft.com/office/powerpoint/2010/main" val="296166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77937A-E768-CE46-BB6F-BD64D096B0D9}"/>
              </a:ext>
            </a:extLst>
          </p:cNvPr>
          <p:cNvSpPr>
            <a:spLocks noGrp="1"/>
          </p:cNvSpPr>
          <p:nvPr>
            <p:ph type="body" sz="quarter" idx="10"/>
          </p:nvPr>
        </p:nvSpPr>
        <p:spPr/>
        <p:txBody>
          <a:bodyPr>
            <a:normAutofit fontScale="92500" lnSpcReduction="10000"/>
          </a:bodyPr>
          <a:lstStyle/>
          <a:p>
            <a:r>
              <a:rPr lang="en-US" dirty="0"/>
              <a:t>Same data, in a simple and easy to use format.</a:t>
            </a:r>
          </a:p>
          <a:p>
            <a:r>
              <a:rPr lang="en-US" dirty="0"/>
              <a:t>This is a </a:t>
            </a:r>
            <a:r>
              <a:rPr lang="en-US" i="1" dirty="0"/>
              <a:t>CSV </a:t>
            </a:r>
            <a:r>
              <a:rPr lang="en-US" dirty="0"/>
              <a:t>file; that stands for </a:t>
            </a:r>
            <a:r>
              <a:rPr lang="en-US" i="1" dirty="0"/>
              <a:t>comma-separated value</a:t>
            </a:r>
            <a:endParaRPr lang="en-US" dirty="0"/>
          </a:p>
          <a:p>
            <a:r>
              <a:rPr lang="en-US" dirty="0"/>
              <a:t>Each </a:t>
            </a:r>
            <a:r>
              <a:rPr lang="en-US" i="1" dirty="0"/>
              <a:t>line</a:t>
            </a:r>
            <a:r>
              <a:rPr lang="en-US" dirty="0"/>
              <a:t> in the file is a row from the table; the lines are separated by newlines, as you've learned to expect</a:t>
            </a:r>
          </a:p>
          <a:p>
            <a:r>
              <a:rPr lang="en-US" dirty="0"/>
              <a:t>Each individual </a:t>
            </a:r>
            <a:r>
              <a:rPr lang="en-US" i="1" dirty="0"/>
              <a:t>field</a:t>
            </a:r>
            <a:r>
              <a:rPr lang="en-US" dirty="0"/>
              <a:t> in a row (another name for a </a:t>
            </a:r>
            <a:r>
              <a:rPr lang="en-US" i="1" dirty="0"/>
              <a:t>cell</a:t>
            </a:r>
            <a:r>
              <a:rPr lang="en-US" dirty="0"/>
              <a:t>) is separated from the next by a </a:t>
            </a:r>
            <a:r>
              <a:rPr lang="en-US" i="1" dirty="0"/>
              <a:t>comma</a:t>
            </a:r>
            <a:r>
              <a:rPr lang="en-US" dirty="0"/>
              <a:t> (hence the CSV name)</a:t>
            </a:r>
          </a:p>
          <a:p>
            <a:r>
              <a:rPr lang="en-US" dirty="0"/>
              <a:t>And each row has the same number of fields (so the same number of commas)</a:t>
            </a:r>
          </a:p>
        </p:txBody>
      </p:sp>
    </p:spTree>
    <p:extLst>
      <p:ext uri="{BB962C8B-B14F-4D97-AF65-F5344CB8AC3E}">
        <p14:creationId xmlns:p14="http://schemas.microsoft.com/office/powerpoint/2010/main" val="2376742843"/>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1634</TotalTime>
  <Words>3868</Words>
  <Application>Microsoft Macintosh PowerPoint</Application>
  <PresentationFormat>Widescreen</PresentationFormat>
  <Paragraphs>345</Paragraphs>
  <Slides>59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CambriaMath</vt:lpstr>
      <vt:lpstr>Consolas</vt:lpstr>
      <vt:lpstr>Consolas-Bold</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175</cp:revision>
  <dcterms:created xsi:type="dcterms:W3CDTF">2018-05-23T17:51:33Z</dcterms:created>
  <dcterms:modified xsi:type="dcterms:W3CDTF">2019-05-01T04:17:40Z</dcterms:modified>
</cp:coreProperties>
</file>