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347" r:id="rId2"/>
    <p:sldId id="348" r:id="rId3"/>
    <p:sldId id="349" r:id="rId4"/>
    <p:sldId id="352" r:id="rId5"/>
    <p:sldId id="361" r:id="rId6"/>
    <p:sldId id="362" r:id="rId7"/>
    <p:sldId id="410" r:id="rId8"/>
    <p:sldId id="408" r:id="rId9"/>
    <p:sldId id="357" r:id="rId10"/>
    <p:sldId id="358" r:id="rId11"/>
    <p:sldId id="359" r:id="rId12"/>
    <p:sldId id="360" r:id="rId13"/>
    <p:sldId id="353" r:id="rId14"/>
    <p:sldId id="354" r:id="rId15"/>
    <p:sldId id="355" r:id="rId16"/>
    <p:sldId id="356" r:id="rId17"/>
    <p:sldId id="363" r:id="rId18"/>
    <p:sldId id="364" r:id="rId19"/>
    <p:sldId id="365" r:id="rId20"/>
    <p:sldId id="307" r:id="rId21"/>
    <p:sldId id="308" r:id="rId22"/>
    <p:sldId id="366" r:id="rId23"/>
    <p:sldId id="367" r:id="rId24"/>
    <p:sldId id="309" r:id="rId25"/>
    <p:sldId id="310" r:id="rId26"/>
    <p:sldId id="311" r:id="rId27"/>
    <p:sldId id="312" r:id="rId28"/>
    <p:sldId id="313" r:id="rId29"/>
    <p:sldId id="314" r:id="rId30"/>
    <p:sldId id="374" r:id="rId31"/>
    <p:sldId id="375" r:id="rId32"/>
    <p:sldId id="373" r:id="rId33"/>
    <p:sldId id="376" r:id="rId34"/>
    <p:sldId id="411" r:id="rId35"/>
    <p:sldId id="412" r:id="rId36"/>
    <p:sldId id="414" r:id="rId37"/>
    <p:sldId id="413" r:id="rId38"/>
    <p:sldId id="368" r:id="rId39"/>
    <p:sldId id="369" r:id="rId40"/>
    <p:sldId id="370" r:id="rId41"/>
    <p:sldId id="416" r:id="rId42"/>
    <p:sldId id="371" r:id="rId43"/>
    <p:sldId id="415" r:id="rId44"/>
    <p:sldId id="372" r:id="rId45"/>
    <p:sldId id="377" r:id="rId46"/>
    <p:sldId id="378" r:id="rId47"/>
    <p:sldId id="379" r:id="rId48"/>
    <p:sldId id="380" r:id="rId49"/>
    <p:sldId id="381" r:id="rId50"/>
    <p:sldId id="383" r:id="rId51"/>
    <p:sldId id="417" r:id="rId52"/>
    <p:sldId id="384" r:id="rId53"/>
    <p:sldId id="386" r:id="rId54"/>
    <p:sldId id="387" r:id="rId55"/>
    <p:sldId id="388" r:id="rId56"/>
    <p:sldId id="389" r:id="rId57"/>
    <p:sldId id="390" r:id="rId58"/>
    <p:sldId id="385" r:id="rId59"/>
    <p:sldId id="391" r:id="rId60"/>
    <p:sldId id="392" r:id="rId61"/>
    <p:sldId id="394" r:id="rId62"/>
    <p:sldId id="393" r:id="rId63"/>
    <p:sldId id="398" r:id="rId64"/>
    <p:sldId id="396" r:id="rId65"/>
    <p:sldId id="395" r:id="rId66"/>
    <p:sldId id="397" r:id="rId67"/>
    <p:sldId id="400" r:id="rId68"/>
    <p:sldId id="399" r:id="rId69"/>
    <p:sldId id="401" r:id="rId70"/>
    <p:sldId id="402" r:id="rId71"/>
    <p:sldId id="404" r:id="rId72"/>
    <p:sldId id="403" r:id="rId73"/>
    <p:sldId id="406" r:id="rId74"/>
    <p:sldId id="405" r:id="rId75"/>
    <p:sldId id="40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57"/>
    <p:restoredTop sz="77458"/>
  </p:normalViewPr>
  <p:slideViewPr>
    <p:cSldViewPr snapToGrid="0" snapToObjects="1">
      <p:cViewPr varScale="1">
        <p:scale>
          <a:sx n="94" d="100"/>
          <a:sy n="94" d="100"/>
        </p:scale>
        <p:origin x="512"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2/14/19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1183357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319276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a:t>
            </a:fld>
            <a:endParaRPr lang="en-US"/>
          </a:p>
        </p:txBody>
      </p:sp>
    </p:spTree>
    <p:extLst>
      <p:ext uri="{BB962C8B-B14F-4D97-AF65-F5344CB8AC3E}">
        <p14:creationId xmlns:p14="http://schemas.microsoft.com/office/powerpoint/2010/main" val="374242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a:t>
            </a:fld>
            <a:endParaRPr lang="en-US"/>
          </a:p>
        </p:txBody>
      </p:sp>
    </p:spTree>
    <p:extLst>
      <p:ext uri="{BB962C8B-B14F-4D97-AF65-F5344CB8AC3E}">
        <p14:creationId xmlns:p14="http://schemas.microsoft.com/office/powerpoint/2010/main" val="34679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114500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51</a:t>
            </a:fld>
            <a:endParaRPr lang="en-US"/>
          </a:p>
        </p:txBody>
      </p:sp>
    </p:spTree>
    <p:extLst>
      <p:ext uri="{BB962C8B-B14F-4D97-AF65-F5344CB8AC3E}">
        <p14:creationId xmlns:p14="http://schemas.microsoft.com/office/powerpoint/2010/main" val="298215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59</a:t>
            </a:fld>
            <a:endParaRPr lang="en-US"/>
          </a:p>
        </p:txBody>
      </p:sp>
    </p:spTree>
    <p:extLst>
      <p:ext uri="{BB962C8B-B14F-4D97-AF65-F5344CB8AC3E}">
        <p14:creationId xmlns:p14="http://schemas.microsoft.com/office/powerpoint/2010/main" val="51663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87FA-A4CA-B946-95F8-58990838525F}"/>
              </a:ext>
            </a:extLst>
          </p:cNvPr>
          <p:cNvSpPr>
            <a:spLocks noGrp="1"/>
          </p:cNvSpPr>
          <p:nvPr>
            <p:ph sz="quarter" idx="10"/>
          </p:nvPr>
        </p:nvSpPr>
        <p:spPr/>
        <p:txBody>
          <a:bodyPr/>
          <a:lstStyle/>
          <a:p>
            <a:r>
              <a:rPr lang="en-US" dirty="0"/>
              <a:t>[1,2,3] + [4,5,6]</a:t>
            </a:r>
          </a:p>
          <a:p>
            <a:endParaRPr lang="en-US" dirty="0"/>
          </a:p>
          <a:p>
            <a:r>
              <a:rPr lang="en-US" dirty="0"/>
              <a:t>'Hello!' + 'Goodbye!'</a:t>
            </a:r>
          </a:p>
        </p:txBody>
      </p:sp>
    </p:spTree>
    <p:extLst>
      <p:ext uri="{BB962C8B-B14F-4D97-AF65-F5344CB8AC3E}">
        <p14:creationId xmlns:p14="http://schemas.microsoft.com/office/powerpoint/2010/main" val="122210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40BE0E-F052-144A-B0A3-CB40E0B20DE2}"/>
              </a:ext>
            </a:extLst>
          </p:cNvPr>
          <p:cNvSpPr>
            <a:spLocks noGrp="1"/>
          </p:cNvSpPr>
          <p:nvPr>
            <p:ph type="body" sz="quarter" idx="10"/>
          </p:nvPr>
        </p:nvSpPr>
        <p:spPr/>
        <p:txBody>
          <a:bodyPr/>
          <a:lstStyle/>
          <a:p>
            <a:r>
              <a:rPr lang="en-US" dirty="0"/>
              <a:t>You can repeat lists with *</a:t>
            </a:r>
          </a:p>
          <a:p>
            <a:r>
              <a:rPr lang="en-US" dirty="0"/>
              <a:t>You can repeat strings with *</a:t>
            </a:r>
          </a:p>
        </p:txBody>
      </p:sp>
    </p:spTree>
    <p:extLst>
      <p:ext uri="{BB962C8B-B14F-4D97-AF65-F5344CB8AC3E}">
        <p14:creationId xmlns:p14="http://schemas.microsoft.com/office/powerpoint/2010/main" val="58820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B284-4508-0542-A06C-77BA9BCD6723}"/>
              </a:ext>
            </a:extLst>
          </p:cNvPr>
          <p:cNvSpPr>
            <a:spLocks noGrp="1"/>
          </p:cNvSpPr>
          <p:nvPr>
            <p:ph sz="quarter" idx="10"/>
          </p:nvPr>
        </p:nvSpPr>
        <p:spPr/>
        <p:txBody>
          <a:bodyPr/>
          <a:lstStyle/>
          <a:p>
            <a:r>
              <a:rPr lang="en-US" dirty="0"/>
              <a:t>l = [1,2,3]</a:t>
            </a:r>
          </a:p>
          <a:p>
            <a:r>
              <a:rPr lang="en-US" dirty="0"/>
              <a:t>l * 3</a:t>
            </a:r>
          </a:p>
          <a:p>
            <a:endParaRPr lang="en-US" dirty="0"/>
          </a:p>
          <a:p>
            <a:r>
              <a:rPr lang="en-US" dirty="0"/>
              <a:t>s = 'Hello!'</a:t>
            </a:r>
          </a:p>
          <a:p>
            <a:r>
              <a:rPr lang="en-US" dirty="0"/>
              <a:t>s * 3</a:t>
            </a:r>
          </a:p>
        </p:txBody>
      </p:sp>
    </p:spTree>
    <p:extLst>
      <p:ext uri="{BB962C8B-B14F-4D97-AF65-F5344CB8AC3E}">
        <p14:creationId xmlns:p14="http://schemas.microsoft.com/office/powerpoint/2010/main" val="334323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09F72F-9D1F-414A-9FA7-D0891D2762C2}"/>
              </a:ext>
            </a:extLst>
          </p:cNvPr>
          <p:cNvSpPr>
            <a:spLocks noGrp="1"/>
          </p:cNvSpPr>
          <p:nvPr>
            <p:ph type="body" sz="quarter" idx="10"/>
          </p:nvPr>
        </p:nvSpPr>
        <p:spPr/>
        <p:txBody>
          <a:bodyPr/>
          <a:lstStyle/>
          <a:p>
            <a:r>
              <a:rPr lang="en-US" dirty="0"/>
              <a:t>You can look at individual elements in a list with [</a:t>
            </a:r>
            <a:r>
              <a:rPr lang="en-US" dirty="0" err="1"/>
              <a:t>i</a:t>
            </a:r>
            <a:r>
              <a:rPr lang="en-US" dirty="0"/>
              <a:t>]</a:t>
            </a:r>
          </a:p>
          <a:p>
            <a:r>
              <a:rPr lang="en-US" dirty="0"/>
              <a:t>You can look at individual characters in a string with [</a:t>
            </a:r>
            <a:r>
              <a:rPr lang="en-US" dirty="0" err="1"/>
              <a:t>i</a:t>
            </a:r>
            <a:r>
              <a:rPr lang="en-US" dirty="0"/>
              <a:t>]</a:t>
            </a:r>
          </a:p>
        </p:txBody>
      </p:sp>
    </p:spTree>
    <p:extLst>
      <p:ext uri="{BB962C8B-B14F-4D97-AF65-F5344CB8AC3E}">
        <p14:creationId xmlns:p14="http://schemas.microsoft.com/office/powerpoint/2010/main" val="3520044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F3F427-D085-4A45-8488-6BE8F8E47DE9}"/>
              </a:ext>
            </a:extLst>
          </p:cNvPr>
          <p:cNvSpPr>
            <a:spLocks noGrp="1"/>
          </p:cNvSpPr>
          <p:nvPr>
            <p:ph sz="quarter" idx="10"/>
          </p:nvPr>
        </p:nvSpPr>
        <p:spPr/>
        <p:txBody>
          <a:bodyPr/>
          <a:lstStyle/>
          <a:p>
            <a:r>
              <a:rPr lang="en-US" dirty="0"/>
              <a:t>l = ['cat', 'dog' ,'walrus']</a:t>
            </a:r>
          </a:p>
          <a:p>
            <a:r>
              <a:rPr lang="en-US" dirty="0"/>
              <a:t>l[0]</a:t>
            </a:r>
          </a:p>
          <a:p>
            <a:r>
              <a:rPr lang="en-US" dirty="0"/>
              <a:t>l[1]</a:t>
            </a:r>
          </a:p>
          <a:p>
            <a:endParaRPr lang="en-US" dirty="0"/>
          </a:p>
          <a:p>
            <a:r>
              <a:rPr lang="en-US" dirty="0"/>
              <a:t>s = 'Hello!'</a:t>
            </a:r>
          </a:p>
          <a:p>
            <a:r>
              <a:rPr lang="en-US" dirty="0"/>
              <a:t>s[0]</a:t>
            </a:r>
          </a:p>
          <a:p>
            <a:r>
              <a:rPr lang="en-US" dirty="0"/>
              <a:t>s[1]</a:t>
            </a:r>
          </a:p>
          <a:p>
            <a:r>
              <a:rPr lang="en-US" dirty="0"/>
              <a:t>s[2]</a:t>
            </a:r>
          </a:p>
        </p:txBody>
      </p:sp>
    </p:spTree>
    <p:extLst>
      <p:ext uri="{BB962C8B-B14F-4D97-AF65-F5344CB8AC3E}">
        <p14:creationId xmlns:p14="http://schemas.microsoft.com/office/powerpoint/2010/main" val="363770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A9B4C-5CCD-0D49-8C88-8F2F3D1424DD}"/>
              </a:ext>
            </a:extLst>
          </p:cNvPr>
          <p:cNvSpPr>
            <a:spLocks noGrp="1"/>
          </p:cNvSpPr>
          <p:nvPr>
            <p:ph type="body" sz="quarter" idx="10"/>
          </p:nvPr>
        </p:nvSpPr>
        <p:spPr/>
        <p:txBody>
          <a:bodyPr/>
          <a:lstStyle/>
          <a:p>
            <a:r>
              <a:rPr lang="en-US" dirty="0"/>
              <a:t>You can iterate over elements of a list with for</a:t>
            </a:r>
          </a:p>
          <a:p>
            <a:r>
              <a:rPr lang="en-US" dirty="0"/>
              <a:t>You can iterate over characters in a string with for</a:t>
            </a:r>
          </a:p>
        </p:txBody>
      </p:sp>
    </p:spTree>
    <p:extLst>
      <p:ext uri="{BB962C8B-B14F-4D97-AF65-F5344CB8AC3E}">
        <p14:creationId xmlns:p14="http://schemas.microsoft.com/office/powerpoint/2010/main" val="362804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0E8D-BACD-E84B-B8D0-0B2EA323945A}"/>
              </a:ext>
            </a:extLst>
          </p:cNvPr>
          <p:cNvSpPr>
            <a:spLocks noGrp="1"/>
          </p:cNvSpPr>
          <p:nvPr>
            <p:ph sz="quarter" idx="10"/>
          </p:nvPr>
        </p:nvSpPr>
        <p:spPr/>
        <p:txBody>
          <a:bodyPr/>
          <a:lstStyle/>
          <a:p>
            <a:r>
              <a:rPr lang="en-US" dirty="0"/>
              <a:t>l = [1,2,3]</a:t>
            </a:r>
          </a:p>
          <a:p>
            <a:r>
              <a:rPr lang="en-US" dirty="0"/>
              <a:t>for </a:t>
            </a:r>
            <a:r>
              <a:rPr lang="en-US" dirty="0" err="1"/>
              <a:t>i</a:t>
            </a:r>
            <a:r>
              <a:rPr lang="en-US" dirty="0"/>
              <a:t> in l:</a:t>
            </a:r>
          </a:p>
          <a:p>
            <a:r>
              <a:rPr lang="en-US" dirty="0"/>
              <a:t>    print(</a:t>
            </a:r>
            <a:r>
              <a:rPr lang="en-US" dirty="0" err="1"/>
              <a:t>i</a:t>
            </a:r>
            <a:r>
              <a:rPr lang="en-US" dirty="0"/>
              <a:t>)</a:t>
            </a:r>
          </a:p>
          <a:p>
            <a:endParaRPr lang="en-US" dirty="0"/>
          </a:p>
          <a:p>
            <a:r>
              <a:rPr lang="en-US" dirty="0"/>
              <a:t>s = 'Hello!'</a:t>
            </a:r>
          </a:p>
          <a:p>
            <a:r>
              <a:rPr lang="en-US" dirty="0"/>
              <a:t>for c in s:</a:t>
            </a:r>
          </a:p>
          <a:p>
            <a:r>
              <a:rPr lang="en-US" dirty="0"/>
              <a:t>    print(c)</a:t>
            </a:r>
          </a:p>
        </p:txBody>
      </p:sp>
    </p:spTree>
    <p:extLst>
      <p:ext uri="{BB962C8B-B14F-4D97-AF65-F5344CB8AC3E}">
        <p14:creationId xmlns:p14="http://schemas.microsoft.com/office/powerpoint/2010/main" val="4645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28A215-8BBB-E640-90E2-29C3D854DC84}"/>
              </a:ext>
            </a:extLst>
          </p:cNvPr>
          <p:cNvSpPr>
            <a:spLocks noGrp="1"/>
          </p:cNvSpPr>
          <p:nvPr>
            <p:ph type="body" sz="quarter" idx="10"/>
          </p:nvPr>
        </p:nvSpPr>
        <p:spPr/>
        <p:txBody>
          <a:bodyPr/>
          <a:lstStyle/>
          <a:p>
            <a:r>
              <a:rPr lang="en-US" dirty="0"/>
              <a:t>You can test for membership in a list with in and not in</a:t>
            </a:r>
          </a:p>
          <a:p>
            <a:r>
              <a:rPr lang="en-US" dirty="0"/>
              <a:t>You can look for substrings of a string with in and not in</a:t>
            </a:r>
          </a:p>
        </p:txBody>
      </p:sp>
    </p:spTree>
    <p:extLst>
      <p:ext uri="{BB962C8B-B14F-4D97-AF65-F5344CB8AC3E}">
        <p14:creationId xmlns:p14="http://schemas.microsoft.com/office/powerpoint/2010/main" val="209163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B93EA-B5E5-E94E-B19B-EE72B7232FA0}"/>
              </a:ext>
            </a:extLst>
          </p:cNvPr>
          <p:cNvSpPr>
            <a:spLocks noGrp="1"/>
          </p:cNvSpPr>
          <p:nvPr>
            <p:ph sz="quarter" idx="10"/>
          </p:nvPr>
        </p:nvSpPr>
        <p:spPr/>
        <p:txBody>
          <a:bodyPr>
            <a:normAutofit lnSpcReduction="10000"/>
          </a:bodyPr>
          <a:lstStyle/>
          <a:p>
            <a:r>
              <a:rPr lang="en-US" dirty="0"/>
              <a:t>l = [1,2,3]</a:t>
            </a:r>
          </a:p>
          <a:p>
            <a:r>
              <a:rPr lang="en-US" dirty="0"/>
              <a:t>2 in l</a:t>
            </a:r>
          </a:p>
          <a:p>
            <a:endParaRPr lang="en-US" dirty="0"/>
          </a:p>
          <a:p>
            <a:r>
              <a:rPr lang="en-US" dirty="0"/>
              <a:t>s = 'Hello!'</a:t>
            </a:r>
          </a:p>
          <a:p>
            <a:r>
              <a:rPr lang="en-US" dirty="0"/>
              <a:t>'e' in s</a:t>
            </a:r>
          </a:p>
          <a:p>
            <a:endParaRPr lang="en-US" dirty="0"/>
          </a:p>
          <a:p>
            <a:r>
              <a:rPr lang="en-US" dirty="0"/>
              <a:t>Actually, in is a little more powerful for strings: it can tell you if a string contains another </a:t>
            </a:r>
            <a:r>
              <a:rPr lang="en-US" i="1" dirty="0"/>
              <a:t>string</a:t>
            </a:r>
            <a:r>
              <a:rPr lang="en-US" dirty="0"/>
              <a:t> (not just a character)</a:t>
            </a:r>
          </a:p>
          <a:p>
            <a:endParaRPr lang="en-US" dirty="0"/>
          </a:p>
          <a:p>
            <a:r>
              <a:rPr lang="en-US" dirty="0"/>
              <a:t>'</a:t>
            </a:r>
            <a:r>
              <a:rPr lang="en-US" dirty="0" err="1"/>
              <a:t>llo</a:t>
            </a:r>
            <a:r>
              <a:rPr lang="en-US" dirty="0"/>
              <a:t>' in s</a:t>
            </a:r>
          </a:p>
          <a:p>
            <a:r>
              <a:rPr lang="en-US" dirty="0"/>
              <a:t>'lx' in s</a:t>
            </a:r>
          </a:p>
        </p:txBody>
      </p:sp>
    </p:spTree>
    <p:extLst>
      <p:ext uri="{BB962C8B-B14F-4D97-AF65-F5344CB8AC3E}">
        <p14:creationId xmlns:p14="http://schemas.microsoft.com/office/powerpoint/2010/main" val="30813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CTECH402_M3_03	</a:t>
            </a:r>
          </a:p>
          <a:p>
            <a:r>
              <a:rPr lang="en-US" dirty="0">
                <a:solidFill>
                  <a:schemeClr val="bg1"/>
                </a:solidFill>
              </a:rPr>
              <a:t>String Methods</a:t>
            </a:r>
          </a:p>
        </p:txBody>
      </p:sp>
    </p:spTree>
    <p:extLst>
      <p:ext uri="{BB962C8B-B14F-4D97-AF65-F5344CB8AC3E}">
        <p14:creationId xmlns:p14="http://schemas.microsoft.com/office/powerpoint/2010/main" val="164048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lnSpcReduction="10000"/>
          </a:bodyPr>
          <a:lstStyle/>
          <a:p>
            <a:r>
              <a:rPr lang="en-US" dirty="0"/>
              <a:t>In this module, we'll take a deep dive on strings.</a:t>
            </a:r>
          </a:p>
          <a:p>
            <a:r>
              <a:rPr lang="en-US" dirty="0"/>
              <a:t>We'll see how they're  like lists in some important ways, and how they're very different in some others</a:t>
            </a:r>
          </a:p>
          <a:p>
            <a:r>
              <a:rPr lang="en-US" dirty="0"/>
              <a:t>We'll learn some useful techniques for combining and modifying text</a:t>
            </a:r>
          </a:p>
          <a:p>
            <a:r>
              <a:rPr lang="en-US" dirty="0"/>
              <a:t>And we'll use </a:t>
            </a:r>
            <a:r>
              <a:rPr lang="en-US"/>
              <a:t>them to build </a:t>
            </a:r>
            <a:r>
              <a:rPr lang="en-US" dirty="0"/>
              <a:t>our first real program that does something complex and interesting.</a:t>
            </a:r>
          </a:p>
        </p:txBody>
      </p:sp>
    </p:spTree>
    <p:extLst>
      <p:ext uri="{BB962C8B-B14F-4D97-AF65-F5344CB8AC3E}">
        <p14:creationId xmlns:p14="http://schemas.microsoft.com/office/powerpoint/2010/main" val="1257246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095E5-2A7A-F542-A971-8A09E8B0ED94}"/>
              </a:ext>
            </a:extLst>
          </p:cNvPr>
          <p:cNvSpPr>
            <a:spLocks noGrp="1"/>
          </p:cNvSpPr>
          <p:nvPr>
            <p:ph type="body" sz="quarter" idx="10"/>
          </p:nvPr>
        </p:nvSpPr>
        <p:spPr/>
        <p:txBody>
          <a:bodyPr>
            <a:normAutofit/>
          </a:bodyPr>
          <a:lstStyle/>
          <a:p>
            <a:r>
              <a:rPr lang="en-US" dirty="0"/>
              <a:t>Just like we learned about useful list methods, let's meet some useful string methods.</a:t>
            </a:r>
          </a:p>
          <a:p>
            <a:r>
              <a:rPr lang="en-US" dirty="0"/>
              <a:t>We'll start with a simple one: .upper(), which returns the same string with all letters converted to upper-case</a:t>
            </a:r>
          </a:p>
          <a:p>
            <a:pPr marL="0" indent="0">
              <a:buNone/>
            </a:pPr>
            <a:endParaRPr lang="en-US" dirty="0"/>
          </a:p>
        </p:txBody>
      </p:sp>
    </p:spTree>
    <p:extLst>
      <p:ext uri="{BB962C8B-B14F-4D97-AF65-F5344CB8AC3E}">
        <p14:creationId xmlns:p14="http://schemas.microsoft.com/office/powerpoint/2010/main" val="4190197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037F0-AD71-AA46-89C8-A58B0D50A797}"/>
              </a:ext>
            </a:extLst>
          </p:cNvPr>
          <p:cNvSpPr>
            <a:spLocks noGrp="1"/>
          </p:cNvSpPr>
          <p:nvPr>
            <p:ph sz="quarter" idx="10"/>
          </p:nvPr>
        </p:nvSpPr>
        <p:spPr/>
        <p:txBody>
          <a:bodyPr>
            <a:normAutofit/>
          </a:bodyPr>
          <a:lstStyle/>
          <a:p>
            <a:r>
              <a:rPr lang="en-US" b="1" dirty="0"/>
              <a:t>s = 'Hello!'</a:t>
            </a:r>
          </a:p>
          <a:p>
            <a:r>
              <a:rPr lang="en-US" b="1" dirty="0" err="1"/>
              <a:t>s.upper</a:t>
            </a:r>
            <a:r>
              <a:rPr lang="en-US" b="1" dirty="0"/>
              <a:t>()</a:t>
            </a:r>
          </a:p>
          <a:p>
            <a:endParaRPr lang="en-US" dirty="0"/>
          </a:p>
          <a:p>
            <a:r>
              <a:rPr lang="en-US" dirty="0"/>
              <a:t>s = '12 days of Christmas'</a:t>
            </a:r>
          </a:p>
          <a:p>
            <a:r>
              <a:rPr lang="en-US" dirty="0" err="1"/>
              <a:t>s.upper</a:t>
            </a:r>
            <a:r>
              <a:rPr lang="en-US" dirty="0"/>
              <a:t>()</a:t>
            </a:r>
          </a:p>
        </p:txBody>
      </p:sp>
    </p:spTree>
    <p:extLst>
      <p:ext uri="{BB962C8B-B14F-4D97-AF65-F5344CB8AC3E}">
        <p14:creationId xmlns:p14="http://schemas.microsoft.com/office/powerpoint/2010/main" val="155316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A79C9-00E9-6642-AC65-CAF368D61C84}"/>
              </a:ext>
            </a:extLst>
          </p:cNvPr>
          <p:cNvSpPr>
            <a:spLocks noGrp="1"/>
          </p:cNvSpPr>
          <p:nvPr>
            <p:ph type="body" sz="quarter" idx="10"/>
          </p:nvPr>
        </p:nvSpPr>
        <p:spPr/>
        <p:txBody>
          <a:bodyPr/>
          <a:lstStyle/>
          <a:p>
            <a:r>
              <a:rPr lang="en-US" dirty="0"/>
              <a:t>If that made sense to you, then you can probably guess what .lower() does.</a:t>
            </a:r>
          </a:p>
        </p:txBody>
      </p:sp>
    </p:spTree>
    <p:extLst>
      <p:ext uri="{BB962C8B-B14F-4D97-AF65-F5344CB8AC3E}">
        <p14:creationId xmlns:p14="http://schemas.microsoft.com/office/powerpoint/2010/main" val="356508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126FD-4CE2-E140-9E7C-A69D08E96EA9}"/>
              </a:ext>
            </a:extLst>
          </p:cNvPr>
          <p:cNvSpPr>
            <a:spLocks noGrp="1"/>
          </p:cNvSpPr>
          <p:nvPr>
            <p:ph sz="quarter" idx="10"/>
          </p:nvPr>
        </p:nvSpPr>
        <p:spPr/>
        <p:txBody>
          <a:bodyPr/>
          <a:lstStyle/>
          <a:p>
            <a:r>
              <a:rPr lang="en-US" dirty="0"/>
              <a:t>s = 'Hello!'</a:t>
            </a:r>
          </a:p>
          <a:p>
            <a:r>
              <a:rPr lang="en-US" dirty="0" err="1"/>
              <a:t>s.lower</a:t>
            </a:r>
            <a:r>
              <a:rPr lang="en-US" dirty="0"/>
              <a:t>()</a:t>
            </a:r>
          </a:p>
        </p:txBody>
      </p:sp>
    </p:spTree>
    <p:extLst>
      <p:ext uri="{BB962C8B-B14F-4D97-AF65-F5344CB8AC3E}">
        <p14:creationId xmlns:p14="http://schemas.microsoft.com/office/powerpoint/2010/main" val="3507217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4898C-D547-8444-9F21-FD3B3DB6EFBD}"/>
              </a:ext>
            </a:extLst>
          </p:cNvPr>
          <p:cNvSpPr>
            <a:spLocks noGrp="1"/>
          </p:cNvSpPr>
          <p:nvPr>
            <p:ph sz="quarter" idx="10"/>
          </p:nvPr>
        </p:nvSpPr>
        <p:spPr/>
        <p:txBody>
          <a:bodyPr>
            <a:normAutofit/>
          </a:bodyPr>
          <a:lstStyle/>
          <a:p>
            <a:r>
              <a:rPr lang="en-US" dirty="0"/>
              <a:t>Note that the old string is unchanged. If you want to remember the new string, use another variable!</a:t>
            </a:r>
          </a:p>
          <a:p>
            <a:r>
              <a:rPr lang="en-US" b="1" dirty="0" err="1"/>
              <a:t>msg</a:t>
            </a:r>
            <a:r>
              <a:rPr lang="en-US" b="1" dirty="0"/>
              <a:t> = 'She sells sea shells.'</a:t>
            </a:r>
          </a:p>
          <a:p>
            <a:r>
              <a:rPr lang="en-US" b="1" dirty="0" err="1"/>
              <a:t>new_msg</a:t>
            </a:r>
            <a:r>
              <a:rPr lang="en-US" b="1" dirty="0"/>
              <a:t> = </a:t>
            </a:r>
            <a:r>
              <a:rPr lang="en-US" b="1" dirty="0" err="1"/>
              <a:t>msg.upper</a:t>
            </a:r>
            <a:r>
              <a:rPr lang="en-US" b="1" dirty="0"/>
              <a:t>()</a:t>
            </a:r>
          </a:p>
          <a:p>
            <a:r>
              <a:rPr lang="en-US" b="1" dirty="0" err="1"/>
              <a:t>msg</a:t>
            </a:r>
            <a:endParaRPr lang="en-US" b="1" dirty="0"/>
          </a:p>
          <a:p>
            <a:r>
              <a:rPr lang="en-US" b="1" dirty="0" err="1"/>
              <a:t>new_msg</a:t>
            </a:r>
            <a:endParaRPr lang="en-US" b="1" dirty="0"/>
          </a:p>
        </p:txBody>
      </p:sp>
    </p:spTree>
    <p:extLst>
      <p:ext uri="{BB962C8B-B14F-4D97-AF65-F5344CB8AC3E}">
        <p14:creationId xmlns:p14="http://schemas.microsoft.com/office/powerpoint/2010/main" val="326157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67BFA-B2F7-D845-9396-9E47D21CCDB0}"/>
              </a:ext>
            </a:extLst>
          </p:cNvPr>
          <p:cNvSpPr>
            <a:spLocks noGrp="1"/>
          </p:cNvSpPr>
          <p:nvPr>
            <p:ph type="body" sz="quarter" idx="10"/>
          </p:nvPr>
        </p:nvSpPr>
        <p:spPr/>
        <p:txBody>
          <a:bodyPr/>
          <a:lstStyle/>
          <a:p>
            <a:r>
              <a:rPr lang="en-US" dirty="0"/>
              <a:t>Now for a more sophisticated string function: .find(), which returns the index at which one string occurs inside another</a:t>
            </a:r>
          </a:p>
        </p:txBody>
      </p:sp>
    </p:spTree>
    <p:extLst>
      <p:ext uri="{BB962C8B-B14F-4D97-AF65-F5344CB8AC3E}">
        <p14:creationId xmlns:p14="http://schemas.microsoft.com/office/powerpoint/2010/main" val="664952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1D9A6-0D89-CD44-8989-BCBEE1CAE663}"/>
              </a:ext>
            </a:extLst>
          </p:cNvPr>
          <p:cNvSpPr>
            <a:spLocks noGrp="1"/>
          </p:cNvSpPr>
          <p:nvPr>
            <p:ph sz="quarter" idx="10"/>
          </p:nvPr>
        </p:nvSpPr>
        <p:spPr/>
        <p:txBody>
          <a:bodyPr>
            <a:normAutofit/>
          </a:bodyPr>
          <a:lstStyle/>
          <a:p>
            <a:r>
              <a:rPr lang="en-US" b="1" dirty="0"/>
              <a:t>s = 'banana split'</a:t>
            </a:r>
          </a:p>
          <a:p>
            <a:r>
              <a:rPr lang="en-US" b="1" dirty="0" err="1"/>
              <a:t>s.find</a:t>
            </a:r>
            <a:r>
              <a:rPr lang="en-US" b="1" dirty="0"/>
              <a:t>('n')</a:t>
            </a:r>
          </a:p>
          <a:p>
            <a:endParaRPr lang="en-US" dirty="0"/>
          </a:p>
          <a:p>
            <a:r>
              <a:rPr lang="en-US" dirty="0"/>
              <a:t>Remember: zero-based indexing</a:t>
            </a:r>
          </a:p>
        </p:txBody>
      </p:sp>
    </p:spTree>
    <p:extLst>
      <p:ext uri="{BB962C8B-B14F-4D97-AF65-F5344CB8AC3E}">
        <p14:creationId xmlns:p14="http://schemas.microsoft.com/office/powerpoint/2010/main" val="1321307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A6022-4EF9-D844-9253-9D434CFF6027}"/>
              </a:ext>
            </a:extLst>
          </p:cNvPr>
          <p:cNvSpPr>
            <a:spLocks noGrp="1"/>
          </p:cNvSpPr>
          <p:nvPr>
            <p:ph sz="quarter" idx="10"/>
          </p:nvPr>
        </p:nvSpPr>
        <p:spPr/>
        <p:txBody>
          <a:bodyPr>
            <a:normAutofit fontScale="92500" lnSpcReduction="10000"/>
          </a:bodyPr>
          <a:lstStyle/>
          <a:p>
            <a:r>
              <a:rPr lang="en-US" dirty="0"/>
              <a:t>Find is a method on a string, it takes another string as an argument, and it returns an integer</a:t>
            </a:r>
          </a:p>
          <a:p>
            <a:endParaRPr lang="en-US" b="1" dirty="0"/>
          </a:p>
          <a:p>
            <a:r>
              <a:rPr lang="en-US" dirty="0"/>
              <a:t>You can search for strings, not just characters</a:t>
            </a:r>
          </a:p>
          <a:p>
            <a:endParaRPr lang="en-US" b="1" dirty="0"/>
          </a:p>
          <a:p>
            <a:r>
              <a:rPr lang="en-US" b="1" dirty="0"/>
              <a:t>s = 'banana split'</a:t>
            </a:r>
          </a:p>
          <a:p>
            <a:r>
              <a:rPr lang="en-US" b="1" dirty="0" err="1"/>
              <a:t>s.find</a:t>
            </a:r>
            <a:r>
              <a:rPr lang="en-US" b="1" dirty="0"/>
              <a:t>('</a:t>
            </a:r>
            <a:r>
              <a:rPr lang="en-US" b="1" dirty="0" err="1"/>
              <a:t>spl</a:t>
            </a:r>
            <a:r>
              <a:rPr lang="en-US" b="1" dirty="0"/>
              <a:t>')</a:t>
            </a:r>
          </a:p>
          <a:p>
            <a:r>
              <a:rPr lang="en-US" b="1" dirty="0" err="1"/>
              <a:t>s.find</a:t>
            </a:r>
            <a:r>
              <a:rPr lang="en-US" b="1" dirty="0"/>
              <a:t>('</a:t>
            </a:r>
            <a:r>
              <a:rPr lang="en-US" b="1" dirty="0" err="1"/>
              <a:t>pli</a:t>
            </a:r>
            <a:r>
              <a:rPr lang="en-US" b="1" dirty="0"/>
              <a:t>')</a:t>
            </a:r>
          </a:p>
          <a:p>
            <a:endParaRPr lang="en-US" dirty="0"/>
          </a:p>
          <a:p>
            <a:r>
              <a:rPr lang="en-US" dirty="0"/>
              <a:t>If it's not in the string, find() returns '-1', i.e. a value that is an integer but obviously not a real index</a:t>
            </a:r>
          </a:p>
          <a:p>
            <a:endParaRPr lang="en-US" dirty="0"/>
          </a:p>
          <a:p>
            <a:r>
              <a:rPr lang="en-US" dirty="0" err="1"/>
              <a:t>s.find</a:t>
            </a:r>
            <a:r>
              <a:rPr lang="en-US" dirty="0"/>
              <a:t>('</a:t>
            </a:r>
            <a:r>
              <a:rPr lang="en-US" dirty="0" err="1"/>
              <a:t>xyz</a:t>
            </a:r>
            <a:r>
              <a:rPr lang="en-US" dirty="0"/>
              <a:t>')</a:t>
            </a:r>
          </a:p>
          <a:p>
            <a:endParaRPr lang="en-US" dirty="0"/>
          </a:p>
        </p:txBody>
      </p:sp>
    </p:spTree>
    <p:extLst>
      <p:ext uri="{BB962C8B-B14F-4D97-AF65-F5344CB8AC3E}">
        <p14:creationId xmlns:p14="http://schemas.microsoft.com/office/powerpoint/2010/main" val="3544794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71D0-BC20-0449-8453-1E4A7072B07F}"/>
              </a:ext>
            </a:extLst>
          </p:cNvPr>
          <p:cNvSpPr>
            <a:spLocks noGrp="1"/>
          </p:cNvSpPr>
          <p:nvPr>
            <p:ph type="body" sz="quarter" idx="10"/>
          </p:nvPr>
        </p:nvSpPr>
        <p:spPr/>
        <p:txBody>
          <a:bodyPr/>
          <a:lstStyle/>
          <a:p>
            <a:r>
              <a:rPr lang="en-US" dirty="0"/>
              <a:t>There's also replace(), which replaces one substring with another</a:t>
            </a:r>
          </a:p>
        </p:txBody>
      </p:sp>
    </p:spTree>
    <p:extLst>
      <p:ext uri="{BB962C8B-B14F-4D97-AF65-F5344CB8AC3E}">
        <p14:creationId xmlns:p14="http://schemas.microsoft.com/office/powerpoint/2010/main" val="235444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7059C-5313-DC4B-992B-8E700EA05827}"/>
              </a:ext>
            </a:extLst>
          </p:cNvPr>
          <p:cNvSpPr>
            <a:spLocks noGrp="1"/>
          </p:cNvSpPr>
          <p:nvPr>
            <p:ph sz="quarter" idx="10"/>
          </p:nvPr>
        </p:nvSpPr>
        <p:spPr/>
        <p:txBody>
          <a:bodyPr>
            <a:normAutofit fontScale="92500" lnSpcReduction="20000"/>
          </a:bodyPr>
          <a:lstStyle/>
          <a:p>
            <a:r>
              <a:rPr lang="en-US" dirty="0"/>
              <a:t>s = 'A noble spirit embiggens the smallest man.'</a:t>
            </a:r>
          </a:p>
          <a:p>
            <a:r>
              <a:rPr lang="en-US" dirty="0" err="1"/>
              <a:t>s.replace</a:t>
            </a:r>
            <a:r>
              <a:rPr lang="en-US" dirty="0"/>
              <a:t>('embiggen', 'cromulent')</a:t>
            </a:r>
          </a:p>
          <a:p>
            <a:endParaRPr lang="en-US" dirty="0"/>
          </a:p>
          <a:p>
            <a:r>
              <a:rPr lang="en-US" dirty="0" err="1"/>
              <a:t>s.replace</a:t>
            </a:r>
            <a:r>
              <a:rPr lang="en-US" dirty="0"/>
              <a:t>('e', 'X')</a:t>
            </a:r>
          </a:p>
          <a:p>
            <a:endParaRPr lang="en-US" dirty="0"/>
          </a:p>
          <a:p>
            <a:r>
              <a:rPr lang="en-US" dirty="0"/>
              <a:t>You can also add an </a:t>
            </a:r>
            <a:r>
              <a:rPr lang="en-US" i="1" dirty="0"/>
              <a:t>optional</a:t>
            </a:r>
            <a:r>
              <a:rPr lang="en-US" dirty="0"/>
              <a:t> third parameter to specify how many times (at most) to make the replacement:</a:t>
            </a:r>
          </a:p>
          <a:p>
            <a:endParaRPr lang="en-US" dirty="0"/>
          </a:p>
          <a:p>
            <a:r>
              <a:rPr lang="en-US" dirty="0" err="1"/>
              <a:t>s.replace</a:t>
            </a:r>
            <a:r>
              <a:rPr lang="en-US" dirty="0"/>
              <a:t>('e', 'X', 2)</a:t>
            </a:r>
          </a:p>
          <a:p>
            <a:endParaRPr lang="en-US" dirty="0"/>
          </a:p>
          <a:p>
            <a:r>
              <a:rPr lang="en-US" dirty="0" err="1"/>
              <a:t>s.replace</a:t>
            </a:r>
            <a:r>
              <a:rPr lang="en-US" dirty="0"/>
              <a:t>('</a:t>
            </a:r>
            <a:r>
              <a:rPr lang="en-US" dirty="0" err="1"/>
              <a:t>asdf</a:t>
            </a:r>
            <a:r>
              <a:rPr lang="en-US" dirty="0"/>
              <a:t>', '</a:t>
            </a:r>
            <a:r>
              <a:rPr lang="en-US" dirty="0" err="1"/>
              <a:t>ghjk</a:t>
            </a:r>
            <a:r>
              <a:rPr lang="en-US" dirty="0"/>
              <a:t>')</a:t>
            </a:r>
          </a:p>
          <a:p>
            <a:endParaRPr lang="en-US" dirty="0"/>
          </a:p>
          <a:p>
            <a:r>
              <a:rPr lang="en-US" dirty="0"/>
              <a:t>Again, note that .replace() returns a new string; the old one is unchanged</a:t>
            </a:r>
          </a:p>
        </p:txBody>
      </p:sp>
    </p:spTree>
    <p:extLst>
      <p:ext uri="{BB962C8B-B14F-4D97-AF65-F5344CB8AC3E}">
        <p14:creationId xmlns:p14="http://schemas.microsoft.com/office/powerpoint/2010/main" val="7177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CTECH402_M3_02	</a:t>
            </a:r>
          </a:p>
          <a:p>
            <a:r>
              <a:rPr lang="en-US" dirty="0">
                <a:solidFill>
                  <a:schemeClr val="bg1"/>
                </a:solidFill>
              </a:rPr>
              <a:t>Strings Are Sequences </a:t>
            </a:r>
          </a:p>
        </p:txBody>
      </p:sp>
    </p:spTree>
    <p:extLst>
      <p:ext uri="{BB962C8B-B14F-4D97-AF65-F5344CB8AC3E}">
        <p14:creationId xmlns:p14="http://schemas.microsoft.com/office/powerpoint/2010/main" val="1673196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CTECH402_M3_04	</a:t>
            </a:r>
          </a:p>
          <a:p>
            <a:r>
              <a:rPr lang="en-US" dirty="0">
                <a:solidFill>
                  <a:schemeClr val="bg1"/>
                </a:solidFill>
              </a:rPr>
              <a:t>Strings Are Immutable</a:t>
            </a:r>
          </a:p>
        </p:txBody>
      </p:sp>
    </p:spTree>
    <p:extLst>
      <p:ext uri="{BB962C8B-B14F-4D97-AF65-F5344CB8AC3E}">
        <p14:creationId xmlns:p14="http://schemas.microsoft.com/office/powerpoint/2010/main" val="160730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674F0-C04C-0547-A9AB-5F868581034B}"/>
              </a:ext>
            </a:extLst>
          </p:cNvPr>
          <p:cNvSpPr>
            <a:spLocks noGrp="1"/>
          </p:cNvSpPr>
          <p:nvPr>
            <p:ph type="body" sz="quarter" idx="10"/>
          </p:nvPr>
        </p:nvSpPr>
        <p:spPr/>
        <p:txBody>
          <a:bodyPr/>
          <a:lstStyle/>
          <a:p>
            <a:r>
              <a:rPr lang="en-US" dirty="0"/>
              <a:t>Have you noticed a pattern with strings?</a:t>
            </a:r>
          </a:p>
          <a:p>
            <a:r>
              <a:rPr lang="en-US" dirty="0"/>
              <a:t>All of the string methods we've seen </a:t>
            </a:r>
            <a:r>
              <a:rPr lang="en-US" i="1" dirty="0"/>
              <a:t>leave the original string unmodified</a:t>
            </a:r>
            <a:r>
              <a:rPr lang="en-US" dirty="0"/>
              <a:t>. They </a:t>
            </a:r>
            <a:r>
              <a:rPr lang="en-US" i="1" dirty="0"/>
              <a:t>always</a:t>
            </a:r>
            <a:r>
              <a:rPr lang="en-US" dirty="0"/>
              <a:t> return a new string with the appropriate changes.</a:t>
            </a:r>
          </a:p>
          <a:p>
            <a:r>
              <a:rPr lang="en-US" dirty="0"/>
              <a:t>.upper(), .lower(), .replace() …</a:t>
            </a:r>
          </a:p>
        </p:txBody>
      </p:sp>
    </p:spTree>
    <p:extLst>
      <p:ext uri="{BB962C8B-B14F-4D97-AF65-F5344CB8AC3E}">
        <p14:creationId xmlns:p14="http://schemas.microsoft.com/office/powerpoint/2010/main" val="4264147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312C2-2CB5-4643-9BC9-235EA63E2DDA}"/>
              </a:ext>
            </a:extLst>
          </p:cNvPr>
          <p:cNvSpPr>
            <a:spLocks noGrp="1"/>
          </p:cNvSpPr>
          <p:nvPr>
            <p:ph type="body" sz="quarter" idx="10"/>
          </p:nvPr>
        </p:nvSpPr>
        <p:spPr/>
        <p:txBody>
          <a:bodyPr>
            <a:normAutofit/>
          </a:bodyPr>
          <a:lstStyle/>
          <a:p>
            <a:r>
              <a:rPr lang="en-US" dirty="0"/>
              <a:t>Lists are </a:t>
            </a:r>
            <a:r>
              <a:rPr lang="en-US" i="1" dirty="0"/>
              <a:t>mutable</a:t>
            </a:r>
            <a:r>
              <a:rPr lang="en-US" dirty="0"/>
              <a:t>. A list method can </a:t>
            </a:r>
            <a:r>
              <a:rPr lang="en-US" i="1" dirty="0"/>
              <a:t>change </a:t>
            </a:r>
            <a:r>
              <a:rPr lang="en-US" dirty="0"/>
              <a:t>a list, which affects any variables whose value is the list.</a:t>
            </a:r>
          </a:p>
          <a:p>
            <a:r>
              <a:rPr lang="en-US" dirty="0"/>
              <a:t>Strings are </a:t>
            </a:r>
            <a:r>
              <a:rPr lang="en-US" i="1" dirty="0"/>
              <a:t>immutable</a:t>
            </a:r>
            <a:r>
              <a:rPr lang="en-US" dirty="0"/>
              <a:t>. String methods never change a string. That means there is no possibility that other variables whose value is the same string could be affected.</a:t>
            </a:r>
          </a:p>
          <a:p>
            <a:r>
              <a:rPr lang="en-US" dirty="0"/>
              <a:t>Consequence: list methods that modify the list have no string counterparts. </a:t>
            </a:r>
          </a:p>
        </p:txBody>
      </p:sp>
    </p:spTree>
    <p:extLst>
      <p:ext uri="{BB962C8B-B14F-4D97-AF65-F5344CB8AC3E}">
        <p14:creationId xmlns:p14="http://schemas.microsoft.com/office/powerpoint/2010/main" val="2726816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These all fail:</a:t>
            </a:r>
          </a:p>
          <a:p>
            <a:endParaRPr lang="en-US" dirty="0"/>
          </a:p>
          <a:p>
            <a:r>
              <a:rPr lang="en-US" dirty="0"/>
              <a:t>s = 'Help'</a:t>
            </a:r>
          </a:p>
          <a:p>
            <a:r>
              <a:rPr lang="en-US" dirty="0" err="1"/>
              <a:t>s.append</a:t>
            </a:r>
            <a:r>
              <a:rPr lang="en-US" dirty="0"/>
              <a:t>('!')   # -&gt; &lt;error&gt;</a:t>
            </a:r>
          </a:p>
          <a:p>
            <a:r>
              <a:rPr lang="en-US" dirty="0"/>
              <a:t>s[0] = 'W'      # -&gt; &lt;error&gt;</a:t>
            </a:r>
          </a:p>
          <a:p>
            <a:r>
              <a:rPr lang="en-US" dirty="0" err="1"/>
              <a:t>s.remove</a:t>
            </a:r>
            <a:r>
              <a:rPr lang="en-US" dirty="0"/>
              <a:t>('e')   # -&gt; &lt;error&gt;</a:t>
            </a:r>
          </a:p>
        </p:txBody>
      </p:sp>
    </p:spTree>
    <p:extLst>
      <p:ext uri="{BB962C8B-B14F-4D97-AF65-F5344CB8AC3E}">
        <p14:creationId xmlns:p14="http://schemas.microsoft.com/office/powerpoint/2010/main" val="1419547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What you </a:t>
            </a:r>
            <a:r>
              <a:rPr lang="en-US" i="1" dirty="0"/>
              <a:t>can</a:t>
            </a:r>
            <a:r>
              <a:rPr lang="en-US" dirty="0"/>
              <a:t> do is compute a new string with the appropriate changes:</a:t>
            </a:r>
          </a:p>
          <a:p>
            <a:endParaRPr lang="en-US" dirty="0"/>
          </a:p>
          <a:p>
            <a:r>
              <a:rPr lang="en-US" dirty="0"/>
              <a:t>s = 'Help'</a:t>
            </a:r>
          </a:p>
          <a:p>
            <a:r>
              <a:rPr lang="en-US" dirty="0"/>
              <a:t>t = s + '!'              # s: 'Help' t: 'Help!'</a:t>
            </a:r>
          </a:p>
          <a:p>
            <a:r>
              <a:rPr lang="en-US" dirty="0"/>
              <a:t>u = </a:t>
            </a:r>
            <a:r>
              <a:rPr lang="en-US" dirty="0" err="1"/>
              <a:t>t.replace</a:t>
            </a:r>
            <a:r>
              <a:rPr lang="en-US" dirty="0"/>
              <a:t>('H','W')   # s: 'Help!' t: 'Help!' u: '</a:t>
            </a:r>
            <a:r>
              <a:rPr lang="en-US" dirty="0" err="1"/>
              <a:t>Welp</a:t>
            </a:r>
            <a:r>
              <a:rPr lang="en-US" dirty="0"/>
              <a:t>!'</a:t>
            </a:r>
          </a:p>
          <a:p>
            <a:r>
              <a:rPr lang="en-US" dirty="0"/>
              <a:t>v = </a:t>
            </a:r>
            <a:r>
              <a:rPr lang="en-US" dirty="0" err="1"/>
              <a:t>u.replace</a:t>
            </a:r>
            <a:r>
              <a:rPr lang="en-US" dirty="0"/>
              <a:t>('e','')    # s: 'Help!' t: 'Help!' u: '</a:t>
            </a:r>
            <a:r>
              <a:rPr lang="en-US" dirty="0" err="1"/>
              <a:t>Welp</a:t>
            </a:r>
            <a:r>
              <a:rPr lang="en-US" dirty="0"/>
              <a:t>!' v: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17275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Often, if you don't need the old string, you can just reuse the variable</a:t>
            </a:r>
          </a:p>
          <a:p>
            <a:endParaRPr lang="en-US" dirty="0"/>
          </a:p>
          <a:p>
            <a:r>
              <a:rPr lang="en-US" dirty="0"/>
              <a:t>s = 'Help'</a:t>
            </a:r>
          </a:p>
          <a:p>
            <a:r>
              <a:rPr lang="en-US" dirty="0"/>
              <a:t>s = s + '!'              # s: 'Help!'</a:t>
            </a:r>
          </a:p>
          <a:p>
            <a:r>
              <a:rPr lang="en-US" dirty="0"/>
              <a:t>s = </a:t>
            </a:r>
            <a:r>
              <a:rPr lang="en-US" dirty="0" err="1"/>
              <a:t>s.replace</a:t>
            </a:r>
            <a:r>
              <a:rPr lang="en-US" dirty="0"/>
              <a:t>('H','W')   # s: '</a:t>
            </a:r>
            <a:r>
              <a:rPr lang="en-US" dirty="0" err="1"/>
              <a:t>Welp</a:t>
            </a:r>
            <a:r>
              <a:rPr lang="en-US" dirty="0"/>
              <a:t>!'</a:t>
            </a:r>
          </a:p>
          <a:p>
            <a:r>
              <a:rPr lang="en-US" dirty="0"/>
              <a:t>s = </a:t>
            </a:r>
            <a:r>
              <a:rPr lang="en-US" dirty="0" err="1"/>
              <a:t>s.replace</a:t>
            </a:r>
            <a:r>
              <a:rPr lang="en-US" dirty="0"/>
              <a:t>('e','')    # s: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174992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type="body" sz="quarter" idx="10"/>
          </p:nvPr>
        </p:nvSpPr>
        <p:spPr/>
        <p:txBody>
          <a:bodyPr>
            <a:normAutofit fontScale="92500" lnSpcReduction="20000"/>
          </a:bodyPr>
          <a:lstStyle/>
          <a:p>
            <a:r>
              <a:rPr lang="en-US" dirty="0"/>
              <a:t>There is a very important difference between </a:t>
            </a:r>
            <a:r>
              <a:rPr lang="en-US" i="1" dirty="0"/>
              <a:t>modifying</a:t>
            </a:r>
            <a:r>
              <a:rPr lang="en-US" dirty="0"/>
              <a:t> an object and </a:t>
            </a:r>
            <a:r>
              <a:rPr lang="en-US" i="1" dirty="0"/>
              <a:t>changing the variable that points to it</a:t>
            </a:r>
          </a:p>
          <a:p>
            <a:endParaRPr lang="en-US" dirty="0"/>
          </a:p>
          <a:p>
            <a:r>
              <a:rPr lang="en-US" dirty="0"/>
              <a:t>s = 'Help'</a:t>
            </a:r>
          </a:p>
          <a:p>
            <a:r>
              <a:rPr lang="en-US" dirty="0"/>
              <a:t>t = s</a:t>
            </a:r>
          </a:p>
          <a:p>
            <a:r>
              <a:rPr lang="en-US" dirty="0"/>
              <a:t>s = s + '!'              # s: 'Help!'  t: 'Help'</a:t>
            </a:r>
          </a:p>
          <a:p>
            <a:pPr marL="0" indent="0">
              <a:buNone/>
            </a:pPr>
            <a:endParaRPr lang="en-US" dirty="0"/>
          </a:p>
          <a:p>
            <a:pPr marL="0" indent="0">
              <a:buNone/>
            </a:pPr>
            <a:r>
              <a:rPr lang="en-US" dirty="0" err="1"/>
              <a:t>Assignng</a:t>
            </a:r>
            <a:r>
              <a:rPr lang="en-US" dirty="0"/>
              <a:t> a new value to </a:t>
            </a:r>
            <a:r>
              <a:rPr lang="en-US" i="1" dirty="0"/>
              <a:t>s</a:t>
            </a:r>
            <a:r>
              <a:rPr lang="en-US" dirty="0"/>
              <a:t> does not affect </a:t>
            </a:r>
            <a:r>
              <a:rPr lang="en-US" i="1" dirty="0"/>
              <a:t>t</a:t>
            </a:r>
            <a:r>
              <a:rPr lang="en-US" dirty="0"/>
              <a:t>.</a:t>
            </a:r>
          </a:p>
          <a:p>
            <a:pPr marL="0" indent="0">
              <a:buNone/>
            </a:pPr>
            <a:r>
              <a:rPr lang="en-US" b="1" dirty="0"/>
              <a:t>Show diagram!</a:t>
            </a:r>
            <a:br>
              <a:rPr lang="en-US" dirty="0"/>
            </a:br>
            <a:br>
              <a:rPr lang="en-US" dirty="0"/>
            </a:br>
            <a:endParaRPr lang="en-US" dirty="0"/>
          </a:p>
        </p:txBody>
      </p:sp>
    </p:spTree>
    <p:extLst>
      <p:ext uri="{BB962C8B-B14F-4D97-AF65-F5344CB8AC3E}">
        <p14:creationId xmlns:p14="http://schemas.microsoft.com/office/powerpoint/2010/main" val="614367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lnSpcReduction="10000"/>
          </a:bodyPr>
          <a:lstStyle/>
          <a:p>
            <a:r>
              <a:rPr lang="en-US" dirty="0"/>
              <a:t>An even more compact way of computing a new string is to chain together methods:</a:t>
            </a:r>
          </a:p>
          <a:p>
            <a:endParaRPr lang="en-US" dirty="0"/>
          </a:p>
          <a:p>
            <a:r>
              <a:rPr lang="en-US" b="1" dirty="0"/>
              <a:t>s = 'Help'</a:t>
            </a:r>
          </a:p>
          <a:p>
            <a:r>
              <a:rPr lang="en-US" b="1" dirty="0" err="1"/>
              <a:t>s.replace</a:t>
            </a:r>
            <a:r>
              <a:rPr lang="en-US" b="1" dirty="0"/>
              <a:t>('H','W') # '</a:t>
            </a:r>
            <a:r>
              <a:rPr lang="en-US" b="1" dirty="0" err="1"/>
              <a:t>Welp</a:t>
            </a:r>
            <a:r>
              <a:rPr lang="en-US" b="1" dirty="0"/>
              <a:t>'</a:t>
            </a:r>
          </a:p>
          <a:p>
            <a:r>
              <a:rPr lang="en-US" b="1" dirty="0" err="1"/>
              <a:t>s.replace</a:t>
            </a:r>
            <a:r>
              <a:rPr lang="en-US" b="1" dirty="0"/>
              <a:t>('H','W').replace('e','') # '</a:t>
            </a:r>
            <a:r>
              <a:rPr lang="en-US" b="1" dirty="0" err="1"/>
              <a:t>Wlp</a:t>
            </a:r>
            <a:r>
              <a:rPr lang="en-US" b="1" dirty="0"/>
              <a:t>'</a:t>
            </a:r>
          </a:p>
          <a:p>
            <a:r>
              <a:rPr lang="en-US" b="1" dirty="0" err="1"/>
              <a:t>s.replace</a:t>
            </a:r>
            <a:r>
              <a:rPr lang="en-US" b="1" dirty="0"/>
              <a:t>('H','W').replace('e','') + '!' # '</a:t>
            </a:r>
            <a:r>
              <a:rPr lang="en-US" b="1" dirty="0" err="1"/>
              <a:t>Wlp</a:t>
            </a:r>
            <a:r>
              <a:rPr lang="en-US" b="1" dirty="0"/>
              <a:t>!'</a:t>
            </a:r>
          </a:p>
          <a:p>
            <a:endParaRPr lang="en-US" dirty="0"/>
          </a:p>
          <a:p>
            <a:r>
              <a:rPr lang="en-US" dirty="0"/>
              <a:t>This works for the same reason that </a:t>
            </a:r>
          </a:p>
          <a:p>
            <a:r>
              <a:rPr lang="en-US" b="1" dirty="0"/>
              <a:t>1+2+3</a:t>
            </a:r>
            <a:r>
              <a:rPr lang="en-US" dirty="0"/>
              <a:t> </a:t>
            </a:r>
          </a:p>
          <a:p>
            <a:r>
              <a:rPr lang="en-US" dirty="0"/>
              <a:t>does: Python computes the value of each piece, and uses that to compute the value of the whole expression</a:t>
            </a:r>
          </a:p>
        </p:txBody>
      </p:sp>
    </p:spTree>
    <p:extLst>
      <p:ext uri="{BB962C8B-B14F-4D97-AF65-F5344CB8AC3E}">
        <p14:creationId xmlns:p14="http://schemas.microsoft.com/office/powerpoint/2010/main" val="1778720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3</a:t>
            </a:r>
          </a:p>
          <a:p>
            <a:r>
              <a:rPr lang="en-US" dirty="0">
                <a:solidFill>
                  <a:schemeClr val="bg1"/>
                </a:solidFill>
              </a:rPr>
              <a:t>CTECH402_M3_05	</a:t>
            </a:r>
          </a:p>
          <a:p>
            <a:r>
              <a:rPr lang="en-US" dirty="0">
                <a:solidFill>
                  <a:schemeClr val="bg1"/>
                </a:solidFill>
              </a:rPr>
              <a:t>Converting Lists to Strings and Strings to Lists</a:t>
            </a:r>
          </a:p>
        </p:txBody>
      </p:sp>
    </p:spTree>
    <p:extLst>
      <p:ext uri="{BB962C8B-B14F-4D97-AF65-F5344CB8AC3E}">
        <p14:creationId xmlns:p14="http://schemas.microsoft.com/office/powerpoint/2010/main" val="2532798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type="body" sz="quarter" idx="10"/>
          </p:nvPr>
        </p:nvSpPr>
        <p:spPr/>
        <p:txBody>
          <a:bodyPr>
            <a:normAutofit/>
          </a:bodyPr>
          <a:lstStyle/>
          <a:p>
            <a:r>
              <a:rPr lang="en-US" dirty="0"/>
              <a:t>Two especially powerful string methods are .join(), which turns a list into a string, and .split(), which turns a string into a list</a:t>
            </a:r>
          </a:p>
        </p:txBody>
      </p:sp>
    </p:spTree>
    <p:extLst>
      <p:ext uri="{BB962C8B-B14F-4D97-AF65-F5344CB8AC3E}">
        <p14:creationId xmlns:p14="http://schemas.microsoft.com/office/powerpoint/2010/main" val="259579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fontScale="92500" lnSpcReduction="10000"/>
          </a:bodyPr>
          <a:lstStyle/>
          <a:p>
            <a:r>
              <a:rPr lang="en-US" dirty="0"/>
              <a:t>Strings and lists are extraordinarily similar.</a:t>
            </a:r>
          </a:p>
          <a:p>
            <a:r>
              <a:rPr lang="en-US" dirty="0"/>
              <a:t>They are both what in Python are called </a:t>
            </a:r>
            <a:r>
              <a:rPr lang="en-US" i="1" dirty="0"/>
              <a:t>sequence types: </a:t>
            </a:r>
            <a:r>
              <a:rPr lang="en-US" dirty="0"/>
              <a:t>an ordered sequence of smaller things:</a:t>
            </a:r>
          </a:p>
          <a:p>
            <a:pPr lvl="1"/>
            <a:r>
              <a:rPr lang="en-US" dirty="0"/>
              <a:t>For lists, they're individual values (integers, strings, Booleans, etc.)</a:t>
            </a:r>
          </a:p>
          <a:p>
            <a:pPr lvl="1"/>
            <a:r>
              <a:rPr lang="en-US" dirty="0"/>
              <a:t>For strings, they're characters (letters, digits, punctuation, emoji, etc.)</a:t>
            </a:r>
          </a:p>
          <a:p>
            <a:r>
              <a:rPr lang="en-US" dirty="0"/>
              <a:t>A string is not </a:t>
            </a:r>
            <a:r>
              <a:rPr lang="en-US" i="1" dirty="0"/>
              <a:t>actually</a:t>
            </a:r>
            <a:r>
              <a:rPr lang="en-US" dirty="0"/>
              <a:t> a list: </a:t>
            </a:r>
            <a:r>
              <a:rPr lang="en-US" b="1" dirty="0"/>
              <a:t>'Hello'</a:t>
            </a:r>
            <a:r>
              <a:rPr lang="en-US" dirty="0"/>
              <a:t> is not the same as </a:t>
            </a:r>
            <a:r>
              <a:rPr lang="en-US" b="1" dirty="0"/>
              <a:t>['H', 'e', 'l', 'l', 'o']</a:t>
            </a:r>
          </a:p>
          <a:p>
            <a:r>
              <a:rPr lang="en-US" dirty="0"/>
              <a:t>But they're close enough that you can do many of the same things with them</a:t>
            </a:r>
          </a:p>
        </p:txBody>
      </p:sp>
    </p:spTree>
    <p:extLst>
      <p:ext uri="{BB962C8B-B14F-4D97-AF65-F5344CB8AC3E}">
        <p14:creationId xmlns:p14="http://schemas.microsoft.com/office/powerpoint/2010/main" val="1106543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dirty="0"/>
              <a:t>l = ['this', 'that', 'the', 'other']</a:t>
            </a:r>
          </a:p>
          <a:p>
            <a:r>
              <a:rPr lang="en-US" dirty="0"/>
              <a:t>' '.join(l)        # -&gt; 'this that the other'</a:t>
            </a:r>
          </a:p>
          <a:p>
            <a:endParaRPr lang="en-US" i="1" dirty="0"/>
          </a:p>
          <a:p>
            <a:r>
              <a:rPr lang="en-US" i="1" dirty="0"/>
              <a:t>This is a little confusing, but do you see what it did? It wrote the elements of l, one after another, into a single string. It put spaces between successive elements.</a:t>
            </a:r>
            <a:endParaRPr lang="en-US" dirty="0"/>
          </a:p>
        </p:txBody>
      </p:sp>
    </p:spTree>
    <p:extLst>
      <p:ext uri="{BB962C8B-B14F-4D97-AF65-F5344CB8AC3E}">
        <p14:creationId xmlns:p14="http://schemas.microsoft.com/office/powerpoint/2010/main" val="310729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b="1" dirty="0"/>
              <a:t>'</a:t>
            </a:r>
            <a:r>
              <a:rPr lang="en-US" b="1" dirty="0" err="1"/>
              <a:t>XXX'.join</a:t>
            </a:r>
            <a:r>
              <a:rPr lang="en-US" b="1" dirty="0"/>
              <a:t>(l)      # -&gt; '</a:t>
            </a:r>
            <a:r>
              <a:rPr lang="en-US" b="1" dirty="0" err="1"/>
              <a:t>thisXXXthatXXXtheXXXother</a:t>
            </a:r>
            <a:r>
              <a:rPr lang="en-US" b="1" dirty="0"/>
              <a:t>'</a:t>
            </a:r>
          </a:p>
          <a:p>
            <a:endParaRPr lang="en-US" i="1" dirty="0"/>
          </a:p>
          <a:p>
            <a:r>
              <a:rPr lang="en-US" i="1" dirty="0"/>
              <a:t>It uses whatever string you invoke the method on as the glue between successive elements of l.</a:t>
            </a:r>
          </a:p>
          <a:p>
            <a:endParaRPr lang="en-US" dirty="0"/>
          </a:p>
          <a:p>
            <a:r>
              <a:rPr lang="en-US" b="1" dirty="0"/>
              <a:t>''.join(l)         # -&gt; '</a:t>
            </a:r>
            <a:r>
              <a:rPr lang="en-US" b="1" dirty="0" err="1"/>
              <a:t>thisthattheother</a:t>
            </a:r>
            <a:r>
              <a:rPr lang="en-US" b="1" dirty="0"/>
              <a:t>'</a:t>
            </a:r>
          </a:p>
          <a:p>
            <a:endParaRPr lang="en-US" dirty="0"/>
          </a:p>
          <a:p>
            <a:r>
              <a:rPr lang="en-US" dirty="0"/>
              <a:t>If you don't want any glue, invoke .join() as a method on the empty string</a:t>
            </a:r>
          </a:p>
          <a:p>
            <a:endParaRPr lang="en-US" i="1" dirty="0"/>
          </a:p>
          <a:p>
            <a:r>
              <a:rPr lang="en-US" i="1" dirty="0"/>
              <a:t>This is confusing syntax; I apologize. It's one of the few real warts in Python.</a:t>
            </a:r>
          </a:p>
        </p:txBody>
      </p:sp>
    </p:spTree>
    <p:extLst>
      <p:ext uri="{BB962C8B-B14F-4D97-AF65-F5344CB8AC3E}">
        <p14:creationId xmlns:p14="http://schemas.microsoft.com/office/powerpoint/2010/main" val="3590486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5A267-1828-4840-80BD-0E4504EE87B0}"/>
              </a:ext>
            </a:extLst>
          </p:cNvPr>
          <p:cNvSpPr>
            <a:spLocks noGrp="1"/>
          </p:cNvSpPr>
          <p:nvPr>
            <p:ph type="body" sz="quarter" idx="10"/>
          </p:nvPr>
        </p:nvSpPr>
        <p:spPr/>
        <p:txBody>
          <a:bodyPr/>
          <a:lstStyle/>
          <a:p>
            <a:r>
              <a:rPr lang="en-US" dirty="0"/>
              <a:t>The opposite of .join(), which turns a list of strings into a string, is .split(), which turns a string into a list of strings. Again, an example is worth a thousand explanations.</a:t>
            </a:r>
          </a:p>
        </p:txBody>
      </p:sp>
    </p:spTree>
    <p:extLst>
      <p:ext uri="{BB962C8B-B14F-4D97-AF65-F5344CB8AC3E}">
        <p14:creationId xmlns:p14="http://schemas.microsoft.com/office/powerpoint/2010/main" val="289537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sz="quarter" idx="10"/>
          </p:nvPr>
        </p:nvSpPr>
        <p:spPr/>
        <p:txBody>
          <a:bodyPr>
            <a:normAutofit/>
          </a:bodyPr>
          <a:lstStyle/>
          <a:p>
            <a:r>
              <a:rPr lang="en-US" b="1" dirty="0"/>
              <a:t>s = 'This that the other'</a:t>
            </a:r>
          </a:p>
          <a:p>
            <a:r>
              <a:rPr lang="en-US" b="1" dirty="0" err="1"/>
              <a:t>s.split</a:t>
            </a:r>
            <a:r>
              <a:rPr lang="en-US" b="1" dirty="0"/>
              <a:t>()           # -&gt; ['This', 'that', 'the', 'other']</a:t>
            </a:r>
          </a:p>
          <a:p>
            <a:r>
              <a:rPr lang="en-US" b="1" dirty="0" err="1"/>
              <a:t>s.split</a:t>
            </a:r>
            <a:r>
              <a:rPr lang="en-US" b="1" dirty="0"/>
              <a:t>('</a:t>
            </a:r>
            <a:r>
              <a:rPr lang="en-US" b="1" dirty="0" err="1"/>
              <a:t>th</a:t>
            </a:r>
            <a:r>
              <a:rPr lang="en-US" b="1" dirty="0"/>
              <a:t>')       # -&gt; ['This ', 'at ', 'e o', '</a:t>
            </a:r>
            <a:r>
              <a:rPr lang="en-US" b="1" dirty="0" err="1"/>
              <a:t>er</a:t>
            </a:r>
            <a:r>
              <a:rPr lang="en-US" b="1" dirty="0"/>
              <a:t>']</a:t>
            </a:r>
          </a:p>
          <a:p>
            <a:r>
              <a:rPr lang="en-US" b="1" dirty="0" err="1"/>
              <a:t>s.split</a:t>
            </a:r>
            <a:r>
              <a:rPr lang="en-US" b="1" dirty="0"/>
              <a:t>('X')        # -&gt; ['This that the other']</a:t>
            </a:r>
          </a:p>
          <a:p>
            <a:pPr marL="0" indent="0">
              <a:buNone/>
            </a:pPr>
            <a:br>
              <a:rPr lang="en-US" dirty="0"/>
            </a:br>
            <a:endParaRPr lang="en-US" dirty="0"/>
          </a:p>
        </p:txBody>
      </p:sp>
    </p:spTree>
    <p:extLst>
      <p:ext uri="{BB962C8B-B14F-4D97-AF65-F5344CB8AC3E}">
        <p14:creationId xmlns:p14="http://schemas.microsoft.com/office/powerpoint/2010/main" val="460275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9F0EE-6D15-BC40-9766-933882329FFB}"/>
              </a:ext>
            </a:extLst>
          </p:cNvPr>
          <p:cNvSpPr>
            <a:spLocks noGrp="1"/>
          </p:cNvSpPr>
          <p:nvPr>
            <p:ph sz="quarter" idx="10"/>
          </p:nvPr>
        </p:nvSpPr>
        <p:spPr/>
        <p:txBody>
          <a:bodyPr>
            <a:normAutofit/>
          </a:bodyPr>
          <a:lstStyle/>
          <a:p>
            <a:r>
              <a:rPr lang="en-US" dirty="0"/>
              <a:t>.split() is </a:t>
            </a:r>
            <a:r>
              <a:rPr lang="en-US" i="1" dirty="0"/>
              <a:t>also</a:t>
            </a:r>
            <a:r>
              <a:rPr lang="en-US" dirty="0"/>
              <a:t> a string method; you invoke it on the string to be split and pass in the glue to be removed.</a:t>
            </a:r>
          </a:p>
          <a:p>
            <a:r>
              <a:rPr lang="en-US" dirty="0"/>
              <a:t>.split() is very literal-minded: it will split wherever it finds the glue substring, even if you didn't expect the glue to be there</a:t>
            </a:r>
          </a:p>
        </p:txBody>
      </p:sp>
    </p:spTree>
    <p:extLst>
      <p:ext uri="{BB962C8B-B14F-4D97-AF65-F5344CB8AC3E}">
        <p14:creationId xmlns:p14="http://schemas.microsoft.com/office/powerpoint/2010/main" val="1344598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CTECH402_M3_06	</a:t>
            </a:r>
          </a:p>
          <a:p>
            <a:r>
              <a:rPr lang="en-US" dirty="0">
                <a:solidFill>
                  <a:schemeClr val="bg1"/>
                </a:solidFill>
              </a:rPr>
              <a:t>Ranges</a:t>
            </a:r>
          </a:p>
        </p:txBody>
      </p:sp>
    </p:spTree>
    <p:extLst>
      <p:ext uri="{BB962C8B-B14F-4D97-AF65-F5344CB8AC3E}">
        <p14:creationId xmlns:p14="http://schemas.microsoft.com/office/powerpoint/2010/main" val="2943683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8C9F6-5714-6347-B290-96F630295E74}"/>
              </a:ext>
            </a:extLst>
          </p:cNvPr>
          <p:cNvSpPr>
            <a:spLocks noGrp="1"/>
          </p:cNvSpPr>
          <p:nvPr>
            <p:ph type="body" sz="quarter" idx="10"/>
          </p:nvPr>
        </p:nvSpPr>
        <p:spPr/>
        <p:txBody>
          <a:bodyPr/>
          <a:lstStyle/>
          <a:p>
            <a:r>
              <a:rPr lang="en-US" dirty="0"/>
              <a:t>Now we're going to learn two pieces of Python string and list wizardry: you never </a:t>
            </a:r>
            <a:r>
              <a:rPr lang="en-US" i="1" dirty="0"/>
              <a:t>need</a:t>
            </a:r>
            <a:r>
              <a:rPr lang="en-US" dirty="0"/>
              <a:t> to use them, but they can make some jobs </a:t>
            </a:r>
            <a:r>
              <a:rPr lang="en-US" i="1" dirty="0"/>
              <a:t>much</a:t>
            </a:r>
            <a:r>
              <a:rPr lang="en-US" dirty="0"/>
              <a:t> easier.</a:t>
            </a:r>
          </a:p>
          <a:p>
            <a:r>
              <a:rPr lang="en-US" dirty="0"/>
              <a:t>First, range(): a function that makes numerical lists. You have to involve it in a slightly funny way: list(range(&lt;integer&gt;,&lt;integer&gt;))</a:t>
            </a:r>
          </a:p>
        </p:txBody>
      </p:sp>
    </p:spTree>
    <p:extLst>
      <p:ext uri="{BB962C8B-B14F-4D97-AF65-F5344CB8AC3E}">
        <p14:creationId xmlns:p14="http://schemas.microsoft.com/office/powerpoint/2010/main" val="1326405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6301A5-4122-CE45-B8D1-1DF39251F660}"/>
              </a:ext>
            </a:extLst>
          </p:cNvPr>
          <p:cNvSpPr>
            <a:spLocks noGrp="1"/>
          </p:cNvSpPr>
          <p:nvPr>
            <p:ph sz="quarter" idx="10"/>
          </p:nvPr>
        </p:nvSpPr>
        <p:spPr/>
        <p:txBody>
          <a:bodyPr>
            <a:normAutofit/>
          </a:bodyPr>
          <a:lstStyle/>
          <a:p>
            <a:r>
              <a:rPr lang="en-US" dirty="0"/>
              <a:t>list(range(0,3))                # -&gt; [0, 1, 2]</a:t>
            </a:r>
          </a:p>
          <a:p>
            <a:r>
              <a:rPr lang="en-US" i="1" dirty="0"/>
              <a:t>It's a list of integers that starts with 0 and stops just before it would reach 3.</a:t>
            </a:r>
          </a:p>
          <a:p>
            <a:endParaRPr lang="en-US" i="1" dirty="0"/>
          </a:p>
          <a:p>
            <a:r>
              <a:rPr lang="en-US" dirty="0"/>
              <a:t>list(range(5,10))             # -&gt; [5, 6, 7, 8, 9]</a:t>
            </a:r>
          </a:p>
          <a:p>
            <a:r>
              <a:rPr lang="en-US" i="1" dirty="0"/>
              <a:t>You don't need to start at 0</a:t>
            </a:r>
            <a:r>
              <a:rPr lang="en-US" dirty="0"/>
              <a:t>. </a:t>
            </a:r>
            <a:r>
              <a:rPr lang="en-US" i="1" dirty="0"/>
              <a:t>This one starts at 5 and stops just before 10.</a:t>
            </a:r>
            <a:endParaRPr lang="en-US" dirty="0"/>
          </a:p>
        </p:txBody>
      </p:sp>
    </p:spTree>
    <p:extLst>
      <p:ext uri="{BB962C8B-B14F-4D97-AF65-F5344CB8AC3E}">
        <p14:creationId xmlns:p14="http://schemas.microsoft.com/office/powerpoint/2010/main" val="4225365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lnSpcReduction="10000"/>
          </a:bodyPr>
          <a:lstStyle/>
          <a:p>
            <a:r>
              <a:rPr lang="en-US" dirty="0"/>
              <a:t>list(range(5,20,2)) # -&gt; [5,7,9,11,13,15,17,19]</a:t>
            </a:r>
          </a:p>
          <a:p>
            <a:r>
              <a:rPr lang="en-US" i="1" dirty="0"/>
              <a:t>You can optionally add a third number: if you do, it counts up by that much at a time.</a:t>
            </a:r>
          </a:p>
          <a:p>
            <a:endParaRPr lang="en-US" i="1" dirty="0"/>
          </a:p>
          <a:p>
            <a:r>
              <a:rPr lang="en-US" dirty="0"/>
              <a:t>list(range(20,0,-5))  # -&gt; [20, 15, 10, 5]</a:t>
            </a:r>
          </a:p>
          <a:p>
            <a:r>
              <a:rPr lang="en-US" i="1" dirty="0"/>
              <a:t>The third number can even be </a:t>
            </a:r>
            <a:r>
              <a:rPr lang="en-US" b="1" i="1" dirty="0"/>
              <a:t>negative</a:t>
            </a:r>
            <a:r>
              <a:rPr lang="en-US" i="1" dirty="0"/>
              <a:t>, in which case it counts backwards from the first number until just before reaching the second.</a:t>
            </a:r>
          </a:p>
          <a:p>
            <a:endParaRPr lang="en-US" i="1" dirty="0"/>
          </a:p>
          <a:p>
            <a:r>
              <a:rPr lang="en-US" dirty="0"/>
              <a:t>list(range(4))                  # -&gt; [0, 1, 2, 3]</a:t>
            </a:r>
          </a:p>
          <a:p>
            <a:r>
              <a:rPr lang="en-US" i="1" dirty="0"/>
              <a:t>Or, and this is very convenient, if you only use </a:t>
            </a:r>
            <a:r>
              <a:rPr lang="en-US" b="1" i="1" dirty="0"/>
              <a:t>one</a:t>
            </a:r>
            <a:r>
              <a:rPr lang="en-US" i="1" dirty="0"/>
              <a:t> number, it starts at zero.</a:t>
            </a:r>
            <a:br>
              <a:rPr lang="en-US" dirty="0"/>
            </a:br>
            <a:endParaRPr lang="en-US" i="1" dirty="0"/>
          </a:p>
        </p:txBody>
      </p:sp>
    </p:spTree>
    <p:extLst>
      <p:ext uri="{BB962C8B-B14F-4D97-AF65-F5344CB8AC3E}">
        <p14:creationId xmlns:p14="http://schemas.microsoft.com/office/powerpoint/2010/main" val="1716803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52-FB81-B148-9D3D-CB262234B3A6}"/>
              </a:ext>
            </a:extLst>
          </p:cNvPr>
          <p:cNvSpPr>
            <a:spLocks noGrp="1"/>
          </p:cNvSpPr>
          <p:nvPr>
            <p:ph type="body" sz="quarter" idx="10"/>
          </p:nvPr>
        </p:nvSpPr>
        <p:spPr/>
        <p:txBody>
          <a:bodyPr/>
          <a:lstStyle/>
          <a:p>
            <a:r>
              <a:rPr lang="en-US" dirty="0"/>
              <a:t>An especially useful way to use range() is in for loops.</a:t>
            </a:r>
          </a:p>
          <a:p>
            <a:r>
              <a:rPr lang="en-US" dirty="0"/>
              <a:t>In this example, notice that it's just range() and not list(range()). Long story; there's an explanation in the notes for this video if you really care about the details.</a:t>
            </a:r>
          </a:p>
          <a:p>
            <a:r>
              <a:rPr lang="en-US" dirty="0"/>
              <a:t>Here's a program to print the first ten square numbers.</a:t>
            </a:r>
          </a:p>
        </p:txBody>
      </p:sp>
    </p:spTree>
    <p:extLst>
      <p:ext uri="{BB962C8B-B14F-4D97-AF65-F5344CB8AC3E}">
        <p14:creationId xmlns:p14="http://schemas.microsoft.com/office/powerpoint/2010/main" val="63871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B44F1B-03CB-5643-9C12-4213E473A4DB}"/>
              </a:ext>
            </a:extLst>
          </p:cNvPr>
          <p:cNvSpPr>
            <a:spLocks noGrp="1"/>
          </p:cNvSpPr>
          <p:nvPr>
            <p:ph type="body" sz="quarter" idx="10"/>
          </p:nvPr>
        </p:nvSpPr>
        <p:spPr/>
        <p:txBody>
          <a:bodyPr/>
          <a:lstStyle/>
          <a:p>
            <a:r>
              <a:rPr lang="en-US" dirty="0"/>
              <a:t>You can take the length of a list with </a:t>
            </a:r>
            <a:r>
              <a:rPr lang="en-US" dirty="0" err="1"/>
              <a:t>len</a:t>
            </a:r>
            <a:r>
              <a:rPr lang="en-US" dirty="0"/>
              <a:t>()</a:t>
            </a:r>
          </a:p>
          <a:p>
            <a:r>
              <a:rPr lang="en-US" dirty="0"/>
              <a:t>You can take the length of a string with </a:t>
            </a:r>
            <a:r>
              <a:rPr lang="en-US" dirty="0" err="1"/>
              <a:t>len</a:t>
            </a:r>
            <a:r>
              <a:rPr lang="en-US" dirty="0"/>
              <a:t>()</a:t>
            </a:r>
          </a:p>
        </p:txBody>
      </p:sp>
    </p:spTree>
    <p:extLst>
      <p:ext uri="{BB962C8B-B14F-4D97-AF65-F5344CB8AC3E}">
        <p14:creationId xmlns:p14="http://schemas.microsoft.com/office/powerpoint/2010/main" val="2683486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14EE9-3856-2F42-A98A-884AA5031D0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B250E0-99B4-E34E-819F-4013D03E8620}"/>
              </a:ext>
            </a:extLst>
          </p:cNvPr>
          <p:cNvSpPr>
            <a:spLocks noGrp="1"/>
          </p:cNvSpPr>
          <p:nvPr>
            <p:ph type="body" sz="quarter" idx="12"/>
          </p:nvPr>
        </p:nvSpPr>
        <p:spPr>
          <a:xfrm>
            <a:off x="949123" y="359330"/>
            <a:ext cx="10955577" cy="1340495"/>
          </a:xfrm>
        </p:spPr>
        <p:txBody>
          <a:bodyPr/>
          <a:lstStyle/>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square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squared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(square) )</a:t>
            </a:r>
          </a:p>
        </p:txBody>
      </p:sp>
      <p:sp>
        <p:nvSpPr>
          <p:cNvPr id="4" name="TextBox 3">
            <a:extLst>
              <a:ext uri="{FF2B5EF4-FFF2-40B4-BE49-F238E27FC236}">
                <a16:creationId xmlns:a16="http://schemas.microsoft.com/office/drawing/2014/main" id="{56FA4EDD-6722-A44A-87F3-9189C478978C}"/>
              </a:ext>
            </a:extLst>
          </p:cNvPr>
          <p:cNvSpPr txBox="1"/>
          <p:nvPr/>
        </p:nvSpPr>
        <p:spPr>
          <a:xfrm>
            <a:off x="3043451" y="5718412"/>
            <a:ext cx="1351652" cy="369332"/>
          </a:xfrm>
          <a:prstGeom prst="rect">
            <a:avLst/>
          </a:prstGeom>
          <a:noFill/>
        </p:spPr>
        <p:txBody>
          <a:bodyPr wrap="none" rtlCol="0">
            <a:spAutoFit/>
          </a:bodyPr>
          <a:lstStyle/>
          <a:p>
            <a:r>
              <a:rPr lang="en-US" dirty="0"/>
              <a:t>&lt;</a:t>
            </a:r>
            <a:r>
              <a:rPr lang="en-US" dirty="0" err="1"/>
              <a:t>range.py</a:t>
            </a:r>
            <a:r>
              <a:rPr lang="en-US" dirty="0"/>
              <a:t>&gt;</a:t>
            </a:r>
          </a:p>
        </p:txBody>
      </p:sp>
    </p:spTree>
    <p:extLst>
      <p:ext uri="{BB962C8B-B14F-4D97-AF65-F5344CB8AC3E}">
        <p14:creationId xmlns:p14="http://schemas.microsoft.com/office/powerpoint/2010/main" val="2363839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CTECH402_M3_07	</a:t>
            </a:r>
          </a:p>
          <a:p>
            <a:r>
              <a:rPr lang="en-US" dirty="0">
                <a:solidFill>
                  <a:schemeClr val="bg1"/>
                </a:solidFill>
              </a:rPr>
              <a:t>Slices</a:t>
            </a:r>
          </a:p>
        </p:txBody>
      </p:sp>
    </p:spTree>
    <p:extLst>
      <p:ext uri="{BB962C8B-B14F-4D97-AF65-F5344CB8AC3E}">
        <p14:creationId xmlns:p14="http://schemas.microsoft.com/office/powerpoint/2010/main" val="178780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6DD5E-8268-3147-975B-3227C8B98EB3}"/>
              </a:ext>
            </a:extLst>
          </p:cNvPr>
          <p:cNvSpPr>
            <a:spLocks noGrp="1"/>
          </p:cNvSpPr>
          <p:nvPr>
            <p:ph type="body" sz="quarter" idx="10"/>
          </p:nvPr>
        </p:nvSpPr>
        <p:spPr/>
        <p:txBody>
          <a:bodyPr/>
          <a:lstStyle/>
          <a:p>
            <a:r>
              <a:rPr lang="en-US" dirty="0"/>
              <a:t>Now that you've met ranges, let's meet </a:t>
            </a:r>
            <a:r>
              <a:rPr lang="en-US" i="1" dirty="0"/>
              <a:t>slices</a:t>
            </a:r>
            <a:r>
              <a:rPr lang="en-US" dirty="0"/>
              <a:t>, which are basically ranges, except instead of picking out integers, they pick out the elements of a list or the characters in a string.</a:t>
            </a:r>
          </a:p>
        </p:txBody>
      </p:sp>
    </p:spTree>
    <p:extLst>
      <p:ext uri="{BB962C8B-B14F-4D97-AF65-F5344CB8AC3E}">
        <p14:creationId xmlns:p14="http://schemas.microsoft.com/office/powerpoint/2010/main" val="2711445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CD444-C3E1-E644-8F69-AB29ECF2DB1F}"/>
              </a:ext>
            </a:extLst>
          </p:cNvPr>
          <p:cNvSpPr>
            <a:spLocks noGrp="1"/>
          </p:cNvSpPr>
          <p:nvPr>
            <p:ph sz="quarter" idx="10"/>
          </p:nvPr>
        </p:nvSpPr>
        <p:spPr/>
        <p:txBody>
          <a:bodyPr>
            <a:normAutofit/>
          </a:bodyPr>
          <a:lstStyle/>
          <a:p>
            <a:r>
              <a:rPr lang="en-US" dirty="0"/>
              <a:t>s </a:t>
            </a:r>
            <a:r>
              <a:rPr lang="en-US" b="1" dirty="0"/>
              <a:t>=</a:t>
            </a:r>
            <a:r>
              <a:rPr lang="en-US" dirty="0"/>
              <a:t> 'ABCDEFGHIJ'</a:t>
            </a:r>
          </a:p>
          <a:p>
            <a:r>
              <a:rPr lang="en-US" i="1" dirty="0"/>
              <a:t>This is an ordinary string with 10 elements</a:t>
            </a:r>
            <a:endParaRPr lang="en-US" dirty="0"/>
          </a:p>
          <a:p>
            <a:r>
              <a:rPr lang="en-US" dirty="0"/>
              <a:t>s</a:t>
            </a:r>
            <a:r>
              <a:rPr lang="en-US" b="1" dirty="0"/>
              <a:t>[3]</a:t>
            </a:r>
            <a:r>
              <a:rPr lang="en-US" dirty="0"/>
              <a:t>       </a:t>
            </a:r>
            <a:r>
              <a:rPr lang="en-US" i="1" dirty="0"/>
              <a:t># -&gt; 'D'</a:t>
            </a:r>
          </a:p>
          <a:p>
            <a:r>
              <a:rPr lang="en-US" i="1" dirty="0"/>
              <a:t>This is zero-based indexing like you already know</a:t>
            </a:r>
          </a:p>
          <a:p>
            <a:endParaRPr lang="en-US" i="1" dirty="0"/>
          </a:p>
          <a:p>
            <a:r>
              <a:rPr lang="en-US" dirty="0"/>
              <a:t>s</a:t>
            </a:r>
            <a:r>
              <a:rPr lang="en-US" b="1" dirty="0"/>
              <a:t>[3:5]</a:t>
            </a:r>
            <a:r>
              <a:rPr lang="en-US" dirty="0"/>
              <a:t>     </a:t>
            </a:r>
            <a:r>
              <a:rPr lang="en-US" i="1" dirty="0"/>
              <a:t># -&gt; 'DE'</a:t>
            </a:r>
          </a:p>
          <a:p>
            <a:r>
              <a:rPr lang="en-US" i="1" dirty="0"/>
              <a:t>Add a colon and it takes a </a:t>
            </a:r>
            <a:r>
              <a:rPr lang="en-US" b="1" i="1" dirty="0"/>
              <a:t>slice</a:t>
            </a:r>
            <a:r>
              <a:rPr lang="en-US" i="1" dirty="0"/>
              <a:t> from the string using the same counting as a range: start at the first index, stop just before the second.</a:t>
            </a:r>
          </a:p>
          <a:p>
            <a:r>
              <a:rPr lang="en-US" dirty="0"/>
              <a:t>s[4:7]     # -&gt; 'EFG'</a:t>
            </a:r>
          </a:p>
          <a:p>
            <a:endParaRPr lang="en-US" dirty="0"/>
          </a:p>
        </p:txBody>
      </p:sp>
    </p:spTree>
    <p:extLst>
      <p:ext uri="{BB962C8B-B14F-4D97-AF65-F5344CB8AC3E}">
        <p14:creationId xmlns:p14="http://schemas.microsoft.com/office/powerpoint/2010/main" val="719244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0043-CFCB-9047-8AD2-5B47C9F44461}"/>
              </a:ext>
            </a:extLst>
          </p:cNvPr>
          <p:cNvSpPr>
            <a:spLocks noGrp="1"/>
          </p:cNvSpPr>
          <p:nvPr>
            <p:ph sz="quarter" idx="10"/>
          </p:nvPr>
        </p:nvSpPr>
        <p:spPr/>
        <p:txBody>
          <a:bodyPr>
            <a:normAutofit/>
          </a:bodyPr>
          <a:lstStyle/>
          <a:p>
            <a:r>
              <a:rPr lang="en-US" dirty="0"/>
              <a:t>s</a:t>
            </a:r>
            <a:r>
              <a:rPr lang="en-US" b="1" dirty="0"/>
              <a:t>[0:4]</a:t>
            </a:r>
            <a:r>
              <a:rPr lang="en-US" dirty="0"/>
              <a:t>     </a:t>
            </a:r>
            <a:r>
              <a:rPr lang="en-US" i="1" dirty="0"/>
              <a:t># -&gt; 'ABCD'</a:t>
            </a:r>
            <a:endParaRPr lang="en-US" dirty="0"/>
          </a:p>
          <a:p>
            <a:r>
              <a:rPr lang="en-US" dirty="0"/>
              <a:t>s</a:t>
            </a:r>
            <a:r>
              <a:rPr lang="en-US" b="1" dirty="0"/>
              <a:t>[:4]</a:t>
            </a:r>
            <a:r>
              <a:rPr lang="en-US" dirty="0"/>
              <a:t>      </a:t>
            </a:r>
            <a:r>
              <a:rPr lang="en-US" i="1" dirty="0"/>
              <a:t># -&gt; 'ABCD'</a:t>
            </a:r>
          </a:p>
          <a:p>
            <a:r>
              <a:rPr lang="en-US" i="1" dirty="0"/>
              <a:t>Leaving off the first index is the same as saying "start from the beginning of the string"</a:t>
            </a:r>
          </a:p>
          <a:p>
            <a:endParaRPr lang="en-US" dirty="0"/>
          </a:p>
          <a:p>
            <a:r>
              <a:rPr lang="en-US" dirty="0"/>
              <a:t>s</a:t>
            </a:r>
            <a:r>
              <a:rPr lang="en-US" b="1" dirty="0"/>
              <a:t>[6:10]</a:t>
            </a:r>
            <a:r>
              <a:rPr lang="en-US" dirty="0"/>
              <a:t>    </a:t>
            </a:r>
            <a:r>
              <a:rPr lang="en-US" i="1" dirty="0"/>
              <a:t># -&gt; 'GHIJ'</a:t>
            </a:r>
          </a:p>
          <a:p>
            <a:r>
              <a:rPr lang="en-US" dirty="0"/>
              <a:t>s</a:t>
            </a:r>
            <a:r>
              <a:rPr lang="en-US" b="1" dirty="0"/>
              <a:t>[6:]</a:t>
            </a:r>
            <a:r>
              <a:rPr lang="en-US" dirty="0"/>
              <a:t>      </a:t>
            </a:r>
            <a:r>
              <a:rPr lang="en-US" i="1" dirty="0"/>
              <a:t># -&gt; 'GHIJ' </a:t>
            </a:r>
          </a:p>
          <a:p>
            <a:r>
              <a:rPr lang="en-US" i="1" dirty="0"/>
              <a:t>Leaving off the second index is the same as saying "go through the end of the string"</a:t>
            </a:r>
          </a:p>
          <a:p>
            <a:endParaRPr lang="en-US" dirty="0"/>
          </a:p>
        </p:txBody>
      </p:sp>
    </p:spTree>
    <p:extLst>
      <p:ext uri="{BB962C8B-B14F-4D97-AF65-F5344CB8AC3E}">
        <p14:creationId xmlns:p14="http://schemas.microsoft.com/office/powerpoint/2010/main" val="991963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2B04C-A74D-044F-A162-F36E8C2C50A4}"/>
              </a:ext>
            </a:extLst>
          </p:cNvPr>
          <p:cNvSpPr>
            <a:spLocks noGrp="1"/>
          </p:cNvSpPr>
          <p:nvPr>
            <p:ph sz="quarter" idx="10"/>
          </p:nvPr>
        </p:nvSpPr>
        <p:spPr/>
        <p:txBody>
          <a:bodyPr/>
          <a:lstStyle/>
          <a:p>
            <a:r>
              <a:rPr lang="en-US" dirty="0"/>
              <a:t>s</a:t>
            </a:r>
            <a:r>
              <a:rPr lang="en-US" b="1" dirty="0"/>
              <a:t>[1:7:2]</a:t>
            </a:r>
            <a:r>
              <a:rPr lang="en-US" dirty="0"/>
              <a:t>   </a:t>
            </a:r>
            <a:r>
              <a:rPr lang="en-US" i="1" dirty="0"/>
              <a:t># -&gt; 'BDF'</a:t>
            </a:r>
          </a:p>
          <a:p>
            <a:r>
              <a:rPr lang="en-US" i="1" dirty="0"/>
              <a:t>As with ranges, there's an optional third number which is how many characters to go at once. In a slice, it's separated by another colon.</a:t>
            </a:r>
          </a:p>
          <a:p>
            <a:r>
              <a:rPr lang="en-US" dirty="0"/>
              <a:t>s</a:t>
            </a:r>
            <a:r>
              <a:rPr lang="en-US" b="1" dirty="0"/>
              <a:t>[1:7:3]</a:t>
            </a:r>
            <a:r>
              <a:rPr lang="en-US" dirty="0"/>
              <a:t>   </a:t>
            </a:r>
            <a:r>
              <a:rPr lang="en-US" i="1" dirty="0"/>
              <a:t># -&gt; 'BE'</a:t>
            </a:r>
          </a:p>
          <a:p>
            <a:endParaRPr lang="en-US" dirty="0"/>
          </a:p>
          <a:p>
            <a:r>
              <a:rPr lang="en-US" dirty="0"/>
              <a:t>s</a:t>
            </a:r>
            <a:r>
              <a:rPr lang="en-US" b="1" dirty="0"/>
              <a:t>[::2]</a:t>
            </a:r>
            <a:r>
              <a:rPr lang="en-US" dirty="0"/>
              <a:t>     </a:t>
            </a:r>
            <a:r>
              <a:rPr lang="en-US" i="1" dirty="0"/>
              <a:t># -&gt; 'ACEGI'</a:t>
            </a:r>
            <a:endParaRPr lang="en-US" dirty="0"/>
          </a:p>
          <a:p>
            <a:r>
              <a:rPr lang="en-US" i="1" dirty="0"/>
              <a:t>You can leave off either or both of the first two numbers: an easy way to take every nth character from a string.	</a:t>
            </a:r>
          </a:p>
          <a:p>
            <a:endParaRPr lang="en-US" dirty="0"/>
          </a:p>
        </p:txBody>
      </p:sp>
    </p:spTree>
    <p:extLst>
      <p:ext uri="{BB962C8B-B14F-4D97-AF65-F5344CB8AC3E}">
        <p14:creationId xmlns:p14="http://schemas.microsoft.com/office/powerpoint/2010/main" val="431545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17AA-EC23-AF4F-BA83-30B9378FC74A}"/>
              </a:ext>
            </a:extLst>
          </p:cNvPr>
          <p:cNvSpPr>
            <a:spLocks noGrp="1"/>
          </p:cNvSpPr>
          <p:nvPr>
            <p:ph sz="quarter" idx="10"/>
          </p:nvPr>
        </p:nvSpPr>
        <p:spPr/>
        <p:txBody>
          <a:bodyPr>
            <a:normAutofit fontScale="92500"/>
          </a:bodyPr>
          <a:lstStyle/>
          <a:p>
            <a:r>
              <a:rPr lang="en-US" dirty="0"/>
              <a:t>Finally, you can also use negative indices!</a:t>
            </a:r>
          </a:p>
          <a:p>
            <a:r>
              <a:rPr lang="en-US" b="1" dirty="0"/>
              <a:t>s[-1]</a:t>
            </a:r>
            <a:r>
              <a:rPr lang="en-US" dirty="0"/>
              <a:t>      </a:t>
            </a:r>
            <a:r>
              <a:rPr lang="en-US" i="1" dirty="0"/>
              <a:t># -&gt; 'I'</a:t>
            </a:r>
          </a:p>
          <a:p>
            <a:r>
              <a:rPr lang="en-US" i="1" dirty="0"/>
              <a:t>-1 means the </a:t>
            </a:r>
            <a:r>
              <a:rPr lang="en-US" b="1" i="1" dirty="0"/>
              <a:t>last</a:t>
            </a:r>
            <a:r>
              <a:rPr lang="en-US" i="1" dirty="0"/>
              <a:t> character</a:t>
            </a:r>
          </a:p>
          <a:p>
            <a:endParaRPr lang="en-US" dirty="0"/>
          </a:p>
          <a:p>
            <a:r>
              <a:rPr lang="en-US" b="1" dirty="0"/>
              <a:t>s[-2]</a:t>
            </a:r>
            <a:r>
              <a:rPr lang="en-US" dirty="0"/>
              <a:t>      </a:t>
            </a:r>
            <a:r>
              <a:rPr lang="en-US" i="1" dirty="0"/>
              <a:t># -&gt; 'H'</a:t>
            </a:r>
          </a:p>
          <a:p>
            <a:r>
              <a:rPr lang="en-US" i="1" dirty="0"/>
              <a:t>so -2 is obviously the </a:t>
            </a:r>
            <a:r>
              <a:rPr lang="en-US" b="1" i="1" dirty="0"/>
              <a:t>second-to-last</a:t>
            </a:r>
            <a:endParaRPr lang="en-US" i="1" dirty="0"/>
          </a:p>
          <a:p>
            <a:endParaRPr lang="en-US" i="1" dirty="0"/>
          </a:p>
          <a:p>
            <a:r>
              <a:rPr lang="en-US" b="1" dirty="0"/>
              <a:t>s[-3]	   # -&gt; 'G'</a:t>
            </a:r>
          </a:p>
          <a:p>
            <a:r>
              <a:rPr lang="en-US" i="1" dirty="0"/>
              <a:t>and -3 is the third-to-last</a:t>
            </a:r>
          </a:p>
          <a:p>
            <a:endParaRPr lang="en-US" i="1" dirty="0"/>
          </a:p>
          <a:p>
            <a:r>
              <a:rPr lang="en-US" b="1" dirty="0"/>
              <a:t>s[-10] # -&gt; 'A'</a:t>
            </a:r>
          </a:p>
          <a:p>
            <a:r>
              <a:rPr lang="en-US" i="1" dirty="0"/>
              <a:t>And this – length of the string is the first element</a:t>
            </a:r>
          </a:p>
          <a:p>
            <a:endParaRPr lang="en-US" b="1" dirty="0"/>
          </a:p>
        </p:txBody>
      </p:sp>
    </p:spTree>
    <p:extLst>
      <p:ext uri="{BB962C8B-B14F-4D97-AF65-F5344CB8AC3E}">
        <p14:creationId xmlns:p14="http://schemas.microsoft.com/office/powerpoint/2010/main" val="3629952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CB2CA-BA16-6749-A236-742489B7C272}"/>
              </a:ext>
            </a:extLst>
          </p:cNvPr>
          <p:cNvSpPr>
            <a:spLocks noGrp="1"/>
          </p:cNvSpPr>
          <p:nvPr>
            <p:ph sz="quarter" idx="10"/>
          </p:nvPr>
        </p:nvSpPr>
        <p:spPr/>
        <p:txBody>
          <a:bodyPr>
            <a:normAutofit/>
          </a:bodyPr>
          <a:lstStyle/>
          <a:p>
            <a:r>
              <a:rPr lang="en-US" dirty="0"/>
              <a:t>You can put negative indices into slices and they do what they should.</a:t>
            </a:r>
          </a:p>
          <a:p>
            <a:endParaRPr lang="en-US" dirty="0"/>
          </a:p>
          <a:p>
            <a:r>
              <a:rPr lang="en-US" b="1" dirty="0"/>
              <a:t>s[1:-1]</a:t>
            </a:r>
            <a:r>
              <a:rPr lang="en-US" dirty="0"/>
              <a:t>    </a:t>
            </a:r>
            <a:r>
              <a:rPr lang="en-US" i="1" dirty="0"/>
              <a:t># -&gt; </a:t>
            </a:r>
            <a:r>
              <a:rPr lang="en-US" dirty="0"/>
              <a:t>'BCDEFGHI'</a:t>
            </a:r>
          </a:p>
          <a:p>
            <a:r>
              <a:rPr lang="en-US" i="1" dirty="0"/>
              <a:t>This one lops off the first and last characters</a:t>
            </a:r>
          </a:p>
          <a:p>
            <a:endParaRPr lang="en-US" i="1" dirty="0"/>
          </a:p>
          <a:p>
            <a:r>
              <a:rPr lang="en-US" i="1" dirty="0"/>
              <a:t>Negative step sizes work the same way they did with ranges. So another way to reverse a string is</a:t>
            </a:r>
          </a:p>
          <a:p>
            <a:r>
              <a:rPr lang="en-US" b="1" dirty="0"/>
              <a:t>s[::-1]</a:t>
            </a:r>
            <a:r>
              <a:rPr lang="en-US" dirty="0"/>
              <a:t>    </a:t>
            </a:r>
            <a:r>
              <a:rPr lang="en-US" i="1" dirty="0"/>
              <a:t># -&gt; [9, 8, 7, 6, 5, 4, 3, 2, 1, 0]</a:t>
            </a:r>
          </a:p>
        </p:txBody>
      </p:sp>
    </p:spTree>
    <p:extLst>
      <p:ext uri="{BB962C8B-B14F-4D97-AF65-F5344CB8AC3E}">
        <p14:creationId xmlns:p14="http://schemas.microsoft.com/office/powerpoint/2010/main" val="2750282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CB91D-46B9-5041-9C60-E1FD971366AB}"/>
              </a:ext>
            </a:extLst>
          </p:cNvPr>
          <p:cNvSpPr>
            <a:spLocks noGrp="1"/>
          </p:cNvSpPr>
          <p:nvPr>
            <p:ph type="body" sz="quarter" idx="10"/>
          </p:nvPr>
        </p:nvSpPr>
        <p:spPr/>
        <p:txBody>
          <a:bodyPr/>
          <a:lstStyle/>
          <a:p>
            <a:r>
              <a:rPr lang="en-US" dirty="0"/>
              <a:t>All of these slice examples used strings. But these techniques also work with lists. Slices are a powerful, "Pythonic" way to manipulate strings and lists. That's the word used to describe programming techniques that use Python the way it was designed to be used, like rowing with </a:t>
            </a:r>
            <a:r>
              <a:rPr lang="en-US"/>
              <a:t>the current.</a:t>
            </a:r>
            <a:endParaRPr lang="en-US" dirty="0"/>
          </a:p>
        </p:txBody>
      </p:sp>
    </p:spTree>
    <p:extLst>
      <p:ext uri="{BB962C8B-B14F-4D97-AF65-F5344CB8AC3E}">
        <p14:creationId xmlns:p14="http://schemas.microsoft.com/office/powerpoint/2010/main" val="3864175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CTECH402_M3_08	</a:t>
            </a:r>
          </a:p>
          <a:p>
            <a:r>
              <a:rPr lang="en-US" dirty="0">
                <a:solidFill>
                  <a:schemeClr val="bg1"/>
                </a:solidFill>
              </a:rPr>
              <a:t>Example: Fill-in-the-Blank</a:t>
            </a:r>
          </a:p>
        </p:txBody>
      </p:sp>
    </p:spTree>
    <p:extLst>
      <p:ext uri="{BB962C8B-B14F-4D97-AF65-F5344CB8AC3E}">
        <p14:creationId xmlns:p14="http://schemas.microsoft.com/office/powerpoint/2010/main" val="359093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65E5E-3914-824B-AC93-CA937E8B656B}"/>
              </a:ext>
            </a:extLst>
          </p:cNvPr>
          <p:cNvSpPr>
            <a:spLocks noGrp="1"/>
          </p:cNvSpPr>
          <p:nvPr>
            <p:ph sz="quarter" idx="10"/>
          </p:nvPr>
        </p:nvSpPr>
        <p:spPr/>
        <p:txBody>
          <a:bodyPr/>
          <a:lstStyle/>
          <a:p>
            <a:r>
              <a:rPr lang="en-US" dirty="0"/>
              <a:t>l = [1,2,3]</a:t>
            </a:r>
          </a:p>
          <a:p>
            <a:r>
              <a:rPr lang="en-US" dirty="0" err="1"/>
              <a:t>len</a:t>
            </a:r>
            <a:r>
              <a:rPr lang="en-US" dirty="0"/>
              <a:t>(l)</a:t>
            </a:r>
          </a:p>
          <a:p>
            <a:endParaRPr lang="en-US" dirty="0"/>
          </a:p>
          <a:p>
            <a:r>
              <a:rPr lang="en-US" dirty="0"/>
              <a:t>s = 'Hello!'</a:t>
            </a:r>
          </a:p>
          <a:p>
            <a:r>
              <a:rPr lang="en-US" dirty="0" err="1"/>
              <a:t>len</a:t>
            </a:r>
            <a:r>
              <a:rPr lang="en-US" dirty="0"/>
              <a:t>(s)</a:t>
            </a:r>
          </a:p>
        </p:txBody>
      </p:sp>
    </p:spTree>
    <p:extLst>
      <p:ext uri="{BB962C8B-B14F-4D97-AF65-F5344CB8AC3E}">
        <p14:creationId xmlns:p14="http://schemas.microsoft.com/office/powerpoint/2010/main" val="3005365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F937-10D1-4940-A6DA-91B38D997720}"/>
              </a:ext>
            </a:extLst>
          </p:cNvPr>
          <p:cNvSpPr>
            <a:spLocks noGrp="1"/>
          </p:cNvSpPr>
          <p:nvPr>
            <p:ph type="body" sz="quarter" idx="10"/>
          </p:nvPr>
        </p:nvSpPr>
        <p:spPr/>
        <p:txBody>
          <a:bodyPr/>
          <a:lstStyle/>
          <a:p>
            <a:r>
              <a:rPr lang="en-US" dirty="0"/>
              <a:t>Let's pull together some of these ideas and write a program that does something non-trivial.</a:t>
            </a:r>
          </a:p>
          <a:p>
            <a:r>
              <a:rPr lang="en-US" dirty="0"/>
              <a:t>We'll write a program that plays the kids' party game where you call out words (a noun! a verb!) and then read out a story with those words in the blanks</a:t>
            </a:r>
          </a:p>
        </p:txBody>
      </p:sp>
    </p:spTree>
    <p:extLst>
      <p:ext uri="{BB962C8B-B14F-4D97-AF65-F5344CB8AC3E}">
        <p14:creationId xmlns:p14="http://schemas.microsoft.com/office/powerpoint/2010/main" val="1254297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07E37-1CE9-ED42-973B-04AFEB169A22}"/>
              </a:ext>
            </a:extLst>
          </p:cNvPr>
          <p:cNvSpPr>
            <a:spLocks noGrp="1"/>
          </p:cNvSpPr>
          <p:nvPr>
            <p:ph type="body" sz="quarter" idx="10"/>
          </p:nvPr>
        </p:nvSpPr>
        <p:spPr/>
        <p:txBody>
          <a:bodyPr>
            <a:normAutofit/>
          </a:bodyPr>
          <a:lstStyle/>
          <a:p>
            <a:r>
              <a:rPr lang="en-US" dirty="0"/>
              <a:t>First, look at the story. It's a long string that has in several places blanks to be filled in. Each "blank" starts with three underscores and ends with three underscores so they aren't mistaken for anything else. And each is tagged NOUN, ADJ, VERB to show what part of speech goes there</a:t>
            </a:r>
          </a:p>
          <a:p>
            <a:r>
              <a:rPr lang="en-US" dirty="0"/>
              <a:t>This is real code (more than a few lines) so I have comments included to explain what each part does. Good style.</a:t>
            </a:r>
          </a:p>
        </p:txBody>
      </p:sp>
    </p:spTree>
    <p:extLst>
      <p:ext uri="{BB962C8B-B14F-4D97-AF65-F5344CB8AC3E}">
        <p14:creationId xmlns:p14="http://schemas.microsoft.com/office/powerpoint/2010/main" val="36515660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Story template</a:t>
            </a:r>
          </a:p>
          <a:p>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'Yesterday, I ___VERB___ to the store to buy a ___NOUN___. But on my way, I ran into a ___ADJ___ ___NOUN___. I was very ___ADJ___. Then I remembered that I had a ___NOUN___ in my pocket. I ___VERB___ behind a ___ADJ___ ___NOUN___.'</a:t>
            </a:r>
          </a:p>
        </p:txBody>
      </p:sp>
      <p:sp>
        <p:nvSpPr>
          <p:cNvPr id="4" name="TextBox 3">
            <a:extLst>
              <a:ext uri="{FF2B5EF4-FFF2-40B4-BE49-F238E27FC236}">
                <a16:creationId xmlns:a16="http://schemas.microsoft.com/office/drawing/2014/main" id="{6BED6B10-186B-574D-B197-F0B198476CA9}"/>
              </a:ext>
            </a:extLst>
          </p:cNvPr>
          <p:cNvSpPr txBox="1"/>
          <p:nvPr/>
        </p:nvSpPr>
        <p:spPr>
          <a:xfrm>
            <a:off x="3043451" y="5636525"/>
            <a:ext cx="1159292" cy="369332"/>
          </a:xfrm>
          <a:prstGeom prst="rect">
            <a:avLst/>
          </a:prstGeom>
          <a:noFill/>
        </p:spPr>
        <p:txBody>
          <a:bodyPr wrap="none" rtlCol="0">
            <a:spAutoFit/>
          </a:bodyPr>
          <a:lstStyle/>
          <a:p>
            <a:r>
              <a:rPr lang="en-US" dirty="0"/>
              <a:t>&lt;</a:t>
            </a:r>
            <a:r>
              <a:rPr lang="en-US" dirty="0" err="1"/>
              <a:t>fillin.py</a:t>
            </a:r>
            <a:r>
              <a:rPr lang="en-US" dirty="0"/>
              <a:t>&gt;</a:t>
            </a:r>
          </a:p>
        </p:txBody>
      </p:sp>
    </p:spTree>
    <p:extLst>
      <p:ext uri="{BB962C8B-B14F-4D97-AF65-F5344CB8AC3E}">
        <p14:creationId xmlns:p14="http://schemas.microsoft.com/office/powerpoint/2010/main" val="19837851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5378-2403-EF4F-8F3F-A413C8E50284}"/>
              </a:ext>
            </a:extLst>
          </p:cNvPr>
          <p:cNvSpPr>
            <a:spLocks noGrp="1"/>
          </p:cNvSpPr>
          <p:nvPr>
            <p:ph type="body" sz="quarter" idx="10"/>
          </p:nvPr>
        </p:nvSpPr>
        <p:spPr/>
        <p:txBody>
          <a:bodyPr/>
          <a:lstStyle/>
          <a:p>
            <a:r>
              <a:rPr lang="en-US" dirty="0"/>
              <a:t>Then we have strings for the placeholders. Those strings are named in ALL-CAPS because they shouldn't change: they're </a:t>
            </a:r>
            <a:r>
              <a:rPr lang="en-US" i="1" dirty="0"/>
              <a:t>constants</a:t>
            </a:r>
            <a:r>
              <a:rPr lang="en-US" dirty="0"/>
              <a:t>. That's a reminder to myself never to try to modify them. You don't have to do this, but it's good style</a:t>
            </a:r>
          </a:p>
          <a:p>
            <a:r>
              <a:rPr lang="en-US" dirty="0"/>
              <a:t>Why give them names at all? Also for style. Makes it easier to change the specific placeholder string later without having to change every time it's used in the code.</a:t>
            </a:r>
          </a:p>
        </p:txBody>
      </p:sp>
    </p:spTree>
    <p:extLst>
      <p:ext uri="{BB962C8B-B14F-4D97-AF65-F5344CB8AC3E}">
        <p14:creationId xmlns:p14="http://schemas.microsoft.com/office/powerpoint/2010/main" val="2981062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Placeholders</a:t>
            </a:r>
          </a:p>
          <a:p>
            <a:r>
              <a:rPr lang="en-US" b="1" dirty="0">
                <a:solidFill>
                  <a:srgbClr val="000000"/>
                </a:solidFill>
                <a:latin typeface="Consolas" panose="020B0609020204030204" pitchFamily="49" charset="0"/>
              </a:rPr>
              <a:t>NOUN_PLACEHOLDER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'___NOUN___'</a:t>
            </a:r>
          </a:p>
          <a:p>
            <a:r>
              <a:rPr lang="en-US" b="1" dirty="0">
                <a:solidFill>
                  <a:srgbClr val="000000"/>
                </a:solidFill>
                <a:latin typeface="Consolas" panose="020B0609020204030204" pitchFamily="49" charset="0"/>
              </a:rPr>
              <a:t>ADJECTIVE_PLACEHOLDER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'___ADJ___'</a:t>
            </a:r>
          </a:p>
          <a:p>
            <a:r>
              <a:rPr lang="en-US" b="1" dirty="0">
                <a:solidFill>
                  <a:srgbClr val="000000"/>
                </a:solidFill>
                <a:latin typeface="Consolas" panose="020B0609020204030204" pitchFamily="49" charset="0"/>
              </a:rPr>
              <a:t>VERB_PLACEHOLDER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'___VERB___'</a:t>
            </a:r>
          </a:p>
        </p:txBody>
      </p:sp>
    </p:spTree>
    <p:extLst>
      <p:ext uri="{BB962C8B-B14F-4D97-AF65-F5344CB8AC3E}">
        <p14:creationId xmlns:p14="http://schemas.microsoft.com/office/powerpoint/2010/main" val="2907085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4ED5A-DCC4-0541-9BC2-5289FFDF459A}"/>
              </a:ext>
            </a:extLst>
          </p:cNvPr>
          <p:cNvSpPr>
            <a:spLocks noGrp="1"/>
          </p:cNvSpPr>
          <p:nvPr>
            <p:ph type="body" sz="quarter" idx="10"/>
          </p:nvPr>
        </p:nvSpPr>
        <p:spPr/>
        <p:txBody>
          <a:bodyPr/>
          <a:lstStyle/>
          <a:p>
            <a:r>
              <a:rPr lang="en-US" dirty="0"/>
              <a:t>Finally, there are vocabulary lists: nouns, adjectives, verbs. Each is a list of strings of that type of speech</a:t>
            </a:r>
          </a:p>
        </p:txBody>
      </p:sp>
    </p:spTree>
    <p:extLst>
      <p:ext uri="{BB962C8B-B14F-4D97-AF65-F5344CB8AC3E}">
        <p14:creationId xmlns:p14="http://schemas.microsoft.com/office/powerpoint/2010/main" val="2816646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Word lists</a:t>
            </a:r>
          </a:p>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'zeppelin'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'boomerang'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'trombone'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adjectives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'red'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hunormous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'intricate'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'merciless'</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verbs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'vomited'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'catapulted'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'squeaked'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04209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871E1-19F7-9247-9193-56300912FC28}"/>
              </a:ext>
            </a:extLst>
          </p:cNvPr>
          <p:cNvSpPr>
            <a:spLocks noGrp="1"/>
          </p:cNvSpPr>
          <p:nvPr>
            <p:ph type="body" sz="quarter" idx="10"/>
          </p:nvPr>
        </p:nvSpPr>
        <p:spPr/>
        <p:txBody>
          <a:bodyPr/>
          <a:lstStyle/>
          <a:p>
            <a:r>
              <a:rPr lang="en-US" dirty="0"/>
              <a:t>Now for the work of substituting.</a:t>
            </a:r>
          </a:p>
          <a:p>
            <a:r>
              <a:rPr lang="en-US" dirty="0"/>
              <a:t>We'll use a while loop: if there's a NOUN_PLACEHOLDER in the story, pick a random noun and replace NOUN_PLACEHOLDER with it</a:t>
            </a:r>
          </a:p>
        </p:txBody>
      </p:sp>
    </p:spTree>
    <p:extLst>
      <p:ext uri="{BB962C8B-B14F-4D97-AF65-F5344CB8AC3E}">
        <p14:creationId xmlns:p14="http://schemas.microsoft.com/office/powerpoint/2010/main" val="39473749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46AA-1908-2D41-9C41-453EE47C11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0CB25BC-D330-8F4E-A5E4-28BEE82495F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Perform substitutions</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076901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AEC05-B136-074D-B972-737008BB289C}"/>
              </a:ext>
            </a:extLst>
          </p:cNvPr>
          <p:cNvSpPr>
            <a:spLocks noGrp="1"/>
          </p:cNvSpPr>
          <p:nvPr>
            <p:ph type="body" sz="quarter" idx="10"/>
          </p:nvPr>
        </p:nvSpPr>
        <p:spPr/>
        <p:txBody>
          <a:bodyPr>
            <a:normAutofit fontScale="92500" lnSpcReduction="10000"/>
          </a:bodyPr>
          <a:lstStyle/>
          <a:p>
            <a:r>
              <a:rPr lang="en-US" dirty="0"/>
              <a:t>The test is simple, since the in operator checks whether one string is a substring of another</a:t>
            </a:r>
          </a:p>
          <a:p>
            <a:r>
              <a:rPr lang="en-US" dirty="0"/>
              <a:t>The first line of the body uses a function that comes with Python: the choice() function from the random module. A module is collection of pre-written functions you can use in your program. to use one, put "import &lt;module name" at the top of your program</a:t>
            </a:r>
          </a:p>
          <a:p>
            <a:r>
              <a:rPr lang="en-US" dirty="0"/>
              <a:t>Here, the choice() function picks a random element from a list or random character from a string</a:t>
            </a:r>
          </a:p>
        </p:txBody>
      </p:sp>
    </p:spTree>
    <p:extLst>
      <p:ext uri="{BB962C8B-B14F-4D97-AF65-F5344CB8AC3E}">
        <p14:creationId xmlns:p14="http://schemas.microsoft.com/office/powerpoint/2010/main" val="156779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The empty list contains 0 elements</a:t>
            </a:r>
          </a:p>
          <a:p>
            <a:endParaRPr lang="en-US" dirty="0"/>
          </a:p>
          <a:p>
            <a:r>
              <a:rPr lang="en-US" dirty="0" err="1"/>
              <a:t>len</a:t>
            </a:r>
            <a:r>
              <a:rPr lang="en-US" dirty="0"/>
              <a:t>([])			# -&gt; 0</a:t>
            </a:r>
          </a:p>
          <a:p>
            <a:endParaRPr lang="en-US" dirty="0"/>
          </a:p>
          <a:p>
            <a:r>
              <a:rPr lang="en-US" dirty="0"/>
              <a:t>The empty string contains 0 characters</a:t>
            </a:r>
          </a:p>
          <a:p>
            <a:r>
              <a:rPr lang="en-US" dirty="0" err="1"/>
              <a:t>len</a:t>
            </a:r>
            <a:r>
              <a:rPr lang="en-US" dirty="0"/>
              <a:t>('')			# -&gt; 0</a:t>
            </a:r>
          </a:p>
        </p:txBody>
      </p:sp>
    </p:spTree>
    <p:extLst>
      <p:ext uri="{BB962C8B-B14F-4D97-AF65-F5344CB8AC3E}">
        <p14:creationId xmlns:p14="http://schemas.microsoft.com/office/powerpoint/2010/main" val="2206037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39539-4C53-3248-A21C-CCC8D80D8AD9}"/>
              </a:ext>
            </a:extLst>
          </p:cNvPr>
          <p:cNvSpPr>
            <a:spLocks noGrp="1"/>
          </p:cNvSpPr>
          <p:nvPr>
            <p:ph type="body" sz="quarter" idx="10"/>
          </p:nvPr>
        </p:nvSpPr>
        <p:spPr/>
        <p:txBody>
          <a:bodyPr/>
          <a:lstStyle/>
          <a:p>
            <a:r>
              <a:rPr lang="en-US" dirty="0"/>
              <a:t>Finally, since we have a new word, we just need to substitute it in for the placeholder</a:t>
            </a:r>
          </a:p>
          <a:p>
            <a:r>
              <a:rPr lang="en-US" dirty="0"/>
              <a:t>the string .replace method does just that: take the placeholder and replace it with the new word ONCE</a:t>
            </a:r>
          </a:p>
          <a:p>
            <a:r>
              <a:rPr lang="en-US" dirty="0"/>
              <a:t>since strings are immutable, to modify the story, we need to reassign the new value back into story</a:t>
            </a:r>
          </a:p>
        </p:txBody>
      </p:sp>
    </p:spTree>
    <p:extLst>
      <p:ext uri="{BB962C8B-B14F-4D97-AF65-F5344CB8AC3E}">
        <p14:creationId xmlns:p14="http://schemas.microsoft.com/office/powerpoint/2010/main" val="5618802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19DBE-0392-5448-88D2-CF8AD961ACA4}"/>
              </a:ext>
            </a:extLst>
          </p:cNvPr>
          <p:cNvSpPr>
            <a:spLocks noGrp="1"/>
          </p:cNvSpPr>
          <p:nvPr>
            <p:ph type="body" sz="quarter" idx="10"/>
          </p:nvPr>
        </p:nvSpPr>
        <p:spPr/>
        <p:txBody>
          <a:bodyPr/>
          <a:lstStyle/>
          <a:p>
            <a:r>
              <a:rPr lang="en-US" dirty="0"/>
              <a:t>Now repeat the loop twice more, this time for adjectives and verbs</a:t>
            </a:r>
          </a:p>
        </p:txBody>
      </p:sp>
    </p:spTree>
    <p:extLst>
      <p:ext uri="{BB962C8B-B14F-4D97-AF65-F5344CB8AC3E}">
        <p14:creationId xmlns:p14="http://schemas.microsoft.com/office/powerpoint/2010/main" val="10171316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B3DFC-1D7A-DC46-A7FA-943FB615CC6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4675B4E-28CF-7C4F-AC61-9B6155A181D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8320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F68C9-532E-CD42-85E4-5E3E865FDEAB}"/>
              </a:ext>
            </a:extLst>
          </p:cNvPr>
          <p:cNvSpPr>
            <a:spLocks noGrp="1"/>
          </p:cNvSpPr>
          <p:nvPr>
            <p:ph type="body" sz="quarter" idx="10"/>
          </p:nvPr>
        </p:nvSpPr>
        <p:spPr/>
        <p:txBody>
          <a:bodyPr/>
          <a:lstStyle/>
          <a:p>
            <a:r>
              <a:rPr lang="en-US" dirty="0"/>
              <a:t>Finally, print out the completed story</a:t>
            </a:r>
          </a:p>
        </p:txBody>
      </p:sp>
    </p:spTree>
    <p:extLst>
      <p:ext uri="{BB962C8B-B14F-4D97-AF65-F5344CB8AC3E}">
        <p14:creationId xmlns:p14="http://schemas.microsoft.com/office/powerpoint/2010/main" val="2698887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7376D-D9C6-4646-954B-5D724B717D2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2A89D4F-F758-7049-805D-AFF2843D1C29}"/>
              </a:ext>
            </a:extLst>
          </p:cNvPr>
          <p:cNvSpPr>
            <a:spLocks noGrp="1"/>
          </p:cNvSpPr>
          <p:nvPr>
            <p:ph type="body" sz="quarter" idx="12"/>
          </p:nvPr>
        </p:nvSpPr>
        <p:spPr>
          <a:xfrm>
            <a:off x="949123" y="359330"/>
            <a:ext cx="10955577" cy="924997"/>
          </a:xfrm>
        </p:spPr>
        <p:txBody>
          <a:bodyPr/>
          <a:lstStyle/>
          <a:p>
            <a:r>
              <a:rPr lang="en-US" b="1" i="1" dirty="0">
                <a:solidFill>
                  <a:srgbClr val="8F5902"/>
                </a:solidFill>
                <a:latin typeface="Consolas" panose="020B0609020204030204" pitchFamily="49" charset="0"/>
              </a:rPr>
              <a:t># Output story with substitutions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(story)</a:t>
            </a:r>
          </a:p>
        </p:txBody>
      </p:sp>
    </p:spTree>
    <p:extLst>
      <p:ext uri="{BB962C8B-B14F-4D97-AF65-F5344CB8AC3E}">
        <p14:creationId xmlns:p14="http://schemas.microsoft.com/office/powerpoint/2010/main" val="683168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7C00B-B073-EF42-A7B2-38C88E3E041E}"/>
              </a:ext>
            </a:extLst>
          </p:cNvPr>
          <p:cNvSpPr>
            <a:spLocks noGrp="1"/>
          </p:cNvSpPr>
          <p:nvPr>
            <p:ph type="body" sz="quarter" idx="10"/>
          </p:nvPr>
        </p:nvSpPr>
        <p:spPr/>
        <p:txBody>
          <a:bodyPr/>
          <a:lstStyle/>
          <a:p>
            <a:pPr marL="0" indent="0">
              <a:buNone/>
            </a:pPr>
            <a:r>
              <a:rPr lang="en-US" dirty="0"/>
              <a:t>This is an example of solving a larger task by breaking it down into smaller tasks until they're small enough to be solved using things </a:t>
            </a:r>
            <a:r>
              <a:rPr lang="en-US"/>
              <a:t>you know.</a:t>
            </a:r>
          </a:p>
        </p:txBody>
      </p:sp>
    </p:spTree>
    <p:extLst>
      <p:ext uri="{BB962C8B-B14F-4D97-AF65-F5344CB8AC3E}">
        <p14:creationId xmlns:p14="http://schemas.microsoft.com/office/powerpoint/2010/main" val="400342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Let's be careful about lists and strings.</a:t>
            </a:r>
          </a:p>
          <a:p>
            <a:endParaRPr lang="en-US" dirty="0"/>
          </a:p>
          <a:p>
            <a:r>
              <a:rPr lang="en-US" dirty="0" err="1"/>
              <a:t>len</a:t>
            </a:r>
            <a:r>
              <a:rPr lang="en-US" dirty="0"/>
              <a:t>('Alpha')		# -&gt; 5</a:t>
            </a:r>
          </a:p>
          <a:p>
            <a:r>
              <a:rPr lang="en-US" dirty="0" err="1"/>
              <a:t>len</a:t>
            </a:r>
            <a:r>
              <a:rPr lang="en-US" dirty="0"/>
              <a:t>(['Alpha'])	# -&gt; 1</a:t>
            </a:r>
          </a:p>
        </p:txBody>
      </p:sp>
    </p:spTree>
    <p:extLst>
      <p:ext uri="{BB962C8B-B14F-4D97-AF65-F5344CB8AC3E}">
        <p14:creationId xmlns:p14="http://schemas.microsoft.com/office/powerpoint/2010/main" val="304154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61C14-DED2-1F47-AF52-138093028AB3}"/>
              </a:ext>
            </a:extLst>
          </p:cNvPr>
          <p:cNvSpPr>
            <a:spLocks noGrp="1"/>
          </p:cNvSpPr>
          <p:nvPr>
            <p:ph type="body" sz="quarter" idx="10"/>
          </p:nvPr>
        </p:nvSpPr>
        <p:spPr/>
        <p:txBody>
          <a:bodyPr/>
          <a:lstStyle/>
          <a:p>
            <a:r>
              <a:rPr lang="en-US" dirty="0"/>
              <a:t>You can concatenate lists with +</a:t>
            </a:r>
          </a:p>
          <a:p>
            <a:r>
              <a:rPr lang="en-US" dirty="0"/>
              <a:t>You can concatenate strings with +</a:t>
            </a:r>
          </a:p>
        </p:txBody>
      </p:sp>
    </p:spTree>
    <p:extLst>
      <p:ext uri="{BB962C8B-B14F-4D97-AF65-F5344CB8AC3E}">
        <p14:creationId xmlns:p14="http://schemas.microsoft.com/office/powerpoint/2010/main" val="2337040940"/>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3430</TotalTime>
  <Words>2336</Words>
  <Application>Microsoft Macintosh PowerPoint</Application>
  <PresentationFormat>Widescreen</PresentationFormat>
  <Paragraphs>319</Paragraphs>
  <Slides>75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198</cp:revision>
  <dcterms:created xsi:type="dcterms:W3CDTF">2018-05-23T17:51:33Z</dcterms:created>
  <dcterms:modified xsi:type="dcterms:W3CDTF">2019-02-14T17:55:17Z</dcterms:modified>
</cp:coreProperties>
</file>