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347" r:id="rId2"/>
    <p:sldId id="348" r:id="rId3"/>
    <p:sldId id="349" r:id="rId4"/>
    <p:sldId id="350" r:id="rId5"/>
    <p:sldId id="351" r:id="rId6"/>
    <p:sldId id="352" r:id="rId7"/>
    <p:sldId id="353" r:id="rId8"/>
    <p:sldId id="358" r:id="rId9"/>
    <p:sldId id="354" r:id="rId10"/>
    <p:sldId id="355" r:id="rId11"/>
    <p:sldId id="356" r:id="rId12"/>
    <p:sldId id="357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93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9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87" r:id="rId44"/>
    <p:sldId id="388" r:id="rId45"/>
    <p:sldId id="389" r:id="rId46"/>
    <p:sldId id="390" r:id="rId47"/>
    <p:sldId id="391" r:id="rId48"/>
    <p:sldId id="39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2424"/>
    <a:srgbClr val="A6A7A4"/>
    <a:srgbClr val="EA1E24"/>
    <a:srgbClr val="B3B3B3"/>
    <a:srgbClr val="ECECEC"/>
    <a:srgbClr val="4D4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52"/>
    <p:restoredTop sz="77458"/>
  </p:normalViewPr>
  <p:slideViewPr>
    <p:cSldViewPr snapToGrid="0" snapToObjects="1">
      <p:cViewPr varScale="1">
        <p:scale>
          <a:sx n="94" d="100"/>
          <a:sy n="94" d="100"/>
        </p:scale>
        <p:origin x="1712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8ACD8-6E14-F146-9986-2DDB8F18C1FA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14FCA-A5D1-0749-96A8-1423D61C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7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2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6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48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25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22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4FCA-A5D1-0749-96A8-1423D61C59E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3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 Slide">
    <p:bg>
      <p:bgPr>
        <a:solidFill>
          <a:srgbClr val="EA1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928687" y="1143000"/>
            <a:ext cx="2416397" cy="239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Module #</a:t>
            </a:r>
          </a:p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Video #</a:t>
            </a:r>
          </a:p>
          <a:p>
            <a:pPr marL="0" indent="0" algn="r">
              <a:spcBef>
                <a:spcPts val="747"/>
              </a:spcBef>
              <a:buClr>
                <a:srgbClr val="800000"/>
              </a:buClr>
              <a:buSzPts val="2800"/>
              <a:buNone/>
            </a:pPr>
            <a:r>
              <a:rPr lang="en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Title: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marL="228600" marR="0" lvl="0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Edit Master text styles</a:t>
            </a:r>
          </a:p>
          <a:p>
            <a:pPr marL="228600" marR="0" lvl="1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Second level</a:t>
            </a:r>
          </a:p>
          <a:p>
            <a:pPr marL="228600" marR="0" lvl="2" indent="-411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40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92960-2489-3744-9C81-E560B6633B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98" y="179456"/>
            <a:ext cx="11787394" cy="64698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644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-Screen Co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892800" y="359330"/>
            <a:ext cx="6011900" cy="924997"/>
          </a:xfrm>
          <a:blipFill dpi="0" rotWithShape="1">
            <a:blip r:embed="rId2"/>
            <a:srcRect/>
            <a:tile tx="0" ty="0" sx="100000" sy="100000" flip="none" algn="l"/>
          </a:blipFill>
          <a:ln>
            <a:noFill/>
          </a:ln>
        </p:spPr>
        <p:txBody>
          <a:bodyPr wrap="square" lIns="182880" tIns="45720" rIns="182880" bIns="9144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pPr lvl="0"/>
            <a:r>
              <a:rPr lang="en-US" dirty="0"/>
              <a:t>&lt;click to add half screen code sample – top-aligned, 45 wide&gt;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49123" y="359330"/>
            <a:ext cx="10955577" cy="509498"/>
          </a:xfrm>
          <a:blipFill dpi="0" rotWithShape="1">
            <a:blip r:embed="rId2"/>
            <a:srcRect/>
            <a:tile tx="0" ty="0" sx="100000" sy="100000" flip="none" algn="l"/>
          </a:blipFill>
        </p:spPr>
        <p:txBody>
          <a:bodyPr wrap="square" lIns="182880" tIns="45720" rIns="182880" bIns="9144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>
                <a:latin typeface="Consolas" charset="0"/>
                <a:ea typeface="Consolas" charset="0"/>
                <a:cs typeface="Consolas" charset="0"/>
              </a:defRPr>
            </a:lvl1pPr>
          </a:lstStyle>
          <a:p>
            <a:pPr lvl="0"/>
            <a:r>
              <a:rPr lang="en-US" dirty="0"/>
              <a:t>&lt;click to add full screen code sample&gt;</a:t>
            </a:r>
          </a:p>
        </p:txBody>
      </p:sp>
    </p:spTree>
    <p:extLst>
      <p:ext uri="{BB962C8B-B14F-4D97-AF65-F5344CB8AC3E}">
        <p14:creationId xmlns:p14="http://schemas.microsoft.com/office/powerpoint/2010/main" val="1417221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e Co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443F8-D861-1D40-B2CB-178ED8F0FE1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12034" y="238538"/>
            <a:ext cx="11804375" cy="6480314"/>
          </a:xfrm>
        </p:spPr>
        <p:txBody>
          <a:bodyPr/>
          <a:lstStyle>
            <a:lvl1pPr marL="0" indent="0">
              <a:buNone/>
              <a:defRPr sz="3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Live terminal code samples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874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for Brows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49B8AB-CBF4-E84E-AB4D-0D258B17CC94}"/>
              </a:ext>
            </a:extLst>
          </p:cNvPr>
          <p:cNvSpPr txBox="1"/>
          <p:nvPr userDrawn="1"/>
        </p:nvSpPr>
        <p:spPr>
          <a:xfrm>
            <a:off x="291547" y="172278"/>
            <a:ext cx="11767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Browser Transcript/Examples</a:t>
            </a:r>
          </a:p>
        </p:txBody>
      </p:sp>
    </p:spTree>
    <p:extLst>
      <p:ext uri="{BB962C8B-B14F-4D97-AF65-F5344CB8AC3E}">
        <p14:creationId xmlns:p14="http://schemas.microsoft.com/office/powerpoint/2010/main" val="1990807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Facing PP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A4FF4B-3F5F-E04D-A6AC-DA761681CF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37198" y="215900"/>
            <a:ext cx="2534127" cy="1139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1EF09E-689C-EA44-9594-C655C0BC072F}"/>
              </a:ext>
            </a:extLst>
          </p:cNvPr>
          <p:cNvSpPr txBox="1"/>
          <p:nvPr userDrawn="1"/>
        </p:nvSpPr>
        <p:spPr>
          <a:xfrm>
            <a:off x="139700" y="101600"/>
            <a:ext cx="934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User Facing Slide (Post Production)</a:t>
            </a:r>
          </a:p>
        </p:txBody>
      </p:sp>
    </p:spTree>
    <p:extLst>
      <p:ext uri="{BB962C8B-B14F-4D97-AF65-F5344CB8AC3E}">
        <p14:creationId xmlns:p14="http://schemas.microsoft.com/office/powerpoint/2010/main" val="84380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775" y="400050"/>
            <a:ext cx="11258549" cy="615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30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50" r:id="rId3"/>
    <p:sldLayoutId id="2147483662" r:id="rId4"/>
    <p:sldLayoutId id="2147483665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41148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11480" algn="l" defTabSz="914400" rtl="0" eaLnBrk="1" latinLnBrk="0" hangingPunct="1">
        <a:lnSpc>
          <a:spcPct val="90000"/>
        </a:lnSpc>
        <a:spcBef>
          <a:spcPts val="500"/>
        </a:spcBef>
        <a:buFont typeface="CambriaMath" charset="0"/>
        <a:buChar char="⎯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1148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  <a:p>
            <a:r>
              <a:rPr lang="en-US" dirty="0">
                <a:solidFill>
                  <a:schemeClr val="bg1"/>
                </a:solidFill>
              </a:rPr>
              <a:t>CTECH402_M6_01</a:t>
            </a:r>
          </a:p>
          <a:p>
            <a:r>
              <a:rPr lang="en-US" dirty="0">
                <a:solidFill>
                  <a:schemeClr val="bg1"/>
                </a:solidFill>
              </a:rPr>
              <a:t>Module Intro</a:t>
            </a:r>
          </a:p>
        </p:txBody>
      </p:sp>
    </p:spTree>
    <p:extLst>
      <p:ext uri="{BB962C8B-B14F-4D97-AF65-F5344CB8AC3E}">
        <p14:creationId xmlns:p14="http://schemas.microsoft.com/office/powerpoint/2010/main" val="123786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C94800-8A2D-BD4E-B43C-AFCFB02FC4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types should these be?</a:t>
            </a:r>
          </a:p>
          <a:p>
            <a:pPr lvl="1"/>
            <a:r>
              <a:rPr lang="en-US" dirty="0"/>
              <a:t>Score are obvious: these are integers</a:t>
            </a:r>
          </a:p>
          <a:p>
            <a:r>
              <a:rPr lang="en-US" dirty="0"/>
              <a:t>Since the cards are numbered, let's just make them integers, too</a:t>
            </a:r>
          </a:p>
          <a:p>
            <a:pPr lvl="1"/>
            <a:r>
              <a:rPr lang="en-US" dirty="0"/>
              <a:t>So 1 stands for the 1 card, 2 for the 2, etc.</a:t>
            </a:r>
          </a:p>
          <a:p>
            <a:r>
              <a:rPr lang="en-US" dirty="0"/>
              <a:t>How about a hand of cards? The best data type we have for a bunch of things is a list</a:t>
            </a:r>
          </a:p>
          <a:p>
            <a:pPr lvl="1"/>
            <a:r>
              <a:rPr lang="en-US" dirty="0"/>
              <a:t>We won't need to worry about order, but a list is perfectly good for keeping track of what is in or out of a collection</a:t>
            </a:r>
          </a:p>
          <a:p>
            <a:pPr lvl="1"/>
            <a:r>
              <a:rPr lang="en-US" dirty="0"/>
              <a:t>So a hand is a list whose elements are integers</a:t>
            </a:r>
          </a:p>
          <a:p>
            <a:r>
              <a:rPr lang="en-US" dirty="0"/>
              <a:t>Let's check this by writing some setup code</a:t>
            </a:r>
          </a:p>
        </p:txBody>
      </p:sp>
    </p:spTree>
    <p:extLst>
      <p:ext uri="{BB962C8B-B14F-4D97-AF65-F5344CB8AC3E}">
        <p14:creationId xmlns:p14="http://schemas.microsoft.com/office/powerpoint/2010/main" val="125335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E19780-00F7-AA4C-94CF-3904EDF43A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92800" y="359330"/>
            <a:ext cx="6011900" cy="2171492"/>
          </a:xfrm>
        </p:spPr>
        <p:txBody>
          <a:bodyPr/>
          <a:lstStyle/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player_hand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computer_hand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player_score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computer_score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0266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BCEE2D-5798-B64E-997E-F741AB183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far, so good. This looks workable.</a:t>
            </a:r>
          </a:p>
        </p:txBody>
      </p:sp>
    </p:spTree>
    <p:extLst>
      <p:ext uri="{BB962C8B-B14F-4D97-AF65-F5344CB8AC3E}">
        <p14:creationId xmlns:p14="http://schemas.microsoft.com/office/powerpoint/2010/main" val="3907121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78640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  <a:p>
            <a:r>
              <a:rPr lang="en-US" dirty="0">
                <a:solidFill>
                  <a:schemeClr val="bg1"/>
                </a:solidFill>
              </a:rPr>
              <a:t>CTECH402_M6_03</a:t>
            </a:r>
          </a:p>
          <a:p>
            <a:r>
              <a:rPr lang="en-US" dirty="0">
                <a:solidFill>
                  <a:schemeClr val="bg1"/>
                </a:solidFill>
              </a:rPr>
              <a:t>Programming a Card Game (pt. 1)</a:t>
            </a:r>
          </a:p>
        </p:txBody>
      </p:sp>
    </p:spTree>
    <p:extLst>
      <p:ext uri="{BB962C8B-B14F-4D97-AF65-F5344CB8AC3E}">
        <p14:creationId xmlns:p14="http://schemas.microsoft.com/office/powerpoint/2010/main" val="990554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2EE664-F642-804C-8FF7-06FC3F3C03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Let's take our high-level outline and translate it into running code.</a:t>
            </a:r>
          </a:p>
          <a:p>
            <a:r>
              <a:rPr lang="en-US" dirty="0"/>
              <a:t>Here's a useful approach: put your outline in comments in the file you're going to code in.</a:t>
            </a:r>
          </a:p>
          <a:p>
            <a:r>
              <a:rPr lang="en-US" dirty="0"/>
              <a:t>Then gradually turn those high-level descriptions into actual, uncommented code</a:t>
            </a:r>
          </a:p>
        </p:txBody>
      </p:sp>
    </p:spTree>
    <p:extLst>
      <p:ext uri="{BB962C8B-B14F-4D97-AF65-F5344CB8AC3E}">
        <p14:creationId xmlns:p14="http://schemas.microsoft.com/office/powerpoint/2010/main" val="2211834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5D14A8-BC57-E24C-A531-4CC0ABEFB1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0DE59-7714-A44A-94AA-23154CD77B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2586990"/>
          </a:xfrm>
        </p:spPr>
        <p:txBody>
          <a:bodyPr/>
          <a:lstStyle/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(1) Set up the hands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(2) Repeat until there are no cards left: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    * Each player picks a card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    * The cards are removed from players' hands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    * Higher card wins a point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(3) Show the final score</a:t>
            </a:r>
          </a:p>
        </p:txBody>
      </p:sp>
    </p:spTree>
    <p:extLst>
      <p:ext uri="{BB962C8B-B14F-4D97-AF65-F5344CB8AC3E}">
        <p14:creationId xmlns:p14="http://schemas.microsoft.com/office/powerpoint/2010/main" val="3831965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55546C-FBFF-CC4D-BBE6-A8301178BA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First, we already have some code to do the setup, so let's just plug that in.</a:t>
            </a:r>
          </a:p>
          <a:p>
            <a:r>
              <a:rPr lang="en-US" dirty="0"/>
              <a:t>I have turned the outline comment into a comment by the code itself so that later, I can remember what this code does.</a:t>
            </a:r>
          </a:p>
        </p:txBody>
      </p:sp>
    </p:spTree>
    <p:extLst>
      <p:ext uri="{BB962C8B-B14F-4D97-AF65-F5344CB8AC3E}">
        <p14:creationId xmlns:p14="http://schemas.microsoft.com/office/powerpoint/2010/main" val="2527389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D7E1D2-2EBF-B34A-AB24-265D4513CD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C0BC2-23C1-6D41-A12B-4CD9E6DC4E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5079980"/>
          </a:xfrm>
        </p:spPr>
        <p:txBody>
          <a:bodyPr/>
          <a:lstStyle/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Set up the hands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player_hand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computer_hand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player_score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computer_score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0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(2) Repeat until there are no cards left: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    * Each player picks a card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    * The cards are removed from players' hands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    * Higher card wins a point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(3) Show the final score</a:t>
            </a:r>
          </a:p>
        </p:txBody>
      </p:sp>
    </p:spTree>
    <p:extLst>
      <p:ext uri="{BB962C8B-B14F-4D97-AF65-F5344CB8AC3E}">
        <p14:creationId xmlns:p14="http://schemas.microsoft.com/office/powerpoint/2010/main" val="1735484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FE2C13-16A9-A740-8329-99FAF101BB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Now let's look at the main gameplay loop.</a:t>
            </a:r>
          </a:p>
          <a:p>
            <a:r>
              <a:rPr lang="en-US" dirty="0"/>
              <a:t>"Repeat until there are no cards left": that sounds like a while loop.</a:t>
            </a:r>
          </a:p>
          <a:p>
            <a:r>
              <a:rPr lang="en-US" dirty="0"/>
              <a:t>But what's the condition? "No cards left?"</a:t>
            </a:r>
          </a:p>
          <a:p>
            <a:r>
              <a:rPr lang="en-US" dirty="0"/>
              <a:t>If a hand is a list of cards, then it has no cards left </a:t>
            </a:r>
            <a:r>
              <a:rPr lang="en-US" i="1" dirty="0"/>
              <a:t>when the list is empty</a:t>
            </a:r>
            <a:endParaRPr lang="en-US" dirty="0"/>
          </a:p>
          <a:p>
            <a:r>
              <a:rPr lang="en-US" dirty="0"/>
              <a:t>And if the computer and player each start with the same number of cards and each play a card at the same time, then they'll run out at the same time. So we don't also need to check the computer's hand: it's empty when the player's is</a:t>
            </a:r>
          </a:p>
        </p:txBody>
      </p:sp>
    </p:spTree>
    <p:extLst>
      <p:ext uri="{BB962C8B-B14F-4D97-AF65-F5344CB8AC3E}">
        <p14:creationId xmlns:p14="http://schemas.microsoft.com/office/powerpoint/2010/main" val="1422298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9F0E29-B347-6641-BF1B-6D1B1C3FDC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4A984-BBAB-AE43-8FB0-E45B82E884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3002489"/>
          </a:xfrm>
        </p:spPr>
        <p:txBody>
          <a:bodyPr/>
          <a:lstStyle/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Repeat until there are no cards left: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while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player_hand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!=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* Each player picks a card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* The cards are removed from players' hands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* Higher card wins a point</a:t>
            </a:r>
          </a:p>
          <a:p>
            <a:endParaRPr lang="en-US" b="1" i="1" dirty="0">
              <a:solidFill>
                <a:srgbClr val="8F5902"/>
              </a:solidFill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(3) Show the final score</a:t>
            </a:r>
          </a:p>
        </p:txBody>
      </p:sp>
    </p:spTree>
    <p:extLst>
      <p:ext uri="{BB962C8B-B14F-4D97-AF65-F5344CB8AC3E}">
        <p14:creationId xmlns:p14="http://schemas.microsoft.com/office/powerpoint/2010/main" val="65453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9A9AAE-9FE7-3F46-B94E-FE21BA5181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now have all of the pieces you need to write interesting, useful software.</a:t>
            </a:r>
          </a:p>
          <a:p>
            <a:r>
              <a:rPr lang="en-US" dirty="0"/>
              <a:t>You know how to store and manipulate data: numerical and textual, and how organize it using lists and dictionaries.</a:t>
            </a:r>
          </a:p>
          <a:p>
            <a:r>
              <a:rPr lang="en-US" dirty="0"/>
              <a:t>And you know how to use control flow to put those operations together: ifs to branch, loops to repeat, and functions to </a:t>
            </a:r>
            <a:r>
              <a:rPr lang="en-US" dirty="0" err="1"/>
              <a:t>enapsulate</a:t>
            </a:r>
            <a:r>
              <a:rPr lang="en-US" dirty="0"/>
              <a:t> </a:t>
            </a:r>
          </a:p>
          <a:p>
            <a:r>
              <a:rPr lang="en-US" dirty="0"/>
              <a:t>Let's talk about how to assemble this into programs that do something useful.</a:t>
            </a:r>
          </a:p>
        </p:txBody>
      </p:sp>
    </p:spTree>
    <p:extLst>
      <p:ext uri="{BB962C8B-B14F-4D97-AF65-F5344CB8AC3E}">
        <p14:creationId xmlns:p14="http://schemas.microsoft.com/office/powerpoint/2010/main" val="2297027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7A394D-E9C4-9F43-AF51-7CC3C70B61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Notice that I've only indented here the parts that repeat. The final score comes at the end. </a:t>
            </a:r>
          </a:p>
        </p:txBody>
      </p:sp>
    </p:spTree>
    <p:extLst>
      <p:ext uri="{BB962C8B-B14F-4D97-AF65-F5344CB8AC3E}">
        <p14:creationId xmlns:p14="http://schemas.microsoft.com/office/powerpoint/2010/main" val="3612347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78640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  <a:p>
            <a:r>
              <a:rPr lang="en-US" dirty="0">
                <a:solidFill>
                  <a:schemeClr val="bg1"/>
                </a:solidFill>
              </a:rPr>
              <a:t>CTECH402_M6_04</a:t>
            </a:r>
          </a:p>
          <a:p>
            <a:r>
              <a:rPr lang="en-US" dirty="0">
                <a:solidFill>
                  <a:schemeClr val="bg1"/>
                </a:solidFill>
              </a:rPr>
              <a:t>Programming a Card Game (pt. 2)</a:t>
            </a:r>
          </a:p>
        </p:txBody>
      </p:sp>
    </p:spTree>
    <p:extLst>
      <p:ext uri="{BB962C8B-B14F-4D97-AF65-F5344CB8AC3E}">
        <p14:creationId xmlns:p14="http://schemas.microsoft.com/office/powerpoint/2010/main" val="1201046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D5298B-A7B9-DB4A-B0A2-5C9922526A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Next up, "each player picks a card."</a:t>
            </a:r>
          </a:p>
          <a:p>
            <a:r>
              <a:rPr lang="en-US" dirty="0"/>
              <a:t>We need to break this down further, because having a person pick a card is different than having the computer pick one</a:t>
            </a:r>
          </a:p>
        </p:txBody>
      </p:sp>
    </p:spTree>
    <p:extLst>
      <p:ext uri="{BB962C8B-B14F-4D97-AF65-F5344CB8AC3E}">
        <p14:creationId xmlns:p14="http://schemas.microsoft.com/office/powerpoint/2010/main" val="3467341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C82EF0-6B11-424D-AB21-43D175D8F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9EBBE-EB0E-4A4E-AFC1-8FC332DA6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2586990"/>
          </a:xfrm>
        </p:spPr>
        <p:txBody>
          <a:bodyPr/>
          <a:lstStyle/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Repeat until there are no cards left: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while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player_hand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!=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* The player picks a card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* The computer picks a card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* The cards are removed from players' hands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* Higher card wins a point</a:t>
            </a:r>
          </a:p>
        </p:txBody>
      </p:sp>
    </p:spTree>
    <p:extLst>
      <p:ext uri="{BB962C8B-B14F-4D97-AF65-F5344CB8AC3E}">
        <p14:creationId xmlns:p14="http://schemas.microsoft.com/office/powerpoint/2010/main" val="1281687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EC471A-EA91-5945-AB69-16F8AF5388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how does the player pick a card. This sounds like a job for an input() statement.</a:t>
            </a:r>
          </a:p>
          <a:p>
            <a:r>
              <a:rPr lang="en-US" dirty="0"/>
              <a:t>Since the cards are integers and input produces a string, we'll need to convert it.</a:t>
            </a:r>
          </a:p>
        </p:txBody>
      </p:sp>
    </p:spTree>
    <p:extLst>
      <p:ext uri="{BB962C8B-B14F-4D97-AF65-F5344CB8AC3E}">
        <p14:creationId xmlns:p14="http://schemas.microsoft.com/office/powerpoint/2010/main" val="3054896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33DDCB-E367-7241-9E47-4CECEBF951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19D43-FFC0-344B-B04A-B301EB7223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3002489"/>
          </a:xfrm>
        </p:spPr>
        <p:txBody>
          <a:bodyPr/>
          <a:lstStyle/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Repeat until there are no cards left: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while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player_hand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!=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The player picks a card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player_play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'Pick a card: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* The computer picks a card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* The cards are removed from players' hands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* Higher card wins a point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094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85FCA-DCEB-F645-8848-A6D5FEBD3F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does the computer pick a card?</a:t>
            </a:r>
          </a:p>
          <a:p>
            <a:r>
              <a:rPr lang="en-US" dirty="0"/>
              <a:t>Let's be simple and make it a random choice.</a:t>
            </a:r>
          </a:p>
          <a:p>
            <a:r>
              <a:rPr lang="en-US" dirty="0" err="1"/>
              <a:t>random.choice</a:t>
            </a:r>
            <a:r>
              <a:rPr lang="en-US" dirty="0"/>
              <a:t>() to be specific, the function that picks a random element of a list</a:t>
            </a:r>
          </a:p>
          <a:p>
            <a:r>
              <a:rPr lang="en-US" dirty="0"/>
              <a:t>We'll have to import the random module for this</a:t>
            </a:r>
          </a:p>
        </p:txBody>
      </p:sp>
    </p:spTree>
    <p:extLst>
      <p:ext uri="{BB962C8B-B14F-4D97-AF65-F5344CB8AC3E}">
        <p14:creationId xmlns:p14="http://schemas.microsoft.com/office/powerpoint/2010/main" val="3246291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F45C91-86E4-7E42-9F63-6AA12ED24A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BD919-22C4-BC4A-A98A-2B10E93413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4248984"/>
          </a:xfrm>
        </p:spPr>
        <p:txBody>
          <a:bodyPr/>
          <a:lstStyle/>
          <a:p>
            <a:r>
              <a:rPr lang="en-US" b="1" dirty="0"/>
              <a:t>import random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Repeat until there are no cards left: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while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player_hand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!=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The player picks a card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player_play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'Pick a card: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The computer picks a card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computer_play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choice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computer_hand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* The cards are removed from players' hands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* Higher card wins a point</a:t>
            </a:r>
          </a:p>
        </p:txBody>
      </p:sp>
    </p:spTree>
    <p:extLst>
      <p:ext uri="{BB962C8B-B14F-4D97-AF65-F5344CB8AC3E}">
        <p14:creationId xmlns:p14="http://schemas.microsoft.com/office/powerpoint/2010/main" val="4271934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BAFF6C-7F77-1541-9400-AAD83BB76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do we remove cards from hands?</a:t>
            </a:r>
          </a:p>
          <a:p>
            <a:r>
              <a:rPr lang="en-US" dirty="0"/>
              <a:t>Well, the hands are lists. So we need a method to </a:t>
            </a:r>
            <a:r>
              <a:rPr lang="en-US" i="1" dirty="0"/>
              <a:t>remove</a:t>
            </a:r>
            <a:r>
              <a:rPr lang="en-US" dirty="0"/>
              <a:t> an element from a list.</a:t>
            </a:r>
          </a:p>
          <a:p>
            <a:r>
              <a:rPr lang="en-US" dirty="0"/>
              <a:t>I don't know, maybe, how about .remove()</a:t>
            </a:r>
          </a:p>
          <a:p>
            <a:r>
              <a:rPr lang="en-US" dirty="0"/>
              <a:t>We'll need to do this for both the player and the computer</a:t>
            </a:r>
          </a:p>
        </p:txBody>
      </p:sp>
    </p:spTree>
    <p:extLst>
      <p:ext uri="{BB962C8B-B14F-4D97-AF65-F5344CB8AC3E}">
        <p14:creationId xmlns:p14="http://schemas.microsoft.com/office/powerpoint/2010/main" val="3534579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F13D08-600F-DF40-B47E-2730FAA6D5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18265-ED49-8143-B67D-A5C738A897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4248984"/>
          </a:xfrm>
        </p:spPr>
        <p:txBody>
          <a:bodyPr/>
          <a:lstStyle/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Repeat until there are no cards left: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while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player_hand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!=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The player picks a card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player_play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'Pick a card: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The computer picks a card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computer_play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choice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computer_hand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The cards are removed from players' hands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player_hand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player_play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computer_hand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computer_play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* Higher card wins a point</a:t>
            </a:r>
          </a:p>
        </p:txBody>
      </p:sp>
    </p:spTree>
    <p:extLst>
      <p:ext uri="{BB962C8B-B14F-4D97-AF65-F5344CB8AC3E}">
        <p14:creationId xmlns:p14="http://schemas.microsoft.com/office/powerpoint/2010/main" val="178577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DE4CC8-B20B-AD4D-9AD0-2A5B6C236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Here's a basic model of software engineering:</a:t>
            </a:r>
          </a:p>
          <a:p>
            <a:r>
              <a:rPr lang="en-US" dirty="0"/>
              <a:t>(1) Specify clearly what you're trying to do</a:t>
            </a:r>
          </a:p>
          <a:p>
            <a:r>
              <a:rPr lang="en-US" dirty="0"/>
              <a:t>(2) Break it down into its major pieces</a:t>
            </a:r>
          </a:p>
          <a:p>
            <a:r>
              <a:rPr lang="en-US" dirty="0"/>
              <a:t>(3) Decide on what data you need to keep track of and pick appropriate types</a:t>
            </a:r>
          </a:p>
          <a:p>
            <a:r>
              <a:rPr lang="en-US" dirty="0"/>
              <a:t>(4) Take each piece and break it down into smaller pieces until you reach pieces simple enough that you can write Python code for them</a:t>
            </a:r>
          </a:p>
          <a:p>
            <a:r>
              <a:rPr lang="en-US" dirty="0"/>
              <a:t>(5) Test and debug until it works as intended </a:t>
            </a:r>
          </a:p>
        </p:txBody>
      </p:sp>
    </p:spTree>
    <p:extLst>
      <p:ext uri="{BB962C8B-B14F-4D97-AF65-F5344CB8AC3E}">
        <p14:creationId xmlns:p14="http://schemas.microsoft.com/office/powerpoint/2010/main" val="923877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78640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  <a:p>
            <a:r>
              <a:rPr lang="en-US" dirty="0">
                <a:solidFill>
                  <a:schemeClr val="bg1"/>
                </a:solidFill>
              </a:rPr>
              <a:t>CTECH402_M6_04</a:t>
            </a:r>
          </a:p>
          <a:p>
            <a:r>
              <a:rPr lang="en-US" dirty="0">
                <a:solidFill>
                  <a:schemeClr val="bg1"/>
                </a:solidFill>
              </a:rPr>
              <a:t>Programming a Card Game (pt. 3)</a:t>
            </a:r>
          </a:p>
        </p:txBody>
      </p:sp>
    </p:spTree>
    <p:extLst>
      <p:ext uri="{BB962C8B-B14F-4D97-AF65-F5344CB8AC3E}">
        <p14:creationId xmlns:p14="http://schemas.microsoft.com/office/powerpoint/2010/main" val="4251028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97EE5A-1E3B-DB4E-BCAD-44C0F7279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let's think about scoring.</a:t>
            </a:r>
          </a:p>
          <a:p>
            <a:r>
              <a:rPr lang="en-US" dirty="0"/>
              <a:t>Give a point to the player with the higher card.</a:t>
            </a:r>
          </a:p>
          <a:p>
            <a:r>
              <a:rPr lang="en-US" dirty="0"/>
              <a:t>If the human has the higher card, they get a point.</a:t>
            </a:r>
          </a:p>
          <a:p>
            <a:r>
              <a:rPr lang="en-US" dirty="0"/>
              <a:t>If ... then.</a:t>
            </a:r>
          </a:p>
        </p:txBody>
      </p:sp>
    </p:spTree>
    <p:extLst>
      <p:ext uri="{BB962C8B-B14F-4D97-AF65-F5344CB8AC3E}">
        <p14:creationId xmlns:p14="http://schemas.microsoft.com/office/powerpoint/2010/main" val="1005575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90666B-F358-CE40-8118-6C929095DC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EB7BC-4532-1649-BFD9-1450E064CF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924997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player_play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&gt;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computer_play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player_score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player_score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4598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9D2644-67B8-8D47-BDCF-B513A7FE2B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But if the computer has the higher card, it gets a point</a:t>
            </a:r>
          </a:p>
        </p:txBody>
      </p:sp>
    </p:spTree>
    <p:extLst>
      <p:ext uri="{BB962C8B-B14F-4D97-AF65-F5344CB8AC3E}">
        <p14:creationId xmlns:p14="http://schemas.microsoft.com/office/powerpoint/2010/main" val="2027807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6E6B97-4142-4541-93D9-68B470308F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3EB34-B754-504C-A485-0C4C3F7551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1755994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player_play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&gt;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computer_play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player_score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player_score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elif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player_play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&lt;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computer_play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computer_score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computer_score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91248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EC1EF-55DB-7A4F-8C63-B2663163A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Plug this in</a:t>
            </a:r>
          </a:p>
        </p:txBody>
      </p:sp>
    </p:spTree>
    <p:extLst>
      <p:ext uri="{BB962C8B-B14F-4D97-AF65-F5344CB8AC3E}">
        <p14:creationId xmlns:p14="http://schemas.microsoft.com/office/powerpoint/2010/main" val="841944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1A07C9-B757-9148-B2CE-6D30046285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061A0-B60C-2940-83B5-EB09591765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5910977"/>
          </a:xfrm>
        </p:spPr>
        <p:txBody>
          <a:bodyPr/>
          <a:lstStyle/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Repeat until there are no cards left: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while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player_hand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!=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The player picks a card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player_play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'Pick a card: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The computer picks a card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computer_play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choice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computer_hand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The cards are removed from players' hands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player_hand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player_play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computer_hand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computer_play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Higher card wins a point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player_play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&gt;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computer_play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player_score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player_score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elif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player_play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&lt;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computer_play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computer_score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computer_score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91666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FB8287-55FF-1F4C-9E0F-8938C091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let's take on our last piece: print the scores</a:t>
            </a:r>
          </a:p>
          <a:p>
            <a:r>
              <a:rPr lang="en-US" dirty="0"/>
              <a:t>The only thing to remember here is that the scores are integers, so they need to be converted to strings for printing</a:t>
            </a:r>
          </a:p>
        </p:txBody>
      </p:sp>
    </p:spTree>
    <p:extLst>
      <p:ext uri="{BB962C8B-B14F-4D97-AF65-F5344CB8AC3E}">
        <p14:creationId xmlns:p14="http://schemas.microsoft.com/office/powerpoint/2010/main" val="3997504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CCD666-2DAF-1948-B77B-5E90AB1F2D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F0EA4-C68F-2C43-8253-9B5E2AF85C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1755994"/>
          </a:xfrm>
        </p:spPr>
        <p:txBody>
          <a:bodyPr/>
          <a:lstStyle/>
          <a:p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Show the final score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'Final score:'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'Player: '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player_score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'Computer: '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computer_score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86503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E31924-3592-1749-826B-D6DAB911F7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That's it! A complete game</a:t>
            </a:r>
          </a:p>
        </p:txBody>
      </p:sp>
    </p:spTree>
    <p:extLst>
      <p:ext uri="{BB962C8B-B14F-4D97-AF65-F5344CB8AC3E}">
        <p14:creationId xmlns:p14="http://schemas.microsoft.com/office/powerpoint/2010/main" val="324828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975A0F-E217-8F4C-9445-D2F44902C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We'll go through that process with a simple card game.</a:t>
            </a:r>
          </a:p>
        </p:txBody>
      </p:sp>
    </p:spTree>
    <p:extLst>
      <p:ext uri="{BB962C8B-B14F-4D97-AF65-F5344CB8AC3E}">
        <p14:creationId xmlns:p14="http://schemas.microsoft.com/office/powerpoint/2010/main" val="41845157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D2E519-3776-DB49-A6E0-EADE0CA16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FA604-42DC-0649-A61F-2C12F87133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63863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rgbClr val="204A87"/>
                </a:solidFill>
                <a:latin typeface="Consolas" panose="020B0609020204030204" pitchFamily="49" charset="0"/>
              </a:rPr>
              <a:t>import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</a:p>
          <a:p>
            <a:pPr>
              <a:lnSpc>
                <a:spcPct val="100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</a:rPr>
              <a:t># Set up the hands</a:t>
            </a:r>
          </a:p>
          <a:p>
            <a:pPr>
              <a:lnSpc>
                <a:spcPct val="100000"/>
              </a:lnSpc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player_hand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0000CF"/>
                </a:solidFill>
                <a:latin typeface="Consolas" panose="020B0609020204030204" pitchFamily="49" charset="0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0000CF"/>
                </a:solidFill>
                <a:latin typeface="Consolas" panose="020B0609020204030204" pitchFamily="49" charset="0"/>
              </a:rPr>
              <a:t>3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0000CF"/>
                </a:solidFill>
                <a:latin typeface="Consolas" panose="020B0609020204030204" pitchFamily="49" charset="0"/>
              </a:rPr>
              <a:t>4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0000CF"/>
                </a:solidFill>
                <a:latin typeface="Consolas" panose="020B0609020204030204" pitchFamily="49" charset="0"/>
              </a:rPr>
              <a:t>5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computer_hand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0000CF"/>
                </a:solidFill>
                <a:latin typeface="Consolas" panose="020B0609020204030204" pitchFamily="49" charset="0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0000CF"/>
                </a:solidFill>
                <a:latin typeface="Consolas" panose="020B0609020204030204" pitchFamily="49" charset="0"/>
              </a:rPr>
              <a:t>3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0000CF"/>
                </a:solidFill>
                <a:latin typeface="Consolas" panose="020B0609020204030204" pitchFamily="49" charset="0"/>
              </a:rPr>
              <a:t>4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0000CF"/>
                </a:solidFill>
                <a:latin typeface="Consolas" panose="020B0609020204030204" pitchFamily="49" charset="0"/>
              </a:rPr>
              <a:t>5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00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player_score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sz="1400" b="1" dirty="0">
                <a:solidFill>
                  <a:srgbClr val="0000CF"/>
                </a:solidFill>
                <a:latin typeface="Consolas" panose="020B0609020204030204" pitchFamily="49" charset="0"/>
              </a:rPr>
              <a:t>0</a:t>
            </a:r>
          </a:p>
          <a:p>
            <a:pPr>
              <a:lnSpc>
                <a:spcPct val="100000"/>
              </a:lnSpc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computer_score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sz="1400" b="1" dirty="0">
                <a:solidFill>
                  <a:srgbClr val="0000CF"/>
                </a:solidFill>
                <a:latin typeface="Consolas" panose="020B0609020204030204" pitchFamily="49" charset="0"/>
              </a:rPr>
              <a:t>0</a:t>
            </a:r>
          </a:p>
          <a:p>
            <a:pPr>
              <a:lnSpc>
                <a:spcPct val="100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</a:rPr>
              <a:t># Repeat until there are no cards left: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rgbClr val="204A87"/>
                </a:solidFill>
                <a:latin typeface="Consolas" panose="020B0609020204030204" pitchFamily="49" charset="0"/>
              </a:rPr>
              <a:t>while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player_hand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nsolas" panose="020B0609020204030204" pitchFamily="49" charset="0"/>
              </a:rPr>
              <a:t>!=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[]: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</a:rPr>
              <a:t># The player picks a card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player_play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sz="1400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4E9A06"/>
                </a:solidFill>
                <a:latin typeface="Consolas" panose="020B0609020204030204" pitchFamily="49" charset="0"/>
              </a:rPr>
              <a:t>'Pick a card: '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</a:rPr>
              <a:t># The computer picks a card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computer_play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sz="1400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choice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computer_hand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</a:rPr>
              <a:t># The cards are removed from players' hands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player_hand</a:t>
            </a:r>
            <a:r>
              <a:rPr lang="en-US" sz="1400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player_play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computer_hand</a:t>
            </a:r>
            <a:r>
              <a:rPr lang="en-US" sz="1400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computer_play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</a:rPr>
              <a:t># Higher card wins a point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player_play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nsolas" panose="020B0609020204030204" pitchFamily="49" charset="0"/>
              </a:rPr>
              <a:t>&gt;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computer_play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player_score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player_score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sz="1400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elif</a:t>
            </a:r>
            <a:r>
              <a:rPr lang="en-US" sz="1400" b="1" dirty="0">
                <a:solidFill>
                  <a:srgbClr val="204A87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player_play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nsolas" panose="020B0609020204030204" pitchFamily="49" charset="0"/>
              </a:rPr>
              <a:t>&lt;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computer_play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computer_score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computer_score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sz="1400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</a:p>
          <a:p>
            <a:pPr>
              <a:lnSpc>
                <a:spcPct val="100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400" i="1" dirty="0">
                <a:solidFill>
                  <a:srgbClr val="8F5902"/>
                </a:solidFill>
                <a:latin typeface="Consolas" panose="020B0609020204030204" pitchFamily="49" charset="0"/>
              </a:rPr>
              <a:t># Show the final score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4E9A06"/>
                </a:solidFill>
                <a:latin typeface="Consolas" panose="020B0609020204030204" pitchFamily="49" charset="0"/>
              </a:rPr>
              <a:t>'Final score:'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4E9A06"/>
                </a:solidFill>
                <a:latin typeface="Consolas" panose="020B0609020204030204" pitchFamily="49" charset="0"/>
              </a:rPr>
              <a:t>'Player: ' </a:t>
            </a:r>
            <a:r>
              <a:rPr lang="en-US" sz="1400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sz="1400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player_score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4E9A06"/>
                </a:solidFill>
                <a:latin typeface="Consolas" panose="020B0609020204030204" pitchFamily="49" charset="0"/>
              </a:rPr>
              <a:t>'Computer: ' </a:t>
            </a:r>
            <a:r>
              <a:rPr lang="en-US" sz="1400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sz="1400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computer_score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858479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  <a:p>
            <a:r>
              <a:rPr lang="en-US" dirty="0">
                <a:solidFill>
                  <a:schemeClr val="bg1"/>
                </a:solidFill>
              </a:rPr>
              <a:t>CTECH402_M6_05</a:t>
            </a:r>
          </a:p>
          <a:p>
            <a:r>
              <a:rPr lang="en-US" dirty="0">
                <a:solidFill>
                  <a:schemeClr val="bg1"/>
                </a:solidFill>
              </a:rPr>
              <a:t>Improving Your Code</a:t>
            </a:r>
          </a:p>
        </p:txBody>
      </p:sp>
    </p:spTree>
    <p:extLst>
      <p:ext uri="{BB962C8B-B14F-4D97-AF65-F5344CB8AC3E}">
        <p14:creationId xmlns:p14="http://schemas.microsoft.com/office/powerpoint/2010/main" val="2566489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BE6121-4617-1246-A6C7-3A222B51BC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STEP FIVE: TEST AND DEBUG </a:t>
            </a:r>
          </a:p>
          <a:p>
            <a:endParaRPr lang="en-US" b="1" dirty="0"/>
          </a:p>
          <a:p>
            <a:r>
              <a:rPr lang="en-US" dirty="0"/>
              <a:t>Good, but we're not there yet. This isn't a usable game. Try playing it.</a:t>
            </a:r>
          </a:p>
          <a:p>
            <a:endParaRPr lang="en-US" dirty="0"/>
          </a:p>
          <a:p>
            <a:r>
              <a:rPr lang="en-US" dirty="0"/>
              <a:t>$ python cards1.py</a:t>
            </a:r>
          </a:p>
          <a:p>
            <a:endParaRPr lang="en-US" dirty="0"/>
          </a:p>
          <a:p>
            <a:r>
              <a:rPr lang="en-US" dirty="0"/>
              <a:t>Whoa. I have no idea what just happened.</a:t>
            </a:r>
          </a:p>
          <a:p>
            <a:r>
              <a:rPr lang="en-US" dirty="0"/>
              <a:t>We need to print out more information about the game state.</a:t>
            </a:r>
          </a:p>
          <a:p>
            <a:r>
              <a:rPr lang="en-US" dirty="0"/>
              <a:t>First, let's print what the computer picked.</a:t>
            </a:r>
          </a:p>
        </p:txBody>
      </p:sp>
    </p:spTree>
    <p:extLst>
      <p:ext uri="{BB962C8B-B14F-4D97-AF65-F5344CB8AC3E}">
        <p14:creationId xmlns:p14="http://schemas.microsoft.com/office/powerpoint/2010/main" val="1899027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D4D5E1-193D-3C40-91C0-B7DFE225F4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3353D-7256-D849-A702-B42504E62F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1340495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The computer picks a card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computer_play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choice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computer_hand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'The computer picked '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computer_play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30987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B9E615-C1C2-AF46-8B7A-85FFCD2FAE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Next, let's say who had the higher card.</a:t>
            </a:r>
          </a:p>
          <a:p>
            <a:r>
              <a:rPr lang="en-US" dirty="0"/>
              <a:t>This version also covers the case when the cards are tied.</a:t>
            </a:r>
          </a:p>
        </p:txBody>
      </p:sp>
    </p:spTree>
    <p:extLst>
      <p:ext uri="{BB962C8B-B14F-4D97-AF65-F5344CB8AC3E}">
        <p14:creationId xmlns:p14="http://schemas.microsoft.com/office/powerpoint/2010/main" val="3544448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8A3D60-B95E-6A43-9403-430E9DEC6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1E9BB-4922-5547-A0CC-C0A5F80EEF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3833485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Higher card wins a point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if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player_play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&gt;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computer_play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'Your card was higher!'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player_score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player_score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elif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player_play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&lt;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computer_play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'Your card was lower!'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computer_score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computer_score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'Your cards were the same!'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53746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C3D536-9686-314F-848E-240CFE3C88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before the player picks, let's remind them what cards they and the computer have left.</a:t>
            </a:r>
          </a:p>
        </p:txBody>
      </p:sp>
    </p:spTree>
    <p:extLst>
      <p:ext uri="{BB962C8B-B14F-4D97-AF65-F5344CB8AC3E}">
        <p14:creationId xmlns:p14="http://schemas.microsoft.com/office/powerpoint/2010/main" val="14206509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1C9931-EE84-F64B-B222-68183EAE0D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672E2-C403-364F-B82E-F440252FDB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9123" y="359330"/>
            <a:ext cx="10955577" cy="5079980"/>
          </a:xfrm>
        </p:spPr>
        <p:txBody>
          <a:bodyPr/>
          <a:lstStyle/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while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player_hand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!=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[]:</a:t>
            </a:r>
          </a:p>
          <a:p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</a:rPr>
              <a:t># Show the current hands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'Your cards are: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for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player_hand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  '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(c))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'The computer\'s cards are: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for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computer_hand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  '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+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(c))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The player picks a card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player_play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nsolas" panose="020B0609020204030204" pitchFamily="49" charset="0"/>
              </a:rPr>
              <a:t>'Pick a card: 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8F5902"/>
                </a:solidFill>
                <a:latin typeface="Consolas" panose="020B0609020204030204" pitchFamily="49" charset="0"/>
              </a:rPr>
              <a:t># The computer picks a card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computer_play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choice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computer_hand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59009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256170-B06E-2947-9550-338C737FC8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There. Let's try again.</a:t>
            </a:r>
          </a:p>
          <a:p>
            <a:endParaRPr lang="en-US" dirty="0"/>
          </a:p>
          <a:p>
            <a:r>
              <a:rPr lang="en-US" dirty="0"/>
              <a:t>$ python cards2.py</a:t>
            </a:r>
          </a:p>
          <a:p>
            <a:endParaRPr lang="en-US" dirty="0"/>
          </a:p>
          <a:p>
            <a:r>
              <a:rPr lang="en-US" dirty="0"/>
              <a:t>Much better! </a:t>
            </a:r>
          </a:p>
        </p:txBody>
      </p:sp>
    </p:spTree>
    <p:extLst>
      <p:ext uri="{BB962C8B-B14F-4D97-AF65-F5344CB8AC3E}">
        <p14:creationId xmlns:p14="http://schemas.microsoft.com/office/powerpoint/2010/main" val="107451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88012-EA37-4246-8DA9-19B4AF659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4863" y="1143000"/>
            <a:ext cx="7593012" cy="21770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  <a:p>
            <a:r>
              <a:rPr lang="en-US" dirty="0">
                <a:solidFill>
                  <a:schemeClr val="bg1"/>
                </a:solidFill>
              </a:rPr>
              <a:t>CTECH402_M6_02</a:t>
            </a:r>
          </a:p>
          <a:p>
            <a:r>
              <a:rPr lang="en-US" dirty="0">
                <a:solidFill>
                  <a:schemeClr val="bg1"/>
                </a:solidFill>
              </a:rPr>
              <a:t>Designing a Card Game</a:t>
            </a:r>
          </a:p>
        </p:txBody>
      </p:sp>
    </p:spTree>
    <p:extLst>
      <p:ext uri="{BB962C8B-B14F-4D97-AF65-F5344CB8AC3E}">
        <p14:creationId xmlns:p14="http://schemas.microsoft.com/office/powerpoint/2010/main" val="116056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3589CD-DDB3-1B46-9A35-6081DADEAA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STEP ONE: Describe the task</a:t>
            </a:r>
          </a:p>
          <a:p>
            <a:pPr marL="0" indent="0">
              <a:buNone/>
            </a:pPr>
            <a:r>
              <a:rPr lang="en-US" dirty="0"/>
              <a:t> a simple card game of wits. Each player has a hand of numbered cards: 1 through 5.</a:t>
            </a:r>
          </a:p>
          <a:p>
            <a:r>
              <a:rPr lang="en-US" dirty="0"/>
              <a:t>On each turn they pick a card and play it simultaneously.</a:t>
            </a:r>
          </a:p>
          <a:p>
            <a:r>
              <a:rPr lang="en-US" dirty="0"/>
              <a:t>Higher card wins a point</a:t>
            </a:r>
          </a:p>
          <a:p>
            <a:r>
              <a:rPr lang="en-US" dirty="0"/>
              <a:t>Then they pick another cards from their remaining hand. Higher card wins again.</a:t>
            </a:r>
          </a:p>
          <a:p>
            <a:r>
              <a:rPr lang="en-US" dirty="0"/>
              <a:t>And so on until there are no cards left. Higher score wins.</a:t>
            </a:r>
          </a:p>
        </p:txBody>
      </p:sp>
    </p:spTree>
    <p:extLst>
      <p:ext uri="{BB962C8B-B14F-4D97-AF65-F5344CB8AC3E}">
        <p14:creationId xmlns:p14="http://schemas.microsoft.com/office/powerpoint/2010/main" val="239565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04D607-47B2-4C44-AE2B-C1B1B622D3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STEP TWO: </a:t>
            </a:r>
            <a:r>
              <a:rPr lang="en-US" dirty="0"/>
              <a:t>block out the major pieces</a:t>
            </a:r>
          </a:p>
          <a:p>
            <a:endParaRPr lang="en-US" dirty="0"/>
          </a:p>
          <a:p>
            <a:r>
              <a:rPr lang="en-US" dirty="0"/>
              <a:t>(1) Set up the hands</a:t>
            </a:r>
          </a:p>
          <a:p>
            <a:r>
              <a:rPr lang="en-US" dirty="0"/>
              <a:t>(2) Repeating until there are no cards left:</a:t>
            </a:r>
          </a:p>
          <a:p>
            <a:pPr lvl="1"/>
            <a:r>
              <a:rPr lang="en-US" dirty="0"/>
              <a:t>Each player picks a card</a:t>
            </a:r>
          </a:p>
          <a:p>
            <a:pPr lvl="1"/>
            <a:r>
              <a:rPr lang="en-US" dirty="0"/>
              <a:t>The cards are removed from players' hands</a:t>
            </a:r>
          </a:p>
          <a:p>
            <a:pPr lvl="1"/>
            <a:r>
              <a:rPr lang="en-US" dirty="0"/>
              <a:t>Higher card wins a point</a:t>
            </a:r>
          </a:p>
          <a:p>
            <a:r>
              <a:rPr lang="en-US" dirty="0"/>
              <a:t>(3) Show the final score</a:t>
            </a:r>
          </a:p>
        </p:txBody>
      </p:sp>
    </p:spTree>
    <p:extLst>
      <p:ext uri="{BB962C8B-B14F-4D97-AF65-F5344CB8AC3E}">
        <p14:creationId xmlns:p14="http://schemas.microsoft.com/office/powerpoint/2010/main" val="353688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7B3348-0015-B04D-8F20-5E95CFE17A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475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7483CE-9987-9F4A-8AAC-10A421029F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STEP THREE</a:t>
            </a:r>
            <a:r>
              <a:rPr lang="en-US" dirty="0"/>
              <a:t>: figure out what data we need to keep track of.</a:t>
            </a:r>
          </a:p>
          <a:p>
            <a:r>
              <a:rPr lang="en-US" dirty="0"/>
              <a:t>I see:</a:t>
            </a:r>
          </a:p>
          <a:p>
            <a:pPr lvl="1"/>
            <a:r>
              <a:rPr lang="en-US" dirty="0"/>
              <a:t>Players' hands</a:t>
            </a:r>
          </a:p>
          <a:p>
            <a:pPr lvl="1"/>
            <a:r>
              <a:rPr lang="en-US" dirty="0"/>
              <a:t>The current cards</a:t>
            </a:r>
          </a:p>
          <a:p>
            <a:pPr lvl="1"/>
            <a:r>
              <a:rPr lang="en-US" dirty="0"/>
              <a:t>Current scores</a:t>
            </a:r>
          </a:p>
        </p:txBody>
      </p:sp>
    </p:spTree>
    <p:extLst>
      <p:ext uri="{BB962C8B-B14F-4D97-AF65-F5344CB8AC3E}">
        <p14:creationId xmlns:p14="http://schemas.microsoft.com/office/powerpoint/2010/main" val="2685805946"/>
      </p:ext>
    </p:extLst>
  </p:cSld>
  <p:clrMapOvr>
    <a:masterClrMapping/>
  </p:clrMapOvr>
</p:sld>
</file>

<file path=ppt/theme/theme1.xml><?xml version="1.0" encoding="utf-8"?>
<a:theme xmlns:a="http://schemas.openxmlformats.org/drawingml/2006/main" name="eCornell Technica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nical Talking Point Template" id="{B245D8E8-1965-D443-AD18-33467E8CF301}" vid="{D249C607-E79C-A645-A7B8-E5967ADB71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eCornell Technical Theme</Template>
  <TotalTime>5498</TotalTime>
  <Words>2259</Words>
  <Application>Microsoft Macintosh PowerPoint</Application>
  <PresentationFormat>Widescreen</PresentationFormat>
  <Paragraphs>251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CambriaMath</vt:lpstr>
      <vt:lpstr>Consolas</vt:lpstr>
      <vt:lpstr>eCornell Technical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Del Angel</dc:creator>
  <cp:lastModifiedBy>James Grimmelmann</cp:lastModifiedBy>
  <cp:revision>382</cp:revision>
  <dcterms:created xsi:type="dcterms:W3CDTF">2018-05-23T17:51:33Z</dcterms:created>
  <dcterms:modified xsi:type="dcterms:W3CDTF">2019-02-15T20:19:27Z</dcterms:modified>
</cp:coreProperties>
</file>