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72" r:id="rId2"/>
    <p:sldId id="273" r:id="rId3"/>
    <p:sldId id="275" r:id="rId4"/>
    <p:sldId id="276" r:id="rId5"/>
    <p:sldId id="277" r:id="rId6"/>
    <p:sldId id="278" r:id="rId7"/>
    <p:sldId id="282" r:id="rId8"/>
    <p:sldId id="280" r:id="rId9"/>
    <p:sldId id="283" r:id="rId10"/>
    <p:sldId id="281" r:id="rId11"/>
    <p:sldId id="284" r:id="rId12"/>
    <p:sldId id="285" r:id="rId13"/>
    <p:sldId id="286" r:id="rId14"/>
    <p:sldId id="287" r:id="rId15"/>
    <p:sldId id="289" r:id="rId16"/>
    <p:sldId id="288" r:id="rId17"/>
    <p:sldId id="290" r:id="rId18"/>
    <p:sldId id="291" r:id="rId19"/>
    <p:sldId id="292" r:id="rId20"/>
    <p:sldId id="293" r:id="rId21"/>
    <p:sldId id="294" r:id="rId22"/>
    <p:sldId id="296" r:id="rId23"/>
    <p:sldId id="295" r:id="rId24"/>
    <p:sldId id="297" r:id="rId25"/>
    <p:sldId id="298" r:id="rId26"/>
    <p:sldId id="299" r:id="rId27"/>
    <p:sldId id="300" r:id="rId28"/>
    <p:sldId id="302" r:id="rId29"/>
    <p:sldId id="303" r:id="rId30"/>
    <p:sldId id="304" r:id="rId31"/>
    <p:sldId id="305" r:id="rId32"/>
    <p:sldId id="311" r:id="rId33"/>
    <p:sldId id="310" r:id="rId34"/>
    <p:sldId id="307" r:id="rId35"/>
    <p:sldId id="308" r:id="rId36"/>
    <p:sldId id="309" r:id="rId37"/>
    <p:sldId id="313" r:id="rId38"/>
    <p:sldId id="314" r:id="rId39"/>
    <p:sldId id="315" r:id="rId40"/>
    <p:sldId id="316" r:id="rId41"/>
    <p:sldId id="31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2424"/>
    <a:srgbClr val="A6A7A4"/>
    <a:srgbClr val="EA1E24"/>
    <a:srgbClr val="B3B3B3"/>
    <a:srgbClr val="ECECEC"/>
    <a:srgbClr val="4D4F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12"/>
    <p:restoredTop sz="77404"/>
  </p:normalViewPr>
  <p:slideViewPr>
    <p:cSldViewPr snapToGrid="0" snapToObjects="1">
      <p:cViewPr varScale="1">
        <p:scale>
          <a:sx n="96" d="100"/>
          <a:sy n="96" d="100"/>
        </p:scale>
        <p:origin x="1608" y="17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8ACD8-6E14-F146-9986-2DDB8F18C1FA}" type="datetimeFigureOut">
              <a:rPr lang="en-US" smtClean="0"/>
              <a:t>6/4/18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B14FCA-A5D1-0749-96A8-1423D61C59E6}" type="slidenum">
              <a:rPr lang="en-US" smtClean="0"/>
              <a:t>‹#›</a:t>
            </a:fld>
            <a:endParaRPr lang="en-US"/>
          </a:p>
        </p:txBody>
      </p:sp>
    </p:spTree>
    <p:extLst>
      <p:ext uri="{BB962C8B-B14F-4D97-AF65-F5344CB8AC3E}">
        <p14:creationId xmlns:p14="http://schemas.microsoft.com/office/powerpoint/2010/main" val="1743074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a:t>
            </a:fld>
            <a:endParaRPr lang="en-US"/>
          </a:p>
        </p:txBody>
      </p:sp>
    </p:spTree>
    <p:extLst>
      <p:ext uri="{BB962C8B-B14F-4D97-AF65-F5344CB8AC3E}">
        <p14:creationId xmlns:p14="http://schemas.microsoft.com/office/powerpoint/2010/main" val="481667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going to be an error: python treats these as </a:t>
            </a:r>
            <a:r>
              <a:rPr lang="en-US" dirty="0" err="1"/>
              <a:t>differrent</a:t>
            </a:r>
            <a:r>
              <a:rPr lang="en-US" dirty="0"/>
              <a:t> variables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NameError</a:t>
            </a:r>
            <a:r>
              <a:rPr lang="en-US" sz="1200" kern="1200" dirty="0">
                <a:solidFill>
                  <a:schemeClr val="tx1"/>
                </a:solidFill>
                <a:effectLst/>
                <a:latin typeface="+mn-lt"/>
                <a:ea typeface="+mn-ea"/>
                <a:cs typeface="+mn-cs"/>
              </a:rPr>
              <a:t>: name '</a:t>
            </a:r>
            <a:r>
              <a:rPr lang="en-US" sz="1200" kern="1200" dirty="0" err="1">
                <a:solidFill>
                  <a:schemeClr val="tx1"/>
                </a:solidFill>
                <a:effectLst/>
                <a:latin typeface="+mn-lt"/>
                <a:ea typeface="+mn-ea"/>
                <a:cs typeface="+mn-cs"/>
              </a:rPr>
              <a:t>jabberwock</a:t>
            </a:r>
            <a:r>
              <a:rPr lang="en-US" sz="1200" kern="1200" dirty="0">
                <a:solidFill>
                  <a:schemeClr val="tx1"/>
                </a:solidFill>
                <a:effectLst/>
                <a:latin typeface="+mn-lt"/>
                <a:ea typeface="+mn-ea"/>
                <a:cs typeface="+mn-cs"/>
              </a:rPr>
              <a:t>' is not defined</a:t>
            </a:r>
          </a:p>
        </p:txBody>
      </p:sp>
      <p:sp>
        <p:nvSpPr>
          <p:cNvPr id="4" name="Slide Number Placeholder 3"/>
          <p:cNvSpPr>
            <a:spLocks noGrp="1"/>
          </p:cNvSpPr>
          <p:nvPr>
            <p:ph type="sldNum" sz="quarter" idx="10"/>
          </p:nvPr>
        </p:nvSpPr>
        <p:spPr/>
        <p:txBody>
          <a:bodyPr/>
          <a:lstStyle/>
          <a:p>
            <a:fld id="{C8B14FCA-A5D1-0749-96A8-1423D61C59E6}" type="slidenum">
              <a:rPr lang="en-US" smtClean="0"/>
              <a:t>25</a:t>
            </a:fld>
            <a:endParaRPr lang="en-US"/>
          </a:p>
        </p:txBody>
      </p:sp>
    </p:spTree>
    <p:extLst>
      <p:ext uri="{BB962C8B-B14F-4D97-AF65-F5344CB8AC3E}">
        <p14:creationId xmlns:p14="http://schemas.microsoft.com/office/powerpoint/2010/main" val="646187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26</a:t>
            </a:fld>
            <a:endParaRPr lang="en-US"/>
          </a:p>
        </p:txBody>
      </p:sp>
    </p:spTree>
    <p:extLst>
      <p:ext uri="{BB962C8B-B14F-4D97-AF65-F5344CB8AC3E}">
        <p14:creationId xmlns:p14="http://schemas.microsoft.com/office/powerpoint/2010/main" val="1687928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28</a:t>
            </a:fld>
            <a:endParaRPr lang="en-US"/>
          </a:p>
        </p:txBody>
      </p:sp>
    </p:spTree>
    <p:extLst>
      <p:ext uri="{BB962C8B-B14F-4D97-AF65-F5344CB8AC3E}">
        <p14:creationId xmlns:p14="http://schemas.microsoft.com/office/powerpoint/2010/main" val="2040412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33</a:t>
            </a:fld>
            <a:endParaRPr lang="en-US"/>
          </a:p>
        </p:txBody>
      </p:sp>
    </p:spTree>
    <p:extLst>
      <p:ext uri="{BB962C8B-B14F-4D97-AF65-F5344CB8AC3E}">
        <p14:creationId xmlns:p14="http://schemas.microsoft.com/office/powerpoint/2010/main" val="3603002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it is. The input() function takes a string, just like the print function does. It shows that string to the user</a:t>
            </a:r>
          </a:p>
        </p:txBody>
      </p:sp>
      <p:sp>
        <p:nvSpPr>
          <p:cNvPr id="4" name="Slide Number Placeholder 3"/>
          <p:cNvSpPr>
            <a:spLocks noGrp="1"/>
          </p:cNvSpPr>
          <p:nvPr>
            <p:ph type="sldNum" sz="quarter" idx="10"/>
          </p:nvPr>
        </p:nvSpPr>
        <p:spPr/>
        <p:txBody>
          <a:bodyPr/>
          <a:lstStyle/>
          <a:p>
            <a:fld id="{C8B14FCA-A5D1-0749-96A8-1423D61C59E6}" type="slidenum">
              <a:rPr lang="en-US" smtClean="0"/>
              <a:t>35</a:t>
            </a:fld>
            <a:endParaRPr lang="en-US"/>
          </a:p>
        </p:txBody>
      </p:sp>
    </p:spTree>
    <p:extLst>
      <p:ext uri="{BB962C8B-B14F-4D97-AF65-F5344CB8AC3E}">
        <p14:creationId xmlns:p14="http://schemas.microsoft.com/office/powerpoint/2010/main" val="3657462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3</a:t>
            </a:fld>
            <a:endParaRPr lang="en-US"/>
          </a:p>
        </p:txBody>
      </p:sp>
    </p:spTree>
    <p:extLst>
      <p:ext uri="{BB962C8B-B14F-4D97-AF65-F5344CB8AC3E}">
        <p14:creationId xmlns:p14="http://schemas.microsoft.com/office/powerpoint/2010/main" val="2442156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7</a:t>
            </a:fld>
            <a:endParaRPr lang="en-US"/>
          </a:p>
        </p:txBody>
      </p:sp>
    </p:spTree>
    <p:extLst>
      <p:ext uri="{BB962C8B-B14F-4D97-AF65-F5344CB8AC3E}">
        <p14:creationId xmlns:p14="http://schemas.microsoft.com/office/powerpoint/2010/main" val="2429714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11</a:t>
            </a:fld>
            <a:endParaRPr lang="en-US"/>
          </a:p>
        </p:txBody>
      </p:sp>
    </p:spTree>
    <p:extLst>
      <p:ext uri="{BB962C8B-B14F-4D97-AF65-F5344CB8AC3E}">
        <p14:creationId xmlns:p14="http://schemas.microsoft.com/office/powerpoint/2010/main" val="1157028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7/12 = </a:t>
            </a:r>
            <a:r>
              <a:rPr lang="en-US" sz="1200" kern="1200" dirty="0">
                <a:solidFill>
                  <a:schemeClr val="tx1"/>
                </a:solidFill>
                <a:effectLst/>
                <a:latin typeface="+mn-lt"/>
                <a:ea typeface="+mn-ea"/>
                <a:cs typeface="+mn-cs"/>
              </a:rPr>
              <a:t>0.5833333333333334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3/12 + 4/12 = 0.5833333333333333</a:t>
            </a:r>
          </a:p>
        </p:txBody>
      </p:sp>
      <p:sp>
        <p:nvSpPr>
          <p:cNvPr id="4" name="Slide Number Placeholder 3"/>
          <p:cNvSpPr>
            <a:spLocks noGrp="1"/>
          </p:cNvSpPr>
          <p:nvPr>
            <p:ph type="sldNum" sz="quarter" idx="10"/>
          </p:nvPr>
        </p:nvSpPr>
        <p:spPr/>
        <p:txBody>
          <a:bodyPr/>
          <a:lstStyle/>
          <a:p>
            <a:fld id="{C8B14FCA-A5D1-0749-96A8-1423D61C59E6}" type="slidenum">
              <a:rPr lang="en-US" smtClean="0"/>
              <a:t>15</a:t>
            </a:fld>
            <a:endParaRPr lang="en-US"/>
          </a:p>
        </p:txBody>
      </p:sp>
    </p:spTree>
    <p:extLst>
      <p:ext uri="{BB962C8B-B14F-4D97-AF65-F5344CB8AC3E}">
        <p14:creationId xmlns:p14="http://schemas.microsoft.com/office/powerpoint/2010/main" val="2247493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4 = 2.75</a:t>
            </a:r>
          </a:p>
          <a:p>
            <a:endParaRPr lang="en-US" dirty="0"/>
          </a:p>
          <a:p>
            <a:r>
              <a:rPr lang="en-US" dirty="0"/>
              <a:t>11 // 4 = 2</a:t>
            </a:r>
          </a:p>
          <a:p>
            <a:endParaRPr lang="en-US" dirty="0"/>
          </a:p>
          <a:p>
            <a:r>
              <a:rPr lang="en-US" dirty="0"/>
              <a:t>11 % 4 = 360</a:t>
            </a:r>
          </a:p>
        </p:txBody>
      </p:sp>
      <p:sp>
        <p:nvSpPr>
          <p:cNvPr id="4" name="Slide Number Placeholder 3"/>
          <p:cNvSpPr>
            <a:spLocks noGrp="1"/>
          </p:cNvSpPr>
          <p:nvPr>
            <p:ph type="sldNum" sz="quarter" idx="10"/>
          </p:nvPr>
        </p:nvSpPr>
        <p:spPr/>
        <p:txBody>
          <a:bodyPr/>
          <a:lstStyle/>
          <a:p>
            <a:fld id="{C8B14FCA-A5D1-0749-96A8-1423D61C59E6}" type="slidenum">
              <a:rPr lang="en-US" smtClean="0"/>
              <a:t>17</a:t>
            </a:fld>
            <a:endParaRPr lang="en-US"/>
          </a:p>
        </p:txBody>
      </p:sp>
    </p:spTree>
    <p:extLst>
      <p:ext uri="{BB962C8B-B14F-4D97-AF65-F5344CB8AC3E}">
        <p14:creationId xmlns:p14="http://schemas.microsoft.com/office/powerpoint/2010/main" val="3505282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18</a:t>
            </a:fld>
            <a:endParaRPr lang="en-US"/>
          </a:p>
        </p:txBody>
      </p:sp>
    </p:spTree>
    <p:extLst>
      <p:ext uri="{BB962C8B-B14F-4D97-AF65-F5344CB8AC3E}">
        <p14:creationId xmlns:p14="http://schemas.microsoft.com/office/powerpoint/2010/main" val="1276503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21</a:t>
            </a:fld>
            <a:endParaRPr lang="en-US"/>
          </a:p>
        </p:txBody>
      </p:sp>
    </p:spTree>
    <p:extLst>
      <p:ext uri="{BB962C8B-B14F-4D97-AF65-F5344CB8AC3E}">
        <p14:creationId xmlns:p14="http://schemas.microsoft.com/office/powerpoint/2010/main" val="4248924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 1</a:t>
            </a:r>
          </a:p>
          <a:p>
            <a:r>
              <a:rPr lang="en-US" dirty="0"/>
              <a:t>a = 1, b= 2</a:t>
            </a:r>
          </a:p>
          <a:p>
            <a:r>
              <a:rPr lang="en-US" dirty="0"/>
              <a:t>a = 1, b = 2 (no changes, this isn't an assignment statement)</a:t>
            </a:r>
          </a:p>
          <a:p>
            <a:r>
              <a:rPr lang="en-US" dirty="0"/>
              <a:t>a = 3, b= 2</a:t>
            </a:r>
          </a:p>
          <a:p>
            <a:r>
              <a:rPr lang="en-US" dirty="0"/>
              <a:t>a = 5 (you can use a variable in the process of updating it. the </a:t>
            </a:r>
            <a:r>
              <a:rPr lang="en-US" b="1" dirty="0"/>
              <a:t>new</a:t>
            </a:r>
            <a:r>
              <a:rPr lang="en-US" b="0" dirty="0"/>
              <a:t> value of a is 2 more than the </a:t>
            </a:r>
            <a:r>
              <a:rPr lang="en-US" b="1" dirty="0"/>
              <a:t>old</a:t>
            </a:r>
            <a:r>
              <a:rPr lang="en-US" b="0" dirty="0"/>
              <a:t> value)</a:t>
            </a:r>
            <a:endParaRPr lang="en-US" dirty="0"/>
          </a:p>
        </p:txBody>
      </p:sp>
      <p:sp>
        <p:nvSpPr>
          <p:cNvPr id="4" name="Slide Number Placeholder 3"/>
          <p:cNvSpPr>
            <a:spLocks noGrp="1"/>
          </p:cNvSpPr>
          <p:nvPr>
            <p:ph type="sldNum" sz="quarter" idx="10"/>
          </p:nvPr>
        </p:nvSpPr>
        <p:spPr/>
        <p:txBody>
          <a:bodyPr/>
          <a:lstStyle/>
          <a:p>
            <a:fld id="{C8B14FCA-A5D1-0749-96A8-1423D61C59E6}" type="slidenum">
              <a:rPr lang="en-US" smtClean="0"/>
              <a:t>23</a:t>
            </a:fld>
            <a:endParaRPr lang="en-US"/>
          </a:p>
        </p:txBody>
      </p:sp>
    </p:spTree>
    <p:extLst>
      <p:ext uri="{BB962C8B-B14F-4D97-AF65-F5344CB8AC3E}">
        <p14:creationId xmlns:p14="http://schemas.microsoft.com/office/powerpoint/2010/main" val="3551540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ideo Title Slide">
    <p:bg>
      <p:bgPr>
        <a:solidFill>
          <a:srgbClr val="EA1E24"/>
        </a:solidFill>
        <a:effectLst/>
      </p:bgPr>
    </p:bg>
    <p:spTree>
      <p:nvGrpSpPr>
        <p:cNvPr id="1" name=""/>
        <p:cNvGrpSpPr/>
        <p:nvPr/>
      </p:nvGrpSpPr>
      <p:grpSpPr>
        <a:xfrm>
          <a:off x="0" y="0"/>
          <a:ext cx="0" cy="0"/>
          <a:chOff x="0" y="0"/>
          <a:chExt cx="0" cy="0"/>
        </a:xfrm>
      </p:grpSpPr>
      <p:sp>
        <p:nvSpPr>
          <p:cNvPr id="4" name="TextBox 3"/>
          <p:cNvSpPr txBox="1"/>
          <p:nvPr userDrawn="1"/>
        </p:nvSpPr>
        <p:spPr>
          <a:xfrm>
            <a:off x="928687" y="1143000"/>
            <a:ext cx="2416397" cy="2395528"/>
          </a:xfrm>
          <a:prstGeom prst="rect">
            <a:avLst/>
          </a:prstGeom>
          <a:noFill/>
        </p:spPr>
        <p:txBody>
          <a:bodyPr wrap="square" rtlCol="0">
            <a:spAutoFit/>
          </a:bodyPr>
          <a:lstStyle/>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Module #</a:t>
            </a:r>
          </a:p>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Video #</a:t>
            </a:r>
          </a:p>
          <a:p>
            <a:pPr marL="0" indent="0" algn="r">
              <a:spcBef>
                <a:spcPts val="747"/>
              </a:spcBef>
              <a:buClr>
                <a:srgbClr val="800000"/>
              </a:buClr>
              <a:buSzPts val="2800"/>
              <a:buNone/>
            </a:pPr>
            <a:r>
              <a:rPr lang="en" sz="4000" b="1" dirty="0">
                <a:solidFill>
                  <a:schemeClr val="bg1"/>
                </a:solidFill>
                <a:latin typeface="Calibri"/>
                <a:ea typeface="Calibri"/>
                <a:cs typeface="Calibri"/>
                <a:sym typeface="Calibri"/>
              </a:rPr>
              <a:t>Title: </a:t>
            </a:r>
          </a:p>
          <a:p>
            <a:endParaRPr lang="en-US" dirty="0">
              <a:solidFill>
                <a:schemeClr val="bg1"/>
              </a:solidFill>
            </a:endParaRPr>
          </a:p>
        </p:txBody>
      </p:sp>
      <p:sp>
        <p:nvSpPr>
          <p:cNvPr id="6" name="Text Placeholder 5"/>
          <p:cNvSpPr>
            <a:spLocks noGrp="1"/>
          </p:cNvSpPr>
          <p:nvPr>
            <p:ph type="body" sz="quarter" idx="10"/>
          </p:nvPr>
        </p:nvSpPr>
        <p:spPr>
          <a:xfrm>
            <a:off x="3344863" y="1143000"/>
            <a:ext cx="7593012" cy="2177006"/>
          </a:xfrm>
        </p:spPr>
        <p:txBody>
          <a:bodyPr>
            <a:spAutoFit/>
          </a:bodyPr>
          <a:lstStyle>
            <a:lvl1pPr marL="0" indent="0">
              <a:buNone/>
              <a:defRPr/>
            </a:lvl1pPr>
          </a:lstStyle>
          <a:p>
            <a:pPr marL="228600" marR="0" lvl="0" indent="-411480" algn="l" defTabSz="914400" rtl="0" eaLnBrk="1" fontAlgn="auto" latinLnBrk="0" hangingPunct="1">
              <a:lnSpc>
                <a:spcPct val="90000"/>
              </a:lnSpc>
              <a:spcBef>
                <a:spcPts val="1000"/>
              </a:spcBef>
              <a:spcAft>
                <a:spcPts val="0"/>
              </a:spcAft>
              <a:buClrTx/>
              <a:buSzTx/>
              <a:tabLst/>
              <a:defRPr/>
            </a:pPr>
            <a:r>
              <a:rPr lang="en-US"/>
              <a:t>Edit Master text styles</a:t>
            </a:r>
          </a:p>
          <a:p>
            <a:pPr marL="228600" marR="0" lvl="1" indent="-411480" algn="l" defTabSz="914400" rtl="0" eaLnBrk="1" fontAlgn="auto" latinLnBrk="0" hangingPunct="1">
              <a:lnSpc>
                <a:spcPct val="90000"/>
              </a:lnSpc>
              <a:spcBef>
                <a:spcPts val="1000"/>
              </a:spcBef>
              <a:spcAft>
                <a:spcPts val="0"/>
              </a:spcAft>
              <a:buClrTx/>
              <a:buSzTx/>
              <a:tabLst/>
              <a:defRPr/>
            </a:pPr>
            <a:r>
              <a:rPr lang="en-US"/>
              <a:t>Second level</a:t>
            </a:r>
          </a:p>
          <a:p>
            <a:pPr marL="228600" marR="0" lvl="2" indent="-411480" algn="l" defTabSz="914400" rtl="0" eaLnBrk="1" fontAlgn="auto" latinLnBrk="0" hangingPunct="1">
              <a:lnSpc>
                <a:spcPct val="90000"/>
              </a:lnSpc>
              <a:spcBef>
                <a:spcPts val="1000"/>
              </a:spcBef>
              <a:spcAft>
                <a:spcPts val="0"/>
              </a:spcAft>
              <a:buClrTx/>
              <a:buSzTx/>
              <a:tabLst/>
              <a:defRPr/>
            </a:pPr>
            <a:r>
              <a:rPr lang="en-US"/>
              <a:t>Third level</a:t>
            </a:r>
          </a:p>
        </p:txBody>
      </p:sp>
    </p:spTree>
    <p:extLst>
      <p:ext uri="{BB962C8B-B14F-4D97-AF65-F5344CB8AC3E}">
        <p14:creationId xmlns:p14="http://schemas.microsoft.com/office/powerpoint/2010/main" val="1224003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lking Point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392960-2489-3744-9C81-E560B6633BAC}"/>
              </a:ext>
            </a:extLst>
          </p:cNvPr>
          <p:cNvSpPr>
            <a:spLocks noGrp="1"/>
          </p:cNvSpPr>
          <p:nvPr>
            <p:ph type="body" sz="quarter" idx="10"/>
          </p:nvPr>
        </p:nvSpPr>
        <p:spPr>
          <a:xfrm>
            <a:off x="199198" y="179456"/>
            <a:ext cx="11787394" cy="646982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6447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Screen Code">
    <p:bg>
      <p:bgRef idx="1001">
        <a:schemeClr val="bg1"/>
      </p:bgRef>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5892800" y="359330"/>
            <a:ext cx="6011900" cy="924997"/>
          </a:xfrm>
          <a:blipFill dpi="0" rotWithShape="1">
            <a:blip r:embed="rId2"/>
            <a:srcRect/>
            <a:tile tx="0" ty="0" sx="100000" sy="100000" flip="none" algn="l"/>
          </a:blipFill>
          <a:ln>
            <a:noFill/>
          </a:ln>
        </p:spPr>
        <p:txBody>
          <a:bodyPr wrap="square" lIns="182880" tIns="45720" rIns="182880" bIns="91440">
            <a:spAutoFit/>
          </a:bodyPr>
          <a:lstStyle>
            <a:lvl1pPr marL="0" indent="0">
              <a:lnSpc>
                <a:spcPct val="150000"/>
              </a:lnSpc>
              <a:spcBef>
                <a:spcPts val="0"/>
              </a:spcBef>
              <a:buNone/>
              <a:defRPr sz="1800">
                <a:latin typeface="Consolas" charset="0"/>
                <a:ea typeface="Consolas" charset="0"/>
                <a:cs typeface="Consolas" charset="0"/>
              </a:defRPr>
            </a:lvl1pPr>
          </a:lstStyle>
          <a:p>
            <a:pPr lvl="0"/>
            <a:r>
              <a:rPr lang="en-US" dirty="0"/>
              <a:t>&lt;click to add half screen code sample – top-aligned, 45 wide&gt;</a:t>
            </a:r>
          </a:p>
        </p:txBody>
      </p:sp>
      <p:sp>
        <p:nvSpPr>
          <p:cNvPr id="14" name="Text Placeholder 9"/>
          <p:cNvSpPr>
            <a:spLocks noGrp="1"/>
          </p:cNvSpPr>
          <p:nvPr>
            <p:ph type="body" sz="quarter" idx="12" hasCustomPrompt="1"/>
          </p:nvPr>
        </p:nvSpPr>
        <p:spPr>
          <a:xfrm>
            <a:off x="949123" y="5167857"/>
            <a:ext cx="10955577" cy="509498"/>
          </a:xfrm>
          <a:blipFill dpi="0" rotWithShape="1">
            <a:blip r:embed="rId2"/>
            <a:srcRect/>
            <a:tile tx="0" ty="0" sx="100000" sy="100000" flip="none" algn="l"/>
          </a:blipFill>
        </p:spPr>
        <p:txBody>
          <a:bodyPr wrap="square" lIns="182880" tIns="45720" rIns="182880" bIns="91440">
            <a:spAutoFit/>
          </a:bodyPr>
          <a:lstStyle>
            <a:lvl1pPr marL="0" indent="0">
              <a:lnSpc>
                <a:spcPct val="150000"/>
              </a:lnSpc>
              <a:spcBef>
                <a:spcPts val="0"/>
              </a:spcBef>
              <a:buNone/>
              <a:defRPr sz="1800">
                <a:latin typeface="Consolas" charset="0"/>
                <a:ea typeface="Consolas" charset="0"/>
                <a:cs typeface="Consolas" charset="0"/>
              </a:defRPr>
            </a:lvl1pPr>
          </a:lstStyle>
          <a:p>
            <a:pPr lvl="0"/>
            <a:r>
              <a:rPr lang="en-US" dirty="0"/>
              <a:t>&lt;click to add full screen code sample&gt;</a:t>
            </a:r>
          </a:p>
        </p:txBody>
      </p:sp>
    </p:spTree>
    <p:extLst>
      <p:ext uri="{BB962C8B-B14F-4D97-AF65-F5344CB8AC3E}">
        <p14:creationId xmlns:p14="http://schemas.microsoft.com/office/powerpoint/2010/main" val="141722101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ive Code">
    <p:bg>
      <p:bgPr>
        <a:solidFill>
          <a:schemeClr val="bg1">
            <a:lumMod val="85000"/>
          </a:schemeClr>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A5443F8-D861-1D40-B2CB-178ED8F0FE1B}"/>
              </a:ext>
            </a:extLst>
          </p:cNvPr>
          <p:cNvSpPr>
            <a:spLocks noGrp="1"/>
          </p:cNvSpPr>
          <p:nvPr>
            <p:ph sz="quarter" idx="10" hasCustomPrompt="1"/>
          </p:nvPr>
        </p:nvSpPr>
        <p:spPr>
          <a:xfrm>
            <a:off x="212034" y="238538"/>
            <a:ext cx="11804375" cy="6480314"/>
          </a:xfrm>
        </p:spPr>
        <p:txBody>
          <a:bodyPr/>
          <a:lstStyle>
            <a:lvl1pPr marL="0" indent="0">
              <a:buNone/>
              <a:defRPr sz="3200">
                <a:latin typeface="Consolas" panose="020B0609020204030204" pitchFamily="49" charset="0"/>
                <a:cs typeface="Consolas" panose="020B0609020204030204" pitchFamily="49" charset="0"/>
              </a:defRPr>
            </a:lvl1pPr>
          </a:lstStyle>
          <a:p>
            <a:pPr lvl="0"/>
            <a:r>
              <a:rPr lang="en-US" dirty="0"/>
              <a:t>Live terminal code samples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87494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tes for Browser">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49B8AB-CBF4-E84E-AB4D-0D258B17CC94}"/>
              </a:ext>
            </a:extLst>
          </p:cNvPr>
          <p:cNvSpPr txBox="1"/>
          <p:nvPr userDrawn="1"/>
        </p:nvSpPr>
        <p:spPr>
          <a:xfrm>
            <a:off x="291547" y="172278"/>
            <a:ext cx="11767931" cy="707886"/>
          </a:xfrm>
          <a:prstGeom prst="rect">
            <a:avLst/>
          </a:prstGeom>
          <a:noFill/>
        </p:spPr>
        <p:txBody>
          <a:bodyPr wrap="square" rtlCol="0">
            <a:spAutoFit/>
          </a:bodyPr>
          <a:lstStyle/>
          <a:p>
            <a:r>
              <a:rPr lang="en-US" sz="4000" b="1" dirty="0">
                <a:solidFill>
                  <a:schemeClr val="tx1"/>
                </a:solidFill>
              </a:rPr>
              <a:t>Browser Transcript/Examples</a:t>
            </a:r>
          </a:p>
        </p:txBody>
      </p:sp>
    </p:spTree>
    <p:extLst>
      <p:ext uri="{BB962C8B-B14F-4D97-AF65-F5344CB8AC3E}">
        <p14:creationId xmlns:p14="http://schemas.microsoft.com/office/powerpoint/2010/main" val="199080776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User Facing PPT Slide">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A4FF4B-3F5F-E04D-A6AC-DA761681CF8B}"/>
              </a:ext>
            </a:extLst>
          </p:cNvPr>
          <p:cNvPicPr>
            <a:picLocks noChangeAspect="1"/>
          </p:cNvPicPr>
          <p:nvPr userDrawn="1"/>
        </p:nvPicPr>
        <p:blipFill>
          <a:blip r:embed="rId2"/>
          <a:stretch>
            <a:fillRect/>
          </a:stretch>
        </p:blipFill>
        <p:spPr>
          <a:xfrm>
            <a:off x="9337198" y="215900"/>
            <a:ext cx="2534127" cy="1139687"/>
          </a:xfrm>
          <a:prstGeom prst="rect">
            <a:avLst/>
          </a:prstGeom>
        </p:spPr>
      </p:pic>
      <p:sp>
        <p:nvSpPr>
          <p:cNvPr id="2" name="TextBox 1">
            <a:extLst>
              <a:ext uri="{FF2B5EF4-FFF2-40B4-BE49-F238E27FC236}">
                <a16:creationId xmlns:a16="http://schemas.microsoft.com/office/drawing/2014/main" id="{261EF09E-689C-EA44-9594-C655C0BC072F}"/>
              </a:ext>
            </a:extLst>
          </p:cNvPr>
          <p:cNvSpPr txBox="1"/>
          <p:nvPr userDrawn="1"/>
        </p:nvSpPr>
        <p:spPr>
          <a:xfrm>
            <a:off x="139700" y="101600"/>
            <a:ext cx="9347200" cy="707886"/>
          </a:xfrm>
          <a:prstGeom prst="rect">
            <a:avLst/>
          </a:prstGeom>
          <a:noFill/>
        </p:spPr>
        <p:txBody>
          <a:bodyPr wrap="square" rtlCol="0">
            <a:spAutoFit/>
          </a:bodyPr>
          <a:lstStyle/>
          <a:p>
            <a:r>
              <a:rPr lang="en-US" sz="4000" b="1" dirty="0"/>
              <a:t>User Facing Slide (Post Production)</a:t>
            </a:r>
          </a:p>
        </p:txBody>
      </p:sp>
    </p:spTree>
    <p:extLst>
      <p:ext uri="{BB962C8B-B14F-4D97-AF65-F5344CB8AC3E}">
        <p14:creationId xmlns:p14="http://schemas.microsoft.com/office/powerpoint/2010/main" val="8438041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5775" y="400050"/>
            <a:ext cx="11258549" cy="61579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5307107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50" r:id="rId3"/>
    <p:sldLayoutId id="2147483662" r:id="rId4"/>
    <p:sldLayoutId id="2147483665" r:id="rId5"/>
    <p:sldLayoutId id="2147483661"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411480" algn="l" defTabSz="914400" rtl="0" eaLnBrk="1" latinLnBrk="0" hangingPunct="1">
        <a:lnSpc>
          <a:spcPct val="90000"/>
        </a:lnSpc>
        <a:spcBef>
          <a:spcPts val="1000"/>
        </a:spcBef>
        <a:buFont typeface="Arial"/>
        <a:buChar char="•"/>
        <a:defRPr sz="4400" kern="1200">
          <a:solidFill>
            <a:schemeClr val="tx1"/>
          </a:solidFill>
          <a:latin typeface="+mn-lt"/>
          <a:ea typeface="+mn-ea"/>
          <a:cs typeface="+mn-cs"/>
        </a:defRPr>
      </a:lvl1pPr>
      <a:lvl2pPr marL="685800" indent="-411480" algn="l" defTabSz="914400" rtl="0" eaLnBrk="1" latinLnBrk="0" hangingPunct="1">
        <a:lnSpc>
          <a:spcPct val="90000"/>
        </a:lnSpc>
        <a:spcBef>
          <a:spcPts val="500"/>
        </a:spcBef>
        <a:buFont typeface="CambriaMath" charset="0"/>
        <a:buChar char="⎯"/>
        <a:defRPr sz="3600" kern="1200">
          <a:solidFill>
            <a:schemeClr val="tx1"/>
          </a:solidFill>
          <a:latin typeface="+mn-lt"/>
          <a:ea typeface="+mn-ea"/>
          <a:cs typeface="+mn-cs"/>
        </a:defRPr>
      </a:lvl2pPr>
      <a:lvl3pPr marL="1143000" indent="-411480" algn="l" defTabSz="914400" rtl="0" eaLnBrk="1" latinLnBrk="0" hangingPunct="1">
        <a:lnSpc>
          <a:spcPct val="90000"/>
        </a:lnSpc>
        <a:spcBef>
          <a:spcPts val="500"/>
        </a:spcBef>
        <a:buFont typeface="Arial"/>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CTECH401_M2_01</a:t>
            </a:r>
          </a:p>
          <a:p>
            <a:r>
              <a:rPr lang="en-US" dirty="0">
                <a:solidFill>
                  <a:schemeClr val="bg1"/>
                </a:solidFill>
              </a:rPr>
              <a:t>Module Intro</a:t>
            </a:r>
          </a:p>
        </p:txBody>
      </p:sp>
    </p:spTree>
    <p:extLst>
      <p:ext uri="{BB962C8B-B14F-4D97-AF65-F5344CB8AC3E}">
        <p14:creationId xmlns:p14="http://schemas.microsoft.com/office/powerpoint/2010/main" val="1616609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92A811-116F-274F-A5F9-8B1AF8CDAC73}"/>
              </a:ext>
            </a:extLst>
          </p:cNvPr>
          <p:cNvSpPr>
            <a:spLocks noGrp="1"/>
          </p:cNvSpPr>
          <p:nvPr>
            <p:ph type="body" sz="quarter" idx="10"/>
          </p:nvPr>
        </p:nvSpPr>
        <p:spPr/>
        <p:txBody>
          <a:bodyPr>
            <a:normAutofit/>
          </a:bodyPr>
          <a:lstStyle/>
          <a:p>
            <a:r>
              <a:rPr lang="en-US" dirty="0"/>
              <a:t>Let's be more precise: </a:t>
            </a:r>
            <a:r>
              <a:rPr lang="en-US" b="1" dirty="0"/>
              <a:t>5 + (2 * 3)</a:t>
            </a:r>
          </a:p>
          <a:p>
            <a:r>
              <a:rPr lang="en-US" dirty="0"/>
              <a:t>First, Python computes the value of </a:t>
            </a:r>
            <a:r>
              <a:rPr lang="en-US" b="1" dirty="0"/>
              <a:t>2*3</a:t>
            </a:r>
            <a:r>
              <a:rPr lang="en-US" dirty="0"/>
              <a:t>, that's </a:t>
            </a:r>
            <a:r>
              <a:rPr lang="en-US" b="1" dirty="0"/>
              <a:t>6</a:t>
            </a:r>
            <a:r>
              <a:rPr lang="en-US" dirty="0"/>
              <a:t>, and replaces </a:t>
            </a:r>
            <a:r>
              <a:rPr lang="en-US" b="1" dirty="0"/>
              <a:t>2*3</a:t>
            </a:r>
            <a:r>
              <a:rPr lang="en-US" dirty="0"/>
              <a:t> with its value: </a:t>
            </a:r>
            <a:r>
              <a:rPr lang="en-US" b="1" dirty="0"/>
              <a:t>5 + 6</a:t>
            </a:r>
            <a:endParaRPr lang="en-US" dirty="0"/>
          </a:p>
          <a:p>
            <a:r>
              <a:rPr lang="en-US" dirty="0"/>
              <a:t>Now, Python computes the value of </a:t>
            </a:r>
            <a:r>
              <a:rPr lang="en-US" b="1" dirty="0"/>
              <a:t>5+6</a:t>
            </a:r>
            <a:r>
              <a:rPr lang="en-US" dirty="0"/>
              <a:t>, which is </a:t>
            </a:r>
            <a:r>
              <a:rPr lang="en-US" b="1" dirty="0"/>
              <a:t>11</a:t>
            </a:r>
            <a:r>
              <a:rPr lang="en-US" dirty="0"/>
              <a:t>.</a:t>
            </a:r>
          </a:p>
          <a:p>
            <a:r>
              <a:rPr lang="en-US" dirty="0"/>
              <a:t>This follows all of the same rules as regular math.</a:t>
            </a:r>
          </a:p>
          <a:p>
            <a:pPr marL="0" indent="0">
              <a:buNone/>
            </a:pPr>
            <a:endParaRPr lang="en-US" b="1" dirty="0"/>
          </a:p>
        </p:txBody>
      </p:sp>
    </p:spTree>
    <p:extLst>
      <p:ext uri="{BB962C8B-B14F-4D97-AF65-F5344CB8AC3E}">
        <p14:creationId xmlns:p14="http://schemas.microsoft.com/office/powerpoint/2010/main" val="4004284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CTECH401_M2_04</a:t>
            </a:r>
          </a:p>
          <a:p>
            <a:r>
              <a:rPr lang="en-US" dirty="0">
                <a:solidFill>
                  <a:schemeClr val="bg1"/>
                </a:solidFill>
              </a:rPr>
              <a:t>Data Types</a:t>
            </a:r>
          </a:p>
        </p:txBody>
      </p:sp>
    </p:spTree>
    <p:extLst>
      <p:ext uri="{BB962C8B-B14F-4D97-AF65-F5344CB8AC3E}">
        <p14:creationId xmlns:p14="http://schemas.microsoft.com/office/powerpoint/2010/main" val="3370430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981291-A857-8E47-8A64-4E5841C3E1AD}"/>
              </a:ext>
            </a:extLst>
          </p:cNvPr>
          <p:cNvSpPr>
            <a:spLocks noGrp="1"/>
          </p:cNvSpPr>
          <p:nvPr>
            <p:ph type="body" sz="quarter" idx="10"/>
          </p:nvPr>
        </p:nvSpPr>
        <p:spPr/>
        <p:txBody>
          <a:bodyPr/>
          <a:lstStyle/>
          <a:p>
            <a:r>
              <a:rPr lang="en-US" dirty="0"/>
              <a:t>Every value in Python has a </a:t>
            </a:r>
            <a:r>
              <a:rPr lang="en-US" i="1" dirty="0"/>
              <a:t>type</a:t>
            </a:r>
            <a:r>
              <a:rPr lang="en-US" dirty="0"/>
              <a:t>: what kind of data it is</a:t>
            </a:r>
          </a:p>
          <a:p>
            <a:r>
              <a:rPr lang="en-US" dirty="0"/>
              <a:t>We've met two:</a:t>
            </a:r>
          </a:p>
          <a:p>
            <a:r>
              <a:rPr lang="en-US" dirty="0"/>
              <a:t>In </a:t>
            </a:r>
            <a:r>
              <a:rPr lang="en-US" b="1" dirty="0"/>
              <a:t>print('Hello, world!'), 'hello world' </a:t>
            </a:r>
            <a:r>
              <a:rPr lang="en-US" dirty="0"/>
              <a:t>is a </a:t>
            </a:r>
            <a:r>
              <a:rPr lang="en-US" i="1" dirty="0"/>
              <a:t>string</a:t>
            </a:r>
            <a:r>
              <a:rPr lang="en-US" dirty="0"/>
              <a:t>.</a:t>
            </a:r>
          </a:p>
          <a:p>
            <a:r>
              <a:rPr lang="en-US" dirty="0"/>
              <a:t>In </a:t>
            </a:r>
            <a:r>
              <a:rPr lang="en-US" b="1" dirty="0"/>
              <a:t>2+3</a:t>
            </a:r>
            <a:r>
              <a:rPr lang="en-US" dirty="0"/>
              <a:t>, </a:t>
            </a:r>
            <a:r>
              <a:rPr lang="en-US" b="1" dirty="0"/>
              <a:t>2</a:t>
            </a:r>
            <a:r>
              <a:rPr lang="en-US" dirty="0"/>
              <a:t> is an </a:t>
            </a:r>
            <a:r>
              <a:rPr lang="en-US" i="1" dirty="0"/>
              <a:t>integer</a:t>
            </a:r>
            <a:endParaRPr lang="en-US" dirty="0"/>
          </a:p>
          <a:p>
            <a:endParaRPr lang="en-US" dirty="0"/>
          </a:p>
        </p:txBody>
      </p:sp>
    </p:spTree>
    <p:extLst>
      <p:ext uri="{BB962C8B-B14F-4D97-AF65-F5344CB8AC3E}">
        <p14:creationId xmlns:p14="http://schemas.microsoft.com/office/powerpoint/2010/main" val="3801142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1BFDC1-0EBA-C14E-8D88-731B91D44275}"/>
              </a:ext>
            </a:extLst>
          </p:cNvPr>
          <p:cNvSpPr>
            <a:spLocks noGrp="1"/>
          </p:cNvSpPr>
          <p:nvPr>
            <p:ph type="body" sz="quarter" idx="10"/>
          </p:nvPr>
        </p:nvSpPr>
        <p:spPr/>
        <p:txBody>
          <a:bodyPr/>
          <a:lstStyle/>
          <a:p>
            <a:r>
              <a:rPr lang="en-US" dirty="0"/>
              <a:t>Different types look different:</a:t>
            </a:r>
          </a:p>
          <a:p>
            <a:pPr lvl="1"/>
            <a:r>
              <a:rPr lang="en-US" b="1" dirty="0"/>
              <a:t>'Hello, world!'</a:t>
            </a:r>
            <a:r>
              <a:rPr lang="en-US" dirty="0"/>
              <a:t> has single quotation marks</a:t>
            </a:r>
          </a:p>
          <a:p>
            <a:pPr lvl="1"/>
            <a:r>
              <a:rPr lang="en-US" b="1" dirty="0"/>
              <a:t>2</a:t>
            </a:r>
            <a:r>
              <a:rPr lang="en-US" dirty="0"/>
              <a:t> doesn't</a:t>
            </a:r>
          </a:p>
          <a:p>
            <a:r>
              <a:rPr lang="en-US" dirty="0"/>
              <a:t>They behave differently:</a:t>
            </a:r>
          </a:p>
          <a:p>
            <a:pPr lvl="1"/>
            <a:r>
              <a:rPr lang="en-US" b="1" dirty="0"/>
              <a:t>2 + 3</a:t>
            </a:r>
            <a:r>
              <a:rPr lang="en-US" dirty="0"/>
              <a:t> makes sense</a:t>
            </a:r>
          </a:p>
          <a:p>
            <a:pPr lvl="1"/>
            <a:r>
              <a:rPr lang="en-US" b="1" dirty="0"/>
              <a:t>2 + 'Hello, world!' </a:t>
            </a:r>
            <a:r>
              <a:rPr lang="en-US" dirty="0"/>
              <a:t>doesn't</a:t>
            </a:r>
          </a:p>
          <a:p>
            <a:r>
              <a:rPr lang="en-US" dirty="0"/>
              <a:t>You can't use them </a:t>
            </a:r>
            <a:r>
              <a:rPr lang="en-US" dirty="0" err="1"/>
              <a:t>interchangably</a:t>
            </a:r>
            <a:endParaRPr lang="en-US" dirty="0"/>
          </a:p>
        </p:txBody>
      </p:sp>
    </p:spTree>
    <p:extLst>
      <p:ext uri="{BB962C8B-B14F-4D97-AF65-F5344CB8AC3E}">
        <p14:creationId xmlns:p14="http://schemas.microsoft.com/office/powerpoint/2010/main" val="517986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F08020-F74A-7047-B874-6C3F0DF085EF}"/>
              </a:ext>
            </a:extLst>
          </p:cNvPr>
          <p:cNvSpPr>
            <a:spLocks noGrp="1"/>
          </p:cNvSpPr>
          <p:nvPr>
            <p:ph type="body" sz="quarter" idx="10"/>
          </p:nvPr>
        </p:nvSpPr>
        <p:spPr/>
        <p:txBody>
          <a:bodyPr/>
          <a:lstStyle/>
          <a:p>
            <a:r>
              <a:rPr lang="en-US" dirty="0"/>
              <a:t>Let's meet a new type: a </a:t>
            </a:r>
            <a:r>
              <a:rPr lang="en-US" i="1" dirty="0"/>
              <a:t>float</a:t>
            </a:r>
            <a:r>
              <a:rPr lang="en-US" dirty="0"/>
              <a:t> (for "floating-point number," i.e., a number with a decimal point)</a:t>
            </a:r>
          </a:p>
          <a:p>
            <a:r>
              <a:rPr lang="en-US" dirty="0"/>
              <a:t>3 is an integer</a:t>
            </a:r>
          </a:p>
          <a:p>
            <a:r>
              <a:rPr lang="en-US" dirty="0"/>
              <a:t>3.4 is a float</a:t>
            </a:r>
          </a:p>
          <a:p>
            <a:r>
              <a:rPr lang="en-US" dirty="0"/>
              <a:t>So are 0.0 and 7.20001</a:t>
            </a:r>
          </a:p>
          <a:p>
            <a:r>
              <a:rPr lang="en-US" dirty="0"/>
              <a:t>Useful because the world doesn't just have round numbers in it, e.g. temperature = 98.6</a:t>
            </a:r>
          </a:p>
        </p:txBody>
      </p:sp>
    </p:spTree>
    <p:extLst>
      <p:ext uri="{BB962C8B-B14F-4D97-AF65-F5344CB8AC3E}">
        <p14:creationId xmlns:p14="http://schemas.microsoft.com/office/powerpoint/2010/main" val="4237041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4F6DED-39AB-CF4E-A42C-ED900F7F3C60}"/>
              </a:ext>
            </a:extLst>
          </p:cNvPr>
          <p:cNvSpPr>
            <a:spLocks noGrp="1"/>
          </p:cNvSpPr>
          <p:nvPr>
            <p:ph sz="quarter" idx="10"/>
          </p:nvPr>
        </p:nvSpPr>
        <p:spPr/>
        <p:txBody>
          <a:bodyPr/>
          <a:lstStyle/>
          <a:p>
            <a:r>
              <a:rPr lang="en-US" i="1" dirty="0"/>
              <a:t>Python will automatically convert when needed:</a:t>
            </a:r>
          </a:p>
          <a:p>
            <a:endParaRPr lang="en-US" dirty="0"/>
          </a:p>
          <a:p>
            <a:r>
              <a:rPr lang="en-US" dirty="0"/>
              <a:t>2/3</a:t>
            </a:r>
          </a:p>
          <a:p>
            <a:endParaRPr lang="en-US" dirty="0"/>
          </a:p>
          <a:p>
            <a:r>
              <a:rPr lang="en-US" i="1" dirty="0"/>
              <a:t>Be careful: floats can be inexact.</a:t>
            </a:r>
          </a:p>
          <a:p>
            <a:endParaRPr lang="en-US" dirty="0"/>
          </a:p>
          <a:p>
            <a:r>
              <a:rPr lang="en-US" dirty="0"/>
              <a:t>7/12</a:t>
            </a:r>
          </a:p>
          <a:p>
            <a:endParaRPr lang="en-US" dirty="0"/>
          </a:p>
          <a:p>
            <a:r>
              <a:rPr lang="en-US" dirty="0"/>
              <a:t>3/12 + 4/12</a:t>
            </a:r>
          </a:p>
        </p:txBody>
      </p:sp>
    </p:spTree>
    <p:extLst>
      <p:ext uri="{BB962C8B-B14F-4D97-AF65-F5344CB8AC3E}">
        <p14:creationId xmlns:p14="http://schemas.microsoft.com/office/powerpoint/2010/main" val="1380898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5FDDB8-6794-BB45-8B13-C71B32773343}"/>
              </a:ext>
            </a:extLst>
          </p:cNvPr>
          <p:cNvSpPr>
            <a:spLocks noGrp="1"/>
          </p:cNvSpPr>
          <p:nvPr>
            <p:ph type="body" sz="quarter" idx="10"/>
          </p:nvPr>
        </p:nvSpPr>
        <p:spPr/>
        <p:txBody>
          <a:bodyPr/>
          <a:lstStyle/>
          <a:p>
            <a:r>
              <a:rPr lang="en-US" dirty="0"/>
              <a:t>With integers and floats, you need to be precise about what you want</a:t>
            </a:r>
          </a:p>
          <a:p>
            <a:r>
              <a:rPr lang="en-US" dirty="0"/>
              <a:t>For example, there are three different ways to divide.</a:t>
            </a:r>
          </a:p>
        </p:txBody>
      </p:sp>
    </p:spTree>
    <p:extLst>
      <p:ext uri="{BB962C8B-B14F-4D97-AF65-F5344CB8AC3E}">
        <p14:creationId xmlns:p14="http://schemas.microsoft.com/office/powerpoint/2010/main" val="4256053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5971B0-E7A6-A748-9080-5D172C2241A4}"/>
              </a:ext>
            </a:extLst>
          </p:cNvPr>
          <p:cNvSpPr>
            <a:spLocks noGrp="1"/>
          </p:cNvSpPr>
          <p:nvPr>
            <p:ph sz="quarter" idx="10"/>
          </p:nvPr>
        </p:nvSpPr>
        <p:spPr>
          <a:xfrm>
            <a:off x="212034" y="238538"/>
            <a:ext cx="11804375" cy="6480314"/>
          </a:xfrm>
        </p:spPr>
        <p:txBody>
          <a:bodyPr>
            <a:normAutofit lnSpcReduction="10000"/>
          </a:bodyPr>
          <a:lstStyle/>
          <a:p>
            <a:r>
              <a:rPr lang="en-US" dirty="0"/>
              <a:t>/ is for </a:t>
            </a:r>
            <a:r>
              <a:rPr lang="en-US" i="1" dirty="0"/>
              <a:t>exact</a:t>
            </a:r>
            <a:r>
              <a:rPr lang="en-US" dirty="0"/>
              <a:t> division: its value is a float</a:t>
            </a:r>
          </a:p>
          <a:p>
            <a:endParaRPr lang="en-US" dirty="0"/>
          </a:p>
          <a:p>
            <a:r>
              <a:rPr lang="en-US" dirty="0"/>
              <a:t>11 / 4</a:t>
            </a:r>
          </a:p>
          <a:p>
            <a:endParaRPr lang="en-US" dirty="0"/>
          </a:p>
          <a:p>
            <a:r>
              <a:rPr lang="en-US" dirty="0"/>
              <a:t>// is for </a:t>
            </a:r>
            <a:r>
              <a:rPr lang="en-US" i="1" dirty="0"/>
              <a:t>integer</a:t>
            </a:r>
            <a:r>
              <a:rPr lang="en-US" dirty="0"/>
              <a:t> division: how many times does this go into that?</a:t>
            </a:r>
          </a:p>
          <a:p>
            <a:endParaRPr lang="en-US" dirty="0"/>
          </a:p>
          <a:p>
            <a:r>
              <a:rPr lang="en-US" dirty="0"/>
              <a:t>11 // 4</a:t>
            </a:r>
          </a:p>
          <a:p>
            <a:endParaRPr lang="en-US" dirty="0"/>
          </a:p>
          <a:p>
            <a:r>
              <a:rPr lang="en-US" dirty="0"/>
              <a:t>And % is the remainder: how much is left over? Also an integer</a:t>
            </a:r>
          </a:p>
          <a:p>
            <a:endParaRPr lang="en-US" dirty="0"/>
          </a:p>
          <a:p>
            <a:r>
              <a:rPr lang="en-US" dirty="0"/>
              <a:t>11 % 4</a:t>
            </a:r>
          </a:p>
        </p:txBody>
      </p:sp>
      <p:sp>
        <p:nvSpPr>
          <p:cNvPr id="3" name="Rectangle 2">
            <a:extLst>
              <a:ext uri="{FF2B5EF4-FFF2-40B4-BE49-F238E27FC236}">
                <a16:creationId xmlns:a16="http://schemas.microsoft.com/office/drawing/2014/main" id="{7E6C3C0C-D9DD-974E-80A0-73B193DB6200}"/>
              </a:ext>
            </a:extLst>
          </p:cNvPr>
          <p:cNvSpPr/>
          <p:nvPr/>
        </p:nvSpPr>
        <p:spPr>
          <a:xfrm>
            <a:off x="5750392" y="3244334"/>
            <a:ext cx="691215" cy="369332"/>
          </a:xfrm>
          <a:prstGeom prst="rect">
            <a:avLst/>
          </a:prstGeom>
        </p:spPr>
        <p:txBody>
          <a:bodyPr wrap="none">
            <a:spAutoFit/>
          </a:bodyPr>
          <a:lstStyle/>
          <a:p>
            <a:r>
              <a:rPr lang="en-US" dirty="0">
                <a:solidFill>
                  <a:srgbClr val="000000"/>
                </a:solidFill>
                <a:latin typeface="Consolas" panose="020B0609020204030204" pitchFamily="49" charset="0"/>
              </a:rPr>
              <a:t>2.75</a:t>
            </a:r>
            <a:endParaRPr lang="en-US" dirty="0">
              <a:solidFill>
                <a:srgbClr val="000000"/>
              </a:solidFill>
              <a:effectLst/>
              <a:latin typeface="Consolas" panose="020B0609020204030204" pitchFamily="49" charset="0"/>
            </a:endParaRPr>
          </a:p>
        </p:txBody>
      </p:sp>
      <p:sp>
        <p:nvSpPr>
          <p:cNvPr id="4" name="Rectangle 3">
            <a:extLst>
              <a:ext uri="{FF2B5EF4-FFF2-40B4-BE49-F238E27FC236}">
                <a16:creationId xmlns:a16="http://schemas.microsoft.com/office/drawing/2014/main" id="{B8671D27-EE5F-BC48-BEFC-7E02259051FD}"/>
              </a:ext>
            </a:extLst>
          </p:cNvPr>
          <p:cNvSpPr/>
          <p:nvPr/>
        </p:nvSpPr>
        <p:spPr>
          <a:xfrm>
            <a:off x="5750392" y="3244334"/>
            <a:ext cx="691215" cy="369332"/>
          </a:xfrm>
          <a:prstGeom prst="rect">
            <a:avLst/>
          </a:prstGeom>
        </p:spPr>
        <p:txBody>
          <a:bodyPr wrap="none">
            <a:spAutoFit/>
          </a:bodyPr>
          <a:lstStyle/>
          <a:p>
            <a:r>
              <a:rPr lang="en-US" dirty="0">
                <a:solidFill>
                  <a:srgbClr val="000000"/>
                </a:solidFill>
                <a:latin typeface="Consolas" panose="020B0609020204030204" pitchFamily="49" charset="0"/>
              </a:rPr>
              <a:t>2.75</a:t>
            </a:r>
            <a:endParaRPr lang="en-US"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41026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CTECH401_M2_05</a:t>
            </a:r>
          </a:p>
          <a:p>
            <a:r>
              <a:rPr lang="en-US" dirty="0">
                <a:solidFill>
                  <a:schemeClr val="bg1"/>
                </a:solidFill>
              </a:rPr>
              <a:t>Variables</a:t>
            </a:r>
          </a:p>
        </p:txBody>
      </p:sp>
    </p:spTree>
    <p:extLst>
      <p:ext uri="{BB962C8B-B14F-4D97-AF65-F5344CB8AC3E}">
        <p14:creationId xmlns:p14="http://schemas.microsoft.com/office/powerpoint/2010/main" val="3519244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9D243F-DE0C-8043-8B4F-FB04F607E645}"/>
              </a:ext>
            </a:extLst>
          </p:cNvPr>
          <p:cNvSpPr>
            <a:spLocks noGrp="1"/>
          </p:cNvSpPr>
          <p:nvPr>
            <p:ph type="body" sz="quarter" idx="10"/>
          </p:nvPr>
        </p:nvSpPr>
        <p:spPr/>
        <p:txBody>
          <a:bodyPr/>
          <a:lstStyle/>
          <a:p>
            <a:r>
              <a:rPr lang="en-US" dirty="0"/>
              <a:t>Now for the most important idea in programming: </a:t>
            </a:r>
            <a:r>
              <a:rPr lang="en-US" i="1" dirty="0"/>
              <a:t>variables</a:t>
            </a:r>
            <a:endParaRPr lang="en-US" dirty="0"/>
          </a:p>
          <a:p>
            <a:r>
              <a:rPr lang="en-US" dirty="0"/>
              <a:t>A variable is a box that can hold data</a:t>
            </a:r>
          </a:p>
        </p:txBody>
      </p:sp>
    </p:spTree>
    <p:extLst>
      <p:ext uri="{BB962C8B-B14F-4D97-AF65-F5344CB8AC3E}">
        <p14:creationId xmlns:p14="http://schemas.microsoft.com/office/powerpoint/2010/main" val="4111506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A78BDF-6A19-1F49-B54C-ED06406BDEE0}"/>
              </a:ext>
            </a:extLst>
          </p:cNvPr>
          <p:cNvSpPr>
            <a:spLocks noGrp="1"/>
          </p:cNvSpPr>
          <p:nvPr>
            <p:ph type="body" sz="quarter" idx="10"/>
          </p:nvPr>
        </p:nvSpPr>
        <p:spPr/>
        <p:txBody>
          <a:bodyPr/>
          <a:lstStyle/>
          <a:p>
            <a:r>
              <a:rPr lang="en-US" dirty="0"/>
              <a:t>t/k</a:t>
            </a:r>
          </a:p>
        </p:txBody>
      </p:sp>
    </p:spTree>
    <p:extLst>
      <p:ext uri="{BB962C8B-B14F-4D97-AF65-F5344CB8AC3E}">
        <p14:creationId xmlns:p14="http://schemas.microsoft.com/office/powerpoint/2010/main" val="1921618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C089FE-F5AE-C144-B7E4-ABA41CA88A57}"/>
              </a:ext>
            </a:extLst>
          </p:cNvPr>
          <p:cNvSpPr>
            <a:spLocks noGrp="1"/>
          </p:cNvSpPr>
          <p:nvPr>
            <p:ph sz="quarter" idx="10"/>
          </p:nvPr>
        </p:nvSpPr>
        <p:spPr/>
        <p:txBody>
          <a:bodyPr/>
          <a:lstStyle/>
          <a:p>
            <a:r>
              <a:rPr lang="en-US" dirty="0"/>
              <a:t>First we </a:t>
            </a:r>
            <a:r>
              <a:rPr lang="en-US" i="1" dirty="0"/>
              <a:t>assign</a:t>
            </a:r>
            <a:r>
              <a:rPr lang="en-US" dirty="0"/>
              <a:t> a value to a variable</a:t>
            </a:r>
          </a:p>
          <a:p>
            <a:endParaRPr lang="en-US" dirty="0"/>
          </a:p>
          <a:p>
            <a:r>
              <a:rPr lang="en-US" dirty="0"/>
              <a:t>x = 3</a:t>
            </a:r>
          </a:p>
          <a:p>
            <a:r>
              <a:rPr lang="en-US" dirty="0"/>
              <a:t>(This is called an </a:t>
            </a:r>
            <a:r>
              <a:rPr lang="en-US" i="1" dirty="0"/>
              <a:t>assignment</a:t>
            </a:r>
            <a:r>
              <a:rPr lang="en-US" dirty="0"/>
              <a:t> </a:t>
            </a:r>
            <a:r>
              <a:rPr lang="en-US" i="1" dirty="0"/>
              <a:t>statement</a:t>
            </a:r>
            <a:r>
              <a:rPr lang="en-US" dirty="0"/>
              <a:t>)</a:t>
            </a:r>
          </a:p>
          <a:p>
            <a:r>
              <a:rPr lang="en-US" dirty="0"/>
              <a:t>Then we can </a:t>
            </a:r>
            <a:r>
              <a:rPr lang="en-US" i="1" dirty="0"/>
              <a:t>use</a:t>
            </a:r>
            <a:r>
              <a:rPr lang="en-US" dirty="0"/>
              <a:t> the variable</a:t>
            </a:r>
          </a:p>
          <a:p>
            <a:endParaRPr lang="en-US" dirty="0"/>
          </a:p>
          <a:p>
            <a:r>
              <a:rPr lang="en-US" dirty="0"/>
              <a:t>x</a:t>
            </a:r>
          </a:p>
          <a:p>
            <a:endParaRPr lang="en-US" dirty="0"/>
          </a:p>
          <a:p>
            <a:r>
              <a:rPr lang="en-US" dirty="0"/>
              <a:t>See. Python remembers that x is 3. The value of a variable is the value that was assigned to it most recently. Look in the box and you find the last thing you put in it.</a:t>
            </a:r>
          </a:p>
        </p:txBody>
      </p:sp>
    </p:spTree>
    <p:extLst>
      <p:ext uri="{BB962C8B-B14F-4D97-AF65-F5344CB8AC3E}">
        <p14:creationId xmlns:p14="http://schemas.microsoft.com/office/powerpoint/2010/main" val="4013586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88C7A8C-ED14-8643-AAC4-EF33D7E54267}"/>
              </a:ext>
            </a:extLst>
          </p:cNvPr>
          <p:cNvSpPr>
            <a:spLocks noGrp="1"/>
          </p:cNvSpPr>
          <p:nvPr>
            <p:ph sz="quarter" idx="10"/>
          </p:nvPr>
        </p:nvSpPr>
        <p:spPr/>
        <p:txBody>
          <a:bodyPr>
            <a:normAutofit fontScale="85000" lnSpcReduction="20000"/>
          </a:bodyPr>
          <a:lstStyle/>
          <a:p>
            <a:r>
              <a:rPr lang="en-US" dirty="0"/>
              <a:t>x = 1</a:t>
            </a:r>
          </a:p>
          <a:p>
            <a:r>
              <a:rPr lang="en-US" dirty="0"/>
              <a:t>x = 2</a:t>
            </a:r>
          </a:p>
          <a:p>
            <a:r>
              <a:rPr lang="en-US" i="1" dirty="0"/>
              <a:t>What is x</a:t>
            </a:r>
            <a:r>
              <a:rPr lang="en-US" dirty="0"/>
              <a:t>? 2</a:t>
            </a:r>
          </a:p>
          <a:p>
            <a:r>
              <a:rPr lang="en-US" i="1" dirty="0"/>
              <a:t>What happened to 1? Python forgot it. Don't put something in a variable unless you don't mind losing its current value. A variable only holds one value.</a:t>
            </a:r>
          </a:p>
          <a:p>
            <a:endParaRPr lang="en-US" i="1" dirty="0"/>
          </a:p>
          <a:p>
            <a:r>
              <a:rPr lang="en-US" dirty="0"/>
              <a:t>x = 2</a:t>
            </a:r>
          </a:p>
          <a:p>
            <a:r>
              <a:rPr lang="en-US" dirty="0"/>
              <a:t>y = x + 2</a:t>
            </a:r>
          </a:p>
          <a:p>
            <a:r>
              <a:rPr lang="en-US" i="1" dirty="0"/>
              <a:t>What is x?</a:t>
            </a:r>
            <a:r>
              <a:rPr lang="en-US" dirty="0"/>
              <a:t> 2</a:t>
            </a:r>
          </a:p>
          <a:p>
            <a:r>
              <a:rPr lang="en-US" i="1" dirty="0"/>
              <a:t>What is y?</a:t>
            </a:r>
            <a:r>
              <a:rPr lang="en-US" dirty="0"/>
              <a:t> 4</a:t>
            </a:r>
          </a:p>
          <a:p>
            <a:endParaRPr lang="en-US" i="1" dirty="0"/>
          </a:p>
          <a:p>
            <a:r>
              <a:rPr lang="en-US" dirty="0"/>
              <a:t>x = 1</a:t>
            </a:r>
          </a:p>
          <a:p>
            <a:r>
              <a:rPr lang="en-US" dirty="0"/>
              <a:t>y = 2</a:t>
            </a:r>
          </a:p>
          <a:p>
            <a:r>
              <a:rPr lang="en-US" dirty="0"/>
              <a:t>x + y</a:t>
            </a:r>
          </a:p>
        </p:txBody>
      </p:sp>
    </p:spTree>
    <p:extLst>
      <p:ext uri="{BB962C8B-B14F-4D97-AF65-F5344CB8AC3E}">
        <p14:creationId xmlns:p14="http://schemas.microsoft.com/office/powerpoint/2010/main" val="3330022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E0FA48-0D7A-7648-9FF5-4E29F94EB868}"/>
              </a:ext>
            </a:extLst>
          </p:cNvPr>
          <p:cNvSpPr>
            <a:spLocks noGrp="1"/>
          </p:cNvSpPr>
          <p:nvPr>
            <p:ph type="body" sz="quarter" idx="10"/>
          </p:nvPr>
        </p:nvSpPr>
        <p:spPr/>
        <p:txBody>
          <a:bodyPr/>
          <a:lstStyle/>
          <a:p>
            <a:r>
              <a:rPr lang="en-US" dirty="0"/>
              <a:t>More complicated example.</a:t>
            </a:r>
          </a:p>
          <a:p>
            <a:r>
              <a:rPr lang="en-US" dirty="0"/>
              <a:t>What are the variables after each line in this program?</a:t>
            </a:r>
          </a:p>
        </p:txBody>
      </p:sp>
    </p:spTree>
    <p:extLst>
      <p:ext uri="{BB962C8B-B14F-4D97-AF65-F5344CB8AC3E}">
        <p14:creationId xmlns:p14="http://schemas.microsoft.com/office/powerpoint/2010/main" val="2383968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E79222-9378-8546-A143-A7AFB823A0C3}"/>
              </a:ext>
            </a:extLst>
          </p:cNvPr>
          <p:cNvSpPr>
            <a:spLocks noGrp="1"/>
          </p:cNvSpPr>
          <p:nvPr>
            <p:ph type="body" sz="quarter" idx="11"/>
          </p:nvPr>
        </p:nvSpPr>
        <p:spPr>
          <a:xfrm>
            <a:off x="5892800" y="359330"/>
            <a:ext cx="6011900" cy="2171492"/>
          </a:xfrm>
        </p:spPr>
        <p:txBody>
          <a:bodyPr/>
          <a:lstStyle/>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a:t>
            </a:r>
          </a:p>
          <a:p>
            <a:r>
              <a:rPr lang="en-US" b="1" dirty="0">
                <a:solidFill>
                  <a:srgbClr val="000000"/>
                </a:solidFill>
                <a:latin typeface="Consolas" panose="020B0609020204030204" pitchFamily="49" charset="0"/>
              </a:rPr>
              <a:t>b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2</a:t>
            </a:r>
          </a:p>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b</a:t>
            </a:r>
          </a:p>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3</a:t>
            </a:r>
          </a:p>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2</a:t>
            </a:r>
          </a:p>
        </p:txBody>
      </p:sp>
      <p:sp>
        <p:nvSpPr>
          <p:cNvPr id="3" name="Text Placeholder 2">
            <a:extLst>
              <a:ext uri="{FF2B5EF4-FFF2-40B4-BE49-F238E27FC236}">
                <a16:creationId xmlns:a16="http://schemas.microsoft.com/office/drawing/2014/main" id="{829A63BD-C652-D447-9DB9-0EEA6B1B993F}"/>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089521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C03C01-63DF-2D4F-AF11-33DBAFBAA695}"/>
              </a:ext>
            </a:extLst>
          </p:cNvPr>
          <p:cNvSpPr>
            <a:spLocks noGrp="1"/>
          </p:cNvSpPr>
          <p:nvPr>
            <p:ph type="body" sz="quarter" idx="10"/>
          </p:nvPr>
        </p:nvSpPr>
        <p:spPr/>
        <p:txBody>
          <a:bodyPr/>
          <a:lstStyle/>
          <a:p>
            <a:r>
              <a:rPr lang="en-US" dirty="0"/>
              <a:t>Variable names have to start with a letter or the underscore _, and then they can have letters, digits, and underscores.</a:t>
            </a:r>
          </a:p>
          <a:p>
            <a:pPr lvl="1"/>
            <a:r>
              <a:rPr lang="en-US" dirty="0"/>
              <a:t>OK: </a:t>
            </a:r>
            <a:r>
              <a:rPr lang="en-US" b="1" dirty="0"/>
              <a:t>months</a:t>
            </a:r>
            <a:r>
              <a:rPr lang="en-US" dirty="0"/>
              <a:t>, </a:t>
            </a:r>
            <a:r>
              <a:rPr lang="en-US" b="1" dirty="0"/>
              <a:t>my2data</a:t>
            </a:r>
            <a:r>
              <a:rPr lang="en-US" dirty="0"/>
              <a:t>, </a:t>
            </a:r>
            <a:r>
              <a:rPr lang="en-US" b="1" dirty="0" err="1"/>
              <a:t>BIG_variable</a:t>
            </a:r>
            <a:endParaRPr lang="en-US" b="1" dirty="0"/>
          </a:p>
          <a:p>
            <a:pPr lvl="1"/>
            <a:r>
              <a:rPr lang="en-US" dirty="0"/>
              <a:t>Not OK: </a:t>
            </a:r>
            <a:r>
              <a:rPr lang="en-US" b="1" dirty="0" err="1"/>
              <a:t>email@domain.com</a:t>
            </a:r>
            <a:r>
              <a:rPr lang="en-US" dirty="0"/>
              <a:t>, </a:t>
            </a:r>
            <a:r>
              <a:rPr lang="en-US" b="1" dirty="0"/>
              <a:t>10times</a:t>
            </a:r>
          </a:p>
          <a:p>
            <a:r>
              <a:rPr lang="en-US" dirty="0"/>
              <a:t>Variable names are case-sensitive: they depend on </a:t>
            </a:r>
            <a:r>
              <a:rPr lang="en-US" dirty="0" err="1"/>
              <a:t>capitalizatiton</a:t>
            </a:r>
            <a:endParaRPr lang="en-US" dirty="0"/>
          </a:p>
          <a:p>
            <a:pPr lvl="1"/>
            <a:r>
              <a:rPr lang="en-US" b="1" dirty="0" err="1"/>
              <a:t>JabberWock</a:t>
            </a:r>
            <a:r>
              <a:rPr lang="en-US" dirty="0"/>
              <a:t> and </a:t>
            </a:r>
            <a:r>
              <a:rPr lang="en-US" b="1" dirty="0" err="1"/>
              <a:t>jabberwock</a:t>
            </a:r>
            <a:r>
              <a:rPr lang="en-US" dirty="0"/>
              <a:t> are different variables</a:t>
            </a:r>
          </a:p>
        </p:txBody>
      </p:sp>
    </p:spTree>
    <p:extLst>
      <p:ext uri="{BB962C8B-B14F-4D97-AF65-F5344CB8AC3E}">
        <p14:creationId xmlns:p14="http://schemas.microsoft.com/office/powerpoint/2010/main" val="1978305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486F6B-E362-2947-AEA5-572FEE5A6CE5}"/>
              </a:ext>
            </a:extLst>
          </p:cNvPr>
          <p:cNvSpPr>
            <a:spLocks noGrp="1"/>
          </p:cNvSpPr>
          <p:nvPr>
            <p:ph type="body" sz="quarter" idx="11"/>
          </p:nvPr>
        </p:nvSpPr>
        <p:spPr>
          <a:xfrm>
            <a:off x="5892800" y="359330"/>
            <a:ext cx="6011900" cy="924997"/>
          </a:xfrm>
        </p:spPr>
        <p:txBody>
          <a:bodyPr/>
          <a:lstStyle/>
          <a:p>
            <a:r>
              <a:rPr lang="en-US" dirty="0" err="1">
                <a:solidFill>
                  <a:srgbClr val="000000"/>
                </a:solidFill>
                <a:latin typeface="Consolas" panose="020B0609020204030204" pitchFamily="49" charset="0"/>
              </a:rPr>
              <a:t>JabberWock</a:t>
            </a:r>
            <a:r>
              <a:rPr lang="en-US"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10</a:t>
            </a:r>
          </a:p>
          <a:p>
            <a:r>
              <a:rPr lang="en-US" dirty="0" err="1">
                <a:solidFill>
                  <a:srgbClr val="000000"/>
                </a:solidFill>
                <a:latin typeface="Consolas" panose="020B0609020204030204" pitchFamily="49" charset="0"/>
              </a:rPr>
              <a:t>jabberwock</a:t>
            </a:r>
            <a:endParaRPr lang="en-US" dirty="0">
              <a:solidFill>
                <a:srgbClr val="000000"/>
              </a:solidFill>
              <a:latin typeface="Consolas" panose="020B0609020204030204" pitchFamily="49" charset="0"/>
            </a:endParaRPr>
          </a:p>
        </p:txBody>
      </p:sp>
      <p:sp>
        <p:nvSpPr>
          <p:cNvPr id="3" name="Text Placeholder 2">
            <a:extLst>
              <a:ext uri="{FF2B5EF4-FFF2-40B4-BE49-F238E27FC236}">
                <a16:creationId xmlns:a16="http://schemas.microsoft.com/office/drawing/2014/main" id="{9102FA1A-35B0-F948-BC7C-79D4069706BD}"/>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254210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CTECH401_M2_06</a:t>
            </a:r>
          </a:p>
          <a:p>
            <a:r>
              <a:rPr lang="en-US" dirty="0">
                <a:solidFill>
                  <a:schemeClr val="bg1"/>
                </a:solidFill>
              </a:rPr>
              <a:t>Output</a:t>
            </a:r>
          </a:p>
        </p:txBody>
      </p:sp>
    </p:spTree>
    <p:extLst>
      <p:ext uri="{BB962C8B-B14F-4D97-AF65-F5344CB8AC3E}">
        <p14:creationId xmlns:p14="http://schemas.microsoft.com/office/powerpoint/2010/main" val="1323737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391B63-CAA7-8B4E-A4F9-765F718EF5AE}"/>
              </a:ext>
            </a:extLst>
          </p:cNvPr>
          <p:cNvSpPr>
            <a:spLocks noGrp="1"/>
          </p:cNvSpPr>
          <p:nvPr>
            <p:ph type="body" sz="quarter" idx="10"/>
          </p:nvPr>
        </p:nvSpPr>
        <p:spPr/>
        <p:txBody>
          <a:bodyPr/>
          <a:lstStyle/>
          <a:p>
            <a:r>
              <a:rPr lang="en-US" dirty="0"/>
              <a:t>Getting data into and out of Python </a:t>
            </a:r>
          </a:p>
          <a:p>
            <a:r>
              <a:rPr lang="en-US" dirty="0"/>
              <a:t>What's wrong with just typing a variable?</a:t>
            </a:r>
          </a:p>
        </p:txBody>
      </p:sp>
    </p:spTree>
    <p:extLst>
      <p:ext uri="{BB962C8B-B14F-4D97-AF65-F5344CB8AC3E}">
        <p14:creationId xmlns:p14="http://schemas.microsoft.com/office/powerpoint/2010/main" val="2540924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695D88-7553-7649-98A2-F68638FAB1D6}"/>
              </a:ext>
            </a:extLst>
          </p:cNvPr>
          <p:cNvSpPr>
            <a:spLocks noGrp="1"/>
          </p:cNvSpPr>
          <p:nvPr>
            <p:ph type="body" sz="quarter" idx="11"/>
          </p:nvPr>
        </p:nvSpPr>
        <p:spPr/>
        <p:txBody>
          <a:bodyPr/>
          <a:lstStyle/>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10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5</a:t>
            </a:r>
          </a:p>
          <a:p>
            <a:r>
              <a:rPr lang="en-US" b="1" dirty="0">
                <a:solidFill>
                  <a:srgbClr val="000000"/>
                </a:solidFill>
                <a:latin typeface="Consolas" panose="020B0609020204030204" pitchFamily="49" charset="0"/>
              </a:rPr>
              <a:t>a</a:t>
            </a:r>
          </a:p>
        </p:txBody>
      </p:sp>
      <p:sp>
        <p:nvSpPr>
          <p:cNvPr id="3" name="Text Placeholder 2">
            <a:extLst>
              <a:ext uri="{FF2B5EF4-FFF2-40B4-BE49-F238E27FC236}">
                <a16:creationId xmlns:a16="http://schemas.microsoft.com/office/drawing/2014/main" id="{ED20C888-6D78-8743-AFF5-F3415059643E}"/>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261091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28D82C-B54A-4548-8711-8EFFF6A44323}"/>
              </a:ext>
            </a:extLst>
          </p:cNvPr>
          <p:cNvSpPr>
            <a:spLocks noGrp="1"/>
          </p:cNvSpPr>
          <p:nvPr>
            <p:ph sz="quarter" idx="10"/>
          </p:nvPr>
        </p:nvSpPr>
        <p:spPr/>
        <p:txBody>
          <a:bodyPr>
            <a:normAutofit fontScale="92500" lnSpcReduction="10000"/>
          </a:bodyPr>
          <a:lstStyle/>
          <a:p>
            <a:r>
              <a:rPr lang="en-US" dirty="0"/>
              <a:t>$ python </a:t>
            </a:r>
            <a:r>
              <a:rPr lang="en-US" dirty="0" err="1"/>
              <a:t>fifteen.py</a:t>
            </a:r>
            <a:endParaRPr lang="en-US" dirty="0"/>
          </a:p>
          <a:p>
            <a:endParaRPr lang="en-US" dirty="0"/>
          </a:p>
          <a:p>
            <a:r>
              <a:rPr lang="en-US" i="1" dirty="0"/>
              <a:t>Why didn't that do anything?</a:t>
            </a:r>
            <a:endParaRPr lang="en-US" dirty="0"/>
          </a:p>
          <a:p>
            <a:endParaRPr lang="en-US" i="1" dirty="0"/>
          </a:p>
          <a:p>
            <a:r>
              <a:rPr lang="en-US" dirty="0"/>
              <a:t>$ python</a:t>
            </a:r>
          </a:p>
          <a:p>
            <a:r>
              <a:rPr lang="en-US" dirty="0"/>
              <a:t>&gt;&gt;&gt; a = 10 + 5</a:t>
            </a:r>
          </a:p>
          <a:p>
            <a:r>
              <a:rPr lang="en-US" dirty="0"/>
              <a:t>&gt;&gt;&gt; a</a:t>
            </a:r>
          </a:p>
          <a:p>
            <a:endParaRPr lang="en-US" dirty="0"/>
          </a:p>
          <a:p>
            <a:r>
              <a:rPr lang="en-US" i="1" dirty="0"/>
              <a:t>In interactive mode, Python prints the value of each statement. That's what makes it </a:t>
            </a:r>
            <a:r>
              <a:rPr lang="en-US" b="1" i="1" dirty="0"/>
              <a:t>interactive</a:t>
            </a:r>
            <a:r>
              <a:rPr lang="en-US" i="1" dirty="0"/>
              <a:t> and why it's so useful to play around with. Not when you run it as a program. Fortunately, we already know how to print from a Python program. It was the very first thing we did!</a:t>
            </a:r>
          </a:p>
        </p:txBody>
      </p:sp>
    </p:spTree>
    <p:extLst>
      <p:ext uri="{BB962C8B-B14F-4D97-AF65-F5344CB8AC3E}">
        <p14:creationId xmlns:p14="http://schemas.microsoft.com/office/powerpoint/2010/main" val="3229034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CTECH401_M2_02</a:t>
            </a:r>
          </a:p>
          <a:p>
            <a:r>
              <a:rPr lang="en-US" dirty="0">
                <a:solidFill>
                  <a:schemeClr val="bg1"/>
                </a:solidFill>
              </a:rPr>
              <a:t>Arithmetic Expressions</a:t>
            </a:r>
          </a:p>
        </p:txBody>
      </p:sp>
    </p:spTree>
    <p:extLst>
      <p:ext uri="{BB962C8B-B14F-4D97-AF65-F5344CB8AC3E}">
        <p14:creationId xmlns:p14="http://schemas.microsoft.com/office/powerpoint/2010/main" val="804461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776681-DB51-1B40-878E-847E5F1467B5}"/>
              </a:ext>
            </a:extLst>
          </p:cNvPr>
          <p:cNvSpPr>
            <a:spLocks noGrp="1"/>
          </p:cNvSpPr>
          <p:nvPr>
            <p:ph type="body" sz="quarter" idx="11"/>
          </p:nvPr>
        </p:nvSpPr>
        <p:spPr>
          <a:xfrm>
            <a:off x="5892800" y="359330"/>
            <a:ext cx="6011900" cy="924997"/>
          </a:xfrm>
        </p:spPr>
        <p:txBody>
          <a:bodyPr/>
          <a:lstStyle/>
          <a:p>
            <a:r>
              <a:rPr lang="en-US" b="1" dirty="0">
                <a:solidFill>
                  <a:srgbClr val="000000"/>
                </a:solidFill>
                <a:latin typeface="Consolas" panose="020B0609020204030204" pitchFamily="49" charset="0"/>
              </a:rPr>
              <a:t>a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10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5</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a:t>
            </a:r>
          </a:p>
        </p:txBody>
      </p:sp>
      <p:sp>
        <p:nvSpPr>
          <p:cNvPr id="3" name="Text Placeholder 2">
            <a:extLst>
              <a:ext uri="{FF2B5EF4-FFF2-40B4-BE49-F238E27FC236}">
                <a16:creationId xmlns:a16="http://schemas.microsoft.com/office/drawing/2014/main" id="{3BBF5307-EDEC-8644-8570-65A0BD190A7E}"/>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411883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B6881F-0AF6-154A-9886-AEEE89E62318}"/>
              </a:ext>
            </a:extLst>
          </p:cNvPr>
          <p:cNvSpPr>
            <a:spLocks noGrp="1"/>
          </p:cNvSpPr>
          <p:nvPr>
            <p:ph sz="quarter" idx="10"/>
          </p:nvPr>
        </p:nvSpPr>
        <p:spPr/>
        <p:txBody>
          <a:bodyPr/>
          <a:lstStyle/>
          <a:p>
            <a:r>
              <a:rPr lang="en-US" dirty="0"/>
              <a:t>$ python fifteen-</a:t>
            </a:r>
            <a:r>
              <a:rPr lang="en-US" dirty="0" err="1"/>
              <a:t>fixed.py</a:t>
            </a:r>
            <a:endParaRPr lang="en-US" dirty="0"/>
          </a:p>
          <a:p>
            <a:endParaRPr lang="en-US" dirty="0"/>
          </a:p>
          <a:p>
            <a:r>
              <a:rPr lang="en-US" i="1" dirty="0"/>
              <a:t>There. Much better. The print function also works in interactive mode, but it's indispensable when you're writing and running programs.</a:t>
            </a:r>
          </a:p>
          <a:p>
            <a:endParaRPr lang="en-US" i="1" dirty="0"/>
          </a:p>
          <a:p>
            <a:r>
              <a:rPr lang="en-US" i="1" dirty="0"/>
              <a:t>Remember, Python executes a program, one line at a time, top to bottom.</a:t>
            </a:r>
          </a:p>
          <a:p>
            <a:endParaRPr lang="en-US" i="1" dirty="0"/>
          </a:p>
          <a:p>
            <a:r>
              <a:rPr lang="en-US" i="1" dirty="0"/>
              <a:t>Now you know two useful kinds of statements: an assignment statement (like a = 10 + 5), and the print function (like print(a)).</a:t>
            </a:r>
          </a:p>
        </p:txBody>
      </p:sp>
    </p:spTree>
    <p:extLst>
      <p:ext uri="{BB962C8B-B14F-4D97-AF65-F5344CB8AC3E}">
        <p14:creationId xmlns:p14="http://schemas.microsoft.com/office/powerpoint/2010/main" val="34309844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BA91E4-1C99-BA4C-85B0-5CF57D5D0333}"/>
              </a:ext>
            </a:extLst>
          </p:cNvPr>
          <p:cNvSpPr>
            <a:spLocks noGrp="1"/>
          </p:cNvSpPr>
          <p:nvPr>
            <p:ph sz="quarter" idx="10"/>
          </p:nvPr>
        </p:nvSpPr>
        <p:spPr/>
        <p:txBody>
          <a:bodyPr>
            <a:normAutofit lnSpcReduction="10000"/>
          </a:bodyPr>
          <a:lstStyle/>
          <a:p>
            <a:r>
              <a:rPr lang="en-US" dirty="0"/>
              <a:t>&gt;&gt;&gt; print('I can print a string.')</a:t>
            </a:r>
          </a:p>
          <a:p>
            <a:endParaRPr lang="en-US" dirty="0"/>
          </a:p>
          <a:p>
            <a:r>
              <a:rPr lang="en-US" i="1" dirty="0"/>
              <a:t>print</a:t>
            </a:r>
            <a:r>
              <a:rPr lang="en-US" dirty="0"/>
              <a:t> is pretty smart. You can give it a string, it prints the string. </a:t>
            </a:r>
          </a:p>
          <a:p>
            <a:endParaRPr lang="en-US" i="1" dirty="0"/>
          </a:p>
          <a:p>
            <a:r>
              <a:rPr lang="en-US" dirty="0"/>
              <a:t>&gt;&gt;&gt; print(5000)</a:t>
            </a:r>
          </a:p>
          <a:p>
            <a:endParaRPr lang="en-US" dirty="0"/>
          </a:p>
          <a:p>
            <a:r>
              <a:rPr lang="en-US" dirty="0"/>
              <a:t>You can give it an integer, it prints the integer. There are some more complicated kinds of data that print can't fully print out, but for your basics like integers and strings, print can figure out what kind of data it's looking at and print it the right way.</a:t>
            </a:r>
          </a:p>
        </p:txBody>
      </p:sp>
    </p:spTree>
    <p:extLst>
      <p:ext uri="{BB962C8B-B14F-4D97-AF65-F5344CB8AC3E}">
        <p14:creationId xmlns:p14="http://schemas.microsoft.com/office/powerpoint/2010/main" val="41201311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CTECH401_M2_06</a:t>
            </a:r>
          </a:p>
          <a:p>
            <a:r>
              <a:rPr lang="en-US" dirty="0">
                <a:solidFill>
                  <a:schemeClr val="bg1"/>
                </a:solidFill>
              </a:rPr>
              <a:t>Input</a:t>
            </a:r>
          </a:p>
        </p:txBody>
      </p:sp>
    </p:spTree>
    <p:extLst>
      <p:ext uri="{BB962C8B-B14F-4D97-AF65-F5344CB8AC3E}">
        <p14:creationId xmlns:p14="http://schemas.microsoft.com/office/powerpoint/2010/main" val="10547635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DAD49F-9DB1-2843-80DD-A0BDD355186B}"/>
              </a:ext>
            </a:extLst>
          </p:cNvPr>
          <p:cNvSpPr>
            <a:spLocks noGrp="1"/>
          </p:cNvSpPr>
          <p:nvPr>
            <p:ph type="body" sz="quarter" idx="10"/>
          </p:nvPr>
        </p:nvSpPr>
        <p:spPr/>
        <p:txBody>
          <a:bodyPr/>
          <a:lstStyle/>
          <a:p>
            <a:r>
              <a:rPr lang="en-US" dirty="0"/>
              <a:t>What about input?</a:t>
            </a:r>
          </a:p>
          <a:p>
            <a:r>
              <a:rPr lang="en-US" dirty="0"/>
              <a:t>Would you believe me if I said that there's an input() function and as soon as you see it, it's obvious how it works?</a:t>
            </a:r>
          </a:p>
        </p:txBody>
      </p:sp>
    </p:spTree>
    <p:extLst>
      <p:ext uri="{BB962C8B-B14F-4D97-AF65-F5344CB8AC3E}">
        <p14:creationId xmlns:p14="http://schemas.microsoft.com/office/powerpoint/2010/main" val="26154242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990729-F073-6948-84AE-BA015D491E6B}"/>
              </a:ext>
            </a:extLst>
          </p:cNvPr>
          <p:cNvSpPr>
            <a:spLocks noGrp="1"/>
          </p:cNvSpPr>
          <p:nvPr>
            <p:ph type="body" sz="quarter" idx="11"/>
          </p:nvPr>
        </p:nvSpPr>
        <p:spPr>
          <a:xfrm>
            <a:off x="5892800" y="359330"/>
            <a:ext cx="6011900" cy="1340495"/>
          </a:xfrm>
        </p:spPr>
        <p:txBody>
          <a:bodyPr/>
          <a:lstStyle/>
          <a:p>
            <a:r>
              <a:rPr lang="en-US" b="1" dirty="0">
                <a:solidFill>
                  <a:srgbClr val="000000"/>
                </a:solidFill>
                <a:latin typeface="Consolas" panose="020B0609020204030204" pitchFamily="49" charset="0"/>
              </a:rPr>
              <a:t>name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'What is your name? '</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'Thank you. Your name is:'</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(name)</a:t>
            </a:r>
          </a:p>
        </p:txBody>
      </p:sp>
      <p:sp>
        <p:nvSpPr>
          <p:cNvPr id="3" name="Text Placeholder 2">
            <a:extLst>
              <a:ext uri="{FF2B5EF4-FFF2-40B4-BE49-F238E27FC236}">
                <a16:creationId xmlns:a16="http://schemas.microsoft.com/office/drawing/2014/main" id="{C3FB45F2-A567-5B4A-B2A2-427F654AC600}"/>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8629145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1B5F89-F635-1F40-B019-E0C3BB79AEBE}"/>
              </a:ext>
            </a:extLst>
          </p:cNvPr>
          <p:cNvSpPr>
            <a:spLocks noGrp="1"/>
          </p:cNvSpPr>
          <p:nvPr>
            <p:ph sz="quarter" idx="10"/>
          </p:nvPr>
        </p:nvSpPr>
        <p:spPr/>
        <p:txBody>
          <a:bodyPr/>
          <a:lstStyle/>
          <a:p>
            <a:r>
              <a:rPr lang="en-US" dirty="0"/>
              <a:t>$ python </a:t>
            </a:r>
            <a:r>
              <a:rPr lang="en-US" dirty="0" err="1"/>
              <a:t>name.py</a:t>
            </a:r>
            <a:endParaRPr lang="en-US" dirty="0"/>
          </a:p>
          <a:p>
            <a:r>
              <a:rPr lang="en-US" b="1" dirty="0"/>
              <a:t>What is your name?</a:t>
            </a:r>
            <a:r>
              <a:rPr lang="en-US" dirty="0"/>
              <a:t> James</a:t>
            </a:r>
          </a:p>
          <a:p>
            <a:r>
              <a:rPr lang="en-US" b="1" dirty="0"/>
              <a:t>Thank you. Your name is:</a:t>
            </a:r>
          </a:p>
          <a:p>
            <a:r>
              <a:rPr lang="en-US" b="1" dirty="0"/>
              <a:t>James</a:t>
            </a:r>
            <a:endParaRPr lang="en-US" dirty="0"/>
          </a:p>
          <a:p>
            <a:endParaRPr lang="en-US" b="1" dirty="0"/>
          </a:p>
          <a:p>
            <a:r>
              <a:rPr lang="en-US" i="1" dirty="0"/>
              <a:t>I left a space after the question mark so that the user's input wouldn't be right next to the prompt. It just looks better that way.</a:t>
            </a:r>
          </a:p>
          <a:p>
            <a:endParaRPr lang="en-US" i="1" dirty="0"/>
          </a:p>
          <a:p>
            <a:r>
              <a:rPr lang="en-US" i="1" dirty="0"/>
              <a:t>Soon, we'll cover a way to put the name on the same line as "Your name is."</a:t>
            </a:r>
          </a:p>
        </p:txBody>
      </p:sp>
    </p:spTree>
    <p:extLst>
      <p:ext uri="{BB962C8B-B14F-4D97-AF65-F5344CB8AC3E}">
        <p14:creationId xmlns:p14="http://schemas.microsoft.com/office/powerpoint/2010/main" val="21813005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403CB0-B079-B94F-B1D1-AFD1BA687705}"/>
              </a:ext>
            </a:extLst>
          </p:cNvPr>
          <p:cNvSpPr>
            <a:spLocks noGrp="1"/>
          </p:cNvSpPr>
          <p:nvPr>
            <p:ph type="body" sz="quarter" idx="11"/>
          </p:nvPr>
        </p:nvSpPr>
        <p:spPr>
          <a:xfrm>
            <a:off x="5892800" y="359330"/>
            <a:ext cx="6011900" cy="1340495"/>
          </a:xfrm>
        </p:spPr>
        <p:txBody>
          <a:bodyPr/>
          <a:lstStyle/>
          <a:p>
            <a:r>
              <a:rPr lang="en-US" b="1" dirty="0" err="1">
                <a:solidFill>
                  <a:srgbClr val="000000"/>
                </a:solidFill>
                <a:latin typeface="Consolas" panose="020B0609020204030204" pitchFamily="49" charset="0"/>
              </a:rPr>
              <a:t>my_number</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'Enter a number: '</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bigger_number</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my_number</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10</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bigger_number</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E1B19D7E-5447-F545-8337-CE3996D66713}"/>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717122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23F0CE-4EAA-704B-9BE7-BA0F28017387}"/>
              </a:ext>
            </a:extLst>
          </p:cNvPr>
          <p:cNvSpPr>
            <a:spLocks noGrp="1"/>
          </p:cNvSpPr>
          <p:nvPr>
            <p:ph sz="quarter" idx="10"/>
          </p:nvPr>
        </p:nvSpPr>
        <p:spPr/>
        <p:txBody>
          <a:bodyPr>
            <a:normAutofit lnSpcReduction="10000"/>
          </a:bodyPr>
          <a:lstStyle/>
          <a:p>
            <a:r>
              <a:rPr lang="en-US" dirty="0"/>
              <a:t>$ python add10.py</a:t>
            </a:r>
          </a:p>
          <a:p>
            <a:r>
              <a:rPr lang="en-US" b="1" dirty="0"/>
              <a:t>Enter a number:</a:t>
            </a:r>
            <a:r>
              <a:rPr lang="en-US" dirty="0"/>
              <a:t> 85</a:t>
            </a:r>
          </a:p>
          <a:p>
            <a:r>
              <a:rPr lang="en-US" b="1" dirty="0"/>
              <a:t>Traceback (most recent call last):</a:t>
            </a:r>
          </a:p>
          <a:p>
            <a:r>
              <a:rPr lang="en-US" b="1" dirty="0"/>
              <a:t>  File "2-6-add10.py", line 2, in &lt;module&gt;</a:t>
            </a:r>
          </a:p>
          <a:p>
            <a:r>
              <a:rPr lang="en-US" b="1" dirty="0"/>
              <a:t>    </a:t>
            </a:r>
            <a:r>
              <a:rPr lang="en-US" b="1" dirty="0" err="1"/>
              <a:t>bigger_number</a:t>
            </a:r>
            <a:r>
              <a:rPr lang="en-US" b="1" dirty="0"/>
              <a:t> = </a:t>
            </a:r>
            <a:r>
              <a:rPr lang="en-US" b="1" dirty="0" err="1"/>
              <a:t>my_number</a:t>
            </a:r>
            <a:r>
              <a:rPr lang="en-US" b="1" dirty="0"/>
              <a:t> + 10</a:t>
            </a:r>
          </a:p>
          <a:p>
            <a:r>
              <a:rPr lang="en-US" b="1" dirty="0" err="1"/>
              <a:t>TypeError</a:t>
            </a:r>
            <a:r>
              <a:rPr lang="en-US" b="1" dirty="0"/>
              <a:t>: must be </a:t>
            </a:r>
            <a:r>
              <a:rPr lang="en-US" b="1" dirty="0" err="1"/>
              <a:t>str</a:t>
            </a:r>
            <a:r>
              <a:rPr lang="en-US" b="1" dirty="0"/>
              <a:t>, not </a:t>
            </a:r>
            <a:r>
              <a:rPr lang="en-US" b="1" dirty="0" err="1"/>
              <a:t>int</a:t>
            </a:r>
            <a:endParaRPr lang="en-US" b="1" dirty="0"/>
          </a:p>
          <a:p>
            <a:endParaRPr lang="en-US" b="1" dirty="0"/>
          </a:p>
          <a:p>
            <a:r>
              <a:rPr lang="en-US" i="1" dirty="0"/>
              <a:t>Whoops! What went wrong?</a:t>
            </a:r>
            <a:r>
              <a:rPr lang="en-US" dirty="0"/>
              <a:t> </a:t>
            </a:r>
            <a:r>
              <a:rPr lang="en-US" i="1" dirty="0"/>
              <a:t>Look at the error. It's a type problem. We're trying to add 10 to a string. That doesn't make sense.</a:t>
            </a:r>
          </a:p>
          <a:p>
            <a:r>
              <a:rPr lang="en-US" i="1" dirty="0"/>
              <a:t>The user typed in 85. That's the digit 8 followed by the digit 5: two characters, a string. We need to tell Python to treat it like an integer instead.</a:t>
            </a:r>
          </a:p>
        </p:txBody>
      </p:sp>
    </p:spTree>
    <p:extLst>
      <p:ext uri="{BB962C8B-B14F-4D97-AF65-F5344CB8AC3E}">
        <p14:creationId xmlns:p14="http://schemas.microsoft.com/office/powerpoint/2010/main" val="10856457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24EB63-C71F-B648-AA10-66C0C16F188B}"/>
              </a:ext>
            </a:extLst>
          </p:cNvPr>
          <p:cNvSpPr>
            <a:spLocks noGrp="1"/>
          </p:cNvSpPr>
          <p:nvPr>
            <p:ph type="body" sz="quarter" idx="11"/>
          </p:nvPr>
        </p:nvSpPr>
        <p:spPr>
          <a:xfrm>
            <a:off x="5892800" y="359330"/>
            <a:ext cx="6011900" cy="1755994"/>
          </a:xfrm>
        </p:spPr>
        <p:txBody>
          <a:bodyPr/>
          <a:lstStyle/>
          <a:p>
            <a:r>
              <a:rPr lang="en-US" b="1" dirty="0" err="1">
                <a:solidFill>
                  <a:srgbClr val="000000"/>
                </a:solidFill>
                <a:latin typeface="Consolas" panose="020B0609020204030204" pitchFamily="49" charset="0"/>
              </a:rPr>
              <a:t>my_number</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204A87"/>
                </a:solidFill>
                <a:latin typeface="Consolas" panose="020B0609020204030204" pitchFamily="49" charset="0"/>
              </a:rPr>
              <a:t>int</a:t>
            </a:r>
            <a:r>
              <a:rPr lang="en-US" b="1" dirty="0">
                <a:solidFill>
                  <a:srgbClr val="000000"/>
                </a:solidFill>
                <a:latin typeface="Consolas" panose="020B0609020204030204" pitchFamily="49" charset="0"/>
              </a:rPr>
              <a:t>(</a:t>
            </a:r>
            <a:r>
              <a:rPr lang="en-US" b="1" dirty="0">
                <a:solidFill>
                  <a:srgbClr val="204A87"/>
                </a:solidFill>
                <a:latin typeface="Consolas" panose="020B0609020204030204" pitchFamily="49" charset="0"/>
              </a:rPr>
              <a:t>input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'Enter a number: '</a:t>
            </a:r>
            <a:r>
              <a:rPr lang="en-US" b="1" dirty="0">
                <a:solidFill>
                  <a:srgbClr val="000000"/>
                </a:solidFill>
                <a:latin typeface="Consolas" panose="020B0609020204030204" pitchFamily="49" charset="0"/>
              </a:rPr>
              <a:t>))</a:t>
            </a:r>
          </a:p>
          <a:p>
            <a:r>
              <a:rPr lang="en-US" b="1" dirty="0" err="1">
                <a:solidFill>
                  <a:srgbClr val="000000"/>
                </a:solidFill>
                <a:latin typeface="Consolas" panose="020B0609020204030204" pitchFamily="49" charset="0"/>
              </a:rPr>
              <a:t>bigger_number</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err="1">
                <a:solidFill>
                  <a:srgbClr val="000000"/>
                </a:solidFill>
                <a:latin typeface="Consolas" panose="020B0609020204030204" pitchFamily="49" charset="0"/>
              </a:rPr>
              <a:t>my_number</a:t>
            </a:r>
            <a:r>
              <a:rPr lang="en-US" b="1" dirty="0">
                <a:solidFill>
                  <a:srgbClr val="000000"/>
                </a:solidFill>
                <a:latin typeface="Consolas" panose="020B0609020204030204" pitchFamily="49" charset="0"/>
              </a:rPr>
              <a:t> </a:t>
            </a:r>
            <a:r>
              <a:rPr lang="en-US" b="1" dirty="0">
                <a:solidFill>
                  <a:srgbClr val="CE5C00"/>
                </a:solidFill>
                <a:latin typeface="Consolas" panose="020B0609020204030204" pitchFamily="49" charset="0"/>
              </a:rPr>
              <a:t>+ </a:t>
            </a:r>
            <a:r>
              <a:rPr lang="en-US" b="1" dirty="0">
                <a:solidFill>
                  <a:srgbClr val="0000CF"/>
                </a:solidFill>
                <a:latin typeface="Consolas" panose="020B0609020204030204" pitchFamily="49" charset="0"/>
              </a:rPr>
              <a:t>10</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a:solidFill>
                  <a:srgbClr val="4E9A06"/>
                </a:solidFill>
                <a:latin typeface="Consolas" panose="020B0609020204030204" pitchFamily="49" charset="0"/>
              </a:rPr>
              <a:t>'Your number plus ten is:'</a:t>
            </a:r>
            <a:r>
              <a:rPr lang="en-US" b="1" dirty="0">
                <a:solidFill>
                  <a:srgbClr val="000000"/>
                </a:solidFill>
                <a:latin typeface="Consolas" panose="020B0609020204030204" pitchFamily="49" charset="0"/>
              </a:rPr>
              <a:t>)</a:t>
            </a:r>
          </a:p>
          <a:p>
            <a:r>
              <a:rPr lang="en-US" b="1" dirty="0">
                <a:solidFill>
                  <a:srgbClr val="204A87"/>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bigger_number</a:t>
            </a:r>
            <a:r>
              <a:rPr lang="en-US" b="1" dirty="0">
                <a:solidFill>
                  <a:srgbClr val="000000"/>
                </a:solidFill>
                <a:latin typeface="Consolas" panose="020B0609020204030204" pitchFamily="49" charset="0"/>
              </a:rPr>
              <a:t>)</a:t>
            </a:r>
          </a:p>
        </p:txBody>
      </p:sp>
      <p:sp>
        <p:nvSpPr>
          <p:cNvPr id="3" name="Text Placeholder 2">
            <a:extLst>
              <a:ext uri="{FF2B5EF4-FFF2-40B4-BE49-F238E27FC236}">
                <a16:creationId xmlns:a16="http://schemas.microsoft.com/office/drawing/2014/main" id="{A174CB0C-B3BE-6E43-AD11-4CF590AC581B}"/>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36341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680F2E-446A-0648-B95E-748E1B77F174}"/>
              </a:ext>
            </a:extLst>
          </p:cNvPr>
          <p:cNvSpPr>
            <a:spLocks noGrp="1"/>
          </p:cNvSpPr>
          <p:nvPr>
            <p:ph type="body" sz="quarter" idx="10"/>
          </p:nvPr>
        </p:nvSpPr>
        <p:spPr/>
        <p:txBody>
          <a:bodyPr/>
          <a:lstStyle/>
          <a:p>
            <a:r>
              <a:rPr lang="en-US" dirty="0"/>
              <a:t>At its simplest, Python is a calculator</a:t>
            </a:r>
          </a:p>
        </p:txBody>
      </p:sp>
    </p:spTree>
    <p:extLst>
      <p:ext uri="{BB962C8B-B14F-4D97-AF65-F5344CB8AC3E}">
        <p14:creationId xmlns:p14="http://schemas.microsoft.com/office/powerpoint/2010/main" val="4134681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5FAF52-9E45-A342-AD22-C2007F7E47A3}"/>
              </a:ext>
            </a:extLst>
          </p:cNvPr>
          <p:cNvSpPr>
            <a:spLocks noGrp="1"/>
          </p:cNvSpPr>
          <p:nvPr>
            <p:ph sz="quarter" idx="10"/>
          </p:nvPr>
        </p:nvSpPr>
        <p:spPr/>
        <p:txBody>
          <a:bodyPr/>
          <a:lstStyle/>
          <a:p>
            <a:r>
              <a:rPr lang="en-US" dirty="0"/>
              <a:t>We use the </a:t>
            </a:r>
            <a:r>
              <a:rPr lang="en-US" dirty="0" err="1"/>
              <a:t>int</a:t>
            </a:r>
            <a:r>
              <a:rPr lang="en-US" dirty="0"/>
              <a:t>() function. It takes a string as input and turns it into an integer that we can use like any other integer.</a:t>
            </a:r>
          </a:p>
          <a:p>
            <a:endParaRPr lang="en-US" dirty="0"/>
          </a:p>
          <a:p>
            <a:r>
              <a:rPr lang="en-US" dirty="0"/>
              <a:t>$ python add10-fixed.py</a:t>
            </a:r>
          </a:p>
          <a:p>
            <a:r>
              <a:rPr lang="en-US" b="1" dirty="0"/>
              <a:t>Enter a number: </a:t>
            </a:r>
            <a:r>
              <a:rPr lang="en-US" dirty="0"/>
              <a:t>85</a:t>
            </a:r>
          </a:p>
          <a:p>
            <a:r>
              <a:rPr lang="en-US" b="1" dirty="0"/>
              <a:t>Your number plus ten is:</a:t>
            </a:r>
          </a:p>
          <a:p>
            <a:r>
              <a:rPr lang="en-US" b="1" dirty="0"/>
              <a:t>95</a:t>
            </a:r>
          </a:p>
          <a:p>
            <a:endParaRPr lang="en-US" b="1" dirty="0"/>
          </a:p>
          <a:p>
            <a:r>
              <a:rPr lang="en-US" i="1" dirty="0"/>
              <a:t>There. That's better.</a:t>
            </a:r>
          </a:p>
        </p:txBody>
      </p:sp>
    </p:spTree>
    <p:extLst>
      <p:ext uri="{BB962C8B-B14F-4D97-AF65-F5344CB8AC3E}">
        <p14:creationId xmlns:p14="http://schemas.microsoft.com/office/powerpoint/2010/main" val="8220780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3E824B-C747-774D-B98F-38017006C92A}"/>
              </a:ext>
            </a:extLst>
          </p:cNvPr>
          <p:cNvSpPr>
            <a:spLocks noGrp="1"/>
          </p:cNvSpPr>
          <p:nvPr>
            <p:ph sz="quarter" idx="10"/>
          </p:nvPr>
        </p:nvSpPr>
        <p:spPr/>
        <p:txBody>
          <a:bodyPr>
            <a:normAutofit lnSpcReduction="10000"/>
          </a:bodyPr>
          <a:lstStyle/>
          <a:p>
            <a:r>
              <a:rPr lang="en-US" i="1" dirty="0"/>
              <a:t>Of course, not everything can be turned into an integer.</a:t>
            </a:r>
          </a:p>
          <a:p>
            <a:endParaRPr lang="en-US" i="1" dirty="0"/>
          </a:p>
          <a:p>
            <a:r>
              <a:rPr lang="en-US" dirty="0"/>
              <a:t>$ python add10-fixed.py </a:t>
            </a:r>
          </a:p>
          <a:p>
            <a:r>
              <a:rPr lang="en-US" b="1" dirty="0"/>
              <a:t>Enter a number:</a:t>
            </a:r>
            <a:r>
              <a:rPr lang="en-US" dirty="0"/>
              <a:t> James</a:t>
            </a:r>
          </a:p>
          <a:p>
            <a:r>
              <a:rPr lang="en-US" b="1" dirty="0"/>
              <a:t>Traceback (most recent call last):</a:t>
            </a:r>
          </a:p>
          <a:p>
            <a:r>
              <a:rPr lang="en-US" b="1" dirty="0"/>
              <a:t>  File "add10-fixed.py", line 1, in &lt;module&gt;</a:t>
            </a:r>
          </a:p>
          <a:p>
            <a:r>
              <a:rPr lang="en-US" b="1" dirty="0"/>
              <a:t>    </a:t>
            </a:r>
            <a:r>
              <a:rPr lang="en-US" b="1" dirty="0" err="1"/>
              <a:t>my_number</a:t>
            </a:r>
            <a:r>
              <a:rPr lang="en-US" b="1" dirty="0"/>
              <a:t> = </a:t>
            </a:r>
            <a:r>
              <a:rPr lang="en-US" b="1" dirty="0" err="1"/>
              <a:t>int</a:t>
            </a:r>
            <a:r>
              <a:rPr lang="en-US" b="1" dirty="0"/>
              <a:t>(input('Enter a number: '))</a:t>
            </a:r>
          </a:p>
          <a:p>
            <a:r>
              <a:rPr lang="en-US" b="1" dirty="0" err="1"/>
              <a:t>ValueError</a:t>
            </a:r>
            <a:r>
              <a:rPr lang="en-US" b="1" dirty="0"/>
              <a:t>: invalid literal for </a:t>
            </a:r>
            <a:r>
              <a:rPr lang="en-US" b="1" dirty="0" err="1"/>
              <a:t>int</a:t>
            </a:r>
            <a:r>
              <a:rPr lang="en-US" b="1" dirty="0"/>
              <a:t>() with base 10: 'James'</a:t>
            </a:r>
          </a:p>
          <a:p>
            <a:endParaRPr lang="en-US" b="1" i="1" dirty="0"/>
          </a:p>
          <a:p>
            <a:r>
              <a:rPr lang="en-US" i="1" dirty="0"/>
              <a:t>If the string you provided can't be turned into an integer, Python will complain, and rightly so.</a:t>
            </a:r>
          </a:p>
        </p:txBody>
      </p:sp>
    </p:spTree>
    <p:extLst>
      <p:ext uri="{BB962C8B-B14F-4D97-AF65-F5344CB8AC3E}">
        <p14:creationId xmlns:p14="http://schemas.microsoft.com/office/powerpoint/2010/main" val="3578445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8967D6-B64C-4349-BA2F-C0131EF81A5E}"/>
              </a:ext>
            </a:extLst>
          </p:cNvPr>
          <p:cNvSpPr>
            <a:spLocks noGrp="1"/>
          </p:cNvSpPr>
          <p:nvPr>
            <p:ph sz="quarter" idx="10"/>
          </p:nvPr>
        </p:nvSpPr>
        <p:spPr/>
        <p:txBody>
          <a:bodyPr/>
          <a:lstStyle/>
          <a:p>
            <a:r>
              <a:rPr lang="en-US" dirty="0"/>
              <a:t>2 + 2</a:t>
            </a:r>
          </a:p>
          <a:p>
            <a:endParaRPr lang="en-US" dirty="0"/>
          </a:p>
          <a:p>
            <a:r>
              <a:rPr lang="en-US" dirty="0"/>
              <a:t>2 + 5</a:t>
            </a:r>
          </a:p>
          <a:p>
            <a:endParaRPr lang="en-US" dirty="0"/>
          </a:p>
          <a:p>
            <a:r>
              <a:rPr lang="en-US" dirty="0"/>
              <a:t>2 * 4</a:t>
            </a:r>
          </a:p>
          <a:p>
            <a:endParaRPr lang="en-US" dirty="0"/>
          </a:p>
          <a:p>
            <a:r>
              <a:rPr lang="en-US" dirty="0"/>
              <a:t>8 – 3</a:t>
            </a:r>
          </a:p>
        </p:txBody>
      </p:sp>
    </p:spTree>
    <p:extLst>
      <p:ext uri="{BB962C8B-B14F-4D97-AF65-F5344CB8AC3E}">
        <p14:creationId xmlns:p14="http://schemas.microsoft.com/office/powerpoint/2010/main" val="282708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92A811-116F-274F-A5F9-8B1AF8CDAC73}"/>
              </a:ext>
            </a:extLst>
          </p:cNvPr>
          <p:cNvSpPr>
            <a:spLocks noGrp="1"/>
          </p:cNvSpPr>
          <p:nvPr>
            <p:ph type="body" sz="quarter" idx="10"/>
          </p:nvPr>
        </p:nvSpPr>
        <p:spPr/>
        <p:txBody>
          <a:bodyPr>
            <a:normAutofit/>
          </a:bodyPr>
          <a:lstStyle/>
          <a:p>
            <a:r>
              <a:rPr lang="en-US" dirty="0"/>
              <a:t>These are </a:t>
            </a:r>
            <a:r>
              <a:rPr lang="en-US" i="1" dirty="0"/>
              <a:t>expressions</a:t>
            </a:r>
            <a:endParaRPr lang="en-US" dirty="0"/>
          </a:p>
          <a:p>
            <a:r>
              <a:rPr lang="en-US" dirty="0"/>
              <a:t>When Python sees an expression, like </a:t>
            </a:r>
            <a:r>
              <a:rPr lang="en-US" b="1" dirty="0"/>
              <a:t>2+2</a:t>
            </a:r>
            <a:r>
              <a:rPr lang="en-US" dirty="0"/>
              <a:t>, it simplifies it, and tells you the expression's </a:t>
            </a:r>
            <a:r>
              <a:rPr lang="en-US" i="1" dirty="0"/>
              <a:t>value</a:t>
            </a:r>
            <a:r>
              <a:rPr lang="en-US" dirty="0"/>
              <a:t>: </a:t>
            </a:r>
            <a:r>
              <a:rPr lang="en-US" b="1" dirty="0"/>
              <a:t>4</a:t>
            </a:r>
          </a:p>
          <a:p>
            <a:r>
              <a:rPr lang="en-US" dirty="0"/>
              <a:t>+ and * are </a:t>
            </a:r>
            <a:r>
              <a:rPr lang="en-US" i="1" dirty="0"/>
              <a:t>operators: </a:t>
            </a:r>
            <a:r>
              <a:rPr lang="en-US" dirty="0"/>
              <a:t>addition and multiplication, respectively. the + operator adds the values to its left and its right</a:t>
            </a:r>
            <a:endParaRPr lang="en-US" i="1" dirty="0"/>
          </a:p>
          <a:p>
            <a:r>
              <a:rPr lang="en-US" dirty="0"/>
              <a:t>What do you think the subtraction operator is? That's right, it's </a:t>
            </a:r>
            <a:r>
              <a:rPr lang="en-US" b="1" dirty="0"/>
              <a:t>-</a:t>
            </a:r>
            <a:endParaRPr lang="en-US" dirty="0"/>
          </a:p>
        </p:txBody>
      </p:sp>
    </p:spTree>
    <p:extLst>
      <p:ext uri="{BB962C8B-B14F-4D97-AF65-F5344CB8AC3E}">
        <p14:creationId xmlns:p14="http://schemas.microsoft.com/office/powerpoint/2010/main" val="57718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88012-EA37-4246-8DA9-19B4AF6595E1}"/>
              </a:ext>
            </a:extLst>
          </p:cNvPr>
          <p:cNvSpPr>
            <a:spLocks noGrp="1"/>
          </p:cNvSpPr>
          <p:nvPr>
            <p:ph type="body" sz="quarter" idx="10"/>
          </p:nvPr>
        </p:nvSpPr>
        <p:spPr>
          <a:xfrm>
            <a:off x="3344863" y="1143000"/>
            <a:ext cx="7593012" cy="2177006"/>
          </a:xfrm>
        </p:spPr>
        <p:txBody>
          <a:bodyPr/>
          <a:lstStyle/>
          <a:p>
            <a:r>
              <a:rPr lang="en-US" dirty="0">
                <a:solidFill>
                  <a:schemeClr val="bg1"/>
                </a:solidFill>
              </a:rPr>
              <a:t>2</a:t>
            </a:r>
          </a:p>
          <a:p>
            <a:r>
              <a:rPr lang="en-US" dirty="0">
                <a:solidFill>
                  <a:schemeClr val="bg1"/>
                </a:solidFill>
              </a:rPr>
              <a:t>CTECH401_M2_03</a:t>
            </a:r>
          </a:p>
          <a:p>
            <a:r>
              <a:rPr lang="en-US" dirty="0">
                <a:solidFill>
                  <a:schemeClr val="bg1"/>
                </a:solidFill>
              </a:rPr>
              <a:t>Precedence and Parentheses</a:t>
            </a:r>
          </a:p>
        </p:txBody>
      </p:sp>
    </p:spTree>
    <p:extLst>
      <p:ext uri="{BB962C8B-B14F-4D97-AF65-F5344CB8AC3E}">
        <p14:creationId xmlns:p14="http://schemas.microsoft.com/office/powerpoint/2010/main" val="450768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608CAC-8B96-E842-9190-A581EA4A20A2}"/>
              </a:ext>
            </a:extLst>
          </p:cNvPr>
          <p:cNvSpPr>
            <a:spLocks noGrp="1"/>
          </p:cNvSpPr>
          <p:nvPr>
            <p:ph sz="quarter" idx="10"/>
          </p:nvPr>
        </p:nvSpPr>
        <p:spPr/>
        <p:txBody>
          <a:bodyPr>
            <a:normAutofit lnSpcReduction="10000"/>
          </a:bodyPr>
          <a:lstStyle/>
          <a:p>
            <a:r>
              <a:rPr lang="en-US" i="1" dirty="0"/>
              <a:t>What will this do?</a:t>
            </a:r>
          </a:p>
          <a:p>
            <a:endParaRPr lang="en-US" dirty="0"/>
          </a:p>
          <a:p>
            <a:r>
              <a:rPr lang="en-US" dirty="0"/>
              <a:t>1 + 2 * 3</a:t>
            </a:r>
          </a:p>
          <a:p>
            <a:endParaRPr lang="en-US" i="1" dirty="0"/>
          </a:p>
          <a:p>
            <a:r>
              <a:rPr lang="en-US" i="1" dirty="0"/>
              <a:t>Yes, 7. Python does the multiplication before the addition. 2*3=6, and then 1+6=7. We say that multiplication has higher </a:t>
            </a:r>
            <a:r>
              <a:rPr lang="en-US" b="1" i="1" dirty="0"/>
              <a:t>precedence</a:t>
            </a:r>
            <a:r>
              <a:rPr lang="en-US" i="1" dirty="0"/>
              <a:t>: it goes first. If you don't like this, use parentheses:</a:t>
            </a:r>
          </a:p>
          <a:p>
            <a:endParaRPr lang="en-US" i="1" dirty="0"/>
          </a:p>
          <a:p>
            <a:r>
              <a:rPr lang="en-US" dirty="0"/>
              <a:t>(1 + 2) * 3</a:t>
            </a:r>
          </a:p>
          <a:p>
            <a:r>
              <a:rPr lang="en-US" i="1" dirty="0"/>
              <a:t>That's 9. 1+2=3, and then 3*3 = 9. When in doubt, it's usually safe to add more parentheses to be clear.</a:t>
            </a:r>
          </a:p>
        </p:txBody>
      </p:sp>
    </p:spTree>
    <p:extLst>
      <p:ext uri="{BB962C8B-B14F-4D97-AF65-F5344CB8AC3E}">
        <p14:creationId xmlns:p14="http://schemas.microsoft.com/office/powerpoint/2010/main" val="449300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084B4B-6E60-7342-9D10-B1CB418D1B45}"/>
              </a:ext>
            </a:extLst>
          </p:cNvPr>
          <p:cNvSpPr>
            <a:spLocks noGrp="1"/>
          </p:cNvSpPr>
          <p:nvPr>
            <p:ph type="body" sz="quarter" idx="10"/>
          </p:nvPr>
        </p:nvSpPr>
        <p:spPr/>
        <p:txBody>
          <a:bodyPr/>
          <a:lstStyle/>
          <a:p>
            <a:r>
              <a:rPr lang="en-US" dirty="0"/>
              <a:t>Python is extremely literal. Even if it's "obvious" you forgot the parentheses, Python doesn't know what's obvious to humans. It will do what you typed, not what you meant.</a:t>
            </a:r>
          </a:p>
        </p:txBody>
      </p:sp>
    </p:spTree>
    <p:extLst>
      <p:ext uri="{BB962C8B-B14F-4D97-AF65-F5344CB8AC3E}">
        <p14:creationId xmlns:p14="http://schemas.microsoft.com/office/powerpoint/2010/main" val="3176490625"/>
      </p:ext>
    </p:extLst>
  </p:cSld>
  <p:clrMapOvr>
    <a:masterClrMapping/>
  </p:clrMapOvr>
</p:sld>
</file>

<file path=ppt/theme/theme1.xml><?xml version="1.0" encoding="utf-8"?>
<a:theme xmlns:a="http://schemas.openxmlformats.org/drawingml/2006/main" name="eCornell Technical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nical Talking Point Template" id="{B245D8E8-1965-D443-AD18-33467E8CF301}" vid="{D249C607-E79C-A645-A7B8-E5967ADB71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eCornell Technical Theme</Template>
  <TotalTime>630</TotalTime>
  <Words>1463</Words>
  <Application>Microsoft Macintosh PowerPoint</Application>
  <PresentationFormat>Widescreen</PresentationFormat>
  <Paragraphs>231</Paragraphs>
  <Slides>41</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CambriaMath</vt:lpstr>
      <vt:lpstr>Consolas</vt:lpstr>
      <vt:lpstr>eCornell Technical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Leslie Del Angel</dc:creator>
  <cp:lastModifiedBy>James Grimmelmann</cp:lastModifiedBy>
  <cp:revision>33</cp:revision>
  <dcterms:created xsi:type="dcterms:W3CDTF">2018-05-23T17:51:33Z</dcterms:created>
  <dcterms:modified xsi:type="dcterms:W3CDTF">2018-06-04T21:02:29Z</dcterms:modified>
</cp:coreProperties>
</file>