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2" r:id="rId2"/>
    <p:sldId id="273" r:id="rId3"/>
    <p:sldId id="278" r:id="rId4"/>
    <p:sldId id="281" r:id="rId5"/>
    <p:sldId id="279" r:id="rId6"/>
    <p:sldId id="280" r:id="rId7"/>
    <p:sldId id="282" r:id="rId8"/>
    <p:sldId id="274" r:id="rId9"/>
    <p:sldId id="283" r:id="rId10"/>
    <p:sldId id="284" r:id="rId11"/>
    <p:sldId id="285" r:id="rId12"/>
    <p:sldId id="286" r:id="rId13"/>
    <p:sldId id="287" r:id="rId14"/>
    <p:sldId id="288" r:id="rId15"/>
    <p:sldId id="296" r:id="rId16"/>
    <p:sldId id="297" r:id="rId17"/>
    <p:sldId id="289" r:id="rId18"/>
    <p:sldId id="291" r:id="rId19"/>
    <p:sldId id="292" r:id="rId20"/>
    <p:sldId id="293" r:id="rId21"/>
    <p:sldId id="294" r:id="rId22"/>
    <p:sldId id="275" r:id="rId23"/>
    <p:sldId id="298" r:id="rId24"/>
    <p:sldId id="299" r:id="rId25"/>
    <p:sldId id="300" r:id="rId26"/>
    <p:sldId id="301" r:id="rId27"/>
    <p:sldId id="304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2"/>
    <p:restoredTop sz="7740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I didn't bother with a separate </a:t>
            </a:r>
            <a:r>
              <a:rPr lang="en-US" dirty="0" err="1"/>
              <a:t>varaible</a:t>
            </a:r>
            <a:r>
              <a:rPr lang="en-US" dirty="0"/>
              <a:t> to hold the whole greeting. I just took the value of the concatenation (which gives us a string) and fed that directly into the print (which takes a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5167857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6166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66939-BCCF-3E46-BDB0-2A3AE0D03B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+ 'goodbye'</a:t>
            </a:r>
          </a:p>
          <a:p>
            <a:r>
              <a:rPr lang="en-US" dirty="0"/>
              <a:t>'hello' + ' ' + 'goodbye'</a:t>
            </a:r>
          </a:p>
          <a:p>
            <a:r>
              <a:rPr lang="en-US" dirty="0"/>
              <a:t>'This is the first half...' + 'and this is the second.'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03EAB-9357-A543-8B3B-D104DDECB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* is a </a:t>
            </a:r>
            <a:r>
              <a:rPr lang="en-US" i="1" dirty="0"/>
              <a:t>multiplication</a:t>
            </a:r>
            <a:r>
              <a:rPr lang="en-US" dirty="0"/>
              <a:t> operator for numbers</a:t>
            </a:r>
          </a:p>
          <a:p>
            <a:r>
              <a:rPr lang="en-US" dirty="0"/>
              <a:t>* is a </a:t>
            </a:r>
            <a:r>
              <a:rPr lang="en-US" i="1" dirty="0"/>
              <a:t>repetition</a:t>
            </a:r>
            <a:r>
              <a:rPr lang="en-US" dirty="0"/>
              <a:t> operator for strings: it repeats a string some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42021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1B760-8C5E-FD48-B301-8667BD58EA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* 2</a:t>
            </a:r>
          </a:p>
          <a:p>
            <a:r>
              <a:rPr lang="en-US" dirty="0"/>
              <a:t>'A' * 10</a:t>
            </a:r>
          </a:p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+ '</a:t>
            </a:r>
            <a:r>
              <a:rPr lang="en-US" dirty="0" err="1"/>
              <a:t>na</a:t>
            </a:r>
            <a:r>
              <a:rPr lang="en-US" dirty="0"/>
              <a:t>' * 2</a:t>
            </a:r>
          </a:p>
          <a:p>
            <a:r>
              <a:rPr lang="en-US" dirty="0"/>
              <a:t>('</a:t>
            </a:r>
            <a:r>
              <a:rPr lang="en-US" dirty="0" err="1"/>
              <a:t>ba</a:t>
            </a:r>
            <a:r>
              <a:rPr lang="en-US" dirty="0"/>
              <a:t>' + '</a:t>
            </a:r>
            <a:r>
              <a:rPr lang="en-US" dirty="0" err="1"/>
              <a:t>na</a:t>
            </a:r>
            <a:r>
              <a:rPr lang="en-US" dirty="0"/>
              <a:t>') * 2</a:t>
            </a:r>
          </a:p>
        </p:txBody>
      </p:sp>
    </p:spTree>
    <p:extLst>
      <p:ext uri="{BB962C8B-B14F-4D97-AF65-F5344CB8AC3E}">
        <p14:creationId xmlns:p14="http://schemas.microsoft.com/office/powerpoint/2010/main" val="405790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1ECF7-9017-4048-8627-BE1D35029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very convenient. But of course some uses of the notation just don't make sense, and Python will complain if you try them.</a:t>
            </a:r>
          </a:p>
        </p:txBody>
      </p:sp>
    </p:spTree>
    <p:extLst>
      <p:ext uri="{BB962C8B-B14F-4D97-AF65-F5344CB8AC3E}">
        <p14:creationId xmlns:p14="http://schemas.microsoft.com/office/powerpoint/2010/main" val="78350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F06E3-B445-A942-9D23-1C135B4F3D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+ 20</a:t>
            </a:r>
          </a:p>
          <a:p>
            <a:r>
              <a:rPr lang="en-US" dirty="0"/>
              <a:t>'</a:t>
            </a:r>
            <a:r>
              <a:rPr lang="en-US" dirty="0" err="1"/>
              <a:t>ba</a:t>
            </a:r>
            <a:r>
              <a:rPr lang="en-US" dirty="0"/>
              <a:t>' * '</a:t>
            </a:r>
            <a:r>
              <a:rPr lang="en-US" dirty="0" err="1"/>
              <a:t>na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You can't </a:t>
            </a:r>
            <a:r>
              <a:rPr lang="en-US" dirty="0" err="1"/>
              <a:t>concatente</a:t>
            </a:r>
            <a:r>
              <a:rPr lang="en-US" dirty="0"/>
              <a:t> strings and numbers; you can't multiply strings</a:t>
            </a:r>
          </a:p>
        </p:txBody>
      </p:sp>
    </p:spTree>
    <p:extLst>
      <p:ext uri="{BB962C8B-B14F-4D97-AF65-F5344CB8AC3E}">
        <p14:creationId xmlns:p14="http://schemas.microsoft.com/office/powerpoint/2010/main" val="305545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36D4F-643D-EB44-9BC4-7D6CFECAA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use the string operators to work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327868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B19DD-196E-9A4C-97D5-489B5949A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 = '</a:t>
            </a:r>
            <a:r>
              <a:rPr lang="en-US" dirty="0" err="1"/>
              <a:t>ba</a:t>
            </a:r>
            <a:r>
              <a:rPr lang="en-US" dirty="0"/>
              <a:t>'</a:t>
            </a:r>
          </a:p>
          <a:p>
            <a:r>
              <a:rPr lang="en-US" dirty="0"/>
              <a:t>t = '</a:t>
            </a:r>
            <a:r>
              <a:rPr lang="en-US" dirty="0" err="1"/>
              <a:t>na</a:t>
            </a:r>
            <a:r>
              <a:rPr lang="en-US" dirty="0"/>
              <a:t>'</a:t>
            </a:r>
          </a:p>
          <a:p>
            <a:r>
              <a:rPr lang="en-US" dirty="0"/>
              <a:t>u = s + (t * 2)</a:t>
            </a:r>
          </a:p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5389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9F25D5-6020-3B40-813B-20D5627B9C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 string operators, we can rewrite the input name program so that it formats its output nicely on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334C9-21EC-7C4A-BEDD-E621204B9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you. Your name is:'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3D42-B435-EE4D-82E1-D59467403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72210-79C4-C941-A822-3ACD2D0F2D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input-</a:t>
            </a:r>
            <a:r>
              <a:rPr lang="en-US" dirty="0" err="1"/>
              <a:t>name.py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CTECH401_M3_02</a:t>
            </a:r>
          </a:p>
          <a:p>
            <a:r>
              <a:rPr lang="en-US" dirty="0">
                <a:solidFill>
                  <a:schemeClr val="bg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1075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DB1EB8-F065-FF4C-A169-C9FA64B4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you. Your name is: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AA9C-BD35-5A4E-A51E-14C08A02B0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E1A203-877D-A040-B541-D385A345D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input-name-one-</a:t>
            </a:r>
            <a:r>
              <a:rPr lang="en-US" dirty="0" err="1"/>
              <a:t>line.py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5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CTECH401_M3_04</a:t>
            </a:r>
          </a:p>
          <a:p>
            <a:r>
              <a:rPr lang="en-US" dirty="0">
                <a:solidFill>
                  <a:schemeClr val="bg1"/>
                </a:solidFill>
              </a:rPr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18842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66241-9456-0B4E-812C-D63506D21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we're going to increase our string vocabulary with some string </a:t>
            </a:r>
            <a:r>
              <a:rPr lang="en-US" i="1" dirty="0"/>
              <a:t>functions</a:t>
            </a:r>
          </a:p>
          <a:p>
            <a:r>
              <a:rPr lang="en-US" dirty="0"/>
              <a:t>A function is the thing with parentheses: you give it some data and it computes a value.</a:t>
            </a:r>
          </a:p>
          <a:p>
            <a:r>
              <a:rPr lang="en-US" dirty="0"/>
              <a:t>For example, the </a:t>
            </a:r>
            <a:r>
              <a:rPr lang="en-US" dirty="0" err="1"/>
              <a:t>int</a:t>
            </a:r>
            <a:r>
              <a:rPr lang="en-US" dirty="0"/>
              <a:t>() function takes a string and returns the integer that the digits in the string represent</a:t>
            </a:r>
          </a:p>
        </p:txBody>
      </p:sp>
    </p:spTree>
    <p:extLst>
      <p:ext uri="{BB962C8B-B14F-4D97-AF65-F5344CB8AC3E}">
        <p14:creationId xmlns:p14="http://schemas.microsoft.com/office/powerpoint/2010/main" val="284111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C1ABB-3D1E-6B4F-B7E3-F19891B5CB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('123')</a:t>
            </a:r>
          </a:p>
          <a:p>
            <a:endParaRPr lang="en-US" dirty="0"/>
          </a:p>
          <a:p>
            <a:r>
              <a:rPr lang="en-US" dirty="0"/>
              <a:t>Notice: we gave </a:t>
            </a:r>
            <a:r>
              <a:rPr lang="en-US" dirty="0" err="1"/>
              <a:t>int</a:t>
            </a:r>
            <a:r>
              <a:rPr lang="en-US" dirty="0"/>
              <a:t> a string </a:t>
            </a:r>
            <a:r>
              <a:rPr lang="en-US" i="1" dirty="0"/>
              <a:t>in quotes</a:t>
            </a:r>
            <a:r>
              <a:rPr lang="en-US" dirty="0"/>
              <a:t> and it gave back an integer </a:t>
            </a:r>
            <a:r>
              <a:rPr lang="en-US" i="1" dirty="0"/>
              <a:t>without quotes</a:t>
            </a:r>
            <a:r>
              <a:rPr lang="en-US" dirty="0"/>
              <a:t>. This is where data types are important.</a:t>
            </a:r>
          </a:p>
          <a:p>
            <a:endParaRPr lang="en-US" dirty="0"/>
          </a:p>
          <a:p>
            <a:r>
              <a:rPr lang="en-US" dirty="0"/>
              <a:t>'123' is a string: it has three characters: 1, 2, and 3.</a:t>
            </a:r>
          </a:p>
          <a:p>
            <a:endParaRPr lang="en-US" dirty="0"/>
          </a:p>
          <a:p>
            <a:r>
              <a:rPr lang="en-US" dirty="0"/>
              <a:t>123 is an integer: one hundred and twenty three</a:t>
            </a:r>
          </a:p>
        </p:txBody>
      </p:sp>
    </p:spTree>
    <p:extLst>
      <p:ext uri="{BB962C8B-B14F-4D97-AF65-F5344CB8AC3E}">
        <p14:creationId xmlns:p14="http://schemas.microsoft.com/office/powerpoint/2010/main" val="215552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1499A-C5E0-3140-9123-E2D0A7A60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might ask, is there a function that can do this in reverse? instead of taking a string and returning an integer, it takes an integer and returns a string?</a:t>
            </a:r>
          </a:p>
          <a:p>
            <a:r>
              <a:rPr lang="en-US" dirty="0"/>
              <a:t>Why, yes, there is. And if the function that converts to an integer is </a:t>
            </a:r>
            <a:r>
              <a:rPr lang="en-US" dirty="0" err="1"/>
              <a:t>int</a:t>
            </a:r>
            <a:r>
              <a:rPr lang="en-US" dirty="0"/>
              <a:t>(), what do you think the function that converts to a s string is called?</a:t>
            </a:r>
          </a:p>
          <a:p>
            <a:r>
              <a:rPr lang="en-US" dirty="0"/>
              <a:t>That's right: it's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687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A5E76-D99C-6F42-863C-42AF12F613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</a:t>
            </a:r>
            <a:r>
              <a:rPr lang="en-US" dirty="0"/>
              <a:t>(123)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() takes an integer, </a:t>
            </a:r>
            <a:r>
              <a:rPr lang="en-US" i="1" dirty="0"/>
              <a:t>without</a:t>
            </a:r>
            <a:r>
              <a:rPr lang="en-US" dirty="0"/>
              <a:t> quotes, and returns a string, </a:t>
            </a:r>
            <a:r>
              <a:rPr lang="en-US" i="1" dirty="0"/>
              <a:t>with </a:t>
            </a:r>
            <a:r>
              <a:rPr lang="en-US" dirty="0"/>
              <a:t>quotes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(50000)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('123'))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(123))</a:t>
            </a:r>
          </a:p>
        </p:txBody>
      </p:sp>
    </p:spTree>
    <p:extLst>
      <p:ext uri="{BB962C8B-B14F-4D97-AF65-F5344CB8AC3E}">
        <p14:creationId xmlns:p14="http://schemas.microsoft.com/office/powerpoint/2010/main" val="258443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74C80-3590-4344-843B-DEAFAE81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str</a:t>
            </a:r>
            <a:r>
              <a:rPr lang="en-US" dirty="0"/>
              <a:t>() in combination with +</a:t>
            </a:r>
          </a:p>
        </p:txBody>
      </p:sp>
    </p:spTree>
    <p:extLst>
      <p:ext uri="{BB962C8B-B14F-4D97-AF65-F5344CB8AC3E}">
        <p14:creationId xmlns:p14="http://schemas.microsoft.com/office/powerpoint/2010/main" val="2757081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A7E6CD-B6A5-6F46-8F63-62B3DDB887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 number is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33FF-AD8A-634B-AF24-9FB9983E9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5026B-3DBD-B64B-8BF4-C92D86DAB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string is made up of </a:t>
            </a:r>
            <a:r>
              <a:rPr lang="en-US" i="1" dirty="0"/>
              <a:t>characters</a:t>
            </a:r>
            <a:r>
              <a:rPr lang="en-US" dirty="0"/>
              <a:t> like letters, digits, spaces, punctuation, etc.</a:t>
            </a:r>
          </a:p>
          <a:p>
            <a:pPr lvl="1"/>
            <a:r>
              <a:rPr lang="en-US" dirty="0"/>
              <a:t>They're like a string of beads, one after the next</a:t>
            </a:r>
          </a:p>
          <a:p>
            <a:r>
              <a:rPr lang="en-US" dirty="0"/>
              <a:t>Characters can be Roman letters: a, b, c, A, B, C</a:t>
            </a:r>
          </a:p>
          <a:p>
            <a:r>
              <a:rPr lang="en-US" dirty="0"/>
              <a:t>They can be accented: </a:t>
            </a:r>
            <a:r>
              <a:rPr lang="en-US" dirty="0" err="1"/>
              <a:t>é</a:t>
            </a:r>
            <a:r>
              <a:rPr lang="en-US" dirty="0"/>
              <a:t> or </a:t>
            </a:r>
            <a:r>
              <a:rPr lang="en-US" dirty="0" err="1"/>
              <a:t>ñ</a:t>
            </a:r>
            <a:r>
              <a:rPr lang="en-US" dirty="0"/>
              <a:t> or </a:t>
            </a:r>
            <a:r>
              <a:rPr lang="en-US" dirty="0" err="1"/>
              <a:t>ç</a:t>
            </a:r>
            <a:endParaRPr lang="en-US" dirty="0"/>
          </a:p>
          <a:p>
            <a:r>
              <a:rPr lang="en-US" dirty="0"/>
              <a:t>Or in non-Roman alphabets: </a:t>
            </a:r>
            <a:r>
              <a:rPr lang="en-US" dirty="0" err="1"/>
              <a:t>ש</a:t>
            </a:r>
            <a:r>
              <a:rPr lang="en-US" dirty="0"/>
              <a:t>, </a:t>
            </a:r>
            <a:r>
              <a:rPr lang="hi-IN" dirty="0"/>
              <a:t>ऑ</a:t>
            </a:r>
            <a:r>
              <a:rPr lang="en-US" dirty="0"/>
              <a:t>, </a:t>
            </a:r>
          </a:p>
          <a:p>
            <a:r>
              <a:rPr lang="en-US" dirty="0"/>
              <a:t>Or an emoji: 😀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6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BC9025-FA7E-3A44-94CE-589148E34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'Hello' is a string with five characters</a:t>
            </a:r>
          </a:p>
          <a:p>
            <a:r>
              <a:rPr lang="en-US" dirty="0"/>
              <a:t>'Hi, there!' is a string with nine characters (the comma, space, and exclamation point all count)</a:t>
            </a:r>
          </a:p>
          <a:p>
            <a:r>
              <a:rPr lang="en-US" dirty="0"/>
              <a:t>'😀' is a string with one character: the grinning face emoji</a:t>
            </a:r>
          </a:p>
          <a:p>
            <a:r>
              <a:rPr lang="en-US" dirty="0"/>
              <a:t>' ' is a string with one character: a space</a:t>
            </a:r>
          </a:p>
          <a:p>
            <a:r>
              <a:rPr lang="en-US" dirty="0"/>
              <a:t>'' is a string with zero characters: the </a:t>
            </a:r>
            <a:r>
              <a:rPr lang="en-US" i="1" dirty="0"/>
              <a:t>empty </a:t>
            </a:r>
            <a:r>
              <a:rPr lang="en-US" dirty="0"/>
              <a:t>string (which is different from a space)</a:t>
            </a:r>
          </a:p>
        </p:txBody>
      </p:sp>
    </p:spTree>
    <p:extLst>
      <p:ext uri="{BB962C8B-B14F-4D97-AF65-F5344CB8AC3E}">
        <p14:creationId xmlns:p14="http://schemas.microsoft.com/office/powerpoint/2010/main" val="274514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36C3A-BA28-6941-80B4-CB676A681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in Python are enclosed in single quotes</a:t>
            </a:r>
          </a:p>
          <a:p>
            <a:pPr lvl="1"/>
            <a:r>
              <a:rPr lang="en-US" dirty="0"/>
              <a:t>'Hello world!'</a:t>
            </a:r>
          </a:p>
          <a:p>
            <a:r>
              <a:rPr lang="en-US" dirty="0"/>
              <a:t>Double quotes are also okay</a:t>
            </a:r>
          </a:p>
          <a:p>
            <a:pPr lvl="1"/>
            <a:r>
              <a:rPr lang="en-US" dirty="0"/>
              <a:t>but you have to be consistent: you can't start a string with a single quote and end with a double, or vice versa</a:t>
            </a:r>
          </a:p>
          <a:p>
            <a:r>
              <a:rPr lang="en-US" dirty="0"/>
              <a:t>We'll stick to single quotes, since that's how the Python interpreter prints strings</a:t>
            </a:r>
          </a:p>
          <a:p>
            <a:r>
              <a:rPr lang="en-US" dirty="0"/>
              <a:t>Avoid smart quotes! Don't code in a program like Word that auto-"corrects" to insert them</a:t>
            </a:r>
          </a:p>
        </p:txBody>
      </p:sp>
    </p:spTree>
    <p:extLst>
      <p:ext uri="{BB962C8B-B14F-4D97-AF65-F5344CB8AC3E}">
        <p14:creationId xmlns:p14="http://schemas.microsoft.com/office/powerpoint/2010/main" val="29651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7BB6C4-AD99-2F4B-A3C1-4C9C9C961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the string you want has a single quote in it?</a:t>
            </a:r>
          </a:p>
        </p:txBody>
      </p:sp>
    </p:spTree>
    <p:extLst>
      <p:ext uri="{BB962C8B-B14F-4D97-AF65-F5344CB8AC3E}">
        <p14:creationId xmlns:p14="http://schemas.microsoft.com/office/powerpoint/2010/main" val="45563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F86B77-AE1B-BA4E-8C71-B84D57C201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print('I don't care')</a:t>
            </a:r>
          </a:p>
          <a:p>
            <a:endParaRPr lang="en-US" dirty="0"/>
          </a:p>
          <a:p>
            <a:r>
              <a:rPr lang="en-US" i="1" dirty="0"/>
              <a:t>That doesn't work, since Python thinks the string ends at the single quote after the n and doesn't know what to do with the t care</a:t>
            </a:r>
          </a:p>
          <a:p>
            <a:endParaRPr lang="en-US" dirty="0"/>
          </a:p>
          <a:p>
            <a:r>
              <a:rPr lang="en-US" dirty="0"/>
              <a:t>print('I don\'t care')</a:t>
            </a:r>
          </a:p>
          <a:p>
            <a:endParaRPr lang="en-US" dirty="0"/>
          </a:p>
          <a:p>
            <a:r>
              <a:rPr lang="en-US" i="1" dirty="0"/>
              <a:t>To fix it, you need to 'escape' the single quote by putting backslash in front of it. That tells Python, "the next character is literally a single quote that's part of the string, not the end of the string"</a:t>
            </a:r>
          </a:p>
        </p:txBody>
      </p:sp>
    </p:spTree>
    <p:extLst>
      <p:ext uri="{BB962C8B-B14F-4D97-AF65-F5344CB8AC3E}">
        <p14:creationId xmlns:p14="http://schemas.microsoft.com/office/powerpoint/2010/main" val="35216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CTECH401_M3_03</a:t>
            </a:r>
          </a:p>
          <a:p>
            <a:r>
              <a:rPr lang="en-US" dirty="0">
                <a:solidFill>
                  <a:schemeClr val="bg1"/>
                </a:solidFill>
              </a:rPr>
              <a:t>String Operators</a:t>
            </a:r>
          </a:p>
        </p:txBody>
      </p:sp>
    </p:spTree>
    <p:extLst>
      <p:ext uri="{BB962C8B-B14F-4D97-AF65-F5344CB8AC3E}">
        <p14:creationId xmlns:p14="http://schemas.microsoft.com/office/powerpoint/2010/main" val="349465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5EC1D1-776B-6F48-B5DE-C5D21AF63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can do interesting things with strings</a:t>
            </a:r>
          </a:p>
          <a:p>
            <a:r>
              <a:rPr lang="en-US" dirty="0"/>
              <a:t>+ is an </a:t>
            </a:r>
            <a:r>
              <a:rPr lang="en-US" i="1" dirty="0"/>
              <a:t>addition</a:t>
            </a:r>
            <a:r>
              <a:rPr lang="en-US" dirty="0"/>
              <a:t> operator for numbers: it combines two numbers into one </a:t>
            </a:r>
          </a:p>
          <a:p>
            <a:r>
              <a:rPr lang="en-US" dirty="0"/>
              <a:t>+ is a </a:t>
            </a:r>
            <a:r>
              <a:rPr lang="en-US" i="1" dirty="0"/>
              <a:t>concatenation</a:t>
            </a:r>
            <a:r>
              <a:rPr lang="en-US" dirty="0"/>
              <a:t> operator for strings: it combines two strings into one</a:t>
            </a:r>
          </a:p>
        </p:txBody>
      </p:sp>
    </p:spTree>
    <p:extLst>
      <p:ext uri="{BB962C8B-B14F-4D97-AF65-F5344CB8AC3E}">
        <p14:creationId xmlns:p14="http://schemas.microsoft.com/office/powerpoint/2010/main" val="2284984678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1410</TotalTime>
  <Words>892</Words>
  <Application>Microsoft Macintosh PowerPoint</Application>
  <PresentationFormat>Widescreen</PresentationFormat>
  <Paragraphs>98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CambriaMath</vt:lpstr>
      <vt:lpstr>Consolas</vt:lpstr>
      <vt:lpstr>Mangal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58</cp:revision>
  <dcterms:created xsi:type="dcterms:W3CDTF">2018-05-23T17:51:33Z</dcterms:created>
  <dcterms:modified xsi:type="dcterms:W3CDTF">2018-06-09T04:35:29Z</dcterms:modified>
</cp:coreProperties>
</file>