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sldIdLst>
    <p:sldId id="347" r:id="rId2"/>
    <p:sldId id="349" r:id="rId3"/>
    <p:sldId id="320" r:id="rId4"/>
    <p:sldId id="331" r:id="rId5"/>
    <p:sldId id="325" r:id="rId6"/>
    <p:sldId id="351" r:id="rId7"/>
    <p:sldId id="350" r:id="rId8"/>
    <p:sldId id="352" r:id="rId9"/>
    <p:sldId id="353" r:id="rId10"/>
    <p:sldId id="354" r:id="rId11"/>
    <p:sldId id="384" r:id="rId12"/>
    <p:sldId id="355" r:id="rId13"/>
    <p:sldId id="390" r:id="rId14"/>
    <p:sldId id="385" r:id="rId15"/>
    <p:sldId id="332" r:id="rId16"/>
    <p:sldId id="327" r:id="rId17"/>
    <p:sldId id="342" r:id="rId18"/>
    <p:sldId id="399" r:id="rId19"/>
    <p:sldId id="400" r:id="rId20"/>
    <p:sldId id="330" r:id="rId21"/>
    <p:sldId id="392" r:id="rId22"/>
    <p:sldId id="386" r:id="rId23"/>
    <p:sldId id="387" r:id="rId24"/>
    <p:sldId id="393" r:id="rId25"/>
    <p:sldId id="394" r:id="rId26"/>
    <p:sldId id="396" r:id="rId27"/>
    <p:sldId id="397" r:id="rId28"/>
    <p:sldId id="398" r:id="rId29"/>
    <p:sldId id="334" r:id="rId30"/>
    <p:sldId id="346" r:id="rId31"/>
    <p:sldId id="337" r:id="rId32"/>
    <p:sldId id="338" r:id="rId33"/>
    <p:sldId id="339" r:id="rId34"/>
    <p:sldId id="340" r:id="rId35"/>
    <p:sldId id="275" r:id="rId36"/>
    <p:sldId id="343" r:id="rId37"/>
    <p:sldId id="356" r:id="rId38"/>
    <p:sldId id="357" r:id="rId39"/>
    <p:sldId id="358" r:id="rId40"/>
    <p:sldId id="359" r:id="rId41"/>
    <p:sldId id="360" r:id="rId42"/>
    <p:sldId id="361" r:id="rId43"/>
    <p:sldId id="362" r:id="rId44"/>
    <p:sldId id="363" r:id="rId45"/>
    <p:sldId id="277" r:id="rId46"/>
    <p:sldId id="344" r:id="rId47"/>
    <p:sldId id="364" r:id="rId48"/>
    <p:sldId id="365" r:id="rId49"/>
    <p:sldId id="366" r:id="rId50"/>
    <p:sldId id="367" r:id="rId51"/>
    <p:sldId id="368" r:id="rId52"/>
    <p:sldId id="279" r:id="rId53"/>
    <p:sldId id="369" r:id="rId54"/>
    <p:sldId id="370" r:id="rId55"/>
    <p:sldId id="371" r:id="rId56"/>
    <p:sldId id="372" r:id="rId57"/>
    <p:sldId id="373" r:id="rId58"/>
    <p:sldId id="374" r:id="rId59"/>
    <p:sldId id="375" r:id="rId60"/>
    <p:sldId id="376" r:id="rId61"/>
    <p:sldId id="377" r:id="rId62"/>
    <p:sldId id="281" r:id="rId63"/>
    <p:sldId id="345" r:id="rId64"/>
    <p:sldId id="378" r:id="rId65"/>
    <p:sldId id="381" r:id="rId66"/>
    <p:sldId id="380" r:id="rId67"/>
    <p:sldId id="379" r:id="rId68"/>
    <p:sldId id="382" r:id="rId69"/>
    <p:sldId id="38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17"/>
    <p:restoredTop sz="77388"/>
  </p:normalViewPr>
  <p:slideViewPr>
    <p:cSldViewPr snapToGrid="0" snapToObjects="1">
      <p:cViewPr varScale="1">
        <p:scale>
          <a:sx n="94" d="100"/>
          <a:sy n="94" d="100"/>
        </p:scale>
        <p:origin x="520"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196482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183743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14</a:t>
            </a:fld>
            <a:endParaRPr lang="en-US"/>
          </a:p>
        </p:txBody>
      </p:sp>
    </p:spTree>
    <p:extLst>
      <p:ext uri="{BB962C8B-B14F-4D97-AF65-F5344CB8AC3E}">
        <p14:creationId xmlns:p14="http://schemas.microsoft.com/office/powerpoint/2010/main" val="4209274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19</a:t>
            </a:fld>
            <a:endParaRPr lang="en-US"/>
          </a:p>
        </p:txBody>
      </p:sp>
    </p:spTree>
    <p:extLst>
      <p:ext uri="{BB962C8B-B14F-4D97-AF65-F5344CB8AC3E}">
        <p14:creationId xmlns:p14="http://schemas.microsoft.com/office/powerpoint/2010/main" val="102528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5167857"/>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CTECH401_M1_01</a:t>
            </a:r>
          </a:p>
          <a:p>
            <a:r>
              <a:rPr lang="en-US" dirty="0">
                <a:solidFill>
                  <a:schemeClr val="bg1"/>
                </a:solidFill>
              </a:rPr>
              <a:t>Module Intro</a:t>
            </a:r>
          </a:p>
        </p:txBody>
      </p:sp>
    </p:spTree>
    <p:extLst>
      <p:ext uri="{BB962C8B-B14F-4D97-AF65-F5344CB8AC3E}">
        <p14:creationId xmlns:p14="http://schemas.microsoft.com/office/powerpoint/2010/main" val="123786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1BE091-D065-084F-8D5D-3C2D3088B62D}"/>
              </a:ext>
            </a:extLst>
          </p:cNvPr>
          <p:cNvSpPr>
            <a:spLocks noGrp="1"/>
          </p:cNvSpPr>
          <p:nvPr>
            <p:ph type="body" sz="quarter" idx="10"/>
          </p:nvPr>
        </p:nvSpPr>
        <p:spPr/>
        <p:txBody>
          <a:bodyPr>
            <a:normAutofit/>
          </a:bodyPr>
          <a:lstStyle/>
          <a:p>
            <a:r>
              <a:rPr lang="en-US" dirty="0"/>
              <a:t>This consists of a single </a:t>
            </a:r>
            <a:r>
              <a:rPr lang="en-US" i="1" dirty="0"/>
              <a:t>statement</a:t>
            </a:r>
            <a:endParaRPr lang="en-US" dirty="0"/>
          </a:p>
          <a:p>
            <a:r>
              <a:rPr lang="en-US" dirty="0"/>
              <a:t>The interpreter sees the print() </a:t>
            </a:r>
            <a:r>
              <a:rPr lang="en-US" i="1" dirty="0"/>
              <a:t>function.</a:t>
            </a:r>
          </a:p>
          <a:p>
            <a:r>
              <a:rPr lang="en-US" dirty="0"/>
              <a:t>print() does what it says on the tin: prints out some text so that the user can see it.</a:t>
            </a:r>
          </a:p>
        </p:txBody>
      </p:sp>
    </p:spTree>
    <p:extLst>
      <p:ext uri="{BB962C8B-B14F-4D97-AF65-F5344CB8AC3E}">
        <p14:creationId xmlns:p14="http://schemas.microsoft.com/office/powerpoint/2010/main" val="168771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BD2ADC-E6ED-D447-AF47-7336DD79FCF6}"/>
              </a:ext>
            </a:extLst>
          </p:cNvPr>
          <p:cNvSpPr>
            <a:spLocks noGrp="1"/>
          </p:cNvSpPr>
          <p:nvPr>
            <p:ph type="body" sz="quarter" idx="10"/>
          </p:nvPr>
        </p:nvSpPr>
        <p:spPr/>
        <p:txBody>
          <a:bodyPr/>
          <a:lstStyle/>
          <a:p>
            <a:r>
              <a:rPr lang="en-US" dirty="0"/>
              <a:t>What text? Whatever you put between the parentheses</a:t>
            </a:r>
          </a:p>
          <a:p>
            <a:r>
              <a:rPr lang="en-US" dirty="0"/>
              <a:t>Here, I put in the </a:t>
            </a:r>
            <a:r>
              <a:rPr lang="en-US" i="1" dirty="0"/>
              <a:t>string</a:t>
            </a:r>
            <a:r>
              <a:rPr lang="en-US" dirty="0"/>
              <a:t> 'Hello, world!', and I put it between single quotes to show that I literally mean the letters H E L L O comma space W O R L D exclamation point</a:t>
            </a:r>
          </a:p>
          <a:p>
            <a:r>
              <a:rPr lang="en-US" dirty="0"/>
              <a:t>That's exactly what it printed.</a:t>
            </a:r>
          </a:p>
        </p:txBody>
      </p:sp>
    </p:spTree>
    <p:extLst>
      <p:ext uri="{BB962C8B-B14F-4D97-AF65-F5344CB8AC3E}">
        <p14:creationId xmlns:p14="http://schemas.microsoft.com/office/powerpoint/2010/main" val="1166782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3ADF6D-2B96-DC4B-A299-55D6E7536289}"/>
              </a:ext>
            </a:extLst>
          </p:cNvPr>
          <p:cNvSpPr>
            <a:spLocks noGrp="1"/>
          </p:cNvSpPr>
          <p:nvPr>
            <p:ph type="body" sz="quarter" idx="10"/>
          </p:nvPr>
        </p:nvSpPr>
        <p:spPr/>
        <p:txBody>
          <a:bodyPr/>
          <a:lstStyle/>
          <a:p>
            <a:r>
              <a:rPr lang="en-US" dirty="0"/>
              <a:t>You try it!</a:t>
            </a:r>
          </a:p>
          <a:p>
            <a:r>
              <a:rPr lang="en-US" dirty="0"/>
              <a:t>Pause the video and go do this. I'll wait.</a:t>
            </a:r>
          </a:p>
          <a:p>
            <a:endParaRPr lang="en-US" dirty="0"/>
          </a:p>
          <a:p>
            <a:endParaRPr lang="en-US" dirty="0"/>
          </a:p>
          <a:p>
            <a:r>
              <a:rPr lang="en-US" dirty="0"/>
              <a:t>There. You've written your first Python program.</a:t>
            </a:r>
          </a:p>
          <a:p>
            <a:r>
              <a:rPr lang="en-US" dirty="0"/>
              <a:t>Congratulations.</a:t>
            </a:r>
          </a:p>
        </p:txBody>
      </p:sp>
    </p:spTree>
    <p:extLst>
      <p:ext uri="{BB962C8B-B14F-4D97-AF65-F5344CB8AC3E}">
        <p14:creationId xmlns:p14="http://schemas.microsoft.com/office/powerpoint/2010/main" val="378827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0F5783-03DC-A94D-8145-CC9A2B5C22EB}"/>
              </a:ext>
            </a:extLst>
          </p:cNvPr>
          <p:cNvSpPr>
            <a:spLocks noGrp="1"/>
          </p:cNvSpPr>
          <p:nvPr>
            <p:ph type="body" sz="quarter" idx="10"/>
          </p:nvPr>
        </p:nvSpPr>
        <p:spPr/>
        <p:txBody>
          <a:bodyPr/>
          <a:lstStyle/>
          <a:p>
            <a:r>
              <a:rPr lang="en-US" dirty="0"/>
              <a:t>Exercise: make the Python interpreter print "I can write Python programs!"</a:t>
            </a:r>
          </a:p>
        </p:txBody>
      </p:sp>
    </p:spTree>
    <p:extLst>
      <p:ext uri="{BB962C8B-B14F-4D97-AF65-F5344CB8AC3E}">
        <p14:creationId xmlns:p14="http://schemas.microsoft.com/office/powerpoint/2010/main" val="334649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CTECH401_M1_03</a:t>
            </a:r>
          </a:p>
          <a:p>
            <a:r>
              <a:rPr lang="en-US" dirty="0">
                <a:solidFill>
                  <a:schemeClr val="bg1"/>
                </a:solidFill>
              </a:rPr>
              <a:t>Running Python</a:t>
            </a:r>
          </a:p>
        </p:txBody>
      </p:sp>
    </p:spTree>
    <p:extLst>
      <p:ext uri="{BB962C8B-B14F-4D97-AF65-F5344CB8AC3E}">
        <p14:creationId xmlns:p14="http://schemas.microsoft.com/office/powerpoint/2010/main" val="199484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35843-62F6-8446-AFAF-E828425E2A1D}"/>
              </a:ext>
            </a:extLst>
          </p:cNvPr>
          <p:cNvSpPr>
            <a:spLocks noGrp="1"/>
          </p:cNvSpPr>
          <p:nvPr>
            <p:ph type="body" sz="quarter" idx="10"/>
          </p:nvPr>
        </p:nvSpPr>
        <p:spPr/>
        <p:txBody>
          <a:bodyPr/>
          <a:lstStyle/>
          <a:p>
            <a:r>
              <a:rPr lang="en-US" dirty="0"/>
              <a:t>We started with </a:t>
            </a:r>
            <a:r>
              <a:rPr lang="en-US" i="1" dirty="0"/>
              <a:t>interactive</a:t>
            </a:r>
            <a:r>
              <a:rPr lang="en-US" dirty="0"/>
              <a:t> Python</a:t>
            </a:r>
          </a:p>
          <a:p>
            <a:r>
              <a:rPr lang="en-US" dirty="0"/>
              <a:t>the &gt;&gt;&gt; means Python is waiting for you to type in a command</a:t>
            </a:r>
          </a:p>
          <a:p>
            <a:r>
              <a:rPr lang="en-US" dirty="0"/>
              <a:t>when you hit return, Python </a:t>
            </a:r>
            <a:r>
              <a:rPr lang="en-US" i="1" dirty="0"/>
              <a:t>executes</a:t>
            </a:r>
            <a:r>
              <a:rPr lang="en-US" dirty="0"/>
              <a:t> the command and shows you the results</a:t>
            </a:r>
          </a:p>
          <a:p>
            <a:r>
              <a:rPr lang="en-US" dirty="0"/>
              <a:t>right now, we know one command: print, which displays some text between quotes</a:t>
            </a:r>
          </a:p>
          <a:p>
            <a:r>
              <a:rPr lang="en-US" dirty="0"/>
              <a:t>let's play with it</a:t>
            </a:r>
          </a:p>
        </p:txBody>
      </p:sp>
    </p:spTree>
    <p:extLst>
      <p:ext uri="{BB962C8B-B14F-4D97-AF65-F5344CB8AC3E}">
        <p14:creationId xmlns:p14="http://schemas.microsoft.com/office/powerpoint/2010/main" val="1995276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746E7F-4C33-5240-BFE0-FA4A66DD68D8}"/>
              </a:ext>
            </a:extLst>
          </p:cNvPr>
          <p:cNvSpPr>
            <a:spLocks noGrp="1"/>
          </p:cNvSpPr>
          <p:nvPr>
            <p:ph sz="quarter" idx="10"/>
          </p:nvPr>
        </p:nvSpPr>
        <p:spPr/>
        <p:txBody>
          <a:bodyPr/>
          <a:lstStyle/>
          <a:p>
            <a:r>
              <a:rPr lang="en-US" dirty="0"/>
              <a:t>&gt;&gt;&gt; print('Hello, world!')</a:t>
            </a:r>
          </a:p>
          <a:p>
            <a:endParaRPr lang="en-US" dirty="0"/>
          </a:p>
          <a:p>
            <a:r>
              <a:rPr lang="en-US" dirty="0"/>
              <a:t>&gt;&gt;&gt; print('Hello, world?')</a:t>
            </a:r>
          </a:p>
          <a:p>
            <a:endParaRPr lang="en-US" dirty="0"/>
          </a:p>
          <a:p>
            <a:r>
              <a:rPr lang="en-US" dirty="0"/>
              <a:t>&gt;&gt;&gt; print('hello')</a:t>
            </a:r>
          </a:p>
          <a:p>
            <a:r>
              <a:rPr lang="en-US" dirty="0"/>
              <a:t>&gt;&gt;&gt; print('world')</a:t>
            </a:r>
          </a:p>
          <a:p>
            <a:endParaRPr lang="en-US" dirty="0"/>
          </a:p>
          <a:p>
            <a:r>
              <a:rPr lang="en-US" dirty="0"/>
              <a:t>&gt;&gt;&gt; print('bread')</a:t>
            </a:r>
          </a:p>
          <a:p>
            <a:r>
              <a:rPr lang="en-US" dirty="0"/>
              <a:t>&gt;&gt;&gt; print('world')</a:t>
            </a:r>
          </a:p>
          <a:p>
            <a:r>
              <a:rPr lang="en-US" dirty="0"/>
              <a:t>&gt;&gt;&gt; print('bread')</a:t>
            </a:r>
          </a:p>
        </p:txBody>
      </p:sp>
    </p:spTree>
    <p:extLst>
      <p:ext uri="{BB962C8B-B14F-4D97-AF65-F5344CB8AC3E}">
        <p14:creationId xmlns:p14="http://schemas.microsoft.com/office/powerpoint/2010/main" val="222555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a:bodyPr>
          <a:lstStyle/>
          <a:p>
            <a:r>
              <a:rPr lang="en-US" dirty="0"/>
              <a:t>Python is a program.</a:t>
            </a:r>
          </a:p>
          <a:p>
            <a:r>
              <a:rPr lang="en-US" dirty="0"/>
              <a:t>To start it running interactively, type </a:t>
            </a:r>
            <a:r>
              <a:rPr lang="en-US" b="1" dirty="0"/>
              <a:t>python </a:t>
            </a:r>
            <a:r>
              <a:rPr lang="en-US" dirty="0"/>
              <a:t>at the command prompt $.</a:t>
            </a:r>
          </a:p>
          <a:p>
            <a:r>
              <a:rPr lang="en-US" dirty="0"/>
              <a:t>The $ is the computer waiting to tell it what to do</a:t>
            </a:r>
          </a:p>
          <a:p>
            <a:r>
              <a:rPr lang="en-US" dirty="0"/>
              <a:t>When you type </a:t>
            </a:r>
            <a:r>
              <a:rPr lang="en-US" b="1" dirty="0"/>
              <a:t>python</a:t>
            </a:r>
            <a:r>
              <a:rPr lang="en-US" dirty="0"/>
              <a:t>, it runs Python which waits for your commands</a:t>
            </a:r>
          </a:p>
          <a:p>
            <a:r>
              <a:rPr lang="en-US" dirty="0"/>
              <a:t>The </a:t>
            </a:r>
            <a:r>
              <a:rPr lang="en-US" b="1" dirty="0"/>
              <a:t>&gt;&gt;&gt;</a:t>
            </a:r>
            <a:r>
              <a:rPr lang="en-US" dirty="0"/>
              <a:t> is </a:t>
            </a:r>
            <a:r>
              <a:rPr lang="en-US" i="1" dirty="0"/>
              <a:t>Python</a:t>
            </a:r>
            <a:r>
              <a:rPr lang="en-US" dirty="0"/>
              <a:t> waiting for you to tell it what to do</a:t>
            </a:r>
          </a:p>
          <a:p>
            <a:r>
              <a:rPr lang="en-US" dirty="0"/>
              <a:t>When you're done with Python, type quit() to quit.</a:t>
            </a:r>
          </a:p>
          <a:p>
            <a:endParaRPr lang="en-US" dirty="0"/>
          </a:p>
        </p:txBody>
      </p:sp>
    </p:spTree>
    <p:extLst>
      <p:ext uri="{BB962C8B-B14F-4D97-AF65-F5344CB8AC3E}">
        <p14:creationId xmlns:p14="http://schemas.microsoft.com/office/powerpoint/2010/main" val="382368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 python</a:t>
            </a:r>
          </a:p>
          <a:p>
            <a:r>
              <a:rPr lang="en-US" dirty="0"/>
              <a:t>&gt;&gt;&gt; print ('Hi!')</a:t>
            </a:r>
          </a:p>
          <a:p>
            <a:r>
              <a:rPr lang="en-US" dirty="0"/>
              <a:t>&gt;&gt;&gt; import hello</a:t>
            </a:r>
          </a:p>
          <a:p>
            <a:r>
              <a:rPr lang="en-US" dirty="0"/>
              <a:t>&gt;&gt;&gt; quit()</a:t>
            </a:r>
          </a:p>
        </p:txBody>
      </p:sp>
    </p:spTree>
    <p:extLst>
      <p:ext uri="{BB962C8B-B14F-4D97-AF65-F5344CB8AC3E}">
        <p14:creationId xmlns:p14="http://schemas.microsoft.com/office/powerpoint/2010/main" val="159097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CTECH401_M1_04</a:t>
            </a:r>
          </a:p>
          <a:p>
            <a:r>
              <a:rPr lang="en-US" dirty="0">
                <a:solidFill>
                  <a:schemeClr val="bg1"/>
                </a:solidFill>
              </a:rPr>
              <a:t>Programs</a:t>
            </a:r>
          </a:p>
        </p:txBody>
      </p:sp>
    </p:spTree>
    <p:extLst>
      <p:ext uri="{BB962C8B-B14F-4D97-AF65-F5344CB8AC3E}">
        <p14:creationId xmlns:p14="http://schemas.microsoft.com/office/powerpoint/2010/main" val="7861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D0017-3BFC-7B45-B0CE-1740B1F27848}"/>
              </a:ext>
            </a:extLst>
          </p:cNvPr>
          <p:cNvSpPr>
            <a:spLocks noGrp="1"/>
          </p:cNvSpPr>
          <p:nvPr>
            <p:ph type="body" sz="quarter" idx="10"/>
          </p:nvPr>
        </p:nvSpPr>
        <p:spPr/>
        <p:txBody>
          <a:bodyPr>
            <a:normAutofit fontScale="92500"/>
          </a:bodyPr>
          <a:lstStyle/>
          <a:p>
            <a:r>
              <a:rPr lang="en-US" dirty="0"/>
              <a:t>In this first module, we're going to get you started with Python</a:t>
            </a:r>
          </a:p>
          <a:p>
            <a:r>
              <a:rPr lang="en-US" dirty="0"/>
              <a:t>You'll write your first Python program</a:t>
            </a:r>
          </a:p>
          <a:p>
            <a:r>
              <a:rPr lang="en-US" dirty="0"/>
              <a:t>You'll work with some basic data: numbers and text</a:t>
            </a:r>
          </a:p>
          <a:p>
            <a:r>
              <a:rPr lang="en-US" dirty="0"/>
              <a:t>You'll put multiple commands together to write a program that does more than one thing</a:t>
            </a:r>
          </a:p>
          <a:p>
            <a:r>
              <a:rPr lang="en-US" dirty="0"/>
              <a:t>And you'll learn a just enough how computers work under the hood to hopefully convince you that this is all real; there aren't magic elves inside</a:t>
            </a:r>
          </a:p>
        </p:txBody>
      </p:sp>
    </p:spTree>
    <p:extLst>
      <p:ext uri="{BB962C8B-B14F-4D97-AF65-F5344CB8AC3E}">
        <p14:creationId xmlns:p14="http://schemas.microsoft.com/office/powerpoint/2010/main" val="339583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ACE16B-C91E-FA4E-AFF1-7801D164A0A7}"/>
              </a:ext>
            </a:extLst>
          </p:cNvPr>
          <p:cNvSpPr>
            <a:spLocks noGrp="1"/>
          </p:cNvSpPr>
          <p:nvPr>
            <p:ph type="body" sz="quarter" idx="10"/>
          </p:nvPr>
        </p:nvSpPr>
        <p:spPr/>
        <p:txBody>
          <a:bodyPr/>
          <a:lstStyle/>
          <a:p>
            <a:r>
              <a:rPr lang="en-US" dirty="0"/>
              <a:t>We've been giving commands to Python </a:t>
            </a:r>
            <a:r>
              <a:rPr lang="en-US" i="1" dirty="0"/>
              <a:t>interactively</a:t>
            </a:r>
            <a:r>
              <a:rPr lang="en-US" dirty="0"/>
              <a:t>, one at a time</a:t>
            </a:r>
          </a:p>
          <a:p>
            <a:r>
              <a:rPr lang="en-US" dirty="0"/>
              <a:t>But we can also put commands in a </a:t>
            </a:r>
            <a:r>
              <a:rPr lang="en-US" i="1" dirty="0"/>
              <a:t>program</a:t>
            </a:r>
            <a:r>
              <a:rPr lang="en-US" dirty="0"/>
              <a:t> and have Python execute them all together, one after the other, in order</a:t>
            </a:r>
          </a:p>
        </p:txBody>
      </p:sp>
    </p:spTree>
    <p:extLst>
      <p:ext uri="{BB962C8B-B14F-4D97-AF65-F5344CB8AC3E}">
        <p14:creationId xmlns:p14="http://schemas.microsoft.com/office/powerpoint/2010/main" val="4232421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509498"/>
          </a:xfrm>
        </p:spPr>
        <p:txBody>
          <a:bodyPr/>
          <a:lstStyle/>
          <a:p>
            <a:r>
              <a:rPr lang="en-US" dirty="0"/>
              <a:t>print('Hello!')</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hello.py</a:t>
            </a:r>
            <a:endParaRPr lang="en-US" b="1" dirty="0"/>
          </a:p>
        </p:txBody>
      </p:sp>
    </p:spTree>
    <p:extLst>
      <p:ext uri="{BB962C8B-B14F-4D97-AF65-F5344CB8AC3E}">
        <p14:creationId xmlns:p14="http://schemas.microsoft.com/office/powerpoint/2010/main" val="919972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First, I create a new </a:t>
            </a:r>
            <a:r>
              <a:rPr lang="en-US" i="1" dirty="0"/>
              <a:t>file</a:t>
            </a:r>
            <a:r>
              <a:rPr lang="en-US" dirty="0"/>
              <a:t> to hold the program</a:t>
            </a:r>
          </a:p>
          <a:p>
            <a:r>
              <a:rPr lang="en-US" dirty="0"/>
              <a:t>I'm calling it </a:t>
            </a:r>
            <a:r>
              <a:rPr lang="en-US" dirty="0" err="1"/>
              <a:t>hello.py</a:t>
            </a:r>
            <a:endParaRPr lang="en-US" dirty="0"/>
          </a:p>
          <a:p>
            <a:pPr lvl="1"/>
            <a:r>
              <a:rPr lang="en-US" dirty="0"/>
              <a:t>the ".</a:t>
            </a:r>
            <a:r>
              <a:rPr lang="en-US" dirty="0" err="1"/>
              <a:t>py</a:t>
            </a:r>
            <a:r>
              <a:rPr lang="en-US" dirty="0"/>
              <a:t>" — the </a:t>
            </a:r>
            <a:r>
              <a:rPr lang="en-US" i="1" dirty="0"/>
              <a:t>extension</a:t>
            </a:r>
            <a:r>
              <a:rPr lang="en-US" dirty="0"/>
              <a:t> —is just a convention, so that we remember that this file contains a Python program</a:t>
            </a:r>
          </a:p>
          <a:p>
            <a:pPr lvl="1"/>
            <a:r>
              <a:rPr lang="en-US" dirty="0"/>
              <a:t>Just like .</a:t>
            </a:r>
            <a:r>
              <a:rPr lang="en-US" dirty="0" err="1"/>
              <a:t>docx</a:t>
            </a:r>
            <a:r>
              <a:rPr lang="en-US" dirty="0"/>
              <a:t> means a Word document or .pdf means a PDF</a:t>
            </a:r>
          </a:p>
          <a:p>
            <a:r>
              <a:rPr lang="en-US" dirty="0"/>
              <a:t>Next, I need to </a:t>
            </a:r>
            <a:r>
              <a:rPr lang="en-US" i="1" dirty="0"/>
              <a:t>run</a:t>
            </a:r>
            <a:r>
              <a:rPr lang="en-US" dirty="0"/>
              <a:t> my program from the Python interpreter</a:t>
            </a:r>
          </a:p>
          <a:p>
            <a:r>
              <a:rPr lang="en-US" dirty="0"/>
              <a:t>I can do that with the </a:t>
            </a:r>
            <a:r>
              <a:rPr lang="en-US" i="1" dirty="0"/>
              <a:t>import</a:t>
            </a:r>
            <a:r>
              <a:rPr lang="en-US" dirty="0"/>
              <a:t> command</a:t>
            </a:r>
          </a:p>
        </p:txBody>
      </p:sp>
    </p:spTree>
    <p:extLst>
      <p:ext uri="{BB962C8B-B14F-4D97-AF65-F5344CB8AC3E}">
        <p14:creationId xmlns:p14="http://schemas.microsoft.com/office/powerpoint/2010/main" val="3618335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hello</a:t>
            </a:r>
          </a:p>
        </p:txBody>
      </p:sp>
    </p:spTree>
    <p:extLst>
      <p:ext uri="{BB962C8B-B14F-4D97-AF65-F5344CB8AC3E}">
        <p14:creationId xmlns:p14="http://schemas.microsoft.com/office/powerpoint/2010/main" val="149213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This is the </a:t>
            </a:r>
            <a:r>
              <a:rPr lang="en-US" b="1" dirty="0"/>
              <a:t>import</a:t>
            </a:r>
            <a:r>
              <a:rPr lang="en-US" dirty="0"/>
              <a:t> statement: it takes the contents of the .</a:t>
            </a:r>
            <a:r>
              <a:rPr lang="en-US" dirty="0" err="1"/>
              <a:t>py</a:t>
            </a:r>
            <a:r>
              <a:rPr lang="en-US" dirty="0"/>
              <a:t> file and runs them</a:t>
            </a:r>
          </a:p>
          <a:p>
            <a:r>
              <a:rPr lang="en-US" b="1" dirty="0"/>
              <a:t>NOTICE</a:t>
            </a:r>
            <a:r>
              <a:rPr lang="en-US" dirty="0"/>
              <a:t> that I left off the ".</a:t>
            </a:r>
            <a:r>
              <a:rPr lang="en-US" dirty="0" err="1"/>
              <a:t>py</a:t>
            </a:r>
            <a:r>
              <a:rPr lang="en-US" dirty="0"/>
              <a:t>" when I used import</a:t>
            </a:r>
          </a:p>
          <a:p>
            <a:r>
              <a:rPr lang="en-US" dirty="0"/>
              <a:t>The power of doing it this way is that we can write more complicated programs</a:t>
            </a:r>
          </a:p>
          <a:p>
            <a:endParaRPr lang="en-US" b="1" dirty="0"/>
          </a:p>
        </p:txBody>
      </p:sp>
    </p:spTree>
    <p:extLst>
      <p:ext uri="{BB962C8B-B14F-4D97-AF65-F5344CB8AC3E}">
        <p14:creationId xmlns:p14="http://schemas.microsoft.com/office/powerpoint/2010/main" val="3407235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41C27-2405-0E4C-808E-6C6480456F78}"/>
              </a:ext>
            </a:extLst>
          </p:cNvPr>
          <p:cNvSpPr>
            <a:spLocks noGrp="1"/>
          </p:cNvSpPr>
          <p:nvPr>
            <p:ph type="body" sz="quarter" idx="11"/>
          </p:nvPr>
        </p:nvSpPr>
        <p:spPr>
          <a:xfrm>
            <a:off x="5892800" y="359330"/>
            <a:ext cx="6011900" cy="1755994"/>
          </a:xfrm>
        </p:spPr>
        <p:txBody>
          <a:bodyPr/>
          <a:lstStyle/>
          <a:p>
            <a:r>
              <a:rPr lang="en-US" dirty="0"/>
              <a:t>print('bread')</a:t>
            </a:r>
          </a:p>
          <a:p>
            <a:r>
              <a:rPr lang="en-US" dirty="0"/>
              <a:t>print('cheese')</a:t>
            </a:r>
          </a:p>
          <a:p>
            <a:r>
              <a:rPr lang="en-US" dirty="0"/>
              <a:t>print('ham')</a:t>
            </a:r>
          </a:p>
          <a:p>
            <a:r>
              <a:rPr lang="en-US" dirty="0"/>
              <a:t>print('bread')</a:t>
            </a:r>
          </a:p>
        </p:txBody>
      </p:sp>
      <p:sp>
        <p:nvSpPr>
          <p:cNvPr id="3" name="Text Placeholder 2">
            <a:extLst>
              <a:ext uri="{FF2B5EF4-FFF2-40B4-BE49-F238E27FC236}">
                <a16:creationId xmlns:a16="http://schemas.microsoft.com/office/drawing/2014/main" id="{64873E96-0667-F949-948D-7828FFEAA984}"/>
              </a:ext>
            </a:extLst>
          </p:cNvPr>
          <p:cNvSpPr>
            <a:spLocks noGrp="1"/>
          </p:cNvSpPr>
          <p:nvPr>
            <p:ph type="body" sz="quarter" idx="12"/>
          </p:nvPr>
        </p:nvSpPr>
        <p:spPr/>
        <p:txBody>
          <a:bodyPr/>
          <a:lstStyle/>
          <a:p>
            <a:r>
              <a:rPr lang="en-US" b="1" dirty="0" err="1"/>
              <a:t>sandwich.py</a:t>
            </a:r>
            <a:endParaRPr lang="en-US" b="1" dirty="0"/>
          </a:p>
        </p:txBody>
      </p:sp>
    </p:spTree>
    <p:extLst>
      <p:ext uri="{BB962C8B-B14F-4D97-AF65-F5344CB8AC3E}">
        <p14:creationId xmlns:p14="http://schemas.microsoft.com/office/powerpoint/2010/main" val="4244510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a:bodyPr>
          <a:lstStyle/>
          <a:p>
            <a:r>
              <a:rPr lang="en-US" dirty="0"/>
              <a:t>Here's one that prints out a ham and cheese sandwich</a:t>
            </a:r>
          </a:p>
          <a:p>
            <a:endParaRPr lang="en-US" dirty="0"/>
          </a:p>
        </p:txBody>
      </p:sp>
    </p:spTree>
    <p:extLst>
      <p:ext uri="{BB962C8B-B14F-4D97-AF65-F5344CB8AC3E}">
        <p14:creationId xmlns:p14="http://schemas.microsoft.com/office/powerpoint/2010/main" val="3290547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import sandwich</a:t>
            </a:r>
          </a:p>
        </p:txBody>
      </p:sp>
    </p:spTree>
    <p:extLst>
      <p:ext uri="{BB962C8B-B14F-4D97-AF65-F5344CB8AC3E}">
        <p14:creationId xmlns:p14="http://schemas.microsoft.com/office/powerpoint/2010/main" val="3167863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EE9EDE-BDDA-B84A-88E0-FA102240D947}"/>
              </a:ext>
            </a:extLst>
          </p:cNvPr>
          <p:cNvSpPr>
            <a:spLocks noGrp="1"/>
          </p:cNvSpPr>
          <p:nvPr>
            <p:ph type="body" sz="quarter" idx="10"/>
          </p:nvPr>
        </p:nvSpPr>
        <p:spPr/>
        <p:txBody>
          <a:bodyPr>
            <a:normAutofit fontScale="92500" lnSpcReduction="10000"/>
          </a:bodyPr>
          <a:lstStyle/>
          <a:p>
            <a:r>
              <a:rPr lang="en-US" dirty="0"/>
              <a:t>Sometimes all you want to do is to run a program.</a:t>
            </a:r>
          </a:p>
          <a:p>
            <a:r>
              <a:rPr lang="en-US" dirty="0"/>
              <a:t>The python interpreter comes with a way to make this easy </a:t>
            </a:r>
          </a:p>
          <a:p>
            <a:r>
              <a:rPr lang="en-US" dirty="0"/>
              <a:t>Type </a:t>
            </a:r>
            <a:r>
              <a:rPr lang="en-US" b="1" dirty="0"/>
              <a:t>python</a:t>
            </a:r>
            <a:r>
              <a:rPr lang="en-US" dirty="0"/>
              <a:t> </a:t>
            </a:r>
            <a:r>
              <a:rPr lang="en-US" b="1" dirty="0" err="1"/>
              <a:t>sandwich.py</a:t>
            </a:r>
            <a:r>
              <a:rPr lang="en-US" b="1" dirty="0"/>
              <a:t> </a:t>
            </a:r>
            <a:r>
              <a:rPr lang="en-US" dirty="0"/>
              <a:t>at the command line prompt $</a:t>
            </a:r>
          </a:p>
          <a:p>
            <a:r>
              <a:rPr lang="en-US" dirty="0"/>
              <a:t>This tells the operating system "Have Python run the program with this file name"</a:t>
            </a:r>
          </a:p>
          <a:p>
            <a:r>
              <a:rPr lang="en-US" dirty="0"/>
              <a:t>This is basically like starting Python (</a:t>
            </a:r>
            <a:r>
              <a:rPr lang="en-US" b="1" dirty="0"/>
              <a:t>python</a:t>
            </a:r>
            <a:r>
              <a:rPr lang="en-US" dirty="0"/>
              <a:t>) and then running the program (</a:t>
            </a:r>
            <a:r>
              <a:rPr lang="en-US" b="1" dirty="0"/>
              <a:t>import sandwich</a:t>
            </a:r>
            <a:r>
              <a:rPr lang="en-US" dirty="0"/>
              <a:t>)</a:t>
            </a:r>
          </a:p>
        </p:txBody>
      </p:sp>
    </p:spTree>
    <p:extLst>
      <p:ext uri="{BB962C8B-B14F-4D97-AF65-F5344CB8AC3E}">
        <p14:creationId xmlns:p14="http://schemas.microsoft.com/office/powerpoint/2010/main" val="1817954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sandwich.py</a:t>
            </a:r>
            <a:endParaRPr lang="en-US" dirty="0"/>
          </a:p>
        </p:txBody>
      </p:sp>
    </p:spTree>
    <p:extLst>
      <p:ext uri="{BB962C8B-B14F-4D97-AF65-F5344CB8AC3E}">
        <p14:creationId xmlns:p14="http://schemas.microsoft.com/office/powerpoint/2010/main" val="399915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CTECH401_M1_02</a:t>
            </a:r>
          </a:p>
          <a:p>
            <a:r>
              <a:rPr lang="en-US" dirty="0">
                <a:solidFill>
                  <a:schemeClr val="bg1"/>
                </a:solidFill>
              </a:rPr>
              <a:t>Hello, World!</a:t>
            </a:r>
          </a:p>
        </p:txBody>
      </p:sp>
    </p:spTree>
    <p:extLst>
      <p:ext uri="{BB962C8B-B14F-4D97-AF65-F5344CB8AC3E}">
        <p14:creationId xmlns:p14="http://schemas.microsoft.com/office/powerpoint/2010/main" val="1655148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2C93B-1EA2-C943-BB87-9E8020C3611B}"/>
              </a:ext>
            </a:extLst>
          </p:cNvPr>
          <p:cNvSpPr>
            <a:spLocks noGrp="1"/>
          </p:cNvSpPr>
          <p:nvPr>
            <p:ph type="body" sz="quarter" idx="10"/>
          </p:nvPr>
        </p:nvSpPr>
        <p:spPr/>
        <p:txBody>
          <a:bodyPr/>
          <a:lstStyle/>
          <a:p>
            <a:r>
              <a:rPr lang="en-US" dirty="0"/>
              <a:t>Python is </a:t>
            </a:r>
            <a:r>
              <a:rPr lang="en-US" i="1" dirty="0"/>
              <a:t>very</a:t>
            </a:r>
            <a:r>
              <a:rPr lang="en-US" dirty="0"/>
              <a:t> persnickety about spaces and tabs at the start of a line. We'll talk more about this, but for now, don't put ANY spaces or tabs (called "whitespace") before typing anything into Python.</a:t>
            </a:r>
          </a:p>
        </p:txBody>
      </p:sp>
    </p:spTree>
    <p:extLst>
      <p:ext uri="{BB962C8B-B14F-4D97-AF65-F5344CB8AC3E}">
        <p14:creationId xmlns:p14="http://schemas.microsoft.com/office/powerpoint/2010/main" val="3143032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7113FA-734A-BE48-997F-EF521EC18AE1}"/>
              </a:ext>
            </a:extLst>
          </p:cNvPr>
          <p:cNvSpPr>
            <a:spLocks noGrp="1"/>
          </p:cNvSpPr>
          <p:nvPr>
            <p:ph type="body" sz="quarter" idx="11"/>
          </p:nvPr>
        </p:nvSpPr>
        <p:spPr>
          <a:xfrm>
            <a:off x="5892800" y="326199"/>
            <a:ext cx="6011900" cy="2171492"/>
          </a:xfrm>
        </p:spPr>
        <p:txBody>
          <a:bodyPr/>
          <a:lstStyle/>
          <a:p>
            <a:r>
              <a:rPr lang="en-US" i="1" dirty="0">
                <a:solidFill>
                  <a:srgbClr val="8F5902"/>
                </a:solidFill>
                <a:latin typeface="Consolas" panose="020B0609020204030204" pitchFamily="49" charset="0"/>
              </a:rPr>
              <a:t># Children's song mash-up</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(Mary had a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(Little star, little star</a:t>
            </a:r>
            <a:r>
              <a:rPr lang="en-US" b="1" dirty="0">
                <a:solidFill>
                  <a:srgbClr val="CE5C00"/>
                </a:solidFill>
                <a:latin typeface="Consolas" panose="020B0609020204030204" pitchFamily="49" charset="0"/>
              </a:rPr>
              <a:t>.</a:t>
            </a:r>
            <a:r>
              <a:rPr lang="en-US" b="1" dirty="0">
                <a:solidFill>
                  <a:srgbClr val="4E9A06"/>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'Up above the world so high.'</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'Like a diamond in the sky'</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090F079B-6153-E043-8704-9BC6C2E354FD}"/>
              </a:ext>
            </a:extLst>
          </p:cNvPr>
          <p:cNvSpPr>
            <a:spLocks noGrp="1"/>
          </p:cNvSpPr>
          <p:nvPr>
            <p:ph type="body" sz="quarter" idx="12"/>
          </p:nvPr>
        </p:nvSpPr>
        <p:spPr/>
        <p:txBody>
          <a:bodyPr/>
          <a:lstStyle/>
          <a:p>
            <a:r>
              <a:rPr lang="en-US" dirty="0" err="1"/>
              <a:t>twinkle.py</a:t>
            </a:r>
            <a:endParaRPr lang="en-US" dirty="0"/>
          </a:p>
        </p:txBody>
      </p:sp>
    </p:spTree>
    <p:extLst>
      <p:ext uri="{BB962C8B-B14F-4D97-AF65-F5344CB8AC3E}">
        <p14:creationId xmlns:p14="http://schemas.microsoft.com/office/powerpoint/2010/main" val="3740832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62619-5915-A743-BD1C-B1FFCF944733}"/>
              </a:ext>
            </a:extLst>
          </p:cNvPr>
          <p:cNvSpPr>
            <a:spLocks noGrp="1"/>
          </p:cNvSpPr>
          <p:nvPr>
            <p:ph type="body" sz="quarter" idx="10"/>
          </p:nvPr>
        </p:nvSpPr>
        <p:spPr/>
        <p:txBody>
          <a:bodyPr/>
          <a:lstStyle/>
          <a:p>
            <a:r>
              <a:rPr lang="en-US" dirty="0"/>
              <a:t>Change the program, and you change what Python does.</a:t>
            </a:r>
          </a:p>
          <a:p>
            <a:endParaRPr lang="en-US" dirty="0"/>
          </a:p>
          <a:p>
            <a:r>
              <a:rPr lang="en-US" dirty="0"/>
              <a:t>You can put in lines that don't do anything. They're </a:t>
            </a:r>
            <a:r>
              <a:rPr lang="en-US" i="1" dirty="0"/>
              <a:t>comments </a:t>
            </a:r>
            <a:r>
              <a:rPr lang="en-US" dirty="0"/>
              <a:t>to yourself and other programmers who read your code.</a:t>
            </a:r>
          </a:p>
          <a:p>
            <a:endParaRPr lang="en-US" dirty="0"/>
          </a:p>
          <a:p>
            <a:r>
              <a:rPr lang="en-US" dirty="0"/>
              <a:t>Just start them with #. Python ignores anything after that. </a:t>
            </a:r>
          </a:p>
        </p:txBody>
      </p:sp>
    </p:spTree>
    <p:extLst>
      <p:ext uri="{BB962C8B-B14F-4D97-AF65-F5344CB8AC3E}">
        <p14:creationId xmlns:p14="http://schemas.microsoft.com/office/powerpoint/2010/main" val="3485061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98B63C-2DF2-7848-AC04-2F95ADCBD109}"/>
              </a:ext>
            </a:extLst>
          </p:cNvPr>
          <p:cNvSpPr>
            <a:spLocks noGrp="1"/>
          </p:cNvSpPr>
          <p:nvPr>
            <p:ph sz="quarter" idx="10"/>
          </p:nvPr>
        </p:nvSpPr>
        <p:spPr/>
        <p:txBody>
          <a:bodyPr/>
          <a:lstStyle/>
          <a:p>
            <a:r>
              <a:rPr lang="en-US" dirty="0"/>
              <a:t>$ python </a:t>
            </a:r>
            <a:r>
              <a:rPr lang="en-US" dirty="0" err="1"/>
              <a:t>twinkle.py</a:t>
            </a:r>
            <a:endParaRPr lang="en-US" dirty="0"/>
          </a:p>
        </p:txBody>
      </p:sp>
    </p:spTree>
    <p:extLst>
      <p:ext uri="{BB962C8B-B14F-4D97-AF65-F5344CB8AC3E}">
        <p14:creationId xmlns:p14="http://schemas.microsoft.com/office/powerpoint/2010/main" val="3443301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47069-E4C3-EC48-8887-BFCC262F0979}"/>
              </a:ext>
            </a:extLst>
          </p:cNvPr>
          <p:cNvSpPr>
            <a:spLocks noGrp="1"/>
          </p:cNvSpPr>
          <p:nvPr>
            <p:ph type="body" sz="quarter" idx="10"/>
          </p:nvPr>
        </p:nvSpPr>
        <p:spPr/>
        <p:txBody>
          <a:bodyPr/>
          <a:lstStyle/>
          <a:p>
            <a:r>
              <a:rPr lang="en-US" dirty="0"/>
              <a:t>Remember:</a:t>
            </a:r>
          </a:p>
          <a:p>
            <a:pPr lvl="1"/>
            <a:r>
              <a:rPr lang="en-US" dirty="0"/>
              <a:t>to run python interactively, one command at a time, just type </a:t>
            </a:r>
            <a:r>
              <a:rPr lang="en-US" b="1" dirty="0"/>
              <a:t>python</a:t>
            </a:r>
            <a:r>
              <a:rPr lang="en-US" dirty="0"/>
              <a:t> with nothing after it.</a:t>
            </a:r>
          </a:p>
          <a:p>
            <a:pPr lvl="1"/>
            <a:r>
              <a:rPr lang="en-US" dirty="0"/>
              <a:t>to have Python run a program, all at once, type </a:t>
            </a:r>
            <a:r>
              <a:rPr lang="en-US" b="1" dirty="0"/>
              <a:t>python</a:t>
            </a:r>
            <a:r>
              <a:rPr lang="en-US" dirty="0"/>
              <a:t> with the file the program is in after it.</a:t>
            </a:r>
          </a:p>
          <a:p>
            <a:pPr marL="0" indent="0">
              <a:buNone/>
            </a:pPr>
            <a:endParaRPr lang="en-US" dirty="0"/>
          </a:p>
        </p:txBody>
      </p:sp>
    </p:spTree>
    <p:extLst>
      <p:ext uri="{BB962C8B-B14F-4D97-AF65-F5344CB8AC3E}">
        <p14:creationId xmlns:p14="http://schemas.microsoft.com/office/powerpoint/2010/main" val="3014940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CTECH401_M1_05</a:t>
            </a:r>
          </a:p>
          <a:p>
            <a:r>
              <a:rPr lang="en-US" dirty="0">
                <a:solidFill>
                  <a:schemeClr val="bg1"/>
                </a:solidFill>
              </a:rPr>
              <a:t>Everything is bits: Numbers</a:t>
            </a:r>
          </a:p>
        </p:txBody>
      </p:sp>
    </p:spTree>
    <p:extLst>
      <p:ext uri="{BB962C8B-B14F-4D97-AF65-F5344CB8AC3E}">
        <p14:creationId xmlns:p14="http://schemas.microsoft.com/office/powerpoint/2010/main" val="4280682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495A17-86F4-DD4E-9C7B-94750ABD403D}"/>
              </a:ext>
            </a:extLst>
          </p:cNvPr>
          <p:cNvSpPr>
            <a:spLocks noGrp="1"/>
          </p:cNvSpPr>
          <p:nvPr>
            <p:ph type="body" sz="quarter" idx="10"/>
          </p:nvPr>
        </p:nvSpPr>
        <p:spPr/>
        <p:txBody>
          <a:bodyPr>
            <a:normAutofit/>
          </a:bodyPr>
          <a:lstStyle/>
          <a:p>
            <a:r>
              <a:rPr lang="en-US" dirty="0"/>
              <a:t>You may have heard that computers are all just 0s and 1s. It's true, kind of.</a:t>
            </a:r>
          </a:p>
          <a:p>
            <a:r>
              <a:rPr lang="en-US" dirty="0"/>
              <a:t>The basic unit of data in a computer is a </a:t>
            </a:r>
            <a:r>
              <a:rPr lang="en-US" i="1" dirty="0"/>
              <a:t>bit</a:t>
            </a:r>
            <a:r>
              <a:rPr lang="en-US" dirty="0"/>
              <a:t>: a single number that could be 0 or 1. Two values, one of two choices, </a:t>
            </a:r>
            <a:r>
              <a:rPr lang="en-US" i="1" dirty="0"/>
              <a:t>binary</a:t>
            </a:r>
            <a:endParaRPr lang="en-US" dirty="0"/>
          </a:p>
        </p:txBody>
      </p:sp>
    </p:spTree>
    <p:extLst>
      <p:ext uri="{BB962C8B-B14F-4D97-AF65-F5344CB8AC3E}">
        <p14:creationId xmlns:p14="http://schemas.microsoft.com/office/powerpoint/2010/main" val="2830532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73F6DD-D1FE-4F48-8A0D-DD774855A7C4}"/>
              </a:ext>
            </a:extLst>
          </p:cNvPr>
          <p:cNvSpPr>
            <a:spLocks noGrp="1"/>
          </p:cNvSpPr>
          <p:nvPr>
            <p:ph type="body" sz="quarter" idx="10"/>
          </p:nvPr>
        </p:nvSpPr>
        <p:spPr/>
        <p:txBody>
          <a:bodyPr/>
          <a:lstStyle/>
          <a:p>
            <a:r>
              <a:rPr lang="en-US" dirty="0"/>
              <a:t>There aren't actual zeroes and ones written down in tiny handwriting</a:t>
            </a:r>
          </a:p>
          <a:p>
            <a:r>
              <a:rPr lang="en-US" dirty="0"/>
              <a:t>Instead, different voltages </a:t>
            </a:r>
            <a:r>
              <a:rPr lang="en-US" i="1" dirty="0"/>
              <a:t>mean</a:t>
            </a:r>
            <a:r>
              <a:rPr lang="en-US" dirty="0"/>
              <a:t> 0 or 1. If there's this much electric charge stored in this tiny wire, that's a 0. If there's this other amount, that's a 1.</a:t>
            </a:r>
          </a:p>
          <a:p>
            <a:r>
              <a:rPr lang="en-US" dirty="0"/>
              <a:t>What matters is that the computer can </a:t>
            </a:r>
            <a:r>
              <a:rPr lang="en-US" i="1" dirty="0"/>
              <a:t>store</a:t>
            </a:r>
            <a:r>
              <a:rPr lang="en-US" dirty="0"/>
              <a:t> a 0 or 1 in the wire, and then come back later to </a:t>
            </a:r>
            <a:r>
              <a:rPr lang="en-US" i="1" dirty="0"/>
              <a:t>read</a:t>
            </a:r>
            <a:r>
              <a:rPr lang="en-US" dirty="0"/>
              <a:t> that value out of the wire</a:t>
            </a:r>
          </a:p>
        </p:txBody>
      </p:sp>
    </p:spTree>
    <p:extLst>
      <p:ext uri="{BB962C8B-B14F-4D97-AF65-F5344CB8AC3E}">
        <p14:creationId xmlns:p14="http://schemas.microsoft.com/office/powerpoint/2010/main" val="3062909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121780-34F3-9D4E-A140-47E042C1F682}"/>
              </a:ext>
            </a:extLst>
          </p:cNvPr>
          <p:cNvSpPr>
            <a:spLocks noGrp="1"/>
          </p:cNvSpPr>
          <p:nvPr>
            <p:ph type="body" sz="quarter" idx="10"/>
          </p:nvPr>
        </p:nvSpPr>
        <p:spPr/>
        <p:txBody>
          <a:bodyPr/>
          <a:lstStyle/>
          <a:p>
            <a:r>
              <a:rPr lang="en-US" dirty="0"/>
              <a:t>You can do this, too</a:t>
            </a:r>
          </a:p>
          <a:p>
            <a:r>
              <a:rPr lang="en-US" dirty="0"/>
              <a:t>Think of a 0 or 1 </a:t>
            </a:r>
          </a:p>
          <a:p>
            <a:r>
              <a:rPr lang="en-US" dirty="0"/>
              <a:t>Now hold up your left thumb for 1, or leave it curled for a 0</a:t>
            </a:r>
          </a:p>
          <a:p>
            <a:r>
              <a:rPr lang="en-US" dirty="0"/>
              <a:t>Congratulations. You're a simple binary computer. The simplest possible. You have one bit of memory.</a:t>
            </a:r>
          </a:p>
        </p:txBody>
      </p:sp>
    </p:spTree>
    <p:extLst>
      <p:ext uri="{BB962C8B-B14F-4D97-AF65-F5344CB8AC3E}">
        <p14:creationId xmlns:p14="http://schemas.microsoft.com/office/powerpoint/2010/main" val="3778728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49F685-4744-3C4D-A838-7C790E165D6A}"/>
              </a:ext>
            </a:extLst>
          </p:cNvPr>
          <p:cNvSpPr>
            <a:spLocks noGrp="1"/>
          </p:cNvSpPr>
          <p:nvPr>
            <p:ph type="body" sz="quarter" idx="10"/>
          </p:nvPr>
        </p:nvSpPr>
        <p:spPr/>
        <p:txBody>
          <a:bodyPr>
            <a:normAutofit lnSpcReduction="10000"/>
          </a:bodyPr>
          <a:lstStyle/>
          <a:p>
            <a:r>
              <a:rPr lang="en-US" dirty="0"/>
              <a:t>Let's upgrade you.</a:t>
            </a:r>
          </a:p>
          <a:p>
            <a:r>
              <a:rPr lang="en-US" dirty="0"/>
              <a:t>Pick 0 or 1 again.</a:t>
            </a:r>
          </a:p>
          <a:p>
            <a:r>
              <a:rPr lang="en-US" dirty="0"/>
              <a:t>Now raise your left forefinger if you picked 1, or leave it down if you picked 0. Remember to leave your thumb where it was.</a:t>
            </a:r>
          </a:p>
          <a:p>
            <a:r>
              <a:rPr lang="en-US" dirty="0"/>
              <a:t>Now you're a two-bit binary computer</a:t>
            </a:r>
          </a:p>
          <a:p>
            <a:r>
              <a:rPr lang="en-US" dirty="0"/>
              <a:t>You're storing one bit in your thumb, and one bit in your forefinger</a:t>
            </a:r>
          </a:p>
          <a:p>
            <a:r>
              <a:rPr lang="en-US" dirty="0"/>
              <a:t>Computers use wires instead of fingers, but same deal</a:t>
            </a:r>
          </a:p>
          <a:p>
            <a:endParaRPr lang="en-US" dirty="0"/>
          </a:p>
        </p:txBody>
      </p:sp>
    </p:spTree>
    <p:extLst>
      <p:ext uri="{BB962C8B-B14F-4D97-AF65-F5344CB8AC3E}">
        <p14:creationId xmlns:p14="http://schemas.microsoft.com/office/powerpoint/2010/main" val="315784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normAutofit lnSpcReduction="10000"/>
          </a:bodyPr>
          <a:lstStyle/>
          <a:p>
            <a:r>
              <a:rPr lang="en-US" dirty="0"/>
              <a:t>Every journey begins with a single step.</a:t>
            </a:r>
          </a:p>
          <a:p>
            <a:r>
              <a:rPr lang="en-US" dirty="0"/>
              <a:t>By tradition, when you learn a new programming </a:t>
            </a:r>
            <a:r>
              <a:rPr lang="en-US" dirty="0" err="1"/>
              <a:t>langauge</a:t>
            </a:r>
            <a:r>
              <a:rPr lang="en-US" dirty="0"/>
              <a:t>, that first step is to write a program that prints "Hello world"</a:t>
            </a:r>
          </a:p>
          <a:p>
            <a:r>
              <a:rPr lang="en-US" dirty="0"/>
              <a:t>Follow along at home: this is important!</a:t>
            </a:r>
          </a:p>
          <a:p>
            <a:r>
              <a:rPr lang="en-US" dirty="0"/>
              <a:t>Everything I do is for real; you can do it too, and should.</a:t>
            </a:r>
          </a:p>
          <a:p>
            <a:r>
              <a:rPr lang="en-US" dirty="0"/>
              <a:t>Start by running the Python </a:t>
            </a:r>
            <a:r>
              <a:rPr lang="en-US" i="1" dirty="0"/>
              <a:t>interpreter</a:t>
            </a:r>
            <a:r>
              <a:rPr lang="en-US" dirty="0"/>
              <a:t>: it reads Python programs and "executes" them: i.e., it does what they say to do</a:t>
            </a:r>
          </a:p>
          <a:p>
            <a:pPr marL="0" indent="0">
              <a:buNone/>
            </a:pPr>
            <a:endParaRPr lang="en-US" dirty="0"/>
          </a:p>
        </p:txBody>
      </p:sp>
    </p:spTree>
    <p:extLst>
      <p:ext uri="{BB962C8B-B14F-4D97-AF65-F5344CB8AC3E}">
        <p14:creationId xmlns:p14="http://schemas.microsoft.com/office/powerpoint/2010/main" val="316253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3FC29B-386C-3A4E-BA3A-8ED8F777FD54}"/>
              </a:ext>
            </a:extLst>
          </p:cNvPr>
          <p:cNvSpPr>
            <a:spLocks noGrp="1"/>
          </p:cNvSpPr>
          <p:nvPr>
            <p:ph type="body" sz="quarter" idx="10"/>
          </p:nvPr>
        </p:nvSpPr>
        <p:spPr/>
        <p:txBody>
          <a:bodyPr>
            <a:normAutofit fontScale="92500" lnSpcReduction="10000"/>
          </a:bodyPr>
          <a:lstStyle/>
          <a:p>
            <a:r>
              <a:rPr lang="en-US" dirty="0"/>
              <a:t>Now, here's the amazing part. How many different values is your hand-computer able to store?</a:t>
            </a:r>
          </a:p>
          <a:p>
            <a:r>
              <a:rPr lang="en-US" dirty="0"/>
              <a:t>You could have 0 and 0: thumb down and forefinger down</a:t>
            </a:r>
          </a:p>
          <a:p>
            <a:r>
              <a:rPr lang="en-US" dirty="0"/>
              <a:t>1 and 0: thumb up, forefinger down</a:t>
            </a:r>
          </a:p>
          <a:p>
            <a:r>
              <a:rPr lang="en-US" dirty="0"/>
              <a:t>0 and 1: thumb down, forefinger up</a:t>
            </a:r>
          </a:p>
          <a:p>
            <a:r>
              <a:rPr lang="en-US" dirty="0"/>
              <a:t>1 and 1: </a:t>
            </a:r>
            <a:r>
              <a:rPr lang="en-US" dirty="0" err="1"/>
              <a:t>thum</a:t>
            </a:r>
            <a:r>
              <a:rPr lang="en-US" dirty="0"/>
              <a:t> up, forefinger up</a:t>
            </a:r>
          </a:p>
          <a:p>
            <a:r>
              <a:rPr lang="en-US" dirty="0"/>
              <a:t>Four different values. Each finger – each additional bit – doubles the number of different values you can store</a:t>
            </a:r>
          </a:p>
        </p:txBody>
      </p:sp>
    </p:spTree>
    <p:extLst>
      <p:ext uri="{BB962C8B-B14F-4D97-AF65-F5344CB8AC3E}">
        <p14:creationId xmlns:p14="http://schemas.microsoft.com/office/powerpoint/2010/main" val="1779785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275ED-7983-2F40-976A-B5B0F985A589}"/>
              </a:ext>
            </a:extLst>
          </p:cNvPr>
          <p:cNvSpPr>
            <a:spLocks noGrp="1"/>
          </p:cNvSpPr>
          <p:nvPr>
            <p:ph type="body" sz="quarter" idx="10"/>
          </p:nvPr>
        </p:nvSpPr>
        <p:spPr/>
        <p:txBody>
          <a:bodyPr/>
          <a:lstStyle/>
          <a:p>
            <a:r>
              <a:rPr lang="en-US" dirty="0"/>
              <a:t>Three fingers: double 4 = 8 different values</a:t>
            </a:r>
          </a:p>
          <a:p>
            <a:r>
              <a:rPr lang="en-US" dirty="0"/>
              <a:t>Four fingers: 16</a:t>
            </a:r>
          </a:p>
          <a:p>
            <a:r>
              <a:rPr lang="en-US" dirty="0"/>
              <a:t>five fingers: 32</a:t>
            </a:r>
          </a:p>
          <a:p>
            <a:r>
              <a:rPr lang="en-US" dirty="0"/>
              <a:t>use your right hand, too, that's 64, 128, 256, 512, 1024</a:t>
            </a:r>
          </a:p>
          <a:p>
            <a:r>
              <a:rPr lang="en-US" dirty="0"/>
              <a:t>With 10 bits, you can store 2^10 different values</a:t>
            </a:r>
          </a:p>
        </p:txBody>
      </p:sp>
    </p:spTree>
    <p:extLst>
      <p:ext uri="{BB962C8B-B14F-4D97-AF65-F5344CB8AC3E}">
        <p14:creationId xmlns:p14="http://schemas.microsoft.com/office/powerpoint/2010/main" val="945379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1276C5-B517-2848-AB63-0F951004A264}"/>
              </a:ext>
            </a:extLst>
          </p:cNvPr>
          <p:cNvSpPr>
            <a:spLocks noGrp="1"/>
          </p:cNvSpPr>
          <p:nvPr>
            <p:ph type="body" sz="quarter" idx="10"/>
          </p:nvPr>
        </p:nvSpPr>
        <p:spPr/>
        <p:txBody>
          <a:bodyPr/>
          <a:lstStyle/>
          <a:p>
            <a:r>
              <a:rPr lang="en-US" dirty="0"/>
              <a:t>What would be a good thing to store using these bits?</a:t>
            </a:r>
          </a:p>
          <a:p>
            <a:r>
              <a:rPr lang="en-US" dirty="0"/>
              <a:t>Well, we could store numbers</a:t>
            </a:r>
          </a:p>
          <a:p>
            <a:r>
              <a:rPr lang="en-US" dirty="0"/>
              <a:t>We'll </a:t>
            </a:r>
            <a:r>
              <a:rPr lang="en-US" i="1" dirty="0"/>
              <a:t>encode</a:t>
            </a:r>
            <a:r>
              <a:rPr lang="en-US" dirty="0"/>
              <a:t> numbers by giving each number a different set of bits</a:t>
            </a:r>
          </a:p>
        </p:txBody>
      </p:sp>
    </p:spTree>
    <p:extLst>
      <p:ext uri="{BB962C8B-B14F-4D97-AF65-F5344CB8AC3E}">
        <p14:creationId xmlns:p14="http://schemas.microsoft.com/office/powerpoint/2010/main" val="1690087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6FE5C-E72C-1542-8D3C-B1AC3B61AB76}"/>
              </a:ext>
            </a:extLst>
          </p:cNvPr>
          <p:cNvSpPr>
            <a:spLocks noGrp="1"/>
          </p:cNvSpPr>
          <p:nvPr>
            <p:ph type="body" sz="quarter" idx="10"/>
          </p:nvPr>
        </p:nvSpPr>
        <p:spPr/>
        <p:txBody>
          <a:bodyPr>
            <a:normAutofit fontScale="70000" lnSpcReduction="20000"/>
          </a:bodyPr>
          <a:lstStyle/>
          <a:p>
            <a:r>
              <a:rPr lang="en-US" dirty="0"/>
              <a:t>0 is no fingers up </a:t>
            </a:r>
          </a:p>
          <a:p>
            <a:r>
              <a:rPr lang="en-US" dirty="0"/>
              <a:t>1 is thumb up. Your thumb is the 1s place</a:t>
            </a:r>
          </a:p>
          <a:p>
            <a:r>
              <a:rPr lang="en-US" dirty="0"/>
              <a:t>2 is forefinger up. Your forefinger is the 2s place.  1 in the 2s place (forefinger up) plus 0 in the 1s place (thumb down) is 2</a:t>
            </a:r>
          </a:p>
          <a:p>
            <a:r>
              <a:rPr lang="en-US" dirty="0"/>
              <a:t>3 is forefinger and thumb up. 1 in the 2s place plus 1 in the 1s </a:t>
            </a:r>
            <a:r>
              <a:rPr lang="en-US" dirty="0" err="1"/>
              <a:t>palce</a:t>
            </a:r>
            <a:r>
              <a:rPr lang="en-US" dirty="0"/>
              <a:t> is 3.</a:t>
            </a:r>
          </a:p>
          <a:p>
            <a:r>
              <a:rPr lang="en-US" dirty="0"/>
              <a:t>4 is middle finger up, thumb and forefinger down. 1 in the 4s place, 0 in the 2s place, 0 in the 1s place 4 + 0 + 0 = 4</a:t>
            </a:r>
          </a:p>
          <a:p>
            <a:r>
              <a:rPr lang="en-US" dirty="0"/>
              <a:t>5 is 4 + 1, so raise that thumb. 1 in the 4s place, 0 in the 2s place, 1 in the 1s place</a:t>
            </a:r>
          </a:p>
          <a:p>
            <a:r>
              <a:rPr lang="en-US" dirty="0"/>
              <a:t>6 is 4+ 2: middle finger is 4 plus forefinger is 2</a:t>
            </a:r>
          </a:p>
          <a:p>
            <a:r>
              <a:rPr lang="en-US" dirty="0"/>
              <a:t>7 is 4 + 2 + 1: middle finger, forefinger, thumb</a:t>
            </a:r>
          </a:p>
          <a:p>
            <a:r>
              <a:rPr lang="en-US" dirty="0"/>
              <a:t>You see how this is going to go. Your ring finger bit is the 8s place. </a:t>
            </a:r>
            <a:r>
              <a:rPr lang="en-US" dirty="0" err="1"/>
              <a:t>YOur</a:t>
            </a:r>
            <a:r>
              <a:rPr lang="en-US" dirty="0"/>
              <a:t> little finger is </a:t>
            </a:r>
            <a:r>
              <a:rPr lang="en-US" dirty="0" err="1"/>
              <a:t>te</a:t>
            </a:r>
            <a:r>
              <a:rPr lang="en-US" dirty="0"/>
              <a:t> 16sh. Your right thumb is the 32s, up through your right little finger is the 512s.</a:t>
            </a:r>
          </a:p>
        </p:txBody>
      </p:sp>
    </p:spTree>
    <p:extLst>
      <p:ext uri="{BB962C8B-B14F-4D97-AF65-F5344CB8AC3E}">
        <p14:creationId xmlns:p14="http://schemas.microsoft.com/office/powerpoint/2010/main" val="4284002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3B2A2C-CA4A-4B4E-A799-C3F504A491BF}"/>
              </a:ext>
            </a:extLst>
          </p:cNvPr>
          <p:cNvSpPr>
            <a:spLocks noGrp="1"/>
          </p:cNvSpPr>
          <p:nvPr>
            <p:ph type="body" sz="quarter" idx="10"/>
          </p:nvPr>
        </p:nvSpPr>
        <p:spPr/>
        <p:txBody>
          <a:bodyPr/>
          <a:lstStyle/>
          <a:p>
            <a:r>
              <a:rPr lang="en-US" dirty="0"/>
              <a:t>Congratulations, you're counting in binary, just like computers do</a:t>
            </a:r>
          </a:p>
          <a:p>
            <a:r>
              <a:rPr lang="en-US" dirty="0"/>
              <a:t>The actual encoding is more complicated than this for reasons, but this is the gist of it</a:t>
            </a:r>
          </a:p>
          <a:p>
            <a:r>
              <a:rPr lang="en-US" dirty="0"/>
              <a:t>Any whole number — any </a:t>
            </a:r>
            <a:r>
              <a:rPr lang="en-US" i="1" dirty="0"/>
              <a:t>integer</a:t>
            </a:r>
            <a:r>
              <a:rPr lang="en-US" dirty="0"/>
              <a:t> — you want can be turned into bits this way. Write it in binary. each binary digit is a bit. Store that bit in a wire somewhere. And you've got your number in the computer.</a:t>
            </a:r>
          </a:p>
        </p:txBody>
      </p:sp>
    </p:spTree>
    <p:extLst>
      <p:ext uri="{BB962C8B-B14F-4D97-AF65-F5344CB8AC3E}">
        <p14:creationId xmlns:p14="http://schemas.microsoft.com/office/powerpoint/2010/main" val="117181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CTECH401_M1_06</a:t>
            </a:r>
          </a:p>
          <a:p>
            <a:r>
              <a:rPr lang="en-US" dirty="0">
                <a:solidFill>
                  <a:schemeClr val="bg1"/>
                </a:solidFill>
              </a:rPr>
              <a:t>Everything is bits: text</a:t>
            </a:r>
          </a:p>
        </p:txBody>
      </p:sp>
    </p:spTree>
    <p:extLst>
      <p:ext uri="{BB962C8B-B14F-4D97-AF65-F5344CB8AC3E}">
        <p14:creationId xmlns:p14="http://schemas.microsoft.com/office/powerpoint/2010/main" val="2507247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D7E172-6F32-CB45-A684-013D5798C052}"/>
              </a:ext>
            </a:extLst>
          </p:cNvPr>
          <p:cNvSpPr>
            <a:spLocks noGrp="1"/>
          </p:cNvSpPr>
          <p:nvPr>
            <p:ph type="body" sz="quarter" idx="10"/>
          </p:nvPr>
        </p:nvSpPr>
        <p:spPr/>
        <p:txBody>
          <a:bodyPr/>
          <a:lstStyle/>
          <a:p>
            <a:r>
              <a:rPr lang="en-US" dirty="0"/>
              <a:t>Okay, so computers can store numbers by writing them in binary and then storing each bit</a:t>
            </a:r>
          </a:p>
          <a:p>
            <a:r>
              <a:rPr lang="en-US" dirty="0"/>
              <a:t>What about everything else?</a:t>
            </a:r>
          </a:p>
          <a:p>
            <a:r>
              <a:rPr lang="en-US" dirty="0"/>
              <a:t>The trick is to turn something else into a number! Then turn that number into binary and store that binary number's bits</a:t>
            </a:r>
          </a:p>
        </p:txBody>
      </p:sp>
    </p:spTree>
    <p:extLst>
      <p:ext uri="{BB962C8B-B14F-4D97-AF65-F5344CB8AC3E}">
        <p14:creationId xmlns:p14="http://schemas.microsoft.com/office/powerpoint/2010/main" val="2731174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AD5CD3-FF56-1340-A300-A776A7AFA10B}"/>
              </a:ext>
            </a:extLst>
          </p:cNvPr>
          <p:cNvSpPr>
            <a:spLocks noGrp="1"/>
          </p:cNvSpPr>
          <p:nvPr>
            <p:ph type="body" sz="quarter" idx="10"/>
          </p:nvPr>
        </p:nvSpPr>
        <p:spPr/>
        <p:txBody>
          <a:bodyPr>
            <a:normAutofit fontScale="92500"/>
          </a:bodyPr>
          <a:lstStyle/>
          <a:p>
            <a:r>
              <a:rPr lang="en-US" dirty="0"/>
              <a:t>Let's start with single letters</a:t>
            </a:r>
          </a:p>
          <a:p>
            <a:r>
              <a:rPr lang="en-US" dirty="0"/>
              <a:t>Here's one I like. </a:t>
            </a:r>
            <a:r>
              <a:rPr lang="en-US" b="1" dirty="0"/>
              <a:t>J</a:t>
            </a:r>
          </a:p>
          <a:p>
            <a:r>
              <a:rPr lang="en-US" dirty="0"/>
              <a:t>The most common way to </a:t>
            </a:r>
            <a:r>
              <a:rPr lang="en-US" i="1" dirty="0"/>
              <a:t>represent</a:t>
            </a:r>
            <a:r>
              <a:rPr lang="en-US" dirty="0"/>
              <a:t> text in computers today is a standard called Unicode (more precisely, an encoding called UTF-8). the 8 is because it uses 8 bits (a </a:t>
            </a:r>
            <a:r>
              <a:rPr lang="en-US" i="1" dirty="0"/>
              <a:t>byte</a:t>
            </a:r>
            <a:r>
              <a:rPr lang="en-US" dirty="0"/>
              <a:t>)</a:t>
            </a:r>
            <a:r>
              <a:rPr lang="en-US" i="1" dirty="0"/>
              <a:t> </a:t>
            </a:r>
            <a:r>
              <a:rPr lang="en-US" dirty="0"/>
              <a:t>at a time.</a:t>
            </a:r>
          </a:p>
          <a:p>
            <a:r>
              <a:rPr lang="en-US" dirty="0"/>
              <a:t>In UTF-8, capital J is the number 74.</a:t>
            </a:r>
          </a:p>
          <a:p>
            <a:r>
              <a:rPr lang="en-US" dirty="0"/>
              <a:t>Write that out in binary in a block of 8 bits 01001010. That's 64 + 8 + 2 = 74.</a:t>
            </a:r>
          </a:p>
          <a:p>
            <a:r>
              <a:rPr lang="en-US" dirty="0"/>
              <a:t>J = 01001010</a:t>
            </a:r>
          </a:p>
        </p:txBody>
      </p:sp>
    </p:spTree>
    <p:extLst>
      <p:ext uri="{BB962C8B-B14F-4D97-AF65-F5344CB8AC3E}">
        <p14:creationId xmlns:p14="http://schemas.microsoft.com/office/powerpoint/2010/main" val="850159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D66943-1799-6F40-AC8F-976D1FC05842}"/>
              </a:ext>
            </a:extLst>
          </p:cNvPr>
          <p:cNvSpPr>
            <a:spLocks noGrp="1"/>
          </p:cNvSpPr>
          <p:nvPr>
            <p:ph type="body" sz="quarter" idx="10"/>
          </p:nvPr>
        </p:nvSpPr>
        <p:spPr/>
        <p:txBody>
          <a:bodyPr/>
          <a:lstStyle/>
          <a:p>
            <a:r>
              <a:rPr lang="en-US" dirty="0"/>
              <a:t>Here's another letter I like. lower-case a</a:t>
            </a:r>
          </a:p>
          <a:p>
            <a:r>
              <a:rPr lang="en-US" dirty="0"/>
              <a:t>This is the Unicode character Latin Small Letter A. Number 97. The bits are 01100001. That's 64 + 32 + 1.</a:t>
            </a:r>
          </a:p>
          <a:p>
            <a:r>
              <a:rPr lang="en-US" dirty="0"/>
              <a:t>Latin Small Letter M is 109, 01101101. 64 + 32 + 8 + 4 + 1</a:t>
            </a:r>
          </a:p>
          <a:p>
            <a:r>
              <a:rPr lang="en-US" dirty="0"/>
              <a:t>Latin Small Letter E is 101, 01100101</a:t>
            </a:r>
          </a:p>
          <a:p>
            <a:r>
              <a:rPr lang="en-US" dirty="0"/>
              <a:t>Latin Small Letter S is 115, 01110011</a:t>
            </a:r>
          </a:p>
          <a:p>
            <a:endParaRPr lang="en-US" dirty="0"/>
          </a:p>
        </p:txBody>
      </p:sp>
    </p:spTree>
    <p:extLst>
      <p:ext uri="{BB962C8B-B14F-4D97-AF65-F5344CB8AC3E}">
        <p14:creationId xmlns:p14="http://schemas.microsoft.com/office/powerpoint/2010/main" val="4048096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112CE-DB5F-4D46-A166-66AC68BAD83A}"/>
              </a:ext>
            </a:extLst>
          </p:cNvPr>
          <p:cNvSpPr>
            <a:spLocks noGrp="1"/>
          </p:cNvSpPr>
          <p:nvPr>
            <p:ph type="body" sz="quarter" idx="10"/>
          </p:nvPr>
        </p:nvSpPr>
        <p:spPr/>
        <p:txBody>
          <a:bodyPr>
            <a:normAutofit fontScale="92500" lnSpcReduction="20000"/>
          </a:bodyPr>
          <a:lstStyle/>
          <a:p>
            <a:r>
              <a:rPr lang="en-US" dirty="0"/>
              <a:t>So we have numbers and bits for each letter in my name. Can we turn my </a:t>
            </a:r>
            <a:r>
              <a:rPr lang="en-US" i="1" dirty="0"/>
              <a:t>whole name</a:t>
            </a:r>
            <a:r>
              <a:rPr lang="en-US" dirty="0"/>
              <a:t> into bits? </a:t>
            </a:r>
          </a:p>
          <a:p>
            <a:r>
              <a:rPr lang="en-US" dirty="0"/>
              <a:t>Sure can. Just write the bits for each letter in order!</a:t>
            </a:r>
          </a:p>
          <a:p>
            <a:r>
              <a:rPr lang="en-US" dirty="0"/>
              <a:t>J a m e s = 01001010 01100001 01101101 01100101 01110011</a:t>
            </a:r>
          </a:p>
          <a:p>
            <a:r>
              <a:rPr lang="en-US" dirty="0"/>
              <a:t>40 bits. As long as you know that they're Unicode UTF-8, you know how to turn them into J a m e s</a:t>
            </a:r>
          </a:p>
          <a:p>
            <a:r>
              <a:rPr lang="en-US" dirty="0"/>
              <a:t>When you load a webpage or an email with my name on it, your computer gets those 40 bits and turns them into the letters you see on your screen</a:t>
            </a:r>
          </a:p>
          <a:p>
            <a:endParaRPr lang="en-US" dirty="0"/>
          </a:p>
        </p:txBody>
      </p:sp>
    </p:spTree>
    <p:extLst>
      <p:ext uri="{BB962C8B-B14F-4D97-AF65-F5344CB8AC3E}">
        <p14:creationId xmlns:p14="http://schemas.microsoft.com/office/powerpoint/2010/main" val="142912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a:t>
            </a:r>
          </a:p>
        </p:txBody>
      </p:sp>
    </p:spTree>
    <p:extLst>
      <p:ext uri="{BB962C8B-B14F-4D97-AF65-F5344CB8AC3E}">
        <p14:creationId xmlns:p14="http://schemas.microsoft.com/office/powerpoint/2010/main" val="2516099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FCCE0-032B-6D46-885D-0301AF708327}"/>
              </a:ext>
            </a:extLst>
          </p:cNvPr>
          <p:cNvSpPr>
            <a:spLocks noGrp="1"/>
          </p:cNvSpPr>
          <p:nvPr>
            <p:ph type="body" sz="quarter" idx="10"/>
          </p:nvPr>
        </p:nvSpPr>
        <p:spPr/>
        <p:txBody>
          <a:bodyPr>
            <a:normAutofit fontScale="92500" lnSpcReduction="20000"/>
          </a:bodyPr>
          <a:lstStyle/>
          <a:p>
            <a:r>
              <a:rPr lang="en-US" dirty="0"/>
              <a:t>Unicode is much more than just the basic Latin alphabet.</a:t>
            </a:r>
          </a:p>
          <a:p>
            <a:r>
              <a:rPr lang="en-US" dirty="0"/>
              <a:t>It has spaces and </a:t>
            </a:r>
            <a:r>
              <a:rPr lang="en-US" dirty="0" err="1"/>
              <a:t>puncutation</a:t>
            </a:r>
            <a:r>
              <a:rPr lang="en-US" dirty="0"/>
              <a:t>: a semicolon is 59, or 00111011</a:t>
            </a:r>
          </a:p>
          <a:p>
            <a:r>
              <a:rPr lang="en-US" dirty="0"/>
              <a:t>It has accented characters: the Spanish </a:t>
            </a:r>
            <a:r>
              <a:rPr lang="en-US" dirty="0" err="1"/>
              <a:t>ñ</a:t>
            </a:r>
            <a:r>
              <a:rPr lang="en-US" dirty="0"/>
              <a:t> is Latin Small Letter N with Tilde, number 50097, bits 11000011 10110001</a:t>
            </a:r>
          </a:p>
          <a:p>
            <a:r>
              <a:rPr lang="en-US" dirty="0"/>
              <a:t>It has thousands and thousands of non-Latin characters: Hebrew Letter Gimel is 55186, bits 11010111 10010010</a:t>
            </a:r>
          </a:p>
          <a:p>
            <a:r>
              <a:rPr lang="en-US" dirty="0"/>
              <a:t>And it has emoji. The fire engine emoji 🚒 is 4,036,991,634, bits 11110000 10011111 10011010 10010010.</a:t>
            </a:r>
          </a:p>
        </p:txBody>
      </p:sp>
    </p:spTree>
    <p:extLst>
      <p:ext uri="{BB962C8B-B14F-4D97-AF65-F5344CB8AC3E}">
        <p14:creationId xmlns:p14="http://schemas.microsoft.com/office/powerpoint/2010/main" val="2205576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CCDD25-231A-584E-8648-820DC91DE47C}"/>
              </a:ext>
            </a:extLst>
          </p:cNvPr>
          <p:cNvSpPr>
            <a:spLocks noGrp="1"/>
          </p:cNvSpPr>
          <p:nvPr>
            <p:ph type="body" sz="quarter" idx="10"/>
          </p:nvPr>
        </p:nvSpPr>
        <p:spPr/>
        <p:txBody>
          <a:bodyPr/>
          <a:lstStyle/>
          <a:p>
            <a:r>
              <a:rPr lang="en-US" dirty="0"/>
              <a:t>But it all works the same way. A computer gets a long sequence of bits and gets told, "These are UTF-8 encoded text" can just convert each sequence of bits it encounters back into the corresponding character and string those characters together.</a:t>
            </a:r>
          </a:p>
          <a:p>
            <a:r>
              <a:rPr lang="en-US" dirty="0"/>
              <a:t>So just like we learned how to store and read bits, and store and read numbers, we can store and read text in a computer.</a:t>
            </a:r>
          </a:p>
        </p:txBody>
      </p:sp>
    </p:spTree>
    <p:extLst>
      <p:ext uri="{BB962C8B-B14F-4D97-AF65-F5344CB8AC3E}">
        <p14:creationId xmlns:p14="http://schemas.microsoft.com/office/powerpoint/2010/main" val="2303120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786404"/>
          </a:xfrm>
        </p:spPr>
        <p:txBody>
          <a:bodyPr/>
          <a:lstStyle/>
          <a:p>
            <a:r>
              <a:rPr lang="en-US" dirty="0">
                <a:solidFill>
                  <a:schemeClr val="bg1"/>
                </a:solidFill>
              </a:rPr>
              <a:t>1</a:t>
            </a:r>
          </a:p>
          <a:p>
            <a:r>
              <a:rPr lang="en-US" dirty="0">
                <a:solidFill>
                  <a:schemeClr val="bg1"/>
                </a:solidFill>
              </a:rPr>
              <a:t>CTECH401_M1_07</a:t>
            </a:r>
          </a:p>
          <a:p>
            <a:r>
              <a:rPr lang="en-US" dirty="0">
                <a:solidFill>
                  <a:schemeClr val="bg1"/>
                </a:solidFill>
              </a:rPr>
              <a:t>Everything is Bits: Images and Sounds</a:t>
            </a:r>
          </a:p>
        </p:txBody>
      </p:sp>
    </p:spTree>
    <p:extLst>
      <p:ext uri="{BB962C8B-B14F-4D97-AF65-F5344CB8AC3E}">
        <p14:creationId xmlns:p14="http://schemas.microsoft.com/office/powerpoint/2010/main" val="338885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E233ED-3E5B-C941-A234-E7F22F44120D}"/>
              </a:ext>
            </a:extLst>
          </p:cNvPr>
          <p:cNvSpPr>
            <a:spLocks noGrp="1"/>
          </p:cNvSpPr>
          <p:nvPr>
            <p:ph type="body" sz="quarter" idx="10"/>
          </p:nvPr>
        </p:nvSpPr>
        <p:spPr/>
        <p:txBody>
          <a:bodyPr/>
          <a:lstStyle/>
          <a:p>
            <a:r>
              <a:rPr lang="en-US" dirty="0"/>
              <a:t>What about rich media: images, audio, and video?</a:t>
            </a:r>
          </a:p>
          <a:p>
            <a:r>
              <a:rPr lang="en-US" dirty="0"/>
              <a:t>As with numbers and text, the trick is to break everything down into small manageable chunks.</a:t>
            </a:r>
          </a:p>
          <a:p>
            <a:endParaRPr lang="en-US" b="1" dirty="0"/>
          </a:p>
        </p:txBody>
      </p:sp>
    </p:spTree>
    <p:extLst>
      <p:ext uri="{BB962C8B-B14F-4D97-AF65-F5344CB8AC3E}">
        <p14:creationId xmlns:p14="http://schemas.microsoft.com/office/powerpoint/2010/main" val="2068277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1A612D-B5D0-C941-95C1-8D1C205E79D1}"/>
              </a:ext>
            </a:extLst>
          </p:cNvPr>
          <p:cNvSpPr>
            <a:spLocks noGrp="1"/>
          </p:cNvSpPr>
          <p:nvPr>
            <p:ph type="body" sz="quarter" idx="10"/>
          </p:nvPr>
        </p:nvSpPr>
        <p:spPr/>
        <p:txBody>
          <a:bodyPr>
            <a:normAutofit/>
          </a:bodyPr>
          <a:lstStyle/>
          <a:p>
            <a:r>
              <a:rPr lang="en-US" dirty="0"/>
              <a:t>Literally! With images, we start by dividing up a picture into small squares, called </a:t>
            </a:r>
            <a:r>
              <a:rPr lang="en-US" i="1" dirty="0"/>
              <a:t>pixels</a:t>
            </a:r>
            <a:r>
              <a:rPr lang="en-US" dirty="0"/>
              <a:t>.</a:t>
            </a:r>
          </a:p>
          <a:p>
            <a:r>
              <a:rPr lang="en-US" b="1" dirty="0"/>
              <a:t>Show black and white image. Superimpose grid.</a:t>
            </a:r>
            <a:endParaRPr lang="en-US" dirty="0"/>
          </a:p>
          <a:p>
            <a:r>
              <a:rPr lang="en-US" dirty="0"/>
              <a:t>Inside each pixel, we look to see whether there is more white or more black. More white = make the pixel white. More black = make the pixel black.</a:t>
            </a:r>
          </a:p>
          <a:p>
            <a:r>
              <a:rPr lang="en-US" b="1" dirty="0"/>
              <a:t>Round off each pixel to white or black</a:t>
            </a:r>
          </a:p>
        </p:txBody>
      </p:sp>
    </p:spTree>
    <p:extLst>
      <p:ext uri="{BB962C8B-B14F-4D97-AF65-F5344CB8AC3E}">
        <p14:creationId xmlns:p14="http://schemas.microsoft.com/office/powerpoint/2010/main" val="2353463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87176-1E8F-2A48-88DF-6E018B829061}"/>
              </a:ext>
            </a:extLst>
          </p:cNvPr>
          <p:cNvSpPr>
            <a:spLocks noGrp="1"/>
          </p:cNvSpPr>
          <p:nvPr>
            <p:ph type="body" sz="quarter" idx="10"/>
          </p:nvPr>
        </p:nvSpPr>
        <p:spPr/>
        <p:txBody>
          <a:bodyPr>
            <a:normAutofit fontScale="92500" lnSpcReduction="20000"/>
          </a:bodyPr>
          <a:lstStyle/>
          <a:p>
            <a:r>
              <a:rPr lang="en-US" dirty="0"/>
              <a:t>Now each pixel has one of two values: white or black. We know how to represent things that can be this or that: as bits! Make white = 1 and black = 0</a:t>
            </a:r>
          </a:p>
          <a:p>
            <a:r>
              <a:rPr lang="en-US" b="1" dirty="0"/>
              <a:t>Replace each pixel by 1 or 0 respectively</a:t>
            </a:r>
            <a:endParaRPr lang="en-US" dirty="0"/>
          </a:p>
          <a:p>
            <a:r>
              <a:rPr lang="en-US" dirty="0"/>
              <a:t>Now we read the 1s and 0s across each row, one row at a time</a:t>
            </a:r>
          </a:p>
          <a:p>
            <a:r>
              <a:rPr lang="en-US" b="1" dirty="0"/>
              <a:t>Show cursor moving across each row, and digits accumulating in a row </a:t>
            </a:r>
            <a:r>
              <a:rPr lang="en-US" b="1" dirty="0" err="1"/>
              <a:t>benath</a:t>
            </a:r>
            <a:endParaRPr lang="en-US" dirty="0"/>
          </a:p>
          <a:p>
            <a:r>
              <a:rPr lang="en-US" dirty="0"/>
              <a:t>There! We turned a picture into a long string of bits. To get the picture back, just read the bits and put 1s and 0s in each pixel as we come to them.</a:t>
            </a:r>
          </a:p>
        </p:txBody>
      </p:sp>
    </p:spTree>
    <p:extLst>
      <p:ext uri="{BB962C8B-B14F-4D97-AF65-F5344CB8AC3E}">
        <p14:creationId xmlns:p14="http://schemas.microsoft.com/office/powerpoint/2010/main" val="28950069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D4C68-3ED1-3244-99A1-B284989E29E7}"/>
              </a:ext>
            </a:extLst>
          </p:cNvPr>
          <p:cNvSpPr>
            <a:spLocks noGrp="1"/>
          </p:cNvSpPr>
          <p:nvPr>
            <p:ph type="body" sz="quarter" idx="10"/>
          </p:nvPr>
        </p:nvSpPr>
        <p:spPr/>
        <p:txBody>
          <a:bodyPr>
            <a:normAutofit fontScale="92500" lnSpcReduction="10000"/>
          </a:bodyPr>
          <a:lstStyle/>
          <a:p>
            <a:r>
              <a:rPr lang="en-US" dirty="0"/>
              <a:t>Ah, you say, but real-life images aren't just black and white, they're in shades of gray.</a:t>
            </a:r>
          </a:p>
          <a:p>
            <a:pPr lvl="1"/>
            <a:r>
              <a:rPr lang="en-US" dirty="0"/>
              <a:t>No problem. Just use more bits per pixel: instead of having just "black" and "white," we can have 4, or 8, or 256 </a:t>
            </a:r>
            <a:r>
              <a:rPr lang="en-US" dirty="0" err="1"/>
              <a:t>diferent</a:t>
            </a:r>
            <a:r>
              <a:rPr lang="en-US" dirty="0"/>
              <a:t> values. It takes more bits, but we get a better quality image</a:t>
            </a:r>
          </a:p>
          <a:p>
            <a:pPr lvl="1"/>
            <a:r>
              <a:rPr lang="en-US" b="1" dirty="0"/>
              <a:t>Show scale</a:t>
            </a:r>
            <a:r>
              <a:rPr lang="en-US" b="1" i="1" dirty="0"/>
              <a:t>, </a:t>
            </a:r>
            <a:r>
              <a:rPr lang="en-US" b="1" dirty="0"/>
              <a:t>show reencoding of image</a:t>
            </a:r>
          </a:p>
          <a:p>
            <a:r>
              <a:rPr lang="en-US" dirty="0"/>
              <a:t>What about color? Just use three scales instead of one. Red, green, and blue, the primary colors for light.</a:t>
            </a:r>
          </a:p>
          <a:p>
            <a:pPr lvl="1"/>
            <a:r>
              <a:rPr lang="en-US" b="1" dirty="0"/>
              <a:t>Show RGB bar charts in one pixel, then converting to bits</a:t>
            </a:r>
          </a:p>
          <a:p>
            <a:pPr lvl="1"/>
            <a:r>
              <a:rPr lang="en-US" b="1" dirty="0"/>
              <a:t>Repeat at level of the whole image</a:t>
            </a:r>
          </a:p>
        </p:txBody>
      </p:sp>
    </p:spTree>
    <p:extLst>
      <p:ext uri="{BB962C8B-B14F-4D97-AF65-F5344CB8AC3E}">
        <p14:creationId xmlns:p14="http://schemas.microsoft.com/office/powerpoint/2010/main" val="1759417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46AA77-44B8-FC4E-8E91-C5E0FBEEF925}"/>
              </a:ext>
            </a:extLst>
          </p:cNvPr>
          <p:cNvSpPr>
            <a:spLocks noGrp="1"/>
          </p:cNvSpPr>
          <p:nvPr>
            <p:ph type="body" sz="quarter" idx="10"/>
          </p:nvPr>
        </p:nvSpPr>
        <p:spPr/>
        <p:txBody>
          <a:bodyPr/>
          <a:lstStyle/>
          <a:p>
            <a:r>
              <a:rPr lang="en-US" dirty="0"/>
              <a:t>And if the quality still isn't good enough, just make your pixels smaller and smaller</a:t>
            </a:r>
          </a:p>
          <a:p>
            <a:pPr lvl="1"/>
            <a:r>
              <a:rPr lang="en-US" b="1" dirty="0"/>
              <a:t>Repeat, quickly, with increasingly small grids</a:t>
            </a:r>
            <a:endParaRPr lang="en-US" dirty="0"/>
          </a:p>
          <a:p>
            <a:r>
              <a:rPr lang="en-US" dirty="0"/>
              <a:t>Any picture can be encoded as bits with more detail than the human eye can pick out. It may take a lot of bits, but computers and storage are getting bigger and cheaper all the time</a:t>
            </a:r>
          </a:p>
        </p:txBody>
      </p:sp>
    </p:spTree>
    <p:extLst>
      <p:ext uri="{BB962C8B-B14F-4D97-AF65-F5344CB8AC3E}">
        <p14:creationId xmlns:p14="http://schemas.microsoft.com/office/powerpoint/2010/main" val="3600195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AB65A1-5518-F147-8319-8CC9F3236BBC}"/>
              </a:ext>
            </a:extLst>
          </p:cNvPr>
          <p:cNvSpPr>
            <a:spLocks noGrp="1"/>
          </p:cNvSpPr>
          <p:nvPr>
            <p:ph type="body" sz="quarter" idx="10"/>
          </p:nvPr>
        </p:nvSpPr>
        <p:spPr/>
        <p:txBody>
          <a:bodyPr/>
          <a:lstStyle/>
          <a:p>
            <a:r>
              <a:rPr lang="en-US" dirty="0"/>
              <a:t>How about audio?</a:t>
            </a:r>
          </a:p>
          <a:p>
            <a:r>
              <a:rPr lang="en-US" dirty="0"/>
              <a:t>Well, sound waves are literally just </a:t>
            </a:r>
            <a:r>
              <a:rPr lang="en-US" i="1" dirty="0"/>
              <a:t>wave</a:t>
            </a:r>
            <a:r>
              <a:rPr lang="en-US" dirty="0"/>
              <a:t>s</a:t>
            </a:r>
            <a:r>
              <a:rPr lang="en-US" i="1" dirty="0"/>
              <a:t>: </a:t>
            </a:r>
            <a:r>
              <a:rPr lang="en-US" dirty="0"/>
              <a:t>the air vibrates back and forth</a:t>
            </a:r>
          </a:p>
          <a:p>
            <a:r>
              <a:rPr lang="en-US" dirty="0"/>
              <a:t>A microphone captures the level of those vibrations</a:t>
            </a:r>
          </a:p>
          <a:p>
            <a:pPr lvl="1"/>
            <a:r>
              <a:rPr lang="en-US" b="1" dirty="0"/>
              <a:t>Show waveform</a:t>
            </a:r>
            <a:endParaRPr lang="en-US" dirty="0"/>
          </a:p>
          <a:p>
            <a:r>
              <a:rPr lang="en-US" dirty="0"/>
              <a:t>We'll use the same trick we did with images: put a grid on it</a:t>
            </a:r>
          </a:p>
          <a:p>
            <a:pPr lvl="1"/>
            <a:r>
              <a:rPr lang="en-US" b="1" dirty="0"/>
              <a:t>Superimpose grid on waveform</a:t>
            </a:r>
          </a:p>
        </p:txBody>
      </p:sp>
    </p:spTree>
    <p:extLst>
      <p:ext uri="{BB962C8B-B14F-4D97-AF65-F5344CB8AC3E}">
        <p14:creationId xmlns:p14="http://schemas.microsoft.com/office/powerpoint/2010/main" val="178592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F4976-5D78-F149-9B6C-1C3536943FB2}"/>
              </a:ext>
            </a:extLst>
          </p:cNvPr>
          <p:cNvSpPr>
            <a:spLocks noGrp="1"/>
          </p:cNvSpPr>
          <p:nvPr>
            <p:ph type="body" sz="quarter" idx="10"/>
          </p:nvPr>
        </p:nvSpPr>
        <p:spPr/>
        <p:txBody>
          <a:bodyPr>
            <a:normAutofit fontScale="77500" lnSpcReduction="20000"/>
          </a:bodyPr>
          <a:lstStyle/>
          <a:p>
            <a:r>
              <a:rPr lang="en-US" dirty="0"/>
              <a:t>This time, we'll look to see how high the wave was at each moment in time we're capturing.</a:t>
            </a:r>
          </a:p>
          <a:p>
            <a:r>
              <a:rPr lang="en-US" b="1" dirty="0"/>
              <a:t>Replace wave with </a:t>
            </a:r>
            <a:r>
              <a:rPr lang="en-US" b="1" i="1" dirty="0"/>
              <a:t>single</a:t>
            </a:r>
            <a:r>
              <a:rPr lang="en-US" i="1" dirty="0"/>
              <a:t> </a:t>
            </a:r>
            <a:r>
              <a:rPr lang="en-US" b="1" dirty="0"/>
              <a:t>black pixel</a:t>
            </a:r>
            <a:r>
              <a:rPr lang="en-US" dirty="0"/>
              <a:t> </a:t>
            </a:r>
            <a:r>
              <a:rPr lang="en-US" b="1" dirty="0"/>
              <a:t>for each time slice, picking vertically closest</a:t>
            </a:r>
          </a:p>
          <a:p>
            <a:r>
              <a:rPr lang="en-US" dirty="0"/>
              <a:t>At each moment, the sound wave had some specific pressure. That value is a number, turn the number into bits.</a:t>
            </a:r>
          </a:p>
          <a:p>
            <a:r>
              <a:rPr lang="en-US" b="1" dirty="0"/>
              <a:t>Show scale along left, put bits by each pixel</a:t>
            </a:r>
            <a:endParaRPr lang="en-US" dirty="0"/>
          </a:p>
          <a:p>
            <a:r>
              <a:rPr lang="en-US" dirty="0"/>
              <a:t>Then just write the bits from each time slice in order and there you go. Those bits represent the sound wave.</a:t>
            </a:r>
          </a:p>
          <a:p>
            <a:r>
              <a:rPr lang="en-US" dirty="0"/>
              <a:t>Read them back and you can reconstruct the wave: put that into a speaker and you can hear it</a:t>
            </a:r>
          </a:p>
          <a:p>
            <a:r>
              <a:rPr lang="en-US" b="1" dirty="0"/>
              <a:t>Make pixelized wave again, play sound as slider sweeps across it</a:t>
            </a:r>
          </a:p>
        </p:txBody>
      </p:sp>
    </p:spTree>
    <p:extLst>
      <p:ext uri="{BB962C8B-B14F-4D97-AF65-F5344CB8AC3E}">
        <p14:creationId xmlns:p14="http://schemas.microsoft.com/office/powerpoint/2010/main" val="352025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5A9253-534C-A548-B5A0-7DD76419AFD1}"/>
              </a:ext>
            </a:extLst>
          </p:cNvPr>
          <p:cNvSpPr>
            <a:spLocks noGrp="1"/>
          </p:cNvSpPr>
          <p:nvPr>
            <p:ph type="body" sz="quarter" idx="10"/>
          </p:nvPr>
        </p:nvSpPr>
        <p:spPr/>
        <p:txBody>
          <a:bodyPr/>
          <a:lstStyle/>
          <a:p>
            <a:r>
              <a:rPr lang="en-US" dirty="0"/>
              <a:t>That &gt;&gt;&gt; is the </a:t>
            </a:r>
            <a:r>
              <a:rPr lang="en-US" dirty="0" err="1"/>
              <a:t>intepreter's</a:t>
            </a:r>
            <a:r>
              <a:rPr lang="en-US" dirty="0"/>
              <a:t> </a:t>
            </a:r>
            <a:r>
              <a:rPr lang="en-US" i="1" dirty="0"/>
              <a:t>prompt</a:t>
            </a:r>
            <a:r>
              <a:rPr lang="en-US" dirty="0"/>
              <a:t>: like an improv actor waiting for a castmate to say something to react to, the interpreter is waiting for me to write something in Python</a:t>
            </a:r>
          </a:p>
          <a:p>
            <a:r>
              <a:rPr lang="en-US" dirty="0"/>
              <a:t>Now that I'm running the Python interpreter, I'm going to type in our first program</a:t>
            </a:r>
          </a:p>
          <a:p>
            <a:pPr marL="0" indent="0">
              <a:buNone/>
            </a:pPr>
            <a:endParaRPr lang="en-US" dirty="0"/>
          </a:p>
        </p:txBody>
      </p:sp>
    </p:spTree>
    <p:extLst>
      <p:ext uri="{BB962C8B-B14F-4D97-AF65-F5344CB8AC3E}">
        <p14:creationId xmlns:p14="http://schemas.microsoft.com/office/powerpoint/2010/main" val="2772717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491751-857A-BD4C-9DB5-E8A1EEEB4B72}"/>
              </a:ext>
            </a:extLst>
          </p:cNvPr>
          <p:cNvSpPr>
            <a:spLocks noGrp="1"/>
          </p:cNvSpPr>
          <p:nvPr>
            <p:ph type="body" sz="quarter" idx="10"/>
          </p:nvPr>
        </p:nvSpPr>
        <p:spPr/>
        <p:txBody>
          <a:bodyPr>
            <a:normAutofit fontScale="77500" lnSpcReduction="20000"/>
          </a:bodyPr>
          <a:lstStyle/>
          <a:p>
            <a:r>
              <a:rPr lang="en-US" dirty="0"/>
              <a:t>If we have images and audio, video is easy.</a:t>
            </a:r>
          </a:p>
          <a:p>
            <a:r>
              <a:rPr lang="en-US" dirty="0"/>
              <a:t>Video is just a sequence of images at a known size. HDTV for example, is 1920 pixels across by 1080 pixels high typically at 60 of these frames per second. So you can just put the bits for each of those 60 images per second, in order, and that's your visual track.</a:t>
            </a:r>
          </a:p>
          <a:p>
            <a:r>
              <a:rPr lang="en-US" dirty="0"/>
              <a:t>Then send me the bits for the audio part along with the images, and my computer can play them simultaneously.</a:t>
            </a:r>
          </a:p>
          <a:p>
            <a:r>
              <a:rPr lang="en-US" dirty="0"/>
              <a:t>The </a:t>
            </a:r>
            <a:r>
              <a:rPr lang="en-US" i="1" dirty="0"/>
              <a:t>actual</a:t>
            </a:r>
            <a:r>
              <a:rPr lang="en-US" dirty="0"/>
              <a:t> HDTV standard is much much more complicated than this and better in many ways. But the basic idea is simple: break it down into images and audio, break the images down into pixels, break the audio down into time slices, encode the pixels and time slices, and boom.</a:t>
            </a:r>
          </a:p>
        </p:txBody>
      </p:sp>
    </p:spTree>
    <p:extLst>
      <p:ext uri="{BB962C8B-B14F-4D97-AF65-F5344CB8AC3E}">
        <p14:creationId xmlns:p14="http://schemas.microsoft.com/office/powerpoint/2010/main" val="3456933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D3882A-EB70-E942-84EC-88FF46A1AC7D}"/>
              </a:ext>
            </a:extLst>
          </p:cNvPr>
          <p:cNvSpPr>
            <a:spLocks noGrp="1"/>
          </p:cNvSpPr>
          <p:nvPr>
            <p:ph type="body" sz="quarter" idx="10"/>
          </p:nvPr>
        </p:nvSpPr>
        <p:spPr/>
        <p:txBody>
          <a:bodyPr>
            <a:normAutofit lnSpcReduction="10000"/>
          </a:bodyPr>
          <a:lstStyle/>
          <a:p>
            <a:r>
              <a:rPr lang="en-US" dirty="0"/>
              <a:t>There are lots of other things you can encode in computers – shapes for 3d-printed objects, driving directions, musical notes, etc. – but you can probably see how they all go.</a:t>
            </a:r>
          </a:p>
          <a:p>
            <a:r>
              <a:rPr lang="en-US" dirty="0"/>
              <a:t>First, find a way to describe the thing </a:t>
            </a:r>
            <a:r>
              <a:rPr lang="en-US" dirty="0" err="1"/>
              <a:t>preicsely</a:t>
            </a:r>
            <a:r>
              <a:rPr lang="en-US" dirty="0"/>
              <a:t>, breaking it down into smaller and smaller subunits.</a:t>
            </a:r>
          </a:p>
          <a:p>
            <a:r>
              <a:rPr lang="en-US" dirty="0"/>
              <a:t>Then, when those subunits are simple enough, turn each of them into bits.</a:t>
            </a:r>
          </a:p>
          <a:p>
            <a:r>
              <a:rPr lang="en-US" dirty="0"/>
              <a:t>That's all there is to it.</a:t>
            </a:r>
          </a:p>
        </p:txBody>
      </p:sp>
    </p:spTree>
    <p:extLst>
      <p:ext uri="{BB962C8B-B14F-4D97-AF65-F5344CB8AC3E}">
        <p14:creationId xmlns:p14="http://schemas.microsoft.com/office/powerpoint/2010/main" val="3708029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1</a:t>
            </a:r>
          </a:p>
          <a:p>
            <a:r>
              <a:rPr lang="en-US" dirty="0">
                <a:solidFill>
                  <a:schemeClr val="bg1"/>
                </a:solidFill>
              </a:rPr>
              <a:t>CTECH401_M1_08</a:t>
            </a:r>
          </a:p>
          <a:p>
            <a:r>
              <a:rPr lang="en-US" dirty="0">
                <a:solidFill>
                  <a:schemeClr val="bg1"/>
                </a:solidFill>
              </a:rPr>
              <a:t>Everything is Bits: Programs</a:t>
            </a:r>
          </a:p>
        </p:txBody>
      </p:sp>
    </p:spTree>
    <p:extLst>
      <p:ext uri="{BB962C8B-B14F-4D97-AF65-F5344CB8AC3E}">
        <p14:creationId xmlns:p14="http://schemas.microsoft.com/office/powerpoint/2010/main" val="2673067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Let's look at our Hello World program again.</a:t>
            </a:r>
          </a:p>
        </p:txBody>
      </p:sp>
    </p:spTree>
    <p:extLst>
      <p:ext uri="{BB962C8B-B14F-4D97-AF65-F5344CB8AC3E}">
        <p14:creationId xmlns:p14="http://schemas.microsoft.com/office/powerpoint/2010/main" val="3501814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53326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DAE85B-6571-8443-A79C-9FB01445A61E}"/>
              </a:ext>
            </a:extLst>
          </p:cNvPr>
          <p:cNvSpPr>
            <a:spLocks noGrp="1"/>
          </p:cNvSpPr>
          <p:nvPr>
            <p:ph type="body" sz="quarter" idx="10"/>
          </p:nvPr>
        </p:nvSpPr>
        <p:spPr/>
        <p:txBody>
          <a:bodyPr/>
          <a:lstStyle/>
          <a:p>
            <a:r>
              <a:rPr lang="en-US" dirty="0"/>
              <a:t>Here it is as bits</a:t>
            </a:r>
          </a:p>
        </p:txBody>
      </p:sp>
    </p:spTree>
    <p:extLst>
      <p:ext uri="{BB962C8B-B14F-4D97-AF65-F5344CB8AC3E}">
        <p14:creationId xmlns:p14="http://schemas.microsoft.com/office/powerpoint/2010/main" val="2147833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B65403-3692-AB47-A613-48EDC038768B}"/>
              </a:ext>
            </a:extLst>
          </p:cNvPr>
          <p:cNvSpPr>
            <a:spLocks noGrp="1"/>
          </p:cNvSpPr>
          <p:nvPr>
            <p:ph type="body" sz="quarter" idx="11"/>
          </p:nvPr>
        </p:nvSpPr>
        <p:spPr>
          <a:xfrm>
            <a:off x="5892800" y="359330"/>
            <a:ext cx="6011900" cy="2171492"/>
          </a:xfrm>
        </p:spPr>
        <p:txBody>
          <a:bodyPr/>
          <a:lstStyle/>
          <a:p>
            <a:r>
              <a:rPr lang="en-US" b="1" dirty="0"/>
              <a:t>0111000001110010011010010110111001110100001010000010011101001000011001010110110001101100011011110010110000100000011101110110111101110010011011000110010000100001001001110010100100001010</a:t>
            </a:r>
          </a:p>
        </p:txBody>
      </p:sp>
      <p:sp>
        <p:nvSpPr>
          <p:cNvPr id="3" name="Text Placeholder 2">
            <a:extLst>
              <a:ext uri="{FF2B5EF4-FFF2-40B4-BE49-F238E27FC236}">
                <a16:creationId xmlns:a16="http://schemas.microsoft.com/office/drawing/2014/main" id="{0BFC861E-685C-3449-B352-B9C9D77E4CC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11956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0A2C3C-20C1-1046-B3C7-8B8B890F9173}"/>
              </a:ext>
            </a:extLst>
          </p:cNvPr>
          <p:cNvSpPr>
            <a:spLocks noGrp="1"/>
          </p:cNvSpPr>
          <p:nvPr>
            <p:ph type="body" sz="quarter" idx="10"/>
          </p:nvPr>
        </p:nvSpPr>
        <p:spPr/>
        <p:txBody>
          <a:bodyPr>
            <a:normAutofit fontScale="92500" lnSpcReduction="10000"/>
          </a:bodyPr>
          <a:lstStyle/>
          <a:p>
            <a:r>
              <a:rPr lang="en-US" dirty="0"/>
              <a:t>So those bits are playing two roles.</a:t>
            </a:r>
          </a:p>
          <a:p>
            <a:r>
              <a:rPr lang="en-US" dirty="0"/>
              <a:t>First, they're </a:t>
            </a:r>
            <a:r>
              <a:rPr lang="en-US" i="1" dirty="0"/>
              <a:t>data</a:t>
            </a:r>
            <a:r>
              <a:rPr lang="en-US" dirty="0"/>
              <a:t>: we can put those bits in a computer. We can save them in a file. We can read them back and display them as text. </a:t>
            </a:r>
          </a:p>
          <a:p>
            <a:r>
              <a:rPr lang="en-US" dirty="0"/>
              <a:t>Second, they're a </a:t>
            </a:r>
            <a:r>
              <a:rPr lang="en-US" i="1" dirty="0"/>
              <a:t>program</a:t>
            </a:r>
            <a:r>
              <a:rPr lang="en-US" dirty="0"/>
              <a:t>: when I tell the computer to run that program, it computes for a bit and then prints some words to the screen.</a:t>
            </a:r>
          </a:p>
          <a:p>
            <a:r>
              <a:rPr lang="en-US" dirty="0"/>
              <a:t>Just like text is data that we interpret as text under the rules of Unicode, Python programs are data that we interpret as instructions to he computer under the rules of Python</a:t>
            </a:r>
          </a:p>
        </p:txBody>
      </p:sp>
    </p:spTree>
    <p:extLst>
      <p:ext uri="{BB962C8B-B14F-4D97-AF65-F5344CB8AC3E}">
        <p14:creationId xmlns:p14="http://schemas.microsoft.com/office/powerpoint/2010/main" val="1974554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CC215A-E933-5C46-9FE9-17462ECFCA4F}"/>
              </a:ext>
            </a:extLst>
          </p:cNvPr>
          <p:cNvSpPr>
            <a:spLocks noGrp="1"/>
          </p:cNvSpPr>
          <p:nvPr>
            <p:ph type="body" sz="quarter" idx="10"/>
          </p:nvPr>
        </p:nvSpPr>
        <p:spPr/>
        <p:txBody>
          <a:bodyPr>
            <a:normAutofit/>
          </a:bodyPr>
          <a:lstStyle/>
          <a:p>
            <a:r>
              <a:rPr lang="en-US" dirty="0"/>
              <a:t>So programs </a:t>
            </a:r>
            <a:r>
              <a:rPr lang="en-US" i="1" dirty="0"/>
              <a:t>are</a:t>
            </a:r>
            <a:r>
              <a:rPr lang="en-US" dirty="0"/>
              <a:t> bits. (Everything in a computer is bits.)</a:t>
            </a:r>
          </a:p>
          <a:p>
            <a:r>
              <a:rPr lang="en-US" dirty="0"/>
              <a:t>Programs also </a:t>
            </a:r>
            <a:r>
              <a:rPr lang="en-US" i="1" dirty="0"/>
              <a:t>change</a:t>
            </a:r>
            <a:r>
              <a:rPr lang="en-US" dirty="0"/>
              <a:t> bits. When we run the hello world program, the computer follows those instructions and moves bits around in various ways until certain pixels on the screen light up.</a:t>
            </a:r>
          </a:p>
          <a:p>
            <a:r>
              <a:rPr lang="en-US" dirty="0"/>
              <a:t>Everything that happens in a computer consists of changing certain bits according to instructions in certain other bits</a:t>
            </a:r>
          </a:p>
        </p:txBody>
      </p:sp>
    </p:spTree>
    <p:extLst>
      <p:ext uri="{BB962C8B-B14F-4D97-AF65-F5344CB8AC3E}">
        <p14:creationId xmlns:p14="http://schemas.microsoft.com/office/powerpoint/2010/main" val="3730163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C3B5F2-22DF-D04D-A424-F01B8D344F91}"/>
              </a:ext>
            </a:extLst>
          </p:cNvPr>
          <p:cNvSpPr>
            <a:spLocks noGrp="1"/>
          </p:cNvSpPr>
          <p:nvPr>
            <p:ph type="body" sz="quarter" idx="10"/>
          </p:nvPr>
        </p:nvSpPr>
        <p:spPr/>
        <p:txBody>
          <a:bodyPr/>
          <a:lstStyle/>
          <a:p>
            <a:r>
              <a:rPr lang="en-US" dirty="0"/>
              <a:t>Learning to program is learning how to make the bits that contain your instructions for what the other bits should do. That's what you're going to do.</a:t>
            </a:r>
          </a:p>
        </p:txBody>
      </p:sp>
    </p:spTree>
    <p:extLst>
      <p:ext uri="{BB962C8B-B14F-4D97-AF65-F5344CB8AC3E}">
        <p14:creationId xmlns:p14="http://schemas.microsoft.com/office/powerpoint/2010/main" val="92520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8010F-FDD0-D542-8855-90ADE2FA2C7F}"/>
              </a:ext>
            </a:extLst>
          </p:cNvPr>
          <p:cNvSpPr>
            <a:spLocks noGrp="1"/>
          </p:cNvSpPr>
          <p:nvPr>
            <p:ph sz="quarter" idx="10"/>
          </p:nvPr>
        </p:nvSpPr>
        <p:spPr/>
        <p:txBody>
          <a:bodyPr/>
          <a:lstStyle/>
          <a:p>
            <a:r>
              <a:rPr lang="en-US" dirty="0"/>
              <a:t>&gt;&gt;&gt; print('Hello, world!')</a:t>
            </a:r>
          </a:p>
        </p:txBody>
      </p:sp>
      <p:sp>
        <p:nvSpPr>
          <p:cNvPr id="3" name="TextBox 2">
            <a:extLst>
              <a:ext uri="{FF2B5EF4-FFF2-40B4-BE49-F238E27FC236}">
                <a16:creationId xmlns:a16="http://schemas.microsoft.com/office/drawing/2014/main" id="{E6715B59-C1DF-6046-ADBB-D91EFFD29B84}"/>
              </a:ext>
            </a:extLst>
          </p:cNvPr>
          <p:cNvSpPr txBox="1"/>
          <p:nvPr/>
        </p:nvSpPr>
        <p:spPr>
          <a:xfrm>
            <a:off x="1086678" y="88789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0406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2DC261-363C-B449-9C76-CFEF9FE7EEB8}"/>
              </a:ext>
            </a:extLst>
          </p:cNvPr>
          <p:cNvSpPr>
            <a:spLocks noGrp="1"/>
          </p:cNvSpPr>
          <p:nvPr>
            <p:ph type="body" sz="quarter" idx="10"/>
          </p:nvPr>
        </p:nvSpPr>
        <p:spPr/>
        <p:txBody>
          <a:bodyPr/>
          <a:lstStyle/>
          <a:p>
            <a:r>
              <a:rPr lang="en-US" dirty="0"/>
              <a:t>There you go. It printed hello world</a:t>
            </a:r>
          </a:p>
          <a:p>
            <a:r>
              <a:rPr lang="en-US" dirty="0"/>
              <a:t>Let's look at this program more closely. </a:t>
            </a:r>
          </a:p>
          <a:p>
            <a:r>
              <a:rPr lang="en-US" dirty="0"/>
              <a:t>Here's a nice version with some color so you can tell the different parts apart</a:t>
            </a:r>
          </a:p>
        </p:txBody>
      </p:sp>
    </p:spTree>
    <p:extLst>
      <p:ext uri="{BB962C8B-B14F-4D97-AF65-F5344CB8AC3E}">
        <p14:creationId xmlns:p14="http://schemas.microsoft.com/office/powerpoint/2010/main" val="92071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5EB5-957A-9248-9178-D5D0F50F5E35}"/>
              </a:ext>
            </a:extLst>
          </p:cNvPr>
          <p:cNvSpPr>
            <a:spLocks noGrp="1"/>
          </p:cNvSpPr>
          <p:nvPr>
            <p:ph type="body" sz="quarter" idx="11"/>
          </p:nvPr>
        </p:nvSpPr>
        <p:spPr>
          <a:xfrm>
            <a:off x="5892800" y="359330"/>
            <a:ext cx="6011900" cy="509498"/>
          </a:xfrm>
        </p:spPr>
        <p:txBody>
          <a:bodyPr/>
          <a:lstStyle/>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'Hello, world!'</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7C1D8837-2B38-E443-84CA-19FFA0E987A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52954870"/>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5261</TotalTime>
  <Words>3203</Words>
  <Application>Microsoft Macintosh PowerPoint</Application>
  <PresentationFormat>Widescreen</PresentationFormat>
  <Paragraphs>247</Paragraphs>
  <Slides>69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53</cp:revision>
  <dcterms:created xsi:type="dcterms:W3CDTF">2018-05-23T17:51:33Z</dcterms:created>
  <dcterms:modified xsi:type="dcterms:W3CDTF">2019-01-22T20:47:36Z</dcterms:modified>
</cp:coreProperties>
</file>