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72" r:id="rId2"/>
    <p:sldId id="273" r:id="rId3"/>
    <p:sldId id="276" r:id="rId4"/>
    <p:sldId id="274" r:id="rId5"/>
    <p:sldId id="277" r:id="rId6"/>
    <p:sldId id="278" r:id="rId7"/>
    <p:sldId id="279" r:id="rId8"/>
    <p:sldId id="296" r:id="rId9"/>
    <p:sldId id="281" r:id="rId10"/>
    <p:sldId id="280" r:id="rId11"/>
    <p:sldId id="298" r:id="rId12"/>
    <p:sldId id="299" r:id="rId13"/>
    <p:sldId id="297" r:id="rId14"/>
    <p:sldId id="300" r:id="rId15"/>
    <p:sldId id="301" r:id="rId16"/>
    <p:sldId id="302" r:id="rId17"/>
    <p:sldId id="303" r:id="rId18"/>
    <p:sldId id="282" r:id="rId19"/>
    <p:sldId id="304" r:id="rId20"/>
    <p:sldId id="305" r:id="rId21"/>
    <p:sldId id="307" r:id="rId22"/>
    <p:sldId id="308" r:id="rId23"/>
    <p:sldId id="309" r:id="rId24"/>
    <p:sldId id="310" r:id="rId25"/>
    <p:sldId id="284" r:id="rId26"/>
    <p:sldId id="285" r:id="rId27"/>
    <p:sldId id="311" r:id="rId28"/>
    <p:sldId id="312" r:id="rId29"/>
    <p:sldId id="313" r:id="rId30"/>
    <p:sldId id="314" r:id="rId31"/>
    <p:sldId id="315" r:id="rId32"/>
    <p:sldId id="287" r:id="rId33"/>
    <p:sldId id="288" r:id="rId34"/>
    <p:sldId id="289" r:id="rId35"/>
    <p:sldId id="290"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31"/>
    <p:restoredTop sz="77388"/>
  </p:normalViewPr>
  <p:slideViewPr>
    <p:cSldViewPr snapToGrid="0" snapToObjects="1">
      <p:cViewPr varScale="1">
        <p:scale>
          <a:sx n="94" d="100"/>
          <a:sy n="94" d="100"/>
        </p:scale>
        <p:origin x="53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5/12/19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393747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7</a:t>
            </a:fld>
            <a:endParaRPr lang="en-US"/>
          </a:p>
        </p:txBody>
      </p:sp>
    </p:spTree>
    <p:extLst>
      <p:ext uri="{BB962C8B-B14F-4D97-AF65-F5344CB8AC3E}">
        <p14:creationId xmlns:p14="http://schemas.microsoft.com/office/powerpoint/2010/main" val="118537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8</a:t>
            </a:fld>
            <a:endParaRPr lang="en-US"/>
          </a:p>
        </p:txBody>
      </p:sp>
    </p:spTree>
    <p:extLst>
      <p:ext uri="{BB962C8B-B14F-4D97-AF65-F5344CB8AC3E}">
        <p14:creationId xmlns:p14="http://schemas.microsoft.com/office/powerpoint/2010/main" val="192735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a:t>
            </a:fld>
            <a:endParaRPr lang="en-US"/>
          </a:p>
        </p:txBody>
      </p:sp>
    </p:spTree>
    <p:extLst>
      <p:ext uri="{BB962C8B-B14F-4D97-AF65-F5344CB8AC3E}">
        <p14:creationId xmlns:p14="http://schemas.microsoft.com/office/powerpoint/2010/main" val="256420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25</a:t>
            </a:fld>
            <a:endParaRPr lang="en-US"/>
          </a:p>
        </p:txBody>
      </p:sp>
    </p:spTree>
    <p:extLst>
      <p:ext uri="{BB962C8B-B14F-4D97-AF65-F5344CB8AC3E}">
        <p14:creationId xmlns:p14="http://schemas.microsoft.com/office/powerpoint/2010/main" val="1803791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32</a:t>
            </a:fld>
            <a:endParaRPr lang="en-US"/>
          </a:p>
        </p:txBody>
      </p:sp>
    </p:spTree>
    <p:extLst>
      <p:ext uri="{BB962C8B-B14F-4D97-AF65-F5344CB8AC3E}">
        <p14:creationId xmlns:p14="http://schemas.microsoft.com/office/powerpoint/2010/main" val="79953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a:t>
            </a:fld>
            <a:endParaRPr lang="en-US"/>
          </a:p>
        </p:txBody>
      </p:sp>
    </p:spTree>
    <p:extLst>
      <p:ext uri="{BB962C8B-B14F-4D97-AF65-F5344CB8AC3E}">
        <p14:creationId xmlns:p14="http://schemas.microsoft.com/office/powerpoint/2010/main" val="133289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68778"/>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CTECH403_M6_01</a:t>
            </a:r>
          </a:p>
          <a:p>
            <a:r>
              <a:rPr lang="en-US" dirty="0">
                <a:solidFill>
                  <a:schemeClr val="bg1"/>
                </a:solidFill>
              </a:rPr>
              <a:t>Module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lstStyle/>
          <a:p>
            <a:r>
              <a:rPr lang="en-US" dirty="0"/>
              <a:t>Let's run through the correspondence between </a:t>
            </a:r>
            <a:r>
              <a:rPr lang="en-US" dirty="0" err="1"/>
              <a:t>basicdb</a:t>
            </a:r>
            <a:r>
              <a:rPr lang="en-US" dirty="0"/>
              <a:t> functions and SQL commands</a:t>
            </a:r>
          </a:p>
        </p:txBody>
      </p:sp>
    </p:spTree>
    <p:extLst>
      <p:ext uri="{BB962C8B-B14F-4D97-AF65-F5344CB8AC3E}">
        <p14:creationId xmlns:p14="http://schemas.microsoft.com/office/powerpoint/2010/main" val="205147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949123" y="368778"/>
            <a:ext cx="10955577" cy="6326475"/>
          </a:xfrm>
        </p:spPr>
        <p:txBody>
          <a:bodyPr/>
          <a:lstStyle/>
          <a:p>
            <a:r>
              <a:rPr lang="en-US" dirty="0"/>
              <a:t># Creates an empty table with the specified fields</a:t>
            </a:r>
          </a:p>
          <a:p>
            <a:r>
              <a:rPr lang="en-US" dirty="0"/>
              <a:t># SQL: CREATE TABLE </a:t>
            </a:r>
            <a:r>
              <a:rPr lang="en-US" dirty="0" err="1"/>
              <a:t>table_name</a:t>
            </a:r>
            <a:r>
              <a:rPr lang="en-US" dirty="0"/>
              <a:t> (fields);</a:t>
            </a:r>
          </a:p>
          <a:p>
            <a:r>
              <a:rPr lang="en-US" dirty="0"/>
              <a:t>def </a:t>
            </a:r>
            <a:r>
              <a:rPr lang="en-US" dirty="0" err="1"/>
              <a:t>create_table</a:t>
            </a:r>
            <a:r>
              <a:rPr lang="en-US" dirty="0"/>
              <a:t>(</a:t>
            </a:r>
            <a:r>
              <a:rPr lang="en-US" dirty="0" err="1"/>
              <a:t>table_name</a:t>
            </a:r>
            <a:r>
              <a:rPr lang="en-US" dirty="0"/>
              <a:t>, </a:t>
            </a:r>
            <a:r>
              <a:rPr lang="en-US" dirty="0" err="1"/>
              <a:t>field_names</a:t>
            </a:r>
            <a:r>
              <a:rPr lang="en-US" dirty="0"/>
              <a:t>):</a:t>
            </a:r>
          </a:p>
          <a:p>
            <a:r>
              <a:rPr lang="en-US" dirty="0"/>
              <a:t>   </a:t>
            </a:r>
          </a:p>
          <a:p>
            <a:r>
              <a:rPr lang="en-US" dirty="0"/>
              <a:t># Removes the specified table from the database</a:t>
            </a:r>
          </a:p>
          <a:p>
            <a:r>
              <a:rPr lang="en-US" dirty="0"/>
              <a:t># SQL: DROP TABLE </a:t>
            </a:r>
            <a:r>
              <a:rPr lang="en-US" dirty="0" err="1"/>
              <a:t>table_name</a:t>
            </a:r>
            <a:r>
              <a:rPr lang="en-US" dirty="0"/>
              <a:t>;</a:t>
            </a:r>
          </a:p>
          <a:p>
            <a:r>
              <a:rPr lang="en-US" dirty="0"/>
              <a:t>def </a:t>
            </a:r>
            <a:r>
              <a:rPr lang="en-US" dirty="0" err="1"/>
              <a:t>drop_table</a:t>
            </a:r>
            <a:r>
              <a:rPr lang="en-US" dirty="0"/>
              <a:t>(</a:t>
            </a:r>
            <a:r>
              <a:rPr lang="en-US" dirty="0" err="1"/>
              <a:t>table_name</a:t>
            </a:r>
            <a:r>
              <a:rPr lang="en-US" dirty="0"/>
              <a:t>):</a:t>
            </a:r>
          </a:p>
          <a:p>
            <a:endParaRPr lang="en-US" dirty="0"/>
          </a:p>
          <a:p>
            <a:r>
              <a:rPr lang="en-US" dirty="0"/>
              <a:t># Add specified row to </a:t>
            </a:r>
            <a:r>
              <a:rPr lang="en-US" dirty="0" err="1"/>
              <a:t>table_name</a:t>
            </a:r>
            <a:endParaRPr lang="en-US" dirty="0"/>
          </a:p>
          <a:p>
            <a:r>
              <a:rPr lang="en-US" dirty="0"/>
              <a:t># SQL: INSERT INTO </a:t>
            </a:r>
            <a:r>
              <a:rPr lang="en-US" dirty="0" err="1"/>
              <a:t>table_name</a:t>
            </a:r>
            <a:r>
              <a:rPr lang="en-US" dirty="0"/>
              <a:t> VALUES row;</a:t>
            </a:r>
          </a:p>
          <a:p>
            <a:r>
              <a:rPr lang="en-US" dirty="0"/>
              <a:t>def insert(</a:t>
            </a:r>
            <a:r>
              <a:rPr lang="en-US" dirty="0" err="1"/>
              <a:t>table_name</a:t>
            </a:r>
            <a:r>
              <a:rPr lang="en-US" dirty="0"/>
              <a:t>, row):</a:t>
            </a:r>
          </a:p>
          <a:p>
            <a:endParaRPr lang="en-US" dirty="0"/>
          </a:p>
          <a:p>
            <a:r>
              <a:rPr lang="en-US" dirty="0"/>
              <a:t># Delete specified row from </a:t>
            </a:r>
            <a:r>
              <a:rPr lang="en-US" dirty="0" err="1"/>
              <a:t>table_name</a:t>
            </a:r>
            <a:endParaRPr lang="en-US" dirty="0"/>
          </a:p>
          <a:p>
            <a:r>
              <a:rPr lang="en-US" dirty="0"/>
              <a:t># SQL: DELETE FROM </a:t>
            </a:r>
            <a:r>
              <a:rPr lang="en-US" dirty="0" err="1"/>
              <a:t>table_name</a:t>
            </a:r>
            <a:r>
              <a:rPr lang="en-US" dirty="0"/>
              <a:t> ...</a:t>
            </a:r>
          </a:p>
          <a:p>
            <a:r>
              <a:rPr lang="en-US" dirty="0"/>
              <a:t>def delete(</a:t>
            </a:r>
            <a:r>
              <a:rPr lang="en-US" dirty="0" err="1"/>
              <a:t>table_name</a:t>
            </a:r>
            <a:r>
              <a:rPr lang="en-US" dirty="0"/>
              <a:t>, </a:t>
            </a:r>
            <a:r>
              <a:rPr lang="en-US" dirty="0" err="1"/>
              <a:t>delete_row</a:t>
            </a:r>
            <a:r>
              <a:rPr lang="en-US" dirty="0"/>
              <a:t>):</a:t>
            </a:r>
          </a:p>
        </p:txBody>
      </p:sp>
      <p:sp>
        <p:nvSpPr>
          <p:cNvPr id="2" name="TextBox 1">
            <a:extLst>
              <a:ext uri="{FF2B5EF4-FFF2-40B4-BE49-F238E27FC236}">
                <a16:creationId xmlns:a16="http://schemas.microsoft.com/office/drawing/2014/main" id="{3642BD0F-4E0B-F043-8B5C-6B4D00935452}"/>
              </a:ext>
            </a:extLst>
          </p:cNvPr>
          <p:cNvSpPr txBox="1"/>
          <p:nvPr/>
        </p:nvSpPr>
        <p:spPr>
          <a:xfrm>
            <a:off x="1856096" y="68239"/>
            <a:ext cx="1556836" cy="369332"/>
          </a:xfrm>
          <a:prstGeom prst="rect">
            <a:avLst/>
          </a:prstGeom>
          <a:noFill/>
        </p:spPr>
        <p:txBody>
          <a:bodyPr wrap="none" rtlCol="0">
            <a:spAutoFit/>
          </a:bodyPr>
          <a:lstStyle/>
          <a:p>
            <a:r>
              <a:rPr lang="en-US" dirty="0"/>
              <a:t>&lt;</a:t>
            </a:r>
            <a:r>
              <a:rPr lang="en-US" dirty="0" err="1"/>
              <a:t>basicdb.py</a:t>
            </a:r>
            <a:r>
              <a:rPr lang="en-US" dirty="0"/>
              <a:t>&gt;</a:t>
            </a:r>
          </a:p>
        </p:txBody>
      </p:sp>
    </p:spTree>
    <p:extLst>
      <p:ext uri="{BB962C8B-B14F-4D97-AF65-F5344CB8AC3E}">
        <p14:creationId xmlns:p14="http://schemas.microsoft.com/office/powerpoint/2010/main" val="93553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lstStyle/>
          <a:p>
            <a:r>
              <a:rPr lang="en-US" dirty="0"/>
              <a:t>SQL has commands for adding and removing entire tables: CREATE TABLE and DROP TABLE, that function just like </a:t>
            </a:r>
            <a:r>
              <a:rPr lang="en-US" dirty="0" err="1"/>
              <a:t>basicdb's</a:t>
            </a:r>
            <a:r>
              <a:rPr lang="en-US" dirty="0"/>
              <a:t> versions</a:t>
            </a:r>
          </a:p>
          <a:p>
            <a:r>
              <a:rPr lang="en-US" dirty="0"/>
              <a:t>SQL has commands for inserting rows and removing rows: INSERT INTO and DELETE FROM, that function a lot like </a:t>
            </a:r>
            <a:r>
              <a:rPr lang="en-US" dirty="0" err="1"/>
              <a:t>basicdb's</a:t>
            </a:r>
            <a:r>
              <a:rPr lang="en-US" dirty="0"/>
              <a:t> versions</a:t>
            </a:r>
          </a:p>
        </p:txBody>
      </p:sp>
    </p:spTree>
    <p:extLst>
      <p:ext uri="{BB962C8B-B14F-4D97-AF65-F5344CB8AC3E}">
        <p14:creationId xmlns:p14="http://schemas.microsoft.com/office/powerpoint/2010/main" val="253005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949123" y="368778"/>
            <a:ext cx="10955577" cy="14636443"/>
          </a:xfrm>
        </p:spPr>
        <p:txBody>
          <a:bodyPr/>
          <a:lstStyle/>
          <a:p>
            <a:r>
              <a:rPr lang="en-US" dirty="0"/>
              <a:t># Returns all the rows from </a:t>
            </a:r>
            <a:r>
              <a:rPr lang="en-US" dirty="0" err="1"/>
              <a:t>table_name</a:t>
            </a:r>
            <a:endParaRPr lang="en-US" dirty="0"/>
          </a:p>
          <a:p>
            <a:r>
              <a:rPr lang="en-US" dirty="0"/>
              <a:t># SQL: FROM </a:t>
            </a:r>
            <a:r>
              <a:rPr lang="en-US" dirty="0" err="1"/>
              <a:t>table_name</a:t>
            </a:r>
            <a:r>
              <a:rPr lang="en-US" dirty="0"/>
              <a:t>;</a:t>
            </a:r>
          </a:p>
          <a:p>
            <a:r>
              <a:rPr lang="en-US" dirty="0"/>
              <a:t>def </a:t>
            </a:r>
            <a:r>
              <a:rPr lang="en-US" dirty="0" err="1"/>
              <a:t>db_from</a:t>
            </a:r>
            <a:r>
              <a:rPr lang="en-US" dirty="0"/>
              <a:t>(</a:t>
            </a:r>
            <a:r>
              <a:rPr lang="en-US" dirty="0" err="1"/>
              <a:t>table_name</a:t>
            </a:r>
            <a:r>
              <a:rPr lang="en-US" dirty="0"/>
              <a:t>):</a:t>
            </a:r>
          </a:p>
          <a:p>
            <a:endParaRPr lang="en-US" dirty="0"/>
          </a:p>
          <a:p>
            <a:r>
              <a:rPr lang="en-US" dirty="0"/>
              <a:t># Extracts specified field</a:t>
            </a:r>
          </a:p>
          <a:p>
            <a:r>
              <a:rPr lang="en-US" dirty="0"/>
              <a:t># SQL: SELECT field </a:t>
            </a:r>
          </a:p>
          <a:p>
            <a:r>
              <a:rPr lang="en-US" dirty="0"/>
              <a:t>def select(rows, field):</a:t>
            </a:r>
          </a:p>
          <a:p>
            <a:endParaRPr lang="en-US" dirty="0"/>
          </a:p>
          <a:p>
            <a:r>
              <a:rPr lang="en-US" dirty="0"/>
              <a:t># Return list of only the rows where field == value</a:t>
            </a:r>
          </a:p>
          <a:p>
            <a:r>
              <a:rPr lang="en-US" dirty="0"/>
              <a:t># SQL: WHERE field=value</a:t>
            </a:r>
          </a:p>
          <a:p>
            <a:r>
              <a:rPr lang="en-US" dirty="0"/>
              <a:t>def where(rows, field, value):</a:t>
            </a:r>
          </a:p>
          <a:p>
            <a:endParaRPr lang="en-US" dirty="0"/>
          </a:p>
          <a:p>
            <a:r>
              <a:rPr lang="en-US" dirty="0"/>
              <a:t># Returns only the distinct rows in a list</a:t>
            </a:r>
          </a:p>
          <a:p>
            <a:r>
              <a:rPr lang="en-US" dirty="0"/>
              <a:t># SQL DISTINCT </a:t>
            </a:r>
          </a:p>
          <a:p>
            <a:r>
              <a:rPr lang="en-US" dirty="0"/>
              <a:t>def distinct(rows):</a:t>
            </a:r>
          </a:p>
          <a:p>
            <a:endParaRPr lang="en-US" dirty="0"/>
          </a:p>
          <a:p>
            <a:r>
              <a:rPr lang="en-US" dirty="0"/>
              <a:t># Sort a list of rows based on their value in field</a:t>
            </a:r>
          </a:p>
          <a:p>
            <a:r>
              <a:rPr lang="en-US" dirty="0"/>
              <a:t># SQL: ORDERBY field </a:t>
            </a:r>
          </a:p>
          <a:p>
            <a:r>
              <a:rPr lang="en-US" dirty="0"/>
              <a:t>def </a:t>
            </a:r>
            <a:r>
              <a:rPr lang="en-US" dirty="0" err="1"/>
              <a:t>orderby</a:t>
            </a:r>
            <a:r>
              <a:rPr lang="en-US" dirty="0"/>
              <a:t>(rows, field):</a:t>
            </a:r>
          </a:p>
          <a:p>
            <a:endParaRPr lang="en-US" dirty="0"/>
          </a:p>
          <a:p>
            <a:r>
              <a:rPr lang="en-US" dirty="0"/>
              <a:t># Counts the number of rows</a:t>
            </a:r>
          </a:p>
          <a:p>
            <a:r>
              <a:rPr lang="en-US" dirty="0"/>
              <a:t># SQL: COUNT(*)</a:t>
            </a:r>
          </a:p>
          <a:p>
            <a:r>
              <a:rPr lang="en-US" dirty="0"/>
              <a:t>def count(rows):</a:t>
            </a:r>
          </a:p>
          <a:p>
            <a:r>
              <a:rPr lang="en-US" dirty="0"/>
              <a:t>    </a:t>
            </a:r>
          </a:p>
          <a:p>
            <a:r>
              <a:rPr lang="en-US" dirty="0"/>
              <a:t># Totals the values in field</a:t>
            </a:r>
          </a:p>
          <a:p>
            <a:r>
              <a:rPr lang="en-US" dirty="0"/>
              <a:t># SQL: SUM(field)</a:t>
            </a:r>
          </a:p>
          <a:p>
            <a:r>
              <a:rPr lang="en-US" dirty="0"/>
              <a:t>def </a:t>
            </a:r>
            <a:r>
              <a:rPr lang="en-US" dirty="0" err="1"/>
              <a:t>db_sum</a:t>
            </a:r>
            <a:r>
              <a:rPr lang="en-US" dirty="0"/>
              <a:t>(rows, field):</a:t>
            </a:r>
          </a:p>
          <a:p>
            <a:endParaRPr lang="en-US" dirty="0"/>
          </a:p>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351515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lnSpcReduction="10000"/>
          </a:bodyPr>
          <a:lstStyle/>
          <a:p>
            <a:r>
              <a:rPr lang="en-US" dirty="0"/>
              <a:t>SQL FROM is like </a:t>
            </a:r>
            <a:r>
              <a:rPr lang="en-US" dirty="0" err="1"/>
              <a:t>basicdb's</a:t>
            </a:r>
            <a:r>
              <a:rPr lang="en-US" dirty="0"/>
              <a:t> </a:t>
            </a:r>
            <a:r>
              <a:rPr lang="en-US" dirty="0" err="1"/>
              <a:t>db_from</a:t>
            </a:r>
            <a:r>
              <a:rPr lang="en-US" dirty="0"/>
              <a:t>: it takes a table name and give you back all the rows in the table</a:t>
            </a:r>
          </a:p>
          <a:p>
            <a:r>
              <a:rPr lang="en-US" dirty="0"/>
              <a:t>We called </a:t>
            </a:r>
            <a:r>
              <a:rPr lang="en-US" dirty="0" err="1"/>
              <a:t>basicdb's</a:t>
            </a:r>
            <a:r>
              <a:rPr lang="en-US" dirty="0"/>
              <a:t> </a:t>
            </a:r>
            <a:r>
              <a:rPr lang="en-US" i="1" dirty="0" err="1"/>
              <a:t>db</a:t>
            </a:r>
            <a:r>
              <a:rPr lang="en-US" dirty="0" err="1"/>
              <a:t>_from</a:t>
            </a:r>
            <a:r>
              <a:rPr lang="en-US" dirty="0"/>
              <a:t> because "from" is a keyword in Python: it's used in a kind of advanced control flow we haven't discussed</a:t>
            </a:r>
          </a:p>
          <a:p>
            <a:r>
              <a:rPr lang="en-US" dirty="0"/>
              <a:t>SELECT in SQL is more powerful: it can select multiple columns at once</a:t>
            </a:r>
          </a:p>
          <a:p>
            <a:r>
              <a:rPr lang="en-US" dirty="0"/>
              <a:t>And WHERE in SQL is also more powerful: it can do much more than check a single value in one column</a:t>
            </a:r>
          </a:p>
        </p:txBody>
      </p:sp>
    </p:spTree>
    <p:extLst>
      <p:ext uri="{BB962C8B-B14F-4D97-AF65-F5344CB8AC3E}">
        <p14:creationId xmlns:p14="http://schemas.microsoft.com/office/powerpoint/2010/main" val="419163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949123" y="368778"/>
            <a:ext cx="10955577" cy="9234964"/>
          </a:xfrm>
        </p:spPr>
        <p:txBody>
          <a:bodyPr/>
          <a:lstStyle/>
          <a:p>
            <a:r>
              <a:rPr lang="en-US" dirty="0"/>
              <a:t># Returns only the distinct rows in a list</a:t>
            </a:r>
          </a:p>
          <a:p>
            <a:r>
              <a:rPr lang="en-US" dirty="0"/>
              <a:t># SQL DISTINCT </a:t>
            </a:r>
          </a:p>
          <a:p>
            <a:r>
              <a:rPr lang="en-US" dirty="0"/>
              <a:t>def distinct(rows):</a:t>
            </a:r>
          </a:p>
          <a:p>
            <a:endParaRPr lang="en-US" dirty="0"/>
          </a:p>
          <a:p>
            <a:r>
              <a:rPr lang="en-US" dirty="0"/>
              <a:t># Sort a list of rows based on their value in field</a:t>
            </a:r>
          </a:p>
          <a:p>
            <a:r>
              <a:rPr lang="en-US" dirty="0"/>
              <a:t># SQL: ORDERBY field </a:t>
            </a:r>
          </a:p>
          <a:p>
            <a:r>
              <a:rPr lang="en-US" dirty="0"/>
              <a:t>def </a:t>
            </a:r>
            <a:r>
              <a:rPr lang="en-US" dirty="0" err="1"/>
              <a:t>orderby</a:t>
            </a:r>
            <a:r>
              <a:rPr lang="en-US" dirty="0"/>
              <a:t>(rows, field):</a:t>
            </a:r>
          </a:p>
          <a:p>
            <a:endParaRPr lang="en-US" dirty="0"/>
          </a:p>
          <a:p>
            <a:r>
              <a:rPr lang="en-US" dirty="0"/>
              <a:t># Counts the number of rows</a:t>
            </a:r>
          </a:p>
          <a:p>
            <a:r>
              <a:rPr lang="en-US" dirty="0"/>
              <a:t># SQL: COUNT(*)</a:t>
            </a:r>
          </a:p>
          <a:p>
            <a:r>
              <a:rPr lang="en-US" dirty="0"/>
              <a:t>def count(rows):</a:t>
            </a:r>
          </a:p>
          <a:p>
            <a:r>
              <a:rPr lang="en-US" dirty="0"/>
              <a:t>    </a:t>
            </a:r>
          </a:p>
          <a:p>
            <a:r>
              <a:rPr lang="en-US" dirty="0"/>
              <a:t># Totals the values in field</a:t>
            </a:r>
          </a:p>
          <a:p>
            <a:r>
              <a:rPr lang="en-US" dirty="0"/>
              <a:t># SQL: SUM(field)</a:t>
            </a:r>
          </a:p>
          <a:p>
            <a:r>
              <a:rPr lang="en-US" dirty="0"/>
              <a:t>def </a:t>
            </a:r>
            <a:r>
              <a:rPr lang="en-US" dirty="0" err="1"/>
              <a:t>db_sum</a:t>
            </a:r>
            <a:r>
              <a:rPr lang="en-US" dirty="0"/>
              <a:t>(rows, field):</a:t>
            </a:r>
          </a:p>
          <a:p>
            <a:endParaRPr lang="en-US" dirty="0"/>
          </a:p>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1797900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dirty="0"/>
              <a:t>DISTINCT in SQL is very much like </a:t>
            </a:r>
            <a:r>
              <a:rPr lang="en-US" dirty="0" err="1"/>
              <a:t>basicdb's</a:t>
            </a:r>
            <a:r>
              <a:rPr lang="en-US" dirty="0"/>
              <a:t> distinct: it eliminates duplicate rows.</a:t>
            </a:r>
          </a:p>
          <a:p>
            <a:r>
              <a:rPr lang="en-US" dirty="0"/>
              <a:t>ORDERBY, COUNT, and SUM are all similar, although again I'm not going to mention some of the other ways you can also use them in SQL</a:t>
            </a:r>
          </a:p>
        </p:txBody>
      </p:sp>
    </p:spTree>
    <p:extLst>
      <p:ext uri="{BB962C8B-B14F-4D97-AF65-F5344CB8AC3E}">
        <p14:creationId xmlns:p14="http://schemas.microsoft.com/office/powerpoint/2010/main" val="27455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949123" y="368778"/>
            <a:ext cx="10955577" cy="2586990"/>
          </a:xfrm>
        </p:spPr>
        <p:txBody>
          <a:bodyPr/>
          <a:lstStyle/>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168000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0E6955-4557-E34E-B46E-225604651BFB}"/>
              </a:ext>
            </a:extLst>
          </p:cNvPr>
          <p:cNvSpPr>
            <a:spLocks noGrp="1"/>
          </p:cNvSpPr>
          <p:nvPr>
            <p:ph type="body" sz="quarter" idx="10"/>
          </p:nvPr>
        </p:nvSpPr>
        <p:spPr/>
        <p:txBody>
          <a:bodyPr/>
          <a:lstStyle/>
          <a:p>
            <a:r>
              <a:rPr lang="en-US" dirty="0"/>
              <a:t>That leaves JOIN, or rather, I should say INNER JOIN, because there are actually six different types of JOIN in SQL</a:t>
            </a:r>
          </a:p>
          <a:p>
            <a:r>
              <a:rPr lang="en-US" dirty="0"/>
              <a:t>We used the simplest, which only creates rows when there's an exact match — joins can also be used to fill in default values and do lots of other kinds of deep database wizardry</a:t>
            </a:r>
          </a:p>
        </p:txBody>
      </p:sp>
    </p:spTree>
    <p:extLst>
      <p:ext uri="{BB962C8B-B14F-4D97-AF65-F5344CB8AC3E}">
        <p14:creationId xmlns:p14="http://schemas.microsoft.com/office/powerpoint/2010/main" val="326475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0E6955-4557-E34E-B46E-225604651BFB}"/>
              </a:ext>
            </a:extLst>
          </p:cNvPr>
          <p:cNvSpPr>
            <a:spLocks noGrp="1"/>
          </p:cNvSpPr>
          <p:nvPr>
            <p:ph type="body" sz="quarter" idx="10"/>
          </p:nvPr>
        </p:nvSpPr>
        <p:spPr/>
        <p:txBody>
          <a:bodyPr/>
          <a:lstStyle/>
          <a:p>
            <a:r>
              <a:rPr lang="en-US" dirty="0"/>
              <a:t>The syntax of SQL is fairly readable, but it can be subtle and it takes some getting used to. </a:t>
            </a:r>
          </a:p>
          <a:p>
            <a:r>
              <a:rPr lang="en-US" dirty="0"/>
              <a:t>Generally speaking, in a query, it's easiest start by finding the FROM to know what table you're looking at. Read to the right to see how you restrict your attention to specific rows and then to the left to see what you do with them.</a:t>
            </a:r>
          </a:p>
          <a:p>
            <a:r>
              <a:rPr lang="en-US" dirty="0"/>
              <a:t>Let's look at the canonical simple but useful SQL query; SELECT ... FROM ... WHERE</a:t>
            </a:r>
          </a:p>
          <a:p>
            <a:endParaRPr lang="en-US" dirty="0"/>
          </a:p>
          <a:p>
            <a:pPr marL="0" indent="0">
              <a:buNone/>
            </a:pPr>
            <a:endParaRPr lang="en-US" dirty="0"/>
          </a:p>
        </p:txBody>
      </p:sp>
    </p:spTree>
    <p:extLst>
      <p:ext uri="{BB962C8B-B14F-4D97-AF65-F5344CB8AC3E}">
        <p14:creationId xmlns:p14="http://schemas.microsoft.com/office/powerpoint/2010/main" val="323672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lnSpcReduction="10000"/>
          </a:bodyPr>
          <a:lstStyle/>
          <a:p>
            <a:r>
              <a:rPr lang="en-US" dirty="0"/>
              <a:t>In this module, we're going to move from our bare-bones </a:t>
            </a:r>
            <a:r>
              <a:rPr lang="en-US" dirty="0" err="1"/>
              <a:t>basicdb</a:t>
            </a:r>
            <a:r>
              <a:rPr lang="en-US" dirty="0"/>
              <a:t> to more sophisticated database programs</a:t>
            </a:r>
          </a:p>
          <a:p>
            <a:r>
              <a:rPr lang="en-US" dirty="0"/>
              <a:t>We're just going to scratch the surface of how to use them</a:t>
            </a:r>
          </a:p>
          <a:p>
            <a:r>
              <a:rPr lang="en-US" dirty="0"/>
              <a:t>But hopefully you'll see that they rely on the same fundamentals as </a:t>
            </a:r>
            <a:r>
              <a:rPr lang="en-US" dirty="0" err="1"/>
              <a:t>basicdb</a:t>
            </a:r>
            <a:endParaRPr lang="en-US" dirty="0"/>
          </a:p>
          <a:p>
            <a:r>
              <a:rPr lang="en-US" dirty="0"/>
              <a:t>The key to it all is a new programming language, called SQL: Structured Query Language</a:t>
            </a:r>
          </a:p>
        </p:txBody>
      </p:sp>
    </p:spTree>
    <p:extLst>
      <p:ext uri="{BB962C8B-B14F-4D97-AF65-F5344CB8AC3E}">
        <p14:creationId xmlns:p14="http://schemas.microsoft.com/office/powerpoint/2010/main" val="390879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898D0-261F-0B40-BB6A-B37C05A7F6D4}"/>
              </a:ext>
            </a:extLst>
          </p:cNvPr>
          <p:cNvSpPr>
            <a:spLocks noGrp="1"/>
          </p:cNvSpPr>
          <p:nvPr>
            <p:ph type="body" sz="quarter" idx="10"/>
          </p:nvPr>
        </p:nvSpPr>
        <p:spPr/>
        <p:txBody>
          <a:bodyPr>
            <a:normAutofit fontScale="92500" lnSpcReduction="10000"/>
          </a:bodyPr>
          <a:lstStyle/>
          <a:p>
            <a:r>
              <a:rPr lang="en-US" b="1" dirty="0"/>
              <a:t>SELECT "Zip Code" FROM </a:t>
            </a:r>
            <a:r>
              <a:rPr lang="en-US" b="1" dirty="0" err="1"/>
              <a:t>zipcodes</a:t>
            </a:r>
            <a:r>
              <a:rPr lang="en-US" b="1" dirty="0"/>
              <a:t> WHERE "State"="New York";</a:t>
            </a:r>
          </a:p>
          <a:p>
            <a:r>
              <a:rPr lang="en-US" dirty="0"/>
              <a:t>Start with</a:t>
            </a:r>
            <a:r>
              <a:rPr lang="en-US" b="1" dirty="0"/>
              <a:t> FROM </a:t>
            </a:r>
            <a:r>
              <a:rPr lang="en-US" b="1" dirty="0" err="1"/>
              <a:t>zipcodes</a:t>
            </a:r>
            <a:r>
              <a:rPr lang="en-US" dirty="0"/>
              <a:t> — looking at the </a:t>
            </a:r>
            <a:r>
              <a:rPr lang="en-US" dirty="0" err="1"/>
              <a:t>zipcodes</a:t>
            </a:r>
            <a:r>
              <a:rPr lang="en-US" dirty="0"/>
              <a:t> table</a:t>
            </a:r>
          </a:p>
          <a:p>
            <a:r>
              <a:rPr lang="en-US" dirty="0"/>
              <a:t>Which rows? Only those </a:t>
            </a:r>
            <a:r>
              <a:rPr lang="en-US" b="1" dirty="0"/>
              <a:t>WHERE "State"="New York"</a:t>
            </a:r>
            <a:endParaRPr lang="en-US" dirty="0"/>
          </a:p>
          <a:p>
            <a:r>
              <a:rPr lang="en-US" dirty="0"/>
              <a:t>What do we do with those rows: </a:t>
            </a:r>
            <a:r>
              <a:rPr lang="en-US" b="1" dirty="0"/>
              <a:t>SELECT "Zip Code"</a:t>
            </a:r>
          </a:p>
          <a:p>
            <a:r>
              <a:rPr lang="en-US" dirty="0"/>
              <a:t>Here's the equivalent </a:t>
            </a:r>
            <a:r>
              <a:rPr lang="en-US" dirty="0" err="1"/>
              <a:t>basicdb</a:t>
            </a:r>
            <a:r>
              <a:rPr lang="en-US" dirty="0"/>
              <a:t> command in Python: </a:t>
            </a:r>
            <a:r>
              <a:rPr lang="en-US" b="1" dirty="0"/>
              <a:t>select(where(from('</a:t>
            </a:r>
            <a:r>
              <a:rPr lang="en-US" b="1" dirty="0" err="1"/>
              <a:t>zipcodes</a:t>
            </a:r>
            <a:r>
              <a:rPr lang="en-US" b="1" dirty="0"/>
              <a:t>'), 'State', 'New York'), 'Zip Code')</a:t>
            </a:r>
          </a:p>
          <a:p>
            <a:endParaRPr lang="en-US" dirty="0"/>
          </a:p>
        </p:txBody>
      </p:sp>
    </p:spTree>
    <p:extLst>
      <p:ext uri="{BB962C8B-B14F-4D97-AF65-F5344CB8AC3E}">
        <p14:creationId xmlns:p14="http://schemas.microsoft.com/office/powerpoint/2010/main" val="286826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lnSpcReduction="10000"/>
          </a:bodyPr>
          <a:lstStyle/>
          <a:p>
            <a:r>
              <a:rPr lang="en-US" dirty="0"/>
              <a:t>What if we wanted to </a:t>
            </a:r>
            <a:r>
              <a:rPr lang="en-US" i="1" dirty="0"/>
              <a:t>count</a:t>
            </a:r>
            <a:r>
              <a:rPr lang="en-US" dirty="0"/>
              <a:t> the </a:t>
            </a:r>
            <a:r>
              <a:rPr lang="en-US" dirty="0" err="1"/>
              <a:t>zipcodes</a:t>
            </a:r>
            <a:r>
              <a:rPr lang="en-US" dirty="0"/>
              <a:t> in New York?</a:t>
            </a:r>
          </a:p>
          <a:p>
            <a:r>
              <a:rPr lang="en-US" dirty="0" err="1"/>
              <a:t>Basicdb</a:t>
            </a:r>
            <a:r>
              <a:rPr lang="en-US" dirty="0"/>
              <a:t>: </a:t>
            </a:r>
            <a:r>
              <a:rPr lang="en-US" b="1" dirty="0"/>
              <a:t>count(where(from('</a:t>
            </a:r>
            <a:r>
              <a:rPr lang="en-US" b="1" dirty="0" err="1"/>
              <a:t>zipcodes</a:t>
            </a:r>
            <a:r>
              <a:rPr lang="en-US" b="1" dirty="0"/>
              <a:t>'), 'State', 'New York'))</a:t>
            </a:r>
          </a:p>
          <a:p>
            <a:r>
              <a:rPr lang="en-US" dirty="0"/>
              <a:t>SQL: </a:t>
            </a:r>
            <a:r>
              <a:rPr lang="en-US" b="1" dirty="0"/>
              <a:t>SELECT COUNT(*) FROM "</a:t>
            </a:r>
            <a:r>
              <a:rPr lang="en-US" b="1" dirty="0" err="1"/>
              <a:t>zipcodes</a:t>
            </a:r>
            <a:r>
              <a:rPr lang="en-US" b="1" dirty="0"/>
              <a:t>" WHERE "State" = "New York";</a:t>
            </a:r>
          </a:p>
          <a:p>
            <a:r>
              <a:rPr lang="en-US" dirty="0"/>
              <a:t>This is another subtle detail I would explain more thoroughly if this were a course in SQL: you have to SELECT the results of a COUNT() in SQL </a:t>
            </a:r>
          </a:p>
        </p:txBody>
      </p:sp>
    </p:spTree>
    <p:extLst>
      <p:ext uri="{BB962C8B-B14F-4D97-AF65-F5344CB8AC3E}">
        <p14:creationId xmlns:p14="http://schemas.microsoft.com/office/powerpoint/2010/main" val="332457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a:bodyPr>
          <a:lstStyle/>
          <a:p>
            <a:r>
              <a:rPr lang="en-US" dirty="0"/>
              <a:t>Similarly, what are the </a:t>
            </a:r>
            <a:r>
              <a:rPr lang="en-US" i="1" dirty="0"/>
              <a:t>distinct</a:t>
            </a:r>
            <a:r>
              <a:rPr lang="en-US" dirty="0"/>
              <a:t> localities in New York, in alphabetical order?</a:t>
            </a:r>
          </a:p>
          <a:p>
            <a:r>
              <a:rPr lang="en-US" dirty="0" err="1"/>
              <a:t>Basicdb</a:t>
            </a:r>
            <a:r>
              <a:rPr lang="en-US" dirty="0"/>
              <a:t>: </a:t>
            </a:r>
            <a:r>
              <a:rPr lang="en-US" b="1" dirty="0"/>
              <a:t>distinct(select(</a:t>
            </a:r>
            <a:r>
              <a:rPr lang="en-US" b="1" dirty="0" err="1"/>
              <a:t>orderby</a:t>
            </a:r>
            <a:r>
              <a:rPr lang="en-US" b="1" dirty="0"/>
              <a:t>(where(from('</a:t>
            </a:r>
            <a:r>
              <a:rPr lang="en-US" b="1" dirty="0" err="1"/>
              <a:t>zipcodes</a:t>
            </a:r>
            <a:r>
              <a:rPr lang="en-US" b="1" dirty="0"/>
              <a:t>'), 'State', 'New York'), 'City'),'City'))</a:t>
            </a:r>
          </a:p>
          <a:p>
            <a:r>
              <a:rPr lang="en-US" dirty="0"/>
              <a:t>SQL: </a:t>
            </a:r>
            <a:r>
              <a:rPr lang="en-US" b="1" dirty="0"/>
              <a:t>SELECT DISTINCT "City" FROM "</a:t>
            </a:r>
            <a:r>
              <a:rPr lang="en-US" b="1" dirty="0" err="1"/>
              <a:t>zipcodes</a:t>
            </a:r>
            <a:r>
              <a:rPr lang="en-US" b="1" dirty="0"/>
              <a:t>" WHERE "State" = "New York" ORDER BY "City";</a:t>
            </a:r>
          </a:p>
        </p:txBody>
      </p:sp>
    </p:spTree>
    <p:extLst>
      <p:ext uri="{BB962C8B-B14F-4D97-AF65-F5344CB8AC3E}">
        <p14:creationId xmlns:p14="http://schemas.microsoft.com/office/powerpoint/2010/main" val="169760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a:bodyPr>
          <a:lstStyle/>
          <a:p>
            <a:r>
              <a:rPr lang="en-US" dirty="0"/>
              <a:t>Similarly, what are the </a:t>
            </a:r>
            <a:r>
              <a:rPr lang="en-US" i="1" dirty="0"/>
              <a:t>distinct</a:t>
            </a:r>
            <a:r>
              <a:rPr lang="en-US" dirty="0"/>
              <a:t> localities in New York, in alphabetical order?</a:t>
            </a:r>
          </a:p>
          <a:p>
            <a:r>
              <a:rPr lang="en-US" dirty="0" err="1"/>
              <a:t>Basicdb</a:t>
            </a:r>
            <a:r>
              <a:rPr lang="en-US" dirty="0"/>
              <a:t>: </a:t>
            </a:r>
            <a:r>
              <a:rPr lang="en-US" b="1" dirty="0"/>
              <a:t>distinct(select(</a:t>
            </a:r>
            <a:r>
              <a:rPr lang="en-US" b="1" dirty="0" err="1"/>
              <a:t>orderby</a:t>
            </a:r>
            <a:r>
              <a:rPr lang="en-US" b="1" dirty="0"/>
              <a:t>(where(from('</a:t>
            </a:r>
            <a:r>
              <a:rPr lang="en-US" b="1" dirty="0" err="1"/>
              <a:t>zipcodes</a:t>
            </a:r>
            <a:r>
              <a:rPr lang="en-US" b="1" dirty="0"/>
              <a:t>'), 'State', 'New York'), 'City'),'City'))</a:t>
            </a:r>
          </a:p>
          <a:p>
            <a:r>
              <a:rPr lang="en-US" dirty="0"/>
              <a:t>SQL: </a:t>
            </a:r>
            <a:r>
              <a:rPr lang="en-US" b="1" dirty="0"/>
              <a:t>SELECT DISTINCT "City" FROM "</a:t>
            </a:r>
            <a:r>
              <a:rPr lang="en-US" b="1" dirty="0" err="1"/>
              <a:t>zipcodes</a:t>
            </a:r>
            <a:r>
              <a:rPr lang="en-US" b="1" dirty="0"/>
              <a:t>" WHERE "State" = "New York" ORDER BY "City";</a:t>
            </a:r>
          </a:p>
        </p:txBody>
      </p:sp>
    </p:spTree>
    <p:extLst>
      <p:ext uri="{BB962C8B-B14F-4D97-AF65-F5344CB8AC3E}">
        <p14:creationId xmlns:p14="http://schemas.microsoft.com/office/powerpoint/2010/main" val="1886525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1EE162-91E0-F846-9609-BB7AD131F83A}"/>
              </a:ext>
            </a:extLst>
          </p:cNvPr>
          <p:cNvSpPr>
            <a:spLocks noGrp="1"/>
          </p:cNvSpPr>
          <p:nvPr>
            <p:ph type="body" sz="quarter" idx="10"/>
          </p:nvPr>
        </p:nvSpPr>
        <p:spPr/>
        <p:txBody>
          <a:bodyPr/>
          <a:lstStyle/>
          <a:p>
            <a:r>
              <a:rPr lang="en-US" dirty="0"/>
              <a:t>I could go on, but you get the picture. SQL is a programming language for writing database queries</a:t>
            </a:r>
          </a:p>
          <a:p>
            <a:r>
              <a:rPr lang="en-US" dirty="0"/>
              <a:t>It's very different from Python … but just like in Python you can build up what you want out of smaller pieces connected logically</a:t>
            </a:r>
          </a:p>
          <a:p>
            <a:r>
              <a:rPr lang="en-US" dirty="0"/>
              <a:t>SQL is a thing of beauty. A strange and austere beauty, like art made by space aliens, but beauty nonetheless</a:t>
            </a:r>
          </a:p>
        </p:txBody>
      </p:sp>
    </p:spTree>
    <p:extLst>
      <p:ext uri="{BB962C8B-B14F-4D97-AF65-F5344CB8AC3E}">
        <p14:creationId xmlns:p14="http://schemas.microsoft.com/office/powerpoint/2010/main" val="3453341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CTECH403_M6_04</a:t>
            </a:r>
          </a:p>
          <a:p>
            <a:r>
              <a:rPr lang="en-US" dirty="0">
                <a:solidFill>
                  <a:schemeClr val="bg1"/>
                </a:solidFill>
              </a:rPr>
              <a:t>SQL  in Python</a:t>
            </a:r>
          </a:p>
        </p:txBody>
      </p:sp>
    </p:spTree>
    <p:extLst>
      <p:ext uri="{BB962C8B-B14F-4D97-AF65-F5344CB8AC3E}">
        <p14:creationId xmlns:p14="http://schemas.microsoft.com/office/powerpoint/2010/main" val="1866737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4ED9E-73B2-BA40-8D03-973BF13155A7}"/>
              </a:ext>
            </a:extLst>
          </p:cNvPr>
          <p:cNvSpPr>
            <a:spLocks noGrp="1"/>
          </p:cNvSpPr>
          <p:nvPr>
            <p:ph type="body" sz="quarter" idx="10"/>
          </p:nvPr>
        </p:nvSpPr>
        <p:spPr/>
        <p:txBody>
          <a:bodyPr/>
          <a:lstStyle/>
          <a:p>
            <a:r>
              <a:rPr lang="en-US" dirty="0"/>
              <a:t>So far, </a:t>
            </a:r>
            <a:r>
              <a:rPr lang="en-US" dirty="0" err="1"/>
              <a:t>basicdb</a:t>
            </a:r>
            <a:r>
              <a:rPr lang="en-US" dirty="0"/>
              <a:t> has one big advantage over a separate database program like </a:t>
            </a:r>
            <a:r>
              <a:rPr lang="en-US" dirty="0" err="1"/>
              <a:t>sqlite</a:t>
            </a:r>
            <a:endParaRPr lang="en-US" dirty="0"/>
          </a:p>
          <a:p>
            <a:r>
              <a:rPr lang="en-US" i="1" dirty="0"/>
              <a:t>We can use it from within Python programs</a:t>
            </a:r>
            <a:endParaRPr lang="en-US" dirty="0"/>
          </a:p>
          <a:p>
            <a:r>
              <a:rPr lang="en-US" dirty="0"/>
              <a:t>So let's see how to connect </a:t>
            </a:r>
            <a:r>
              <a:rPr lang="en-US" dirty="0" err="1"/>
              <a:t>sqlite</a:t>
            </a:r>
            <a:r>
              <a:rPr lang="en-US" dirty="0"/>
              <a:t> to a Python program</a:t>
            </a:r>
          </a:p>
          <a:p>
            <a:r>
              <a:rPr lang="en-US" dirty="0"/>
              <a:t>(With the understanding that almost any other SQL database program you could imagine can also be connected in a similar way)</a:t>
            </a:r>
          </a:p>
        </p:txBody>
      </p:sp>
    </p:spTree>
    <p:extLst>
      <p:ext uri="{BB962C8B-B14F-4D97-AF65-F5344CB8AC3E}">
        <p14:creationId xmlns:p14="http://schemas.microsoft.com/office/powerpoint/2010/main" val="1229691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4ED9E-73B2-BA40-8D03-973BF13155A7}"/>
              </a:ext>
            </a:extLst>
          </p:cNvPr>
          <p:cNvSpPr>
            <a:spLocks noGrp="1"/>
          </p:cNvSpPr>
          <p:nvPr>
            <p:ph sz="quarter" idx="10"/>
          </p:nvPr>
        </p:nvSpPr>
        <p:spPr/>
        <p:txBody>
          <a:bodyPr>
            <a:normAutofit fontScale="92500"/>
          </a:bodyPr>
          <a:lstStyle/>
          <a:p>
            <a:r>
              <a:rPr lang="en-US" dirty="0"/>
              <a:t>&gt;&gt;&gt; import sqlite3</a:t>
            </a:r>
            <a:endParaRPr lang="en-US" b="1" dirty="0"/>
          </a:p>
          <a:p>
            <a:r>
              <a:rPr lang="en-US" b="1" dirty="0"/>
              <a:t>First, we import the sqlite3 library.</a:t>
            </a:r>
          </a:p>
          <a:p>
            <a:r>
              <a:rPr lang="en-US" b="1" dirty="0"/>
              <a:t>This is what lets us work with sqlite3, just as csv lets us work with </a:t>
            </a:r>
            <a:r>
              <a:rPr lang="en-US" b="1" dirty="0" err="1"/>
              <a:t>csvs</a:t>
            </a:r>
            <a:endParaRPr lang="en-US" b="1" dirty="0"/>
          </a:p>
          <a:p>
            <a:endParaRPr lang="en-US" dirty="0"/>
          </a:p>
          <a:p>
            <a:r>
              <a:rPr lang="en-US" dirty="0"/>
              <a:t>&gt;&gt;&gt; c = </a:t>
            </a:r>
            <a:r>
              <a:rPr lang="en-US" dirty="0" err="1"/>
              <a:t>sqlite.connect</a:t>
            </a:r>
            <a:r>
              <a:rPr lang="en-US" dirty="0"/>
              <a:t>('</a:t>
            </a:r>
            <a:r>
              <a:rPr lang="en-US" dirty="0" err="1"/>
              <a:t>zipcodesdb.sqlite</a:t>
            </a:r>
            <a:r>
              <a:rPr lang="en-US" dirty="0"/>
              <a:t>')</a:t>
            </a:r>
          </a:p>
          <a:p>
            <a:r>
              <a:rPr lang="en-US" b="1" dirty="0"/>
              <a:t>Then, we </a:t>
            </a:r>
            <a:r>
              <a:rPr lang="en-US" b="1" i="1" dirty="0"/>
              <a:t>connect</a:t>
            </a:r>
            <a:r>
              <a:rPr lang="en-US" b="1" dirty="0"/>
              <a:t> to a </a:t>
            </a:r>
            <a:r>
              <a:rPr lang="en-US" b="1" dirty="0" err="1"/>
              <a:t>sqlite</a:t>
            </a:r>
            <a:r>
              <a:rPr lang="en-US" b="1" dirty="0"/>
              <a:t> database. This opens the database file so we can work with it, just like opening a file to read/write it. c (for "connection") is like a file handle</a:t>
            </a:r>
            <a:endParaRPr lang="en-US" dirty="0"/>
          </a:p>
          <a:p>
            <a:endParaRPr lang="en-US" b="1" dirty="0"/>
          </a:p>
          <a:p>
            <a:r>
              <a:rPr lang="en-US" dirty="0"/>
              <a:t>&gt;&gt;&gt; cursor = </a:t>
            </a:r>
            <a:r>
              <a:rPr lang="en-US" dirty="0" err="1"/>
              <a:t>conn.cursor</a:t>
            </a:r>
            <a:r>
              <a:rPr lang="en-US" dirty="0"/>
              <a:t>()</a:t>
            </a:r>
          </a:p>
          <a:p>
            <a:r>
              <a:rPr lang="en-US" b="1" dirty="0"/>
              <a:t>Next, we create a "cursor" for executing SQL commands</a:t>
            </a:r>
          </a:p>
        </p:txBody>
      </p:sp>
    </p:spTree>
    <p:extLst>
      <p:ext uri="{BB962C8B-B14F-4D97-AF65-F5344CB8AC3E}">
        <p14:creationId xmlns:p14="http://schemas.microsoft.com/office/powerpoint/2010/main" val="123626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A1A76A-A63F-EB44-8A3B-6F02F6CA2302}"/>
              </a:ext>
            </a:extLst>
          </p:cNvPr>
          <p:cNvSpPr>
            <a:spLocks noGrp="1"/>
          </p:cNvSpPr>
          <p:nvPr>
            <p:ph sz="quarter" idx="10"/>
          </p:nvPr>
        </p:nvSpPr>
        <p:spPr/>
        <p:txBody>
          <a:bodyPr/>
          <a:lstStyle/>
          <a:p>
            <a:r>
              <a:rPr lang="en-US" dirty="0"/>
              <a:t>Once we have the cursor, we can actually execute SQL commands with </a:t>
            </a:r>
            <a:r>
              <a:rPr lang="en-US" b="1" dirty="0"/>
              <a:t>execute</a:t>
            </a:r>
            <a:r>
              <a:rPr lang="en-US" dirty="0"/>
              <a:t>:</a:t>
            </a:r>
          </a:p>
          <a:p>
            <a:endParaRPr lang="en-US" dirty="0"/>
          </a:p>
          <a:p>
            <a:r>
              <a:rPr lang="en-US" dirty="0"/>
              <a:t>&gt;&gt;&gt; </a:t>
            </a:r>
            <a:r>
              <a:rPr lang="en-US" b="1" dirty="0" err="1"/>
              <a:t>cursor.execute</a:t>
            </a:r>
            <a:r>
              <a:rPr lang="en-US" b="1" dirty="0"/>
              <a:t>('SELECT DISTINCT "State" FROM "</a:t>
            </a:r>
            <a:r>
              <a:rPr lang="en-US" b="1" dirty="0" err="1"/>
              <a:t>zipcodes</a:t>
            </a:r>
            <a:r>
              <a:rPr lang="en-US" b="1" dirty="0"/>
              <a:t>"')</a:t>
            </a:r>
          </a:p>
          <a:p>
            <a:r>
              <a:rPr lang="en-US" dirty="0"/>
              <a:t>This </a:t>
            </a:r>
            <a:r>
              <a:rPr lang="en-US" i="1" dirty="0"/>
              <a:t>loads</a:t>
            </a:r>
            <a:r>
              <a:rPr lang="en-US" dirty="0"/>
              <a:t> the list of results of the query into the cursor. What do you think we need to do in Python to look at them? That's right — let's call list() on it.</a:t>
            </a:r>
          </a:p>
          <a:p>
            <a:r>
              <a:rPr lang="en-US" b="1" dirty="0"/>
              <a:t>&gt;&gt;&gt; list(cursor)</a:t>
            </a:r>
          </a:p>
          <a:p>
            <a:r>
              <a:rPr lang="en-US" dirty="0"/>
              <a:t>Not bad!</a:t>
            </a:r>
          </a:p>
        </p:txBody>
      </p:sp>
    </p:spTree>
    <p:extLst>
      <p:ext uri="{BB962C8B-B14F-4D97-AF65-F5344CB8AC3E}">
        <p14:creationId xmlns:p14="http://schemas.microsoft.com/office/powerpoint/2010/main" val="2531570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477EE-C58C-D946-AFC4-C3F748CF81B9}"/>
              </a:ext>
            </a:extLst>
          </p:cNvPr>
          <p:cNvSpPr>
            <a:spLocks noGrp="1"/>
          </p:cNvSpPr>
          <p:nvPr>
            <p:ph type="body" sz="quarter" idx="10"/>
          </p:nvPr>
        </p:nvSpPr>
        <p:spPr/>
        <p:txBody>
          <a:bodyPr>
            <a:normAutofit/>
          </a:bodyPr>
          <a:lstStyle/>
          <a:p>
            <a:r>
              <a:rPr lang="en-US" dirty="0"/>
              <a:t>There are just three </a:t>
            </a:r>
            <a:r>
              <a:rPr lang="en-US" i="1" dirty="0"/>
              <a:t>teeny-weeny </a:t>
            </a:r>
            <a:r>
              <a:rPr lang="en-US" dirty="0"/>
              <a:t>problems here.</a:t>
            </a:r>
          </a:p>
          <a:p>
            <a:r>
              <a:rPr lang="en-US" dirty="0"/>
              <a:t>First, the results aren't </a:t>
            </a:r>
            <a:r>
              <a:rPr lang="en-US" i="1" dirty="0"/>
              <a:t>quite</a:t>
            </a:r>
            <a:r>
              <a:rPr lang="en-US" dirty="0"/>
              <a:t> a standard Python list. These are Python </a:t>
            </a:r>
            <a:r>
              <a:rPr lang="en-US" i="1" dirty="0"/>
              <a:t>tuples</a:t>
            </a:r>
            <a:r>
              <a:rPr lang="en-US" dirty="0"/>
              <a:t>, which are like lists but immutable. This is a minor inconvenience, easy to fix in practice.</a:t>
            </a:r>
          </a:p>
        </p:txBody>
      </p:sp>
    </p:spTree>
    <p:extLst>
      <p:ext uri="{BB962C8B-B14F-4D97-AF65-F5344CB8AC3E}">
        <p14:creationId xmlns:p14="http://schemas.microsoft.com/office/powerpoint/2010/main" val="2959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CTECH403_M6_02</a:t>
            </a:r>
          </a:p>
          <a:p>
            <a:r>
              <a:rPr lang="en-US" dirty="0">
                <a:solidFill>
                  <a:schemeClr val="bg1"/>
                </a:solidFill>
              </a:rPr>
              <a:t>SQLite</a:t>
            </a:r>
          </a:p>
        </p:txBody>
      </p:sp>
    </p:spTree>
    <p:extLst>
      <p:ext uri="{BB962C8B-B14F-4D97-AF65-F5344CB8AC3E}">
        <p14:creationId xmlns:p14="http://schemas.microsoft.com/office/powerpoint/2010/main" val="3744996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DD29B-F349-3A42-AD31-1DF303CFFB31}"/>
              </a:ext>
            </a:extLst>
          </p:cNvPr>
          <p:cNvSpPr>
            <a:spLocks noGrp="1"/>
          </p:cNvSpPr>
          <p:nvPr>
            <p:ph sz="quarter" idx="10"/>
          </p:nvPr>
        </p:nvSpPr>
        <p:spPr/>
        <p:txBody>
          <a:bodyPr/>
          <a:lstStyle/>
          <a:p>
            <a:r>
              <a:rPr lang="en-US" dirty="0"/>
              <a:t>Second ...</a:t>
            </a:r>
          </a:p>
          <a:p>
            <a:endParaRPr lang="en-US" dirty="0"/>
          </a:p>
          <a:p>
            <a:r>
              <a:rPr lang="en-US" dirty="0"/>
              <a:t>&gt;&gt;&gt; </a:t>
            </a:r>
            <a:r>
              <a:rPr lang="en-US" b="1" dirty="0"/>
              <a:t>list(cursor)</a:t>
            </a:r>
            <a:endParaRPr lang="en-US" dirty="0"/>
          </a:p>
          <a:p>
            <a:endParaRPr lang="en-US" dirty="0"/>
          </a:p>
          <a:p>
            <a:r>
              <a:rPr lang="en-US" dirty="0"/>
              <a:t>Wait, where did the results go? They're gone! The cursor after you execute a query is like a </a:t>
            </a:r>
            <a:r>
              <a:rPr lang="en-US" dirty="0" err="1"/>
              <a:t>filehandle</a:t>
            </a:r>
            <a:r>
              <a:rPr lang="en-US" dirty="0"/>
              <a:t>: you can read from it </a:t>
            </a:r>
            <a:r>
              <a:rPr lang="en-US" i="1" dirty="0"/>
              <a:t>once</a:t>
            </a:r>
            <a:endParaRPr lang="en-US" dirty="0"/>
          </a:p>
          <a:p>
            <a:endParaRPr lang="en-US" dirty="0"/>
          </a:p>
          <a:p>
            <a:r>
              <a:rPr lang="en-US" dirty="0"/>
              <a:t>So this is a different style of programming, and getting used to the cursor way of thinking takes some work. This is a moderate inconvenience.</a:t>
            </a:r>
          </a:p>
        </p:txBody>
      </p:sp>
    </p:spTree>
    <p:extLst>
      <p:ext uri="{BB962C8B-B14F-4D97-AF65-F5344CB8AC3E}">
        <p14:creationId xmlns:p14="http://schemas.microsoft.com/office/powerpoint/2010/main" val="753710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041CD-72E1-CB43-A773-EB22396BD1C1}"/>
              </a:ext>
            </a:extLst>
          </p:cNvPr>
          <p:cNvSpPr>
            <a:spLocks noGrp="1"/>
          </p:cNvSpPr>
          <p:nvPr>
            <p:ph type="body" sz="quarter" idx="10"/>
          </p:nvPr>
        </p:nvSpPr>
        <p:spPr/>
        <p:txBody>
          <a:bodyPr/>
          <a:lstStyle/>
          <a:p>
            <a:r>
              <a:rPr lang="en-US" dirty="0"/>
              <a:t>Third, we had to formulate our SQL query as a </a:t>
            </a:r>
            <a:r>
              <a:rPr lang="en-US" i="1" dirty="0"/>
              <a:t>string</a:t>
            </a:r>
            <a:r>
              <a:rPr lang="en-US" dirty="0"/>
              <a:t>. That means rather than just calling Python functions like in </a:t>
            </a:r>
            <a:r>
              <a:rPr lang="en-US" dirty="0" err="1"/>
              <a:t>basicdb</a:t>
            </a:r>
            <a:r>
              <a:rPr lang="en-US" dirty="0"/>
              <a:t>, we had to translate everything into text. That's a major inconvenience.</a:t>
            </a:r>
          </a:p>
          <a:p>
            <a:r>
              <a:rPr lang="en-US" dirty="0"/>
              <a:t>If we wanted to write in SQL, we would be </a:t>
            </a:r>
            <a:r>
              <a:rPr lang="en-US" i="1" dirty="0"/>
              <a:t>writing in SQL</a:t>
            </a:r>
            <a:r>
              <a:rPr lang="en-US" dirty="0"/>
              <a:t>.</a:t>
            </a:r>
          </a:p>
          <a:p>
            <a:r>
              <a:rPr lang="en-US" dirty="0"/>
              <a:t>We would much rather have something more like </a:t>
            </a:r>
            <a:r>
              <a:rPr lang="en-US" dirty="0" err="1"/>
              <a:t>basicdb</a:t>
            </a:r>
            <a:r>
              <a:rPr lang="en-US" dirty="0"/>
              <a:t>: a database interface that's really in Python</a:t>
            </a:r>
          </a:p>
          <a:p>
            <a:endParaRPr lang="en-US" dirty="0"/>
          </a:p>
        </p:txBody>
      </p:sp>
    </p:spTree>
    <p:extLst>
      <p:ext uri="{BB962C8B-B14F-4D97-AF65-F5344CB8AC3E}">
        <p14:creationId xmlns:p14="http://schemas.microsoft.com/office/powerpoint/2010/main" val="689032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CTECH403_M6_05</a:t>
            </a:r>
          </a:p>
          <a:p>
            <a:r>
              <a:rPr lang="en-US" dirty="0">
                <a:solidFill>
                  <a:schemeClr val="bg1"/>
                </a:solidFill>
              </a:rPr>
              <a:t>Object-Relational Mappers</a:t>
            </a:r>
          </a:p>
        </p:txBody>
      </p:sp>
    </p:spTree>
    <p:extLst>
      <p:ext uri="{BB962C8B-B14F-4D97-AF65-F5344CB8AC3E}">
        <p14:creationId xmlns:p14="http://schemas.microsoft.com/office/powerpoint/2010/main" val="3085125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594662-AED1-6449-87B7-0239793757E3}"/>
              </a:ext>
            </a:extLst>
          </p:cNvPr>
          <p:cNvSpPr>
            <a:spLocks noGrp="1"/>
          </p:cNvSpPr>
          <p:nvPr>
            <p:ph type="body" sz="quarter" idx="10"/>
          </p:nvPr>
        </p:nvSpPr>
        <p:spPr/>
        <p:txBody>
          <a:bodyPr/>
          <a:lstStyle/>
          <a:p>
            <a:r>
              <a:rPr lang="en-US" dirty="0"/>
              <a:t>Here is another way to use a SQL database from within Python.</a:t>
            </a:r>
          </a:p>
          <a:p>
            <a:r>
              <a:rPr lang="en-US" dirty="0"/>
              <a:t>With an </a:t>
            </a:r>
            <a:r>
              <a:rPr lang="en-US" i="1" dirty="0"/>
              <a:t>object-relational mapper</a:t>
            </a:r>
            <a:r>
              <a:rPr lang="en-US" dirty="0"/>
              <a:t>: a way of issuing regular Python function calls that the ORM then turns into SQL commands for the database</a:t>
            </a:r>
          </a:p>
          <a:p>
            <a:r>
              <a:rPr lang="en-US" dirty="0" err="1"/>
              <a:t>basicdb</a:t>
            </a:r>
            <a:r>
              <a:rPr lang="en-US" dirty="0"/>
              <a:t> is a kind of extremely simple ORM</a:t>
            </a:r>
          </a:p>
          <a:p>
            <a:r>
              <a:rPr lang="en-US" dirty="0"/>
              <a:t>Here is another one, still simple but actually real-world usable, called peewee</a:t>
            </a:r>
          </a:p>
        </p:txBody>
      </p:sp>
    </p:spTree>
    <p:extLst>
      <p:ext uri="{BB962C8B-B14F-4D97-AF65-F5344CB8AC3E}">
        <p14:creationId xmlns:p14="http://schemas.microsoft.com/office/powerpoint/2010/main" val="906156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CC64C-5F87-3246-BFA1-510B680B714A}"/>
              </a:ext>
            </a:extLst>
          </p:cNvPr>
          <p:cNvSpPr>
            <a:spLocks noGrp="1"/>
          </p:cNvSpPr>
          <p:nvPr>
            <p:ph type="body" sz="quarter" idx="10"/>
          </p:nvPr>
        </p:nvSpPr>
        <p:spPr/>
        <p:txBody>
          <a:bodyPr/>
          <a:lstStyle/>
          <a:p>
            <a:r>
              <a:rPr lang="en-US" dirty="0"/>
              <a:t>import peewee … </a:t>
            </a:r>
            <a:br>
              <a:rPr lang="en-US" dirty="0"/>
            </a:br>
            <a:r>
              <a:rPr lang="en-US" dirty="0" err="1"/>
              <a:t>Items.select</a:t>
            </a:r>
            <a:r>
              <a:rPr lang="en-US" dirty="0"/>
              <a:t>().join(Inventory, on=(</a:t>
            </a:r>
            <a:r>
              <a:rPr lang="en-US" dirty="0" err="1"/>
              <a:t>Items.ID</a:t>
            </a:r>
            <a:r>
              <a:rPr lang="en-US" dirty="0"/>
              <a:t> == </a:t>
            </a:r>
            <a:r>
              <a:rPr lang="en-US" dirty="0" err="1"/>
              <a:t>Inventory.ID</a:t>
            </a:r>
            <a:r>
              <a:rPr lang="en-US" dirty="0"/>
              <a:t>))</a:t>
            </a:r>
          </a:p>
          <a:p>
            <a:br>
              <a:rPr lang="en-US" dirty="0"/>
            </a:br>
            <a:endParaRPr lang="en-US" dirty="0"/>
          </a:p>
        </p:txBody>
      </p:sp>
    </p:spTree>
    <p:extLst>
      <p:ext uri="{BB962C8B-B14F-4D97-AF65-F5344CB8AC3E}">
        <p14:creationId xmlns:p14="http://schemas.microsoft.com/office/powerpoint/2010/main" val="198366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1341AD-5CDF-BB40-AF97-7A0F78F4A003}"/>
              </a:ext>
            </a:extLst>
          </p:cNvPr>
          <p:cNvSpPr>
            <a:spLocks noGrp="1"/>
          </p:cNvSpPr>
          <p:nvPr>
            <p:ph type="body" sz="quarter" idx="10"/>
          </p:nvPr>
        </p:nvSpPr>
        <p:spPr/>
        <p:txBody>
          <a:bodyPr>
            <a:normAutofit fontScale="92500" lnSpcReduction="10000"/>
          </a:bodyPr>
          <a:lstStyle/>
          <a:p>
            <a:r>
              <a:rPr lang="en-US" dirty="0"/>
              <a:t>To summarize:</a:t>
            </a:r>
          </a:p>
          <a:p>
            <a:r>
              <a:rPr lang="en-US" dirty="0"/>
              <a:t>SQL databases speak SQL; that's their native language</a:t>
            </a:r>
          </a:p>
          <a:p>
            <a:r>
              <a:rPr lang="en-US" dirty="0"/>
              <a:t>It's a good language for talking about tabular data, but not easy to write</a:t>
            </a:r>
          </a:p>
          <a:p>
            <a:r>
              <a:rPr lang="en-US" dirty="0"/>
              <a:t>You can write a program that speaks SQL directly to the DB</a:t>
            </a:r>
          </a:p>
          <a:p>
            <a:r>
              <a:rPr lang="en-US" dirty="0"/>
              <a:t>	But that would be tricky and error-prone</a:t>
            </a:r>
          </a:p>
          <a:p>
            <a:r>
              <a:rPr lang="en-US" dirty="0"/>
              <a:t>Or you can use an ORM like Peewee</a:t>
            </a:r>
          </a:p>
          <a:p>
            <a:r>
              <a:rPr lang="en-US" dirty="0"/>
              <a:t>	Your program speaks Python to Peewee, which speaks SQL to the DB</a:t>
            </a:r>
          </a:p>
          <a:p>
            <a:endParaRPr lang="en-US" dirty="0"/>
          </a:p>
        </p:txBody>
      </p:sp>
    </p:spTree>
    <p:extLst>
      <p:ext uri="{BB962C8B-B14F-4D97-AF65-F5344CB8AC3E}">
        <p14:creationId xmlns:p14="http://schemas.microsoft.com/office/powerpoint/2010/main" val="3884513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CTECH403_M6_06</a:t>
            </a:r>
          </a:p>
          <a:p>
            <a:r>
              <a:rPr lang="en-US" dirty="0">
                <a:solidFill>
                  <a:schemeClr val="bg1"/>
                </a:solidFill>
              </a:rPr>
              <a:t>Non-SQL Databases</a:t>
            </a:r>
          </a:p>
        </p:txBody>
      </p:sp>
    </p:spTree>
    <p:extLst>
      <p:ext uri="{BB962C8B-B14F-4D97-AF65-F5344CB8AC3E}">
        <p14:creationId xmlns:p14="http://schemas.microsoft.com/office/powerpoint/2010/main" val="4031064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F9A99E-545E-C24F-B764-6AA4CFC4698F}"/>
              </a:ext>
            </a:extLst>
          </p:cNvPr>
          <p:cNvSpPr>
            <a:spLocks noGrp="1"/>
          </p:cNvSpPr>
          <p:nvPr>
            <p:ph type="body" sz="quarter" idx="10"/>
          </p:nvPr>
        </p:nvSpPr>
        <p:spPr/>
        <p:txBody>
          <a:bodyPr/>
          <a:lstStyle/>
          <a:p>
            <a:r>
              <a:rPr lang="en-US" dirty="0"/>
              <a:t>XXX list major SQL databases, with logos?</a:t>
            </a:r>
          </a:p>
          <a:p>
            <a:r>
              <a:rPr lang="en-US" dirty="0"/>
              <a:t>SQL is not the only way to work with databases</a:t>
            </a:r>
          </a:p>
          <a:p>
            <a:r>
              <a:rPr lang="en-US" dirty="0"/>
              <a:t>And not all data is tabular!</a:t>
            </a:r>
          </a:p>
          <a:p>
            <a:r>
              <a:rPr lang="en-US" dirty="0"/>
              <a:t>Remember that we started with JSON. Some data structures don't flatten as nicely into tables</a:t>
            </a:r>
          </a:p>
          <a:p>
            <a:endParaRPr lang="en-US" dirty="0"/>
          </a:p>
        </p:txBody>
      </p:sp>
    </p:spTree>
    <p:extLst>
      <p:ext uri="{BB962C8B-B14F-4D97-AF65-F5344CB8AC3E}">
        <p14:creationId xmlns:p14="http://schemas.microsoft.com/office/powerpoint/2010/main" val="3924421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lstStyle/>
          <a:p>
            <a:r>
              <a:rPr lang="en-US" dirty="0"/>
              <a:t>Here are three non-SQL approaches to data:</a:t>
            </a:r>
          </a:p>
          <a:p>
            <a:r>
              <a:rPr lang="en-US" dirty="0"/>
              <a:t>E.g., </a:t>
            </a:r>
            <a:r>
              <a:rPr lang="en-US" dirty="0" err="1"/>
              <a:t>Redis</a:t>
            </a:r>
            <a:r>
              <a:rPr lang="en-US" dirty="0"/>
              <a:t> is a "key-value" database stores a wide range of data structures</a:t>
            </a:r>
          </a:p>
          <a:p>
            <a:r>
              <a:rPr lang="en-US" dirty="0"/>
              <a:t>E.g., Neo4J is a "graph database" optimized for storing networks</a:t>
            </a:r>
          </a:p>
          <a:p>
            <a:r>
              <a:rPr lang="en-US" dirty="0"/>
              <a:t>E.g., MongoDB is a "document oriented database" for semi-structured data</a:t>
            </a:r>
          </a:p>
          <a:p>
            <a:r>
              <a:rPr lang="en-US" dirty="0"/>
              <a:t>XXX figure out how to example</a:t>
            </a:r>
            <a:r>
              <a:rPr lang="en-US"/>
              <a:t>/illustrate</a:t>
            </a:r>
            <a:endParaRPr lang="en-US" dirty="0"/>
          </a:p>
        </p:txBody>
      </p:sp>
    </p:spTree>
    <p:extLst>
      <p:ext uri="{BB962C8B-B14F-4D97-AF65-F5344CB8AC3E}">
        <p14:creationId xmlns:p14="http://schemas.microsoft.com/office/powerpoint/2010/main" val="1917388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lstStyle/>
          <a:p>
            <a:r>
              <a:rPr lang="en-US" dirty="0"/>
              <a:t>XXX slide on cloud/remote databases</a:t>
            </a:r>
          </a:p>
        </p:txBody>
      </p:sp>
    </p:spTree>
    <p:extLst>
      <p:ext uri="{BB962C8B-B14F-4D97-AF65-F5344CB8AC3E}">
        <p14:creationId xmlns:p14="http://schemas.microsoft.com/office/powerpoint/2010/main" val="175198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45BBE-2EA6-F844-A918-5C8964ADF45E}"/>
              </a:ext>
            </a:extLst>
          </p:cNvPr>
          <p:cNvSpPr>
            <a:spLocks noGrp="1"/>
          </p:cNvSpPr>
          <p:nvPr>
            <p:ph sz="quarter" idx="10"/>
          </p:nvPr>
        </p:nvSpPr>
        <p:spPr/>
        <p:txBody>
          <a:bodyPr>
            <a:normAutofit/>
          </a:bodyPr>
          <a:lstStyle/>
          <a:p>
            <a:r>
              <a:rPr lang="en-US" dirty="0"/>
              <a:t>Here. Let's run a program called sqlite3</a:t>
            </a:r>
          </a:p>
          <a:p>
            <a:endParaRPr lang="en-US" dirty="0"/>
          </a:p>
          <a:p>
            <a:r>
              <a:rPr lang="en-US" dirty="0"/>
              <a:t>$ sqlite3</a:t>
            </a:r>
          </a:p>
          <a:p>
            <a:endParaRPr lang="en-US" dirty="0"/>
          </a:p>
          <a:p>
            <a:r>
              <a:rPr lang="en-US" dirty="0"/>
              <a:t>This is a programming language interpreter. Just like Python interprets Python, this interprets SQL</a:t>
            </a:r>
          </a:p>
          <a:p>
            <a:endParaRPr lang="en-US" dirty="0"/>
          </a:p>
          <a:p>
            <a:r>
              <a:rPr lang="en-US" dirty="0" err="1"/>
              <a:t>sqlite</a:t>
            </a:r>
            <a:r>
              <a:rPr lang="en-US" dirty="0"/>
              <a:t>&gt; .open zipcodesdb.sqlite3</a:t>
            </a:r>
          </a:p>
          <a:p>
            <a:endParaRPr lang="en-US" dirty="0"/>
          </a:p>
          <a:p>
            <a:r>
              <a:rPr lang="en-US" dirty="0"/>
              <a:t>So let's open a database</a:t>
            </a:r>
          </a:p>
        </p:txBody>
      </p:sp>
    </p:spTree>
    <p:extLst>
      <p:ext uri="{BB962C8B-B14F-4D97-AF65-F5344CB8AC3E}">
        <p14:creationId xmlns:p14="http://schemas.microsoft.com/office/powerpoint/2010/main" val="353690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53E1E97-167D-2C4A-9571-EB0C290ABD87}"/>
              </a:ext>
            </a:extLst>
          </p:cNvPr>
          <p:cNvSpPr>
            <a:spLocks noGrp="1"/>
          </p:cNvSpPr>
          <p:nvPr>
            <p:ph sz="quarter" idx="10"/>
          </p:nvPr>
        </p:nvSpPr>
        <p:spPr/>
        <p:txBody>
          <a:bodyPr/>
          <a:lstStyle/>
          <a:p>
            <a:r>
              <a:rPr lang="en-US" dirty="0" err="1"/>
              <a:t>sqlite</a:t>
            </a:r>
            <a:r>
              <a:rPr lang="en-US" dirty="0"/>
              <a:t>&gt; SELECT "Zip Code" FROM </a:t>
            </a:r>
            <a:r>
              <a:rPr lang="en-US" dirty="0" err="1"/>
              <a:t>zipcodes</a:t>
            </a:r>
            <a:r>
              <a:rPr lang="en-US" dirty="0"/>
              <a:t> WHERE "State"="New York";</a:t>
            </a:r>
          </a:p>
          <a:p>
            <a:r>
              <a:rPr lang="en-US" dirty="0" err="1"/>
              <a:t>sqlite</a:t>
            </a:r>
            <a:r>
              <a:rPr lang="en-US" dirty="0"/>
              <a:t>&gt; SELECT "Place Name" FROM </a:t>
            </a:r>
            <a:r>
              <a:rPr lang="en-US" dirty="0" err="1"/>
              <a:t>zipcodes</a:t>
            </a:r>
            <a:r>
              <a:rPr lang="en-US" dirty="0"/>
              <a:t> WHERE "State"="New Jersey";</a:t>
            </a:r>
          </a:p>
          <a:p>
            <a:r>
              <a:rPr lang="en-US" dirty="0" err="1"/>
              <a:t>sqlite</a:t>
            </a:r>
            <a:r>
              <a:rPr lang="en-US" dirty="0"/>
              <a:t>&gt; SELECT "Place Name" FROM </a:t>
            </a:r>
            <a:r>
              <a:rPr lang="en-US" dirty="0" err="1"/>
              <a:t>zipcodes</a:t>
            </a:r>
            <a:r>
              <a:rPr lang="en-US" dirty="0"/>
              <a:t> WHERE "State Subdivision"="Bergen";</a:t>
            </a:r>
          </a:p>
          <a:p>
            <a:endParaRPr lang="en-US" dirty="0"/>
          </a:p>
          <a:p>
            <a:r>
              <a:rPr lang="en-US" dirty="0"/>
              <a:t>Does this look ... familiar? The syntax is a little different, but we're using the SAME functions that </a:t>
            </a:r>
            <a:r>
              <a:rPr lang="en-US" dirty="0" err="1"/>
              <a:t>basicdb</a:t>
            </a:r>
            <a:r>
              <a:rPr lang="en-US" dirty="0"/>
              <a:t> implemented: select, from, and where</a:t>
            </a:r>
          </a:p>
          <a:p>
            <a:r>
              <a:rPr lang="en-US" dirty="0"/>
              <a:t>From picks a table, where filters it to only some rows, and select picks out a column of interest</a:t>
            </a:r>
          </a:p>
          <a:p>
            <a:endParaRPr lang="en-US" dirty="0"/>
          </a:p>
          <a:p>
            <a:endParaRPr lang="en-US" dirty="0"/>
          </a:p>
        </p:txBody>
      </p:sp>
    </p:spTree>
    <p:extLst>
      <p:ext uri="{BB962C8B-B14F-4D97-AF65-F5344CB8AC3E}">
        <p14:creationId xmlns:p14="http://schemas.microsoft.com/office/powerpoint/2010/main" val="6978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46CDDA-6348-8345-9D67-667CFDF7F492}"/>
              </a:ext>
            </a:extLst>
          </p:cNvPr>
          <p:cNvSpPr>
            <a:spLocks noGrp="1"/>
          </p:cNvSpPr>
          <p:nvPr>
            <p:ph type="body" sz="quarter" idx="10"/>
          </p:nvPr>
        </p:nvSpPr>
        <p:spPr/>
        <p:txBody>
          <a:bodyPr>
            <a:normAutofit lnSpcReduction="10000"/>
          </a:bodyPr>
          <a:lstStyle/>
          <a:p>
            <a:r>
              <a:rPr lang="en-US" dirty="0"/>
              <a:t>SQL is a language designed for writing </a:t>
            </a:r>
            <a:r>
              <a:rPr lang="en-US" i="1" dirty="0"/>
              <a:t>queries</a:t>
            </a:r>
            <a:r>
              <a:rPr lang="en-US" dirty="0"/>
              <a:t> against a database</a:t>
            </a:r>
          </a:p>
          <a:p>
            <a:r>
              <a:rPr lang="en-US" dirty="0"/>
              <a:t>Hence the name.</a:t>
            </a:r>
          </a:p>
          <a:p>
            <a:r>
              <a:rPr lang="en-US" dirty="0"/>
              <a:t>There are fewer parentheses and other </a:t>
            </a:r>
            <a:r>
              <a:rPr lang="en-US" dirty="0" err="1"/>
              <a:t>distrctions</a:t>
            </a:r>
            <a:r>
              <a:rPr lang="en-US" dirty="0"/>
              <a:t> than in our Python code to run </a:t>
            </a:r>
            <a:r>
              <a:rPr lang="en-US" dirty="0" err="1"/>
              <a:t>basicdb</a:t>
            </a:r>
            <a:endParaRPr lang="en-US" dirty="0"/>
          </a:p>
          <a:p>
            <a:r>
              <a:rPr lang="en-US" dirty="0"/>
              <a:t>The language is </a:t>
            </a:r>
            <a:r>
              <a:rPr lang="en-US" dirty="0" err="1"/>
              <a:t>optimzied</a:t>
            </a:r>
            <a:r>
              <a:rPr lang="en-US" dirty="0"/>
              <a:t> for working with databases</a:t>
            </a:r>
          </a:p>
          <a:p>
            <a:r>
              <a:rPr lang="en-US" dirty="0"/>
              <a:t>It has powerful operations for sorting, filtering, doing different types of joins, etc.</a:t>
            </a:r>
          </a:p>
        </p:txBody>
      </p:sp>
    </p:spTree>
    <p:extLst>
      <p:ext uri="{BB962C8B-B14F-4D97-AF65-F5344CB8AC3E}">
        <p14:creationId xmlns:p14="http://schemas.microsoft.com/office/powerpoint/2010/main" val="417362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2A60A-6E60-7F47-AD37-618ABC53DC2F}"/>
              </a:ext>
            </a:extLst>
          </p:cNvPr>
          <p:cNvSpPr>
            <a:spLocks noGrp="1"/>
          </p:cNvSpPr>
          <p:nvPr>
            <p:ph type="body" sz="quarter" idx="10"/>
          </p:nvPr>
        </p:nvSpPr>
        <p:spPr/>
        <p:txBody>
          <a:bodyPr>
            <a:normAutofit/>
          </a:bodyPr>
          <a:lstStyle/>
          <a:p>
            <a:r>
              <a:rPr lang="en-US" dirty="0"/>
              <a:t>In fact, </a:t>
            </a:r>
            <a:r>
              <a:rPr lang="en-US" dirty="0" err="1"/>
              <a:t>sqlite</a:t>
            </a:r>
            <a:r>
              <a:rPr lang="en-US" dirty="0"/>
              <a:t> is just one of many database programs that speaks SQL</a:t>
            </a:r>
          </a:p>
          <a:p>
            <a:r>
              <a:rPr lang="en-US" dirty="0"/>
              <a:t>(Others are harder to set up and use, though.)</a:t>
            </a:r>
          </a:p>
          <a:p>
            <a:r>
              <a:rPr lang="en-US" dirty="0"/>
              <a:t>SQLite is widely used because it is simple and open-source: anyone can use it or modify it for their own purposes without needing to pay a licensing fee or get permission</a:t>
            </a:r>
          </a:p>
          <a:p>
            <a:endParaRPr lang="en-US" dirty="0"/>
          </a:p>
        </p:txBody>
      </p:sp>
    </p:spTree>
    <p:extLst>
      <p:ext uri="{BB962C8B-B14F-4D97-AF65-F5344CB8AC3E}">
        <p14:creationId xmlns:p14="http://schemas.microsoft.com/office/powerpoint/2010/main" val="355042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2A60A-6E60-7F47-AD37-618ABC53DC2F}"/>
              </a:ext>
            </a:extLst>
          </p:cNvPr>
          <p:cNvSpPr>
            <a:spLocks noGrp="1"/>
          </p:cNvSpPr>
          <p:nvPr>
            <p:ph type="body" sz="quarter" idx="10"/>
          </p:nvPr>
        </p:nvSpPr>
        <p:spPr/>
        <p:txBody>
          <a:bodyPr>
            <a:normAutofit/>
          </a:bodyPr>
          <a:lstStyle/>
          <a:p>
            <a:r>
              <a:rPr lang="en-US" dirty="0"/>
              <a:t>Two other widely used open-source SQL databases are MySQL and PostgreSQL, both of which are significantly more complicated but also more powerful than SQLite3</a:t>
            </a:r>
          </a:p>
          <a:p>
            <a:r>
              <a:rPr lang="en-US" dirty="0"/>
              <a:t>The best-known commercial SQL databases are made by Microsoft and Oracle</a:t>
            </a:r>
          </a:p>
          <a:p>
            <a:endParaRPr lang="en-US" dirty="0"/>
          </a:p>
        </p:txBody>
      </p:sp>
    </p:spTree>
    <p:extLst>
      <p:ext uri="{BB962C8B-B14F-4D97-AF65-F5344CB8AC3E}">
        <p14:creationId xmlns:p14="http://schemas.microsoft.com/office/powerpoint/2010/main" val="332748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CTECH403_M6_03</a:t>
            </a:r>
          </a:p>
          <a:p>
            <a:r>
              <a:rPr lang="en-US" dirty="0">
                <a:solidFill>
                  <a:schemeClr val="bg1"/>
                </a:solidFill>
              </a:rPr>
              <a:t>SQL</a:t>
            </a:r>
          </a:p>
        </p:txBody>
      </p:sp>
    </p:spTree>
    <p:extLst>
      <p:ext uri="{BB962C8B-B14F-4D97-AF65-F5344CB8AC3E}">
        <p14:creationId xmlns:p14="http://schemas.microsoft.com/office/powerpoint/2010/main" val="3457854752"/>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3283</TotalTime>
  <Words>2143</Words>
  <Application>Microsoft Macintosh PowerPoint</Application>
  <PresentationFormat>Widescreen</PresentationFormat>
  <Paragraphs>213</Paragraphs>
  <Slides>39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308</cp:revision>
  <dcterms:created xsi:type="dcterms:W3CDTF">2018-05-23T17:51:33Z</dcterms:created>
  <dcterms:modified xsi:type="dcterms:W3CDTF">2019-05-13T05:37:26Z</dcterms:modified>
</cp:coreProperties>
</file>