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4"/>
  </p:notesMasterIdLst>
  <p:sldIdLst>
    <p:sldId id="256" r:id="rId2"/>
    <p:sldId id="368" r:id="rId3"/>
    <p:sldId id="325" r:id="rId4"/>
    <p:sldId id="337" r:id="rId5"/>
    <p:sldId id="258" r:id="rId6"/>
    <p:sldId id="351" r:id="rId7"/>
    <p:sldId id="369" r:id="rId8"/>
    <p:sldId id="379" r:id="rId9"/>
    <p:sldId id="380" r:id="rId10"/>
    <p:sldId id="381" r:id="rId11"/>
    <p:sldId id="382" r:id="rId12"/>
    <p:sldId id="383" r:id="rId13"/>
    <p:sldId id="384" r:id="rId14"/>
    <p:sldId id="385" r:id="rId15"/>
    <p:sldId id="389" r:id="rId16"/>
    <p:sldId id="352" r:id="rId17"/>
    <p:sldId id="399" r:id="rId18"/>
    <p:sldId id="400" r:id="rId19"/>
    <p:sldId id="401" r:id="rId20"/>
    <p:sldId id="402" r:id="rId21"/>
    <p:sldId id="408" r:id="rId22"/>
    <p:sldId id="409" r:id="rId23"/>
    <p:sldId id="410" r:id="rId24"/>
    <p:sldId id="411" r:id="rId25"/>
    <p:sldId id="264" r:id="rId26"/>
    <p:sldId id="403" r:id="rId27"/>
    <p:sldId id="404" r:id="rId28"/>
    <p:sldId id="424" r:id="rId29"/>
    <p:sldId id="423" r:id="rId30"/>
    <p:sldId id="266" r:id="rId31"/>
    <p:sldId id="406" r:id="rId32"/>
    <p:sldId id="425" r:id="rId33"/>
    <p:sldId id="427" r:id="rId34"/>
    <p:sldId id="407" r:id="rId35"/>
    <p:sldId id="428" r:id="rId36"/>
    <p:sldId id="426" r:id="rId37"/>
    <p:sldId id="430" r:id="rId38"/>
    <p:sldId id="461" r:id="rId39"/>
    <p:sldId id="262" r:id="rId40"/>
    <p:sldId id="419" r:id="rId41"/>
    <p:sldId id="420" r:id="rId42"/>
    <p:sldId id="421" r:id="rId43"/>
    <p:sldId id="422" r:id="rId44"/>
    <p:sldId id="353" r:id="rId45"/>
    <p:sldId id="417" r:id="rId46"/>
    <p:sldId id="260" r:id="rId47"/>
    <p:sldId id="390" r:id="rId48"/>
    <p:sldId id="391" r:id="rId49"/>
    <p:sldId id="392" r:id="rId50"/>
    <p:sldId id="393" r:id="rId51"/>
    <p:sldId id="394" r:id="rId52"/>
    <p:sldId id="395" r:id="rId53"/>
    <p:sldId id="396" r:id="rId54"/>
    <p:sldId id="270" r:id="rId55"/>
    <p:sldId id="357" r:id="rId56"/>
    <p:sldId id="272" r:id="rId57"/>
    <p:sldId id="433" r:id="rId58"/>
    <p:sldId id="434" r:id="rId59"/>
    <p:sldId id="435" r:id="rId60"/>
    <p:sldId id="436" r:id="rId61"/>
    <p:sldId id="437" r:id="rId62"/>
    <p:sldId id="438" r:id="rId63"/>
    <p:sldId id="370" r:id="rId64"/>
    <p:sldId id="439" r:id="rId65"/>
    <p:sldId id="268" r:id="rId66"/>
    <p:sldId id="415" r:id="rId67"/>
    <p:sldId id="441" r:id="rId68"/>
    <p:sldId id="442" r:id="rId69"/>
    <p:sldId id="443" r:id="rId70"/>
    <p:sldId id="274" r:id="rId71"/>
    <p:sldId id="444" r:id="rId72"/>
    <p:sldId id="359" r:id="rId73"/>
    <p:sldId id="445" r:id="rId74"/>
    <p:sldId id="446" r:id="rId75"/>
    <p:sldId id="447" r:id="rId76"/>
    <p:sldId id="448" r:id="rId77"/>
    <p:sldId id="449" r:id="rId78"/>
    <p:sldId id="450" r:id="rId79"/>
    <p:sldId id="276" r:id="rId80"/>
    <p:sldId id="360" r:id="rId81"/>
    <p:sldId id="451" r:id="rId82"/>
    <p:sldId id="452" r:id="rId83"/>
    <p:sldId id="453" r:id="rId84"/>
    <p:sldId id="454" r:id="rId85"/>
    <p:sldId id="455" r:id="rId86"/>
    <p:sldId id="456" r:id="rId87"/>
    <p:sldId id="278" r:id="rId88"/>
    <p:sldId id="361" r:id="rId89"/>
    <p:sldId id="458" r:id="rId90"/>
    <p:sldId id="459" r:id="rId91"/>
    <p:sldId id="457" r:id="rId92"/>
    <p:sldId id="460" r:id="rId93"/>
    <p:sldId id="280" r:id="rId94"/>
    <p:sldId id="362" r:id="rId95"/>
    <p:sldId id="373" r:id="rId96"/>
    <p:sldId id="374" r:id="rId97"/>
    <p:sldId id="282" r:id="rId98"/>
    <p:sldId id="363" r:id="rId99"/>
    <p:sldId id="284" r:id="rId100"/>
    <p:sldId id="364" r:id="rId101"/>
    <p:sldId id="286" r:id="rId102"/>
    <p:sldId id="365" r:id="rId103"/>
    <p:sldId id="288" r:id="rId104"/>
    <p:sldId id="366" r:id="rId105"/>
    <p:sldId id="290" r:id="rId106"/>
    <p:sldId id="367" r:id="rId107"/>
    <p:sldId id="292" r:id="rId108"/>
    <p:sldId id="350" r:id="rId109"/>
    <p:sldId id="375" r:id="rId110"/>
    <p:sldId id="376" r:id="rId111"/>
    <p:sldId id="294" r:id="rId112"/>
    <p:sldId id="349" r:id="rId113"/>
    <p:sldId id="296" r:id="rId114"/>
    <p:sldId id="348" r:id="rId115"/>
    <p:sldId id="298" r:id="rId116"/>
    <p:sldId id="347" r:id="rId117"/>
    <p:sldId id="300" r:id="rId118"/>
    <p:sldId id="301" r:id="rId119"/>
    <p:sldId id="377" r:id="rId120"/>
    <p:sldId id="378" r:id="rId121"/>
    <p:sldId id="302" r:id="rId122"/>
    <p:sldId id="342" r:id="rId123"/>
    <p:sldId id="338" r:id="rId124"/>
    <p:sldId id="343" r:id="rId125"/>
    <p:sldId id="339" r:id="rId126"/>
    <p:sldId id="344" r:id="rId127"/>
    <p:sldId id="340" r:id="rId128"/>
    <p:sldId id="345" r:id="rId129"/>
    <p:sldId id="341" r:id="rId130"/>
    <p:sldId id="346" r:id="rId131"/>
    <p:sldId id="304" r:id="rId132"/>
    <p:sldId id="305" r:id="rId133"/>
  </p:sldIdLst>
  <p:sldSz cx="9144000" cy="5143500" type="screen16x9"/>
  <p:notesSz cx="7010400" cy="9296400"/>
  <p:embeddedFontLst>
    <p:embeddedFont>
      <p:font typeface="Calibri" panose="020F0502020204030204" pitchFamily="34" charset="0"/>
      <p:regular r:id="rId135"/>
      <p:bold r:id="rId136"/>
      <p:italic r:id="rId137"/>
      <p:boldItalic r:id="rId138"/>
    </p:embeddedFont>
    <p:embeddedFont>
      <p:font typeface="Consolas" panose="020B0609020204030204" pitchFamily="49" charset="0"/>
      <p:regular r:id="rId139"/>
      <p:bold r:id="rId140"/>
      <p:italic r:id="rId141"/>
      <p:boldItalic r:id="rId142"/>
    </p:embeddedFont>
    <p:embeddedFont>
      <p:font typeface="Open Sans" panose="020B0606030504020204" pitchFamily="34" charset="0"/>
      <p:regular r:id="rId143"/>
      <p:bold r:id="rId144"/>
      <p:italic r:id="rId145"/>
      <p:boldItalic r:id="rId146"/>
    </p:embeddedFont>
    <p:embeddedFont>
      <p:font typeface="Raleway" panose="020B0503030101060003" pitchFamily="34" charset="77"/>
      <p:regular r:id="rId147"/>
      <p:bold r:id="rId148"/>
      <p:italic r:id="rId149"/>
      <p:boldItalic r:id="rId1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49"/>
    <p:restoredTop sz="94663"/>
  </p:normalViewPr>
  <p:slideViewPr>
    <p:cSldViewPr snapToGrid="0" snapToObjects="1">
      <p:cViewPr varScale="1">
        <p:scale>
          <a:sx n="156" d="100"/>
          <a:sy n="156" d="100"/>
        </p:scale>
        <p:origin x="4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4.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font" Target="fonts/font15.fntdata"/><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font" Target="fonts/font5.fntdata"/><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font" Target="fonts/font16.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font" Target="fonts/font6.fntdata"/><Relationship Id="rId145"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font" Target="fonts/font1.fntdata"/><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font" Target="fonts/font7.fntdata"/><Relationship Id="rId146"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font" Target="fonts/font2.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8.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font" Target="fonts/font9.fntdata"/><Relationship Id="rId148"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font" Target="fonts/font10.fntdata"/><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7"/>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7" y="0"/>
            <a:ext cx="3038475" cy="465137"/>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6400" y="696912"/>
            <a:ext cx="61977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701675" y="4416425"/>
            <a:ext cx="5607050" cy="4183062"/>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29675"/>
            <a:ext cx="3038475" cy="465137"/>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7" y="8829675"/>
            <a:ext cx="3038475" cy="465137"/>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73857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076735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8a0e5b604_0_180: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g48a0e5b604_0_18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572576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12794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8a0e5b604_0_180: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g48a0e5b604_0_18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21652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257493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8a0e5b604_0_180: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g48a0e5b604_0_180:notes"/>
          <p:cNvSpPr>
            <a:spLocks noGrp="1" noRot="1" noChangeAspect="1"/>
          </p:cNvSpPr>
          <p:nvPr>
            <p:ph type="sldImg" idx="2"/>
          </p:nvPr>
        </p:nvSpPr>
        <p:spPr>
          <a:xfrm>
            <a:off x="406400" y="696912"/>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34233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736597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52: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5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53: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53:notes"/>
          <p:cNvSpPr>
            <a:spLocks noGrp="1" noRot="1" noChangeAspect="1"/>
          </p:cNvSpPr>
          <p:nvPr>
            <p:ph type="sldImg" idx="2"/>
          </p:nvPr>
        </p:nvSpPr>
        <p:spPr>
          <a:xfrm>
            <a:off x="406400" y="696912"/>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9335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8555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8617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4857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1324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1396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0604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8a0e5b604_0_9: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48a0e5b604_0_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885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8300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7827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5098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1655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8a0e5b604_0_18: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48a0e5b604_0_1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3811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6797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4440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400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5138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4056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8a0e5b604_0_0: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48a0e5b604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30812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43436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93610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6079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364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28604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63346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56022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5392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9469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1913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33272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41899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74628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22784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42026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8a0e5b604_0_36: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48a0e5b604_0_3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4875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8a0e5b604_0_4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48a0e5b604_0_4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09823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5662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805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41948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97689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8a0e5b604_0_27: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48a0e5b604_0_2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86305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82433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53641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06719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8a0e5b604_0_54: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48a0e5b604_0_5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72458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7298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34610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81455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21526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06179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8a0e5b604_0_63: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48a0e5b604_0_6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84106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436607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20654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672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67294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2097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36349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8a0e5b604_0_72: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48a0e5b604_0_7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29352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8a0e5b604_0_72: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48a0e5b604_0_7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822388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583870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8a0e5b604_0_81: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48a0e5b604_0_8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701048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8a0e5b604_0_81: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48a0e5b604_0_8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44140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8a0e5b604_0_90: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g48a0e5b604_0_9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5167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48a0e5b604_0_99: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48a0e5b604_0_9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824374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07552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8a0e5b604_0_108: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48a0e5b604_0_10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564716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8a0e5b604_0_117: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48a0e5b604_0_11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427935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48a0e5b604_0_126: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g48a0e5b604_0_12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721774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48a0e5b604_0_13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g48a0e5b604_0_13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777852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48a0e5b604_0_144: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g48a0e5b604_0_14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513315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97903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8a0e5b604_0_153: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g48a0e5b604_0_15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546764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48a0e5b604_0_162: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g48a0e5b604_0_16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183922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48a0e5b604_0_171: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g48a0e5b604_0_17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8a0e5b604_0_180: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g48a0e5b604_0_18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74628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8a0e5b604_0_180: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g48a0e5b604_0_18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2424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3305175"/>
            <a:ext cx="7772400" cy="10215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1"/>
          </p:nvPr>
        </p:nvSpPr>
        <p:spPr>
          <a:xfrm>
            <a:off x="722313" y="2180035"/>
            <a:ext cx="7772400" cy="1125000"/>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88888"/>
              </a:buClr>
              <a:buSzPts val="3200"/>
              <a:buFont typeface="Arial"/>
              <a:buNone/>
              <a:defRPr sz="2000">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1597819"/>
            <a:ext cx="7772400" cy="11025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subTitle" idx="1"/>
          </p:nvPr>
        </p:nvSpPr>
        <p:spPr>
          <a:xfrm>
            <a:off x="1371600" y="2914650"/>
            <a:ext cx="6400800" cy="1314600"/>
          </a:xfrm>
          <a:prstGeom prst="rect">
            <a:avLst/>
          </a:prstGeom>
          <a:noFill/>
          <a:ln>
            <a:noFill/>
          </a:ln>
        </p:spPr>
        <p:txBody>
          <a:bodyPr spcFirstLastPara="1" wrap="square" lIns="91425" tIns="91425" rIns="91425" bIns="91425" anchor="t" anchorCtr="0"/>
          <a:lstStyle>
            <a:lvl1pPr marL="0" marR="0" lvl="0" indent="0" algn="ctr" rtl="0">
              <a:spcBef>
                <a:spcPts val="640"/>
              </a:spcBef>
              <a:spcAft>
                <a:spcPts val="0"/>
              </a:spcAft>
              <a:buClr>
                <a:srgbClr val="888888"/>
              </a:buClr>
              <a:buSzPts val="3200"/>
              <a:buFont typeface="Arial"/>
              <a:buNone/>
              <a:defRPr sz="3200">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159026" y="178903"/>
            <a:ext cx="8853281" cy="4860236"/>
          </a:xfrm>
        </p:spPr>
        <p:txBody>
          <a:bodyPr/>
          <a:lstStyle>
            <a:lvl1pPr marL="0" indent="0">
              <a:buNone/>
              <a:defRPr sz="24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442367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4419600" y="269498"/>
            <a:ext cx="4508925" cy="76174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35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711843" y="3875893"/>
            <a:ext cx="8216683" cy="450123"/>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35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96965057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rot="5400000">
            <a:off x="5463750" y="1371628"/>
            <a:ext cx="4388700"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792288" y="3600450"/>
            <a:ext cx="5486400" cy="4251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5" name="Google Shape;35;p5"/>
          <p:cNvSpPr>
            <a:spLocks noGrp="1"/>
          </p:cNvSpPr>
          <p:nvPr>
            <p:ph type="pic" idx="2"/>
          </p:nvPr>
        </p:nvSpPr>
        <p:spPr>
          <a:xfrm>
            <a:off x="1792288" y="459581"/>
            <a:ext cx="5486400" cy="30861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1"/>
          </p:nvPr>
        </p:nvSpPr>
        <p:spPr>
          <a:xfrm>
            <a:off x="1792288" y="4025503"/>
            <a:ext cx="5486400" cy="6036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4788"/>
            <a:ext cx="3008400" cy="8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1"/>
          </p:nvPr>
        </p:nvSpPr>
        <p:spPr>
          <a:xfrm>
            <a:off x="3575050" y="204788"/>
            <a:ext cx="5111700" cy="43899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7"/>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body" idx="1"/>
          </p:nvPr>
        </p:nvSpPr>
        <p:spPr>
          <a:xfrm>
            <a:off x="457200" y="1151335"/>
            <a:ext cx="4040100" cy="479700"/>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body" idx="2"/>
          </p:nvPr>
        </p:nvSpPr>
        <p:spPr>
          <a:xfrm>
            <a:off x="457200" y="1631156"/>
            <a:ext cx="4040100" cy="29634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body" idx="3"/>
          </p:nvPr>
        </p:nvSpPr>
        <p:spPr>
          <a:xfrm>
            <a:off x="4645025" y="1151335"/>
            <a:ext cx="4041900" cy="479700"/>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4"/>
          </p:nvPr>
        </p:nvSpPr>
        <p:spPr>
          <a:xfrm>
            <a:off x="4645025" y="1631156"/>
            <a:ext cx="4041900" cy="29634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body" idx="1"/>
          </p:nvPr>
        </p:nvSpPr>
        <p:spPr>
          <a:xfrm>
            <a:off x="457200" y="1200150"/>
            <a:ext cx="4038600" cy="33945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2"/>
          </p:nvPr>
        </p:nvSpPr>
        <p:spPr>
          <a:xfrm>
            <a:off x="4648200" y="1200150"/>
            <a:ext cx="4038600" cy="33945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ecornell.com/"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nytimes.com/"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hyperlink" Target="https://en.wikipedia.org/w/api.php?action=query&amp;list=search&amp;srsearch=Nelsom+Mandela&amp;format=json" TargetMode="External"/><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strike="noStrike" cap="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strike="noStrike" cap="none" dirty="0">
              <a:solidFill>
                <a:srgbClr val="FFFFFF"/>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strike="noStrike" cap="none" dirty="0">
                <a:solidFill>
                  <a:srgbClr val="FFFFFF"/>
                </a:solidFill>
                <a:latin typeface="Calibri"/>
                <a:ea typeface="Calibri"/>
                <a:cs typeface="Calibri"/>
                <a:sym typeface="Calibri"/>
              </a:rPr>
              <a:t>		</a:t>
            </a:r>
            <a:r>
              <a:rPr lang="en-US" sz="2800" b="1" i="0" u="none" strike="noStrike" cap="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strike="noStrike" cap="none" dirty="0">
                <a:solidFill>
                  <a:srgbClr val="FFFFFF"/>
                </a:solidFill>
                <a:latin typeface="Open Sans"/>
                <a:ea typeface="Open Sans"/>
                <a:cs typeface="Open Sans"/>
                <a:sym typeface="Open Sans"/>
              </a:rPr>
              <a:t>		VIDEO #: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strike="noStrike" cap="none" dirty="0">
                <a:solidFill>
                  <a:srgbClr val="FFFFFF"/>
                </a:solidFill>
                <a:latin typeface="Open Sans"/>
                <a:ea typeface="Open Sans"/>
                <a:cs typeface="Open Sans"/>
                <a:sym typeface="Open Sans"/>
              </a:rPr>
              <a:t>		filename: C</a:t>
            </a:r>
            <a:r>
              <a:rPr lang="en-US" sz="2800" b="1" dirty="0">
                <a:solidFill>
                  <a:srgbClr val="FFFFFF"/>
                </a:solidFill>
                <a:latin typeface="Open Sans"/>
                <a:ea typeface="Open Sans"/>
                <a:cs typeface="Open Sans"/>
                <a:sym typeface="Open Sans"/>
              </a:rPr>
              <a:t>ourseCode#</a:t>
            </a:r>
            <a:r>
              <a:rPr lang="en-US" sz="2800" b="1" i="0" u="none" strike="noStrike" cap="none" dirty="0">
                <a:solidFill>
                  <a:srgbClr val="FFFFFF"/>
                </a:solidFill>
                <a:latin typeface="Open Sans"/>
                <a:ea typeface="Open Sans"/>
                <a:cs typeface="Open Sans"/>
                <a:sym typeface="Open Sans"/>
              </a:rPr>
              <a:t>_M0_00</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strike="noStrike" cap="none" dirty="0">
                <a:solidFill>
                  <a:srgbClr val="FFFFFF"/>
                </a:solidFill>
                <a:latin typeface="Open Sans"/>
                <a:ea typeface="Open Sans"/>
                <a:cs typeface="Open Sans"/>
                <a:sym typeface="Open Sans"/>
              </a:rPr>
              <a:t>		Title: “</a:t>
            </a:r>
            <a:r>
              <a:rPr lang="en-US" b="1" dirty="0">
                <a:solidFill>
                  <a:schemeClr val="bg1"/>
                </a:solidFill>
              </a:rPr>
              <a:t>How to Get Data from the Web</a:t>
            </a:r>
            <a:r>
              <a:rPr lang="en-US" sz="2800" b="1" i="0" u="none" strike="noStrike" cap="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strike="noStrike" cap="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Let's look at XXX URL</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46878436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1067688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252"/>
        <p:cNvGrpSpPr/>
        <p:nvPr/>
      </p:nvGrpSpPr>
      <p:grpSpPr>
        <a:xfrm>
          <a:off x="0" y="0"/>
          <a:ext cx="0" cy="0"/>
          <a:chOff x="0" y="0"/>
          <a:chExt cx="0" cy="0"/>
        </a:xfrm>
      </p:grpSpPr>
      <p:sp>
        <p:nvSpPr>
          <p:cNvPr id="253" name="Google Shape;253;p43"/>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Authentication</a:t>
            </a:r>
            <a:r>
              <a:rPr lang="en-US" dirty="0">
                <a:solidFill>
                  <a:schemeClr val="bg1"/>
                </a:solidFill>
              </a:rPr>
              <a:t> I</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0399336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263"/>
        <p:cNvGrpSpPr/>
        <p:nvPr/>
      </p:nvGrpSpPr>
      <p:grpSpPr>
        <a:xfrm>
          <a:off x="0" y="0"/>
          <a:ext cx="0" cy="0"/>
          <a:chOff x="0" y="0"/>
          <a:chExt cx="0" cy="0"/>
        </a:xfrm>
      </p:grpSpPr>
      <p:sp>
        <p:nvSpPr>
          <p:cNvPr id="264" name="Google Shape;264;p4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Authentication</a:t>
            </a:r>
            <a:r>
              <a:rPr lang="en-US" dirty="0">
                <a:solidFill>
                  <a:schemeClr val="bg1"/>
                </a:solidFill>
              </a:rPr>
              <a:t> II</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0658471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274"/>
        <p:cNvGrpSpPr/>
        <p:nvPr/>
      </p:nvGrpSpPr>
      <p:grpSpPr>
        <a:xfrm>
          <a:off x="0" y="0"/>
          <a:ext cx="0" cy="0"/>
          <a:chOff x="0" y="0"/>
          <a:chExt cx="0" cy="0"/>
        </a:xfrm>
      </p:grpSpPr>
      <p:sp>
        <p:nvSpPr>
          <p:cNvPr id="275" name="Google Shape;275;p47"/>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Putting it all together</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1742627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285"/>
        <p:cNvGrpSpPr/>
        <p:nvPr/>
      </p:nvGrpSpPr>
      <p:grpSpPr>
        <a:xfrm>
          <a:off x="0" y="0"/>
          <a:ext cx="0" cy="0"/>
          <a:chOff x="0" y="0"/>
          <a:chExt cx="0" cy="0"/>
        </a:xfrm>
      </p:grpSpPr>
      <p:sp>
        <p:nvSpPr>
          <p:cNvPr id="286" name="Google Shape;286;p49"/>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What is Flask?</a:t>
            </a:r>
            <a:r>
              <a:rPr lang="en-US" sz="2800" b="1" i="0" u="none" dirty="0">
                <a:solidFill>
                  <a:schemeClr val="bg1"/>
                </a:solidFill>
                <a:latin typeface="Open Sans"/>
                <a:ea typeface="Open Sans"/>
                <a:cs typeface="Open Sans"/>
                <a:sym typeface="Open Sans"/>
              </a:rPr>
              <a:t>”</a:t>
            </a:r>
            <a:endParaRPr dirty="0">
              <a:solidFill>
                <a:schemeClr val="bg1"/>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55979475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551493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XXX</a:t>
            </a:r>
          </a:p>
        </p:txBody>
      </p:sp>
    </p:spTree>
    <p:extLst>
      <p:ext uri="{BB962C8B-B14F-4D97-AF65-F5344CB8AC3E}">
        <p14:creationId xmlns:p14="http://schemas.microsoft.com/office/powerpoint/2010/main" val="217638739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4419600" y="244649"/>
            <a:ext cx="4508925" cy="450123"/>
          </a:xfrm>
        </p:spPr>
        <p:txBody>
          <a:bodyPr/>
          <a:lstStyle/>
          <a:p>
            <a:r>
              <a:rPr lang="en-US" i="1" dirty="0">
                <a:solidFill>
                  <a:srgbClr val="8F5902"/>
                </a:solidFill>
                <a:latin typeface="Consolas" panose="020B0609020204030204" pitchFamily="49" charset="0"/>
              </a:rPr>
              <a:t># Program Contents</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err="1"/>
              <a:t>program.py</a:t>
            </a:r>
            <a:endParaRPr lang="en-US" dirty="0"/>
          </a:p>
        </p:txBody>
      </p:sp>
    </p:spTree>
    <p:extLst>
      <p:ext uri="{BB962C8B-B14F-4D97-AF65-F5344CB8AC3E}">
        <p14:creationId xmlns:p14="http://schemas.microsoft.com/office/powerpoint/2010/main" val="13485586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296"/>
        <p:cNvGrpSpPr/>
        <p:nvPr/>
      </p:nvGrpSpPr>
      <p:grpSpPr>
        <a:xfrm>
          <a:off x="0" y="0"/>
          <a:ext cx="0" cy="0"/>
          <a:chOff x="0" y="0"/>
          <a:chExt cx="0" cy="0"/>
        </a:xfrm>
      </p:grpSpPr>
      <p:sp>
        <p:nvSpPr>
          <p:cNvPr id="297" name="Google Shape;297;p51"/>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Flask Routing Patterns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85821284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307"/>
        <p:cNvGrpSpPr/>
        <p:nvPr/>
      </p:nvGrpSpPr>
      <p:grpSpPr>
        <a:xfrm>
          <a:off x="0" y="0"/>
          <a:ext cx="0" cy="0"/>
          <a:chOff x="0" y="0"/>
          <a:chExt cx="0" cy="0"/>
        </a:xfrm>
      </p:grpSpPr>
      <p:sp>
        <p:nvSpPr>
          <p:cNvPr id="308" name="Google Shape;308;p53"/>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Generating Dynamic Content</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5255269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318"/>
        <p:cNvGrpSpPr/>
        <p:nvPr/>
      </p:nvGrpSpPr>
      <p:grpSpPr>
        <a:xfrm>
          <a:off x="0" y="0"/>
          <a:ext cx="0" cy="0"/>
          <a:chOff x="0" y="0"/>
          <a:chExt cx="0" cy="0"/>
        </a:xfrm>
      </p:grpSpPr>
      <p:sp>
        <p:nvSpPr>
          <p:cNvPr id="319" name="Google Shape;319;p5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Capturing Query Strings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68801385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329"/>
        <p:cNvGrpSpPr/>
        <p:nvPr/>
      </p:nvGrpSpPr>
      <p:grpSpPr>
        <a:xfrm>
          <a:off x="0" y="0"/>
          <a:ext cx="0" cy="0"/>
          <a:chOff x="0" y="0"/>
          <a:chExt cx="0" cy="0"/>
        </a:xfrm>
      </p:grpSpPr>
      <p:sp>
        <p:nvSpPr>
          <p:cNvPr id="330" name="Google Shape;330;p57"/>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Have a Server that Makes 		Changes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2979268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This is the same JSON file. But it's online, on the web! </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I wonder if there's a way to get this data </a:t>
            </a:r>
            <a:r>
              <a:rPr lang="en-US" i="1" dirty="0">
                <a:latin typeface="Open Sans"/>
                <a:ea typeface="Open Sans"/>
                <a:cs typeface="Open Sans"/>
                <a:sym typeface="Open Sans"/>
              </a:rPr>
              <a:t>from a Python program</a:t>
            </a:r>
            <a:r>
              <a:rPr lang="en-US" dirty="0">
                <a:latin typeface="Open Sans"/>
                <a:ea typeface="Open Sans"/>
                <a:cs typeface="Open Sans"/>
                <a:sym typeface="Open Sans"/>
              </a:rPr>
              <a:t>?</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Yes, yes </a:t>
            </a:r>
            <a:r>
              <a:rPr lang="en-US" dirty="0">
                <a:latin typeface="Open Sans"/>
                <a:ea typeface="Open Sans"/>
                <a:cs typeface="Open Sans"/>
                <a:sym typeface="Open Sans"/>
              </a:rPr>
              <a:t>there is</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2141882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4419600" y="244649"/>
            <a:ext cx="4508925" cy="450123"/>
          </a:xfrm>
        </p:spPr>
        <p:txBody>
          <a:bodyPr/>
          <a:lstStyle/>
          <a:p>
            <a:r>
              <a:rPr lang="en-US" i="1" dirty="0">
                <a:solidFill>
                  <a:srgbClr val="8F5902"/>
                </a:solidFill>
                <a:latin typeface="Consolas" panose="020B0609020204030204" pitchFamily="49" charset="0"/>
              </a:rPr>
              <a:t># Program Contents</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err="1"/>
              <a:t>program.py</a:t>
            </a:r>
            <a:endParaRPr lang="en-US" dirty="0"/>
          </a:p>
        </p:txBody>
      </p:sp>
    </p:spTree>
    <p:extLst>
      <p:ext uri="{BB962C8B-B14F-4D97-AF65-F5344CB8AC3E}">
        <p14:creationId xmlns:p14="http://schemas.microsoft.com/office/powerpoint/2010/main" val="348876051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340"/>
        <p:cNvGrpSpPr/>
        <p:nvPr/>
      </p:nvGrpSpPr>
      <p:grpSpPr>
        <a:xfrm>
          <a:off x="0" y="0"/>
          <a:ext cx="0" cy="0"/>
          <a:chOff x="0" y="0"/>
          <a:chExt cx="0" cy="0"/>
        </a:xfrm>
      </p:grpSpPr>
      <p:sp>
        <p:nvSpPr>
          <p:cNvPr id="341" name="Google Shape;341;p59"/>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Simple twitter-like service</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75619729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340"/>
        <p:cNvGrpSpPr/>
        <p:nvPr/>
      </p:nvGrpSpPr>
      <p:grpSpPr>
        <a:xfrm>
          <a:off x="0" y="0"/>
          <a:ext cx="0" cy="0"/>
          <a:chOff x="0" y="0"/>
          <a:chExt cx="0" cy="0"/>
        </a:xfrm>
      </p:grpSpPr>
      <p:sp>
        <p:nvSpPr>
          <p:cNvPr id="341" name="Google Shape;341;p59"/>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Connect Flask to a Database</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4743630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9184215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340"/>
        <p:cNvGrpSpPr/>
        <p:nvPr/>
      </p:nvGrpSpPr>
      <p:grpSpPr>
        <a:xfrm>
          <a:off x="0" y="0"/>
          <a:ext cx="0" cy="0"/>
          <a:chOff x="0" y="0"/>
          <a:chExt cx="0" cy="0"/>
        </a:xfrm>
      </p:grpSpPr>
      <p:sp>
        <p:nvSpPr>
          <p:cNvPr id="341" name="Google Shape;341;p59"/>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Authentication on a server</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120845931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48915313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340"/>
        <p:cNvGrpSpPr/>
        <p:nvPr/>
      </p:nvGrpSpPr>
      <p:grpSpPr>
        <a:xfrm>
          <a:off x="0" y="0"/>
          <a:ext cx="0" cy="0"/>
          <a:chOff x="0" y="0"/>
          <a:chExt cx="0" cy="0"/>
        </a:xfrm>
      </p:grpSpPr>
      <p:sp>
        <p:nvSpPr>
          <p:cNvPr id="341" name="Google Shape;341;p59"/>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Wire up their twitter client</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160979537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5914417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340"/>
        <p:cNvGrpSpPr/>
        <p:nvPr/>
      </p:nvGrpSpPr>
      <p:grpSpPr>
        <a:xfrm>
          <a:off x="0" y="0"/>
          <a:ext cx="0" cy="0"/>
          <a:chOff x="0" y="0"/>
          <a:chExt cx="0" cy="0"/>
        </a:xfrm>
      </p:grpSpPr>
      <p:sp>
        <p:nvSpPr>
          <p:cNvPr id="341" name="Google Shape;341;p59"/>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“_____”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548020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 import requests</a:t>
            </a:r>
          </a:p>
          <a:p>
            <a:r>
              <a:rPr lang="en-US" dirty="0"/>
              <a:t>&gt;&gt;&gt; r = </a:t>
            </a:r>
            <a:r>
              <a:rPr lang="en-US" dirty="0" err="1"/>
              <a:t>requests.get</a:t>
            </a:r>
            <a:r>
              <a:rPr lang="en-US" dirty="0"/>
              <a:t>('XXX URL')</a:t>
            </a:r>
          </a:p>
          <a:p>
            <a:r>
              <a:rPr lang="en-US" dirty="0" err="1"/>
              <a:t>r.text</a:t>
            </a:r>
            <a:r>
              <a:rPr lang="en-US" dirty="0"/>
              <a:t>   # -&gt; XXX</a:t>
            </a:r>
          </a:p>
          <a:p>
            <a:r>
              <a:rPr lang="en-US" dirty="0"/>
              <a:t>j = </a:t>
            </a:r>
            <a:r>
              <a:rPr lang="en-US" dirty="0" err="1"/>
              <a:t>r.json</a:t>
            </a:r>
            <a:r>
              <a:rPr lang="en-US" dirty="0"/>
              <a:t>()</a:t>
            </a:r>
          </a:p>
          <a:p>
            <a:endParaRPr lang="en-US" dirty="0"/>
          </a:p>
          <a:p>
            <a:r>
              <a:rPr lang="en-US" dirty="0"/>
              <a:t>XXX details</a:t>
            </a:r>
          </a:p>
          <a:p>
            <a:r>
              <a:rPr lang="en-US" dirty="0"/>
              <a:t>j['number']      # -&gt; 6</a:t>
            </a:r>
          </a:p>
          <a:p>
            <a:r>
              <a:rPr lang="en-US" dirty="0"/>
              <a:t>j['people'][0]   # -&gt; {'name': 'Oleg </a:t>
            </a:r>
            <a:r>
              <a:rPr lang="en-US" dirty="0" err="1"/>
              <a:t>Artemyev</a:t>
            </a:r>
            <a:r>
              <a:rPr lang="en-US" dirty="0"/>
              <a:t>', 'craft': 'ISS'}</a:t>
            </a:r>
          </a:p>
          <a:p>
            <a:r>
              <a:rPr lang="en-US" dirty="0"/>
              <a:t>j['people'][0]['craft']  # -&gt; 'ISS'</a:t>
            </a:r>
          </a:p>
          <a:p>
            <a:endParaRPr lang="en-US" dirty="0"/>
          </a:p>
          <a:p>
            <a:endParaRPr lang="en-US" dirty="0"/>
          </a:p>
        </p:txBody>
      </p:sp>
    </p:spTree>
    <p:extLst>
      <p:ext uri="{BB962C8B-B14F-4D97-AF65-F5344CB8AC3E}">
        <p14:creationId xmlns:p14="http://schemas.microsoft.com/office/powerpoint/2010/main" val="253931426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51045463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351"/>
        <p:cNvGrpSpPr/>
        <p:nvPr/>
      </p:nvGrpSpPr>
      <p:grpSpPr>
        <a:xfrm>
          <a:off x="0" y="0"/>
          <a:ext cx="0" cy="0"/>
          <a:chOff x="0" y="0"/>
          <a:chExt cx="0" cy="0"/>
        </a:xfrm>
      </p:grpSpPr>
      <p:sp>
        <p:nvSpPr>
          <p:cNvPr id="352" name="Google Shape;352;p61"/>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COURSE INTRO VIDEO</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CTECH404_m0_01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1"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“Course Introduction”</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a:t>
            </a:r>
            <a:endParaRPr dirty="0">
              <a:solidFill>
                <a:srgbClr val="FFFFFF"/>
              </a:solidFill>
              <a:latin typeface="Open Sans"/>
              <a:ea typeface="Open Sans"/>
              <a:cs typeface="Open Sans"/>
              <a:sym typeface="Open Sans"/>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00000"/>
              </a:buClr>
              <a:buFont typeface="Calibri"/>
              <a:buNone/>
            </a:pPr>
            <a:r>
              <a:rPr lang="en-US" sz="4400" b="1" i="0" u="none" strike="noStrike" cap="none">
                <a:solidFill>
                  <a:srgbClr val="B31B1B"/>
                </a:solidFill>
                <a:latin typeface="Raleway"/>
                <a:ea typeface="Raleway"/>
                <a:cs typeface="Raleway"/>
                <a:sym typeface="Raleway"/>
              </a:rPr>
              <a:t>Course Introduction</a:t>
            </a:r>
            <a:endParaRPr>
              <a:solidFill>
                <a:srgbClr val="B31B1B"/>
              </a:solidFill>
              <a:latin typeface="Raleway"/>
              <a:ea typeface="Raleway"/>
              <a:cs typeface="Raleway"/>
              <a:sym typeface="Raleway"/>
            </a:endParaRPr>
          </a:p>
        </p:txBody>
      </p:sp>
      <p:sp>
        <p:nvSpPr>
          <p:cNvPr id="358" name="Google Shape;358;p62"/>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1" u="none">
                <a:solidFill>
                  <a:schemeClr val="dk1"/>
                </a:solidFill>
                <a:latin typeface="Open Sans"/>
                <a:ea typeface="Open Sans"/>
                <a:cs typeface="Open Sans"/>
                <a:sym typeface="Open Sans"/>
              </a:rPr>
              <a:t>This is your 30-60 second enthusiastic overview of the course</a:t>
            </a:r>
            <a:endParaRPr>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1" u="none">
              <a:solidFill>
                <a:schemeClr val="dk1"/>
              </a:solidFill>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1" u="none">
                <a:solidFill>
                  <a:schemeClr val="dk1"/>
                </a:solidFill>
                <a:latin typeface="Open Sans"/>
                <a:ea typeface="Open Sans"/>
                <a:cs typeface="Open Sans"/>
                <a:sym typeface="Open Sans"/>
              </a:rPr>
              <a:t>You don’t need to say your name and title; those will appear onscreen as text</a:t>
            </a:r>
            <a:endParaRPr>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Font typeface="Arial"/>
              <a:buNone/>
            </a:pPr>
            <a:endParaRPr sz="3200" i="1" u="none">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1" u="none">
              <a:solidFill>
                <a:schemeClr val="dk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That's it! That's all there is to it to download JSON data from the web in Python</a:t>
            </a:r>
          </a:p>
          <a:p>
            <a:pPr marL="342900" lvl="0" indent="-342900">
              <a:spcBef>
                <a:spcPts val="0"/>
              </a:spcBef>
              <a:buFont typeface="Open Sans"/>
              <a:buChar char="•"/>
            </a:pPr>
            <a:r>
              <a:rPr lang="en-US" b="1" dirty="0">
                <a:latin typeface="Open Sans"/>
                <a:ea typeface="Open Sans"/>
                <a:cs typeface="Open Sans"/>
                <a:sym typeface="Open Sans"/>
              </a:rPr>
              <a:t>import requests</a:t>
            </a:r>
            <a:r>
              <a:rPr lang="en-US" dirty="0">
                <a:latin typeface="Open Sans"/>
                <a:ea typeface="Open Sans"/>
                <a:cs typeface="Open Sans"/>
                <a:sym typeface="Open Sans"/>
              </a:rPr>
              <a:t> to use the requests package.</a:t>
            </a:r>
          </a:p>
          <a:p>
            <a:pPr marL="342900" lvl="0" indent="-342900">
              <a:spcBef>
                <a:spcPts val="0"/>
              </a:spcBef>
              <a:buFont typeface="Open Sans"/>
              <a:buChar char="•"/>
            </a:pPr>
            <a:r>
              <a:rPr lang="en-US" b="1" dirty="0">
                <a:latin typeface="Open Sans"/>
                <a:ea typeface="Open Sans"/>
                <a:cs typeface="Open Sans"/>
                <a:sym typeface="Open Sans"/>
              </a:rPr>
              <a:t>r = </a:t>
            </a:r>
            <a:r>
              <a:rPr lang="en-US" b="1" dirty="0" err="1">
                <a:latin typeface="Open Sans"/>
                <a:ea typeface="Open Sans"/>
                <a:cs typeface="Open Sans"/>
                <a:sym typeface="Open Sans"/>
              </a:rPr>
              <a:t>requests.get</a:t>
            </a:r>
            <a:r>
              <a:rPr lang="en-US" b="1" dirty="0">
                <a:latin typeface="Open Sans"/>
                <a:ea typeface="Open Sans"/>
                <a:cs typeface="Open Sans"/>
                <a:sym typeface="Open Sans"/>
              </a:rPr>
              <a:t>(&lt;</a:t>
            </a:r>
            <a:r>
              <a:rPr lang="en-US" b="1" dirty="0" err="1">
                <a:latin typeface="Open Sans"/>
                <a:ea typeface="Open Sans"/>
                <a:cs typeface="Open Sans"/>
                <a:sym typeface="Open Sans"/>
              </a:rPr>
              <a:t>url</a:t>
            </a:r>
            <a:r>
              <a:rPr lang="en-US" b="1" dirty="0">
                <a:latin typeface="Open Sans"/>
                <a:ea typeface="Open Sans"/>
                <a:cs typeface="Open Sans"/>
                <a:sym typeface="Open Sans"/>
              </a:rPr>
              <a:t>&gt;)</a:t>
            </a:r>
            <a:r>
              <a:rPr lang="en-US" dirty="0">
                <a:latin typeface="Open Sans"/>
                <a:ea typeface="Open Sans"/>
                <a:cs typeface="Open Sans"/>
                <a:sym typeface="Open Sans"/>
              </a:rPr>
              <a:t> to download a file</a:t>
            </a:r>
            <a:endParaRPr lang="en-US" b="1" dirty="0">
              <a:latin typeface="Open Sans"/>
              <a:ea typeface="Open Sans"/>
              <a:cs typeface="Open Sans"/>
              <a:sym typeface="Open Sans"/>
            </a:endParaRPr>
          </a:p>
          <a:p>
            <a:pPr marL="342900" lvl="0" indent="-342900">
              <a:spcBef>
                <a:spcPts val="0"/>
              </a:spcBef>
              <a:buFont typeface="Open Sans"/>
              <a:buChar char="•"/>
            </a:pPr>
            <a:r>
              <a:rPr lang="en-US" b="1" dirty="0" err="1">
                <a:latin typeface="Open Sans"/>
                <a:ea typeface="Open Sans"/>
                <a:cs typeface="Open Sans"/>
                <a:sym typeface="Open Sans"/>
              </a:rPr>
              <a:t>r.text</a:t>
            </a:r>
            <a:r>
              <a:rPr lang="en-US" b="1" dirty="0">
                <a:latin typeface="Open Sans"/>
                <a:ea typeface="Open Sans"/>
                <a:cs typeface="Open Sans"/>
                <a:sym typeface="Open Sans"/>
              </a:rPr>
              <a:t>      </a:t>
            </a:r>
            <a:r>
              <a:rPr lang="en-US" dirty="0">
                <a:latin typeface="Open Sans"/>
                <a:ea typeface="Open Sans"/>
                <a:cs typeface="Open Sans"/>
                <a:sym typeface="Open Sans"/>
              </a:rPr>
              <a:t>gives you a string</a:t>
            </a:r>
          </a:p>
          <a:p>
            <a:pPr marL="342900" lvl="0" indent="-342900">
              <a:spcBef>
                <a:spcPts val="0"/>
              </a:spcBef>
              <a:buFont typeface="Open Sans"/>
              <a:buChar char="•"/>
            </a:pPr>
            <a:r>
              <a:rPr lang="en-US" b="1" dirty="0" err="1">
                <a:latin typeface="Open Sans"/>
                <a:ea typeface="Open Sans"/>
                <a:cs typeface="Open Sans"/>
                <a:sym typeface="Open Sans"/>
              </a:rPr>
              <a:t>r.json</a:t>
            </a:r>
            <a:r>
              <a:rPr lang="en-US" b="1" dirty="0">
                <a:latin typeface="Open Sans"/>
                <a:ea typeface="Open Sans"/>
                <a:cs typeface="Open Sans"/>
                <a:sym typeface="Open Sans"/>
              </a:rPr>
              <a:t>()    </a:t>
            </a:r>
            <a:r>
              <a:rPr lang="en-US" dirty="0">
                <a:latin typeface="Open Sans"/>
                <a:ea typeface="Open Sans"/>
                <a:cs typeface="Open Sans"/>
                <a:sym typeface="Open Sans"/>
              </a:rPr>
              <a:t>gives you a Python data structure</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557925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109"/>
        <p:cNvGrpSpPr/>
        <p:nvPr/>
      </p:nvGrpSpPr>
      <p:grpSpPr>
        <a:xfrm>
          <a:off x="0" y="0"/>
          <a:ext cx="0" cy="0"/>
          <a:chOff x="0" y="0"/>
          <a:chExt cx="0" cy="0"/>
        </a:xfrm>
      </p:grpSpPr>
      <p:sp>
        <p:nvSpPr>
          <p:cNvPr id="110" name="Google Shape;110;p17"/>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HTTP</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61675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When you type a URL in the address bar of your browser, some magic happens and it loads a web page.</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When you click on a link, the same magic happens and it loads a web page</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dirty="0">
                <a:latin typeface="Open Sans"/>
                <a:ea typeface="Open Sans"/>
                <a:cs typeface="Open Sans"/>
                <a:sym typeface="Open Sans"/>
              </a:rPr>
              <a:t>W</a:t>
            </a:r>
            <a:r>
              <a:rPr lang="en-US" sz="3200" i="0" u="none" dirty="0">
                <a:solidFill>
                  <a:schemeClr val="dk1"/>
                </a:solidFill>
                <a:latin typeface="Open Sans"/>
                <a:ea typeface="Open Sans"/>
                <a:cs typeface="Open Sans"/>
                <a:sym typeface="Open Sans"/>
              </a:rPr>
              <a:t>hen you call </a:t>
            </a:r>
            <a:r>
              <a:rPr lang="en-US" sz="3200" i="0" u="none" dirty="0" err="1">
                <a:solidFill>
                  <a:schemeClr val="dk1"/>
                </a:solidFill>
                <a:latin typeface="Open Sans"/>
                <a:ea typeface="Open Sans"/>
                <a:cs typeface="Open Sans"/>
                <a:sym typeface="Open Sans"/>
              </a:rPr>
              <a:t>requests.get</a:t>
            </a:r>
            <a:r>
              <a:rPr lang="en-US" sz="3200" i="0" u="none" dirty="0">
                <a:solidFill>
                  <a:schemeClr val="dk1"/>
                </a:solidFill>
                <a:latin typeface="Open Sans"/>
                <a:ea typeface="Open Sans"/>
                <a:cs typeface="Open Sans"/>
                <a:sym typeface="Open Sans"/>
              </a:rPr>
              <a:t>(), it's the same magic to get a webpage.</a:t>
            </a:r>
          </a:p>
          <a:p>
            <a:pPr marL="342900" marR="0" lvl="0" indent="-342900" algn="l" rtl="0">
              <a:lnSpc>
                <a:spcPct val="100000"/>
              </a:lnSpc>
              <a:spcBef>
                <a:spcPts val="640"/>
              </a:spcBef>
              <a:spcAft>
                <a:spcPts val="0"/>
              </a:spcAft>
              <a:buClr>
                <a:schemeClr val="dk1"/>
              </a:buClr>
              <a:buSzPts val="3200"/>
              <a:buFont typeface="Open Sans"/>
              <a:buChar char="•"/>
            </a:pPr>
            <a:r>
              <a:rPr lang="en-US" dirty="0">
                <a:latin typeface="Open Sans"/>
                <a:ea typeface="Open Sans"/>
                <a:cs typeface="Open Sans"/>
                <a:sym typeface="Open Sans"/>
              </a:rPr>
              <a:t>But what </a:t>
            </a:r>
            <a:r>
              <a:rPr lang="en-US" i="1" dirty="0">
                <a:latin typeface="Open Sans"/>
                <a:ea typeface="Open Sans"/>
                <a:cs typeface="Open Sans"/>
                <a:sym typeface="Open Sans"/>
              </a:rPr>
              <a:t>kind</a:t>
            </a:r>
            <a:r>
              <a:rPr lang="en-US" dirty="0">
                <a:latin typeface="Open Sans"/>
                <a:ea typeface="Open Sans"/>
                <a:cs typeface="Open Sans"/>
                <a:sym typeface="Open Sans"/>
              </a:rPr>
              <a:t> of magic? How does it work?</a:t>
            </a: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It's a bit like the magic that opens a file, except the data comes from another computer</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4084909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Meet the </a:t>
            </a:r>
            <a:r>
              <a:rPr lang="en-US" sz="3200" b="1" i="0" u="none" dirty="0" err="1">
                <a:solidFill>
                  <a:schemeClr val="dk1"/>
                </a:solidFill>
                <a:latin typeface="Open Sans"/>
                <a:ea typeface="Open Sans"/>
                <a:cs typeface="Open Sans"/>
                <a:sym typeface="Open Sans"/>
              </a:rPr>
              <a:t>H</a:t>
            </a:r>
            <a:r>
              <a:rPr lang="en-US" sz="3200" i="0" u="none" dirty="0" err="1">
                <a:solidFill>
                  <a:schemeClr val="dk1"/>
                </a:solidFill>
                <a:latin typeface="Open Sans"/>
                <a:ea typeface="Open Sans"/>
                <a:cs typeface="Open Sans"/>
                <a:sym typeface="Open Sans"/>
              </a:rPr>
              <a:t>yper</a:t>
            </a:r>
            <a:r>
              <a:rPr lang="en-US" sz="3200" b="1" i="0" u="none" dirty="0" err="1">
                <a:solidFill>
                  <a:schemeClr val="dk1"/>
                </a:solidFill>
                <a:latin typeface="Open Sans"/>
                <a:ea typeface="Open Sans"/>
                <a:cs typeface="Open Sans"/>
                <a:sym typeface="Open Sans"/>
              </a:rPr>
              <a:t>T</a:t>
            </a:r>
            <a:r>
              <a:rPr lang="en-US" sz="3200" i="0" u="none" dirty="0" err="1">
                <a:solidFill>
                  <a:schemeClr val="dk1"/>
                </a:solidFill>
                <a:latin typeface="Open Sans"/>
                <a:ea typeface="Open Sans"/>
                <a:cs typeface="Open Sans"/>
                <a:sym typeface="Open Sans"/>
              </a:rPr>
              <a:t>ext</a:t>
            </a:r>
            <a:r>
              <a:rPr lang="en-US" sz="3200" i="0" u="none" dirty="0">
                <a:solidFill>
                  <a:schemeClr val="dk1"/>
                </a:solidFill>
                <a:latin typeface="Open Sans"/>
                <a:ea typeface="Open Sans"/>
                <a:cs typeface="Open Sans"/>
                <a:sym typeface="Open Sans"/>
              </a:rPr>
              <a:t> </a:t>
            </a:r>
            <a:r>
              <a:rPr lang="en-US" sz="3200" b="1" i="0" u="none" dirty="0">
                <a:solidFill>
                  <a:schemeClr val="dk1"/>
                </a:solidFill>
                <a:latin typeface="Open Sans"/>
                <a:ea typeface="Open Sans"/>
                <a:cs typeface="Open Sans"/>
                <a:sym typeface="Open Sans"/>
              </a:rPr>
              <a:t>T</a:t>
            </a:r>
            <a:r>
              <a:rPr lang="en-US" sz="3200" i="0" u="none" dirty="0">
                <a:solidFill>
                  <a:schemeClr val="dk1"/>
                </a:solidFill>
                <a:latin typeface="Open Sans"/>
                <a:ea typeface="Open Sans"/>
                <a:cs typeface="Open Sans"/>
                <a:sym typeface="Open Sans"/>
              </a:rPr>
              <a:t>ransport </a:t>
            </a:r>
            <a:r>
              <a:rPr lang="en-US" sz="3200" b="1" i="0" u="none" dirty="0">
                <a:solidFill>
                  <a:schemeClr val="dk1"/>
                </a:solidFill>
                <a:latin typeface="Open Sans"/>
                <a:ea typeface="Open Sans"/>
                <a:cs typeface="Open Sans"/>
                <a:sym typeface="Open Sans"/>
              </a:rPr>
              <a:t>P</a:t>
            </a:r>
            <a:r>
              <a:rPr lang="en-US" sz="3200" i="0" u="none" dirty="0">
                <a:solidFill>
                  <a:schemeClr val="dk1"/>
                </a:solidFill>
                <a:latin typeface="Open Sans"/>
                <a:ea typeface="Open Sans"/>
                <a:cs typeface="Open Sans"/>
                <a:sym typeface="Open Sans"/>
              </a:rPr>
              <a:t>rotocol</a:t>
            </a:r>
          </a:p>
          <a:p>
            <a:pPr marL="342900" indent="-342900">
              <a:spcBef>
                <a:spcPts val="0"/>
              </a:spcBef>
              <a:buFont typeface="Open Sans"/>
              <a:buChar char="•"/>
            </a:pPr>
            <a:r>
              <a:rPr lang="en-US" dirty="0">
                <a:latin typeface="Open Sans"/>
                <a:ea typeface="Open Sans"/>
                <a:cs typeface="Open Sans"/>
                <a:sym typeface="Open Sans"/>
              </a:rPr>
              <a:t>Or </a:t>
            </a:r>
            <a:r>
              <a:rPr lang="en-US" b="1" dirty="0">
                <a:latin typeface="Open Sans"/>
                <a:ea typeface="Open Sans"/>
                <a:cs typeface="Open Sans"/>
                <a:sym typeface="Open Sans"/>
              </a:rPr>
              <a:t>HTTP		</a:t>
            </a:r>
          </a:p>
          <a:p>
            <a:pPr marL="342900" indent="-342900">
              <a:spcBef>
                <a:spcPts val="0"/>
              </a:spcBef>
              <a:buFont typeface="Open Sans"/>
              <a:buChar char="•"/>
            </a:pPr>
            <a:r>
              <a:rPr lang="en-US" dirty="0">
                <a:latin typeface="Open Sans"/>
                <a:ea typeface="Open Sans"/>
                <a:cs typeface="Open Sans"/>
                <a:sym typeface="Open Sans"/>
              </a:rPr>
              <a:t>Yes, </a:t>
            </a:r>
            <a:r>
              <a:rPr lang="en-US" i="1" dirty="0">
                <a:latin typeface="Open Sans"/>
                <a:ea typeface="Open Sans"/>
                <a:cs typeface="Open Sans"/>
                <a:sym typeface="Open Sans"/>
              </a:rPr>
              <a:t>that</a:t>
            </a:r>
            <a:r>
              <a:rPr lang="en-US" b="1" i="1" dirty="0">
                <a:latin typeface="Open Sans"/>
                <a:ea typeface="Open Sans"/>
                <a:cs typeface="Open Sans"/>
                <a:sym typeface="Open Sans"/>
              </a:rPr>
              <a:t> </a:t>
            </a:r>
            <a:r>
              <a:rPr lang="en-US" b="1" dirty="0">
                <a:latin typeface="Open Sans"/>
                <a:ea typeface="Open Sans"/>
                <a:cs typeface="Open Sans"/>
                <a:sym typeface="Open Sans"/>
              </a:rPr>
              <a:t>http://</a:t>
            </a:r>
          </a:p>
          <a:p>
            <a:pPr marL="342900" indent="-342900">
              <a:spcBef>
                <a:spcPts val="0"/>
              </a:spcBef>
              <a:buFont typeface="Open Sans"/>
              <a:buChar char="•"/>
            </a:pPr>
            <a:r>
              <a:rPr lang="en-US" dirty="0">
                <a:latin typeface="Open Sans"/>
                <a:ea typeface="Open Sans"/>
                <a:cs typeface="Open Sans"/>
                <a:sym typeface="Open Sans"/>
              </a:rPr>
              <a:t>A "protocol" is a kind of mini programming language for computers to talk to each other.</a:t>
            </a:r>
          </a:p>
          <a:p>
            <a:pPr marL="342900" indent="-342900">
              <a:spcBef>
                <a:spcPts val="0"/>
              </a:spcBef>
              <a:buFont typeface="Open Sans"/>
              <a:buChar char="•"/>
            </a:pPr>
            <a:r>
              <a:rPr lang="en-US" u="none" dirty="0">
                <a:solidFill>
                  <a:schemeClr val="dk1"/>
                </a:solidFill>
                <a:latin typeface="Open Sans"/>
                <a:ea typeface="Open Sans"/>
                <a:cs typeface="Open Sans"/>
                <a:sym typeface="Open Sans"/>
              </a:rPr>
              <a:t>In this case, </a:t>
            </a:r>
            <a:r>
              <a:rPr lang="en-US" dirty="0">
                <a:latin typeface="Open Sans"/>
                <a:ea typeface="Open Sans"/>
                <a:cs typeface="Open Sans"/>
                <a:sym typeface="Open Sans"/>
              </a:rPr>
              <a:t>although HTTP was designed to  let them send each other </a:t>
            </a:r>
            <a:r>
              <a:rPr lang="en-US" i="1" dirty="0">
                <a:latin typeface="Open Sans"/>
                <a:ea typeface="Open Sans"/>
                <a:cs typeface="Open Sans"/>
                <a:sym typeface="Open Sans"/>
              </a:rPr>
              <a:t>hypertext</a:t>
            </a:r>
            <a:r>
              <a:rPr lang="en-US" dirty="0">
                <a:latin typeface="Open Sans"/>
                <a:ea typeface="Open Sans"/>
                <a:cs typeface="Open Sans"/>
                <a:sym typeface="Open Sans"/>
              </a:rPr>
              <a:t> — text with links — it can be used for any kind of data, like JSON</a:t>
            </a:r>
            <a:endParaRPr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158527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One computer, called the </a:t>
            </a:r>
            <a:r>
              <a:rPr lang="en-US" sz="3200" i="1" u="none" dirty="0">
                <a:solidFill>
                  <a:schemeClr val="dk1"/>
                </a:solidFill>
                <a:latin typeface="Open Sans"/>
                <a:ea typeface="Open Sans"/>
                <a:cs typeface="Open Sans"/>
                <a:sym typeface="Open Sans"/>
              </a:rPr>
              <a:t>client</a:t>
            </a:r>
            <a:r>
              <a:rPr lang="en-US" sz="3200" u="none" dirty="0">
                <a:solidFill>
                  <a:schemeClr val="dk1"/>
                </a:solidFill>
                <a:latin typeface="Open Sans"/>
                <a:ea typeface="Open Sans"/>
                <a:cs typeface="Open Sans"/>
                <a:sym typeface="Open Sans"/>
              </a:rPr>
              <a:t>, sen</a:t>
            </a:r>
            <a:r>
              <a:rPr lang="en-US" dirty="0">
                <a:latin typeface="Open Sans"/>
                <a:ea typeface="Open Sans"/>
                <a:cs typeface="Open Sans"/>
                <a:sym typeface="Open Sans"/>
              </a:rPr>
              <a:t>ds the other computer, called the </a:t>
            </a:r>
            <a:r>
              <a:rPr lang="en-US" i="1" dirty="0">
                <a:latin typeface="Open Sans"/>
                <a:ea typeface="Open Sans"/>
                <a:cs typeface="Open Sans"/>
                <a:sym typeface="Open Sans"/>
              </a:rPr>
              <a:t>server</a:t>
            </a:r>
            <a:r>
              <a:rPr lang="en-US" dirty="0">
                <a:latin typeface="Open Sans"/>
                <a:ea typeface="Open Sans"/>
                <a:cs typeface="Open Sans"/>
                <a:sym typeface="Open Sans"/>
              </a:rPr>
              <a:t>, a message, formatted in text, explaining what information it would like</a:t>
            </a:r>
          </a:p>
          <a:p>
            <a:pPr marL="342900" marR="0" lvl="0" indent="-342900" algn="l" rtl="0">
              <a:lnSpc>
                <a:spcPct val="100000"/>
              </a:lnSpc>
              <a:spcBef>
                <a:spcPts val="0"/>
              </a:spcBef>
              <a:spcAft>
                <a:spcPts val="0"/>
              </a:spcAft>
              <a:buClr>
                <a:schemeClr val="dk1"/>
              </a:buClr>
              <a:buSzPts val="3200"/>
              <a:buFont typeface="Open Sans"/>
              <a:buChar char="•"/>
            </a:pPr>
            <a:r>
              <a:rPr lang="en-US" u="none" dirty="0">
                <a:solidFill>
                  <a:schemeClr val="dk1"/>
                </a:solidFill>
                <a:latin typeface="Open Sans"/>
                <a:ea typeface="Open Sans"/>
                <a:cs typeface="Open Sans"/>
                <a:sym typeface="Open Sans"/>
              </a:rPr>
              <a:t>This message is called the </a:t>
            </a:r>
            <a:r>
              <a:rPr lang="en-US" i="1" u="none" dirty="0">
                <a:solidFill>
                  <a:schemeClr val="dk1"/>
                </a:solidFill>
                <a:latin typeface="Open Sans"/>
                <a:ea typeface="Open Sans"/>
                <a:cs typeface="Open Sans"/>
                <a:sym typeface="Open Sans"/>
              </a:rPr>
              <a:t>request</a:t>
            </a:r>
            <a:r>
              <a:rPr lang="en-US" u="none" dirty="0">
                <a:solidFill>
                  <a:schemeClr val="dk1"/>
                </a:solidFill>
                <a:latin typeface="Open Sans"/>
                <a:ea typeface="Open Sans"/>
                <a:cs typeface="Open Sans"/>
                <a:sym typeface="Open Sans"/>
              </a:rPr>
              <a:t> (as in the name of the requests library)</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Then the server sends back a message to the client, called a </a:t>
            </a:r>
            <a:r>
              <a:rPr lang="en-US" i="1" dirty="0">
                <a:latin typeface="Open Sans"/>
                <a:ea typeface="Open Sans"/>
                <a:cs typeface="Open Sans"/>
                <a:sym typeface="Open Sans"/>
              </a:rPr>
              <a:t>response</a:t>
            </a:r>
            <a:r>
              <a:rPr lang="en-US" dirty="0">
                <a:latin typeface="Open Sans"/>
                <a:ea typeface="Open Sans"/>
                <a:cs typeface="Open Sans"/>
                <a:sym typeface="Open Sans"/>
              </a:rPr>
              <a:t>, with the data (</a:t>
            </a:r>
            <a:r>
              <a:rPr lang="en-US" b="1" dirty="0">
                <a:latin typeface="Open Sans"/>
                <a:ea typeface="Open Sans"/>
                <a:cs typeface="Open Sans"/>
                <a:sym typeface="Open Sans"/>
              </a:rPr>
              <a:t>Diagram</a:t>
            </a:r>
            <a:r>
              <a:rPr lang="en-US" dirty="0">
                <a:latin typeface="Open Sans"/>
                <a:ea typeface="Open Sans"/>
                <a:cs typeface="Open Sans"/>
                <a:sym typeface="Open Sans"/>
              </a:rPr>
              <a:t>)</a:t>
            </a:r>
            <a:endParaRPr lang="en-US"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2890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XXX example</a:t>
            </a:r>
          </a:p>
          <a:p>
            <a:endParaRPr lang="en-US" dirty="0"/>
          </a:p>
          <a:p>
            <a:r>
              <a:rPr lang="en-US" dirty="0"/>
              <a:t>GET /</a:t>
            </a:r>
            <a:r>
              <a:rPr lang="en-US" dirty="0" err="1"/>
              <a:t>astros.json</a:t>
            </a:r>
            <a:r>
              <a:rPr lang="en-US" dirty="0"/>
              <a:t> HTTP/1.1</a:t>
            </a:r>
          </a:p>
          <a:p>
            <a:r>
              <a:rPr lang="en-US" dirty="0"/>
              <a:t>Host: </a:t>
            </a:r>
            <a:r>
              <a:rPr lang="en-US" dirty="0" err="1"/>
              <a:t>api.open-notify.org</a:t>
            </a:r>
            <a:endParaRPr lang="en-US" dirty="0"/>
          </a:p>
          <a:p>
            <a:r>
              <a:rPr lang="en-US" dirty="0"/>
              <a:t>User-Agent: python-requests/2.18.4</a:t>
            </a:r>
          </a:p>
          <a:p>
            <a:r>
              <a:rPr lang="en-US" dirty="0"/>
              <a:t>Accept-Encoding: </a:t>
            </a:r>
            <a:r>
              <a:rPr lang="en-US" dirty="0" err="1"/>
              <a:t>gzip</a:t>
            </a:r>
            <a:r>
              <a:rPr lang="en-US" dirty="0"/>
              <a:t>, deflate</a:t>
            </a:r>
          </a:p>
          <a:p>
            <a:r>
              <a:rPr lang="en-US" dirty="0"/>
              <a:t>Accept: */*</a:t>
            </a:r>
          </a:p>
          <a:p>
            <a:r>
              <a:rPr lang="en-US" dirty="0"/>
              <a:t>Connection: keep-alive</a:t>
            </a:r>
          </a:p>
          <a:p>
            <a:endParaRPr lang="en-US" dirty="0"/>
          </a:p>
        </p:txBody>
      </p:sp>
    </p:spTree>
    <p:extLst>
      <p:ext uri="{BB962C8B-B14F-4D97-AF65-F5344CB8AC3E}">
        <p14:creationId xmlns:p14="http://schemas.microsoft.com/office/powerpoint/2010/main" val="72178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475426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Let's read thi</a:t>
            </a:r>
            <a:r>
              <a:rPr lang="en-US" dirty="0">
                <a:latin typeface="Open Sans"/>
                <a:ea typeface="Open Sans"/>
                <a:cs typeface="Open Sans"/>
                <a:sym typeface="Open Sans"/>
              </a:rPr>
              <a:t>s line by line.</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This is a message from the client (i.e. your computer) to the server at XXX </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The client is asking for (GET) a file or other information with the name XXX</a:t>
            </a:r>
          </a:p>
          <a:p>
            <a:pPr marL="342900" marR="0" lvl="0" indent="-342900" algn="l" rtl="0">
              <a:lnSpc>
                <a:spcPct val="100000"/>
              </a:lnSpc>
              <a:spcBef>
                <a:spcPts val="0"/>
              </a:spcBef>
              <a:spcAft>
                <a:spcPts val="0"/>
              </a:spcAft>
              <a:buClr>
                <a:schemeClr val="dk1"/>
              </a:buClr>
              <a:buSzPts val="3200"/>
              <a:buFont typeface="Open Sans"/>
              <a:buChar char="•"/>
            </a:pPr>
            <a:r>
              <a:rPr lang="en-US" u="none" dirty="0">
                <a:solidFill>
                  <a:schemeClr val="dk1"/>
                </a:solidFill>
                <a:latin typeface="Open Sans"/>
                <a:ea typeface="Open Sans"/>
                <a:cs typeface="Open Sans"/>
                <a:sym typeface="Open Sans"/>
              </a:rPr>
              <a:t>The remaining lines are </a:t>
            </a:r>
            <a:r>
              <a:rPr lang="en-US" i="1" u="none" dirty="0">
                <a:solidFill>
                  <a:schemeClr val="dk1"/>
                </a:solidFill>
                <a:latin typeface="Open Sans"/>
                <a:ea typeface="Open Sans"/>
                <a:cs typeface="Open Sans"/>
                <a:sym typeface="Open Sans"/>
              </a:rPr>
              <a:t>headers</a:t>
            </a:r>
            <a:r>
              <a:rPr lang="en-US" u="none" dirty="0">
                <a:solidFill>
                  <a:schemeClr val="dk1"/>
                </a:solidFill>
                <a:latin typeface="Open Sans"/>
                <a:ea typeface="Open Sans"/>
                <a:cs typeface="Open Sans"/>
                <a:sym typeface="Open Sans"/>
              </a:rPr>
              <a:t>: basically a dictionary of key-value pairs with information about the request</a:t>
            </a:r>
            <a:endParaRPr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944881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That's the request. Now for the </a:t>
            </a:r>
            <a:r>
              <a:rPr lang="en-US" i="1" dirty="0">
                <a:latin typeface="Open Sans"/>
                <a:ea typeface="Open Sans"/>
                <a:cs typeface="Open Sans"/>
                <a:sym typeface="Open Sans"/>
              </a:rPr>
              <a:t>response</a:t>
            </a:r>
            <a:r>
              <a:rPr lang="en-US" dirty="0">
                <a:latin typeface="Open Sans"/>
                <a:ea typeface="Open Sans"/>
                <a:cs typeface="Open Sans"/>
                <a:sym typeface="Open Sans"/>
              </a:rPr>
              <a:t> the server sends back to the client</a:t>
            </a:r>
          </a:p>
        </p:txBody>
      </p:sp>
    </p:spTree>
    <p:extLst>
      <p:ext uri="{BB962C8B-B14F-4D97-AF65-F5344CB8AC3E}">
        <p14:creationId xmlns:p14="http://schemas.microsoft.com/office/powerpoint/2010/main" val="1502273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XXX example</a:t>
            </a:r>
          </a:p>
          <a:p>
            <a:endParaRPr lang="en-US" dirty="0"/>
          </a:p>
          <a:p>
            <a:r>
              <a:rPr lang="en-US" dirty="0"/>
              <a:t>HTTP/1.1 200 OK</a:t>
            </a:r>
          </a:p>
          <a:p>
            <a:r>
              <a:rPr lang="en-US" dirty="0"/>
              <a:t>Server: </a:t>
            </a:r>
            <a:r>
              <a:rPr lang="en-US" dirty="0" err="1"/>
              <a:t>nginx</a:t>
            </a:r>
            <a:r>
              <a:rPr lang="en-US" dirty="0"/>
              <a:t>/1.10.3</a:t>
            </a:r>
          </a:p>
          <a:p>
            <a:r>
              <a:rPr lang="en-US" dirty="0"/>
              <a:t>Date: Mon, 01 Oct 2018 02:58:13 GMT</a:t>
            </a:r>
          </a:p>
          <a:p>
            <a:r>
              <a:rPr lang="en-US" dirty="0"/>
              <a:t>Content-Type: application/json</a:t>
            </a:r>
          </a:p>
          <a:p>
            <a:r>
              <a:rPr lang="en-US" dirty="0"/>
              <a:t>Content-Length: 322</a:t>
            </a:r>
          </a:p>
          <a:p>
            <a:r>
              <a:rPr lang="en-US" dirty="0"/>
              <a:t>Connection: keep-alive</a:t>
            </a:r>
          </a:p>
          <a:p>
            <a:r>
              <a:rPr lang="en-US" dirty="0"/>
              <a:t>access-control-allow-origin: *</a:t>
            </a:r>
          </a:p>
          <a:p>
            <a:endParaRPr lang="en-US" dirty="0"/>
          </a:p>
          <a:p>
            <a:r>
              <a:rPr lang="en-US" dirty="0"/>
              <a:t>{"message": "success", "people": [{"craft": "ISS", "name": "Oleg </a:t>
            </a:r>
            <a:r>
              <a:rPr lang="en-US" dirty="0" err="1"/>
              <a:t>Artemyev</a:t>
            </a:r>
            <a:r>
              <a:rPr lang="en-US" dirty="0"/>
              <a:t>"}, {"craft": "ISS", "name": "Andrew </a:t>
            </a:r>
            <a:r>
              <a:rPr lang="en-US" dirty="0" err="1"/>
              <a:t>Feustel</a:t>
            </a:r>
            <a:r>
              <a:rPr lang="en-US" dirty="0"/>
              <a:t>"}, {"craft": "ISS", "name": "Richard Arnold"}, {"craft": "ISS", "name": "Sergey </a:t>
            </a:r>
            <a:r>
              <a:rPr lang="en-US" dirty="0" err="1"/>
              <a:t>Prokopyev</a:t>
            </a:r>
            <a:r>
              <a:rPr lang="en-US" dirty="0"/>
              <a:t>"}, {"craft": "ISS", "name": "Alexander </a:t>
            </a:r>
            <a:r>
              <a:rPr lang="en-US" dirty="0" err="1"/>
              <a:t>Gerst</a:t>
            </a:r>
            <a:r>
              <a:rPr lang="en-US" dirty="0"/>
              <a:t>"}, {"craft": "ISS", "name": "Serena </a:t>
            </a:r>
            <a:r>
              <a:rPr lang="en-US" dirty="0" err="1"/>
              <a:t>Aunon</a:t>
            </a:r>
            <a:r>
              <a:rPr lang="en-US" dirty="0"/>
              <a:t>-Chancellor"}], "number": 6}</a:t>
            </a:r>
          </a:p>
        </p:txBody>
      </p:sp>
    </p:spTree>
    <p:extLst>
      <p:ext uri="{BB962C8B-B14F-4D97-AF65-F5344CB8AC3E}">
        <p14:creationId xmlns:p14="http://schemas.microsoft.com/office/powerpoint/2010/main" val="2675109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Let's go line-by-line again:</a:t>
            </a:r>
          </a:p>
          <a:p>
            <a:pPr marL="342900" lvl="0" indent="-342900">
              <a:spcBef>
                <a:spcPts val="0"/>
              </a:spcBef>
              <a:buFont typeface="Open Sans"/>
              <a:buChar char="•"/>
            </a:pPr>
            <a:r>
              <a:rPr lang="en-US" dirty="0">
                <a:latin typeface="Open Sans"/>
                <a:ea typeface="Open Sans"/>
                <a:cs typeface="Open Sans"/>
                <a:sym typeface="Open Sans"/>
              </a:rPr>
              <a:t>This is a message from the server at XXX </a:t>
            </a:r>
          </a:p>
          <a:p>
            <a:pPr marL="342900" lvl="0" indent="-342900">
              <a:spcBef>
                <a:spcPts val="0"/>
              </a:spcBef>
              <a:buFont typeface="Open Sans"/>
              <a:buChar char="•"/>
            </a:pPr>
            <a:r>
              <a:rPr lang="en-US" dirty="0">
                <a:latin typeface="Open Sans"/>
                <a:ea typeface="Open Sans"/>
                <a:cs typeface="Open Sans"/>
                <a:sym typeface="Open Sans"/>
              </a:rPr>
              <a:t>It begins with a status code (200) and its plain-English translation (OK) </a:t>
            </a:r>
          </a:p>
          <a:p>
            <a:pPr marL="800100" lvl="1" indent="-342900">
              <a:spcBef>
                <a:spcPts val="0"/>
              </a:spcBef>
              <a:buFont typeface="Open Sans"/>
              <a:buChar char="•"/>
            </a:pPr>
            <a:r>
              <a:rPr lang="en-US" dirty="0">
                <a:latin typeface="Open Sans"/>
                <a:ea typeface="Open Sans"/>
                <a:cs typeface="Open Sans"/>
                <a:sym typeface="Open Sans"/>
              </a:rPr>
              <a:t>Basically, 200 is your requested succeeded, here is your data</a:t>
            </a:r>
          </a:p>
          <a:p>
            <a:pPr marL="342900" lvl="0" indent="-342900">
              <a:spcBef>
                <a:spcPts val="0"/>
              </a:spcBef>
              <a:buFont typeface="Open Sans"/>
              <a:buChar char="•"/>
            </a:pPr>
            <a:r>
              <a:rPr lang="en-US" dirty="0">
                <a:latin typeface="Open Sans"/>
                <a:ea typeface="Open Sans"/>
                <a:cs typeface="Open Sans"/>
                <a:sym typeface="Open Sans"/>
              </a:rPr>
              <a:t>Then some headers, followed by a blank line, then the </a:t>
            </a:r>
            <a:r>
              <a:rPr lang="en-US" i="1" dirty="0">
                <a:latin typeface="Open Sans"/>
                <a:ea typeface="Open Sans"/>
                <a:cs typeface="Open Sans"/>
                <a:sym typeface="Open Sans"/>
              </a:rPr>
              <a:t>content</a:t>
            </a:r>
            <a:r>
              <a:rPr lang="en-US" dirty="0">
                <a:latin typeface="Open Sans"/>
                <a:ea typeface="Open Sans"/>
                <a:cs typeface="Open Sans"/>
                <a:sym typeface="Open Sans"/>
              </a:rPr>
              <a:t> (a string)</a:t>
            </a:r>
          </a:p>
        </p:txBody>
      </p:sp>
    </p:spTree>
    <p:extLst>
      <p:ext uri="{BB962C8B-B14F-4D97-AF65-F5344CB8AC3E}">
        <p14:creationId xmlns:p14="http://schemas.microsoft.com/office/powerpoint/2010/main" val="3539938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Let's do another request</a:t>
            </a:r>
          </a:p>
          <a:p>
            <a:pPr marL="800100" lvl="1" indent="-342900">
              <a:spcBef>
                <a:spcPts val="0"/>
              </a:spcBef>
              <a:buFont typeface="Open Sans"/>
              <a:buChar char="•"/>
            </a:pPr>
            <a:r>
              <a:rPr lang="en-US" b="1" dirty="0">
                <a:latin typeface="Open Sans"/>
                <a:ea typeface="Open Sans"/>
                <a:cs typeface="Open Sans"/>
                <a:sym typeface="Open Sans"/>
                <a:hlinkClick r:id="rId3"/>
              </a:rPr>
              <a:t>https://ecornell.com</a:t>
            </a:r>
            <a:r>
              <a:rPr lang="en-US" b="1" dirty="0">
                <a:latin typeface="Open Sans"/>
                <a:ea typeface="Open Sans"/>
                <a:cs typeface="Open Sans"/>
                <a:sym typeface="Open Sans"/>
              </a:rPr>
              <a:t>? XXX example</a:t>
            </a:r>
          </a:p>
          <a:p>
            <a:pPr marL="800100" lvl="1" indent="-342900">
              <a:spcBef>
                <a:spcPts val="0"/>
              </a:spcBef>
              <a:buFont typeface="Open Sans"/>
              <a:buChar char="•"/>
            </a:pPr>
            <a:r>
              <a:rPr lang="en-US" b="1" dirty="0">
                <a:latin typeface="Open Sans"/>
                <a:ea typeface="Open Sans"/>
                <a:cs typeface="Open Sans"/>
                <a:sym typeface="Open Sans"/>
              </a:rPr>
              <a:t>Show request/response</a:t>
            </a:r>
          </a:p>
          <a:p>
            <a:pPr marL="342900" indent="-342900">
              <a:spcBef>
                <a:spcPts val="0"/>
              </a:spcBef>
              <a:buFont typeface="Open Sans"/>
              <a:buChar char="•"/>
            </a:pPr>
            <a:r>
              <a:rPr lang="en-US" dirty="0">
                <a:latin typeface="Open Sans"/>
                <a:ea typeface="Open Sans"/>
                <a:cs typeface="Open Sans"/>
                <a:sym typeface="Open Sans"/>
              </a:rPr>
              <a:t>What kind of data did we get back? Content-Type: text/html; charset=iso-8859-1</a:t>
            </a:r>
          </a:p>
          <a:p>
            <a:pPr marL="342900" indent="-342900">
              <a:spcBef>
                <a:spcPts val="0"/>
              </a:spcBef>
              <a:buFont typeface="Open Sans"/>
              <a:buChar char="•"/>
            </a:pPr>
            <a:r>
              <a:rPr lang="en-US" dirty="0">
                <a:latin typeface="Open Sans"/>
                <a:ea typeface="Open Sans"/>
                <a:cs typeface="Open Sans"/>
                <a:sym typeface="Open Sans"/>
              </a:rPr>
              <a:t>More on HTML soon</a:t>
            </a:r>
          </a:p>
          <a:p>
            <a:pPr marL="342900" indent="-342900">
              <a:spcBef>
                <a:spcPts val="0"/>
              </a:spcBef>
              <a:buFont typeface="Open Sans"/>
              <a:buChar char="•"/>
            </a:pPr>
            <a:r>
              <a:rPr lang="en-US" dirty="0">
                <a:latin typeface="Open Sans"/>
                <a:ea typeface="Open Sans"/>
                <a:cs typeface="Open Sans"/>
                <a:sym typeface="Open Sans"/>
              </a:rPr>
              <a:t>The main use of HTTP is to request and return web pages</a:t>
            </a:r>
          </a:p>
        </p:txBody>
      </p:sp>
    </p:spTree>
    <p:extLst>
      <p:ext uri="{BB962C8B-B14F-4D97-AF65-F5344CB8AC3E}">
        <p14:creationId xmlns:p14="http://schemas.microsoft.com/office/powerpoint/2010/main" val="413722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131"/>
        <p:cNvGrpSpPr/>
        <p:nvPr/>
      </p:nvGrpSpPr>
      <p:grpSpPr>
        <a:xfrm>
          <a:off x="0" y="0"/>
          <a:ext cx="0" cy="0"/>
          <a:chOff x="0" y="0"/>
          <a:chExt cx="0" cy="0"/>
        </a:xfrm>
      </p:grpSpPr>
      <p:sp>
        <p:nvSpPr>
          <p:cNvPr id="132" name="Google Shape;132;p21"/>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URLs"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You see a lot of URLs everyday.</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Let's break them up into </a:t>
            </a:r>
            <a:r>
              <a:rPr lang="en-US" sz="3200" i="0" u="none" dirty="0">
                <a:solidFill>
                  <a:schemeClr val="dk1"/>
                </a:solidFill>
                <a:latin typeface="Open Sans"/>
                <a:ea typeface="Open Sans"/>
                <a:cs typeface="Open Sans"/>
                <a:sym typeface="Open Sans"/>
              </a:rPr>
              <a:t>into their constituent parts;</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http://</a:t>
            </a:r>
            <a:r>
              <a:rPr lang="en-US" dirty="0" err="1">
                <a:latin typeface="Open Sans"/>
                <a:ea typeface="Open Sans"/>
                <a:cs typeface="Open Sans"/>
                <a:sym typeface="Open Sans"/>
              </a:rPr>
              <a:t>example.xxx.com</a:t>
            </a:r>
            <a:r>
              <a:rPr lang="en-US" dirty="0">
                <a:latin typeface="Open Sans"/>
                <a:ea typeface="Open Sans"/>
                <a:cs typeface="Open Sans"/>
                <a:sym typeface="Open Sans"/>
              </a:rPr>
              <a:t>/</a:t>
            </a:r>
            <a:r>
              <a:rPr lang="en-US" dirty="0" err="1">
                <a:latin typeface="Open Sans"/>
                <a:ea typeface="Open Sans"/>
                <a:cs typeface="Open Sans"/>
                <a:sym typeface="Open Sans"/>
              </a:rPr>
              <a:t>xxx.html</a:t>
            </a:r>
            <a:endParaRPr lang="en-US" dirty="0">
              <a:latin typeface="Open Sans"/>
              <a:ea typeface="Open Sans"/>
              <a:cs typeface="Open Sans"/>
              <a:sym typeface="Open Sans"/>
            </a:endParaRP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the http:// at the start is called the </a:t>
            </a:r>
            <a:r>
              <a:rPr lang="en-US" i="1" dirty="0">
                <a:latin typeface="Open Sans"/>
                <a:ea typeface="Open Sans"/>
                <a:cs typeface="Open Sans"/>
                <a:sym typeface="Open Sans"/>
              </a:rPr>
              <a:t>scheme </a:t>
            </a:r>
            <a:r>
              <a:rPr lang="en-US" dirty="0">
                <a:latin typeface="Open Sans"/>
                <a:ea typeface="Open Sans"/>
                <a:cs typeface="Open Sans"/>
                <a:sym typeface="Open Sans"/>
              </a:rPr>
              <a:t>(i.e., the protocol)</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xxx is the </a:t>
            </a:r>
            <a:r>
              <a:rPr lang="en-US" i="1" dirty="0">
                <a:latin typeface="Open Sans"/>
                <a:ea typeface="Open Sans"/>
                <a:cs typeface="Open Sans"/>
                <a:sym typeface="Open Sans"/>
              </a:rPr>
              <a:t>host</a:t>
            </a:r>
            <a:endParaRPr lang="en-US" dirty="0">
              <a:latin typeface="Open Sans"/>
              <a:ea typeface="Open Sans"/>
              <a:cs typeface="Open Sans"/>
              <a:sym typeface="Open Sans"/>
            </a:endParaRP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and xxx is the </a:t>
            </a:r>
            <a:r>
              <a:rPr lang="en-US" sz="3200" i="1" u="none" dirty="0">
                <a:solidFill>
                  <a:schemeClr val="dk1"/>
                </a:solidFill>
                <a:latin typeface="Open Sans"/>
                <a:ea typeface="Open Sans"/>
                <a:cs typeface="Open Sans"/>
                <a:sym typeface="Open Sans"/>
              </a:rPr>
              <a:t>resource</a:t>
            </a:r>
            <a:endParaRPr lang="en-US" dirty="0">
              <a:latin typeface="Open Sans"/>
              <a:ea typeface="Open Sans"/>
              <a:cs typeface="Open Sans"/>
              <a:sym typeface="Open Sans"/>
            </a:endParaRP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These are all strings, and so's the URL</a:t>
            </a:r>
          </a:p>
          <a:p>
            <a:pPr marL="342900" marR="0" lvl="0" indent="-342900" algn="l" rtl="0">
              <a:lnSpc>
                <a:spcPct val="100000"/>
              </a:lnSpc>
              <a:spcBef>
                <a:spcPts val="0"/>
              </a:spcBef>
              <a:spcAft>
                <a:spcPts val="0"/>
              </a:spcAft>
              <a:buClr>
                <a:schemeClr val="dk1"/>
              </a:buClr>
              <a:buSzPts val="3200"/>
              <a:buFont typeface="Open Sans"/>
              <a:buChar char="•"/>
            </a:pPr>
            <a:r>
              <a:rPr lang="en-US" sz="3200" b="1" u="none" dirty="0">
                <a:solidFill>
                  <a:schemeClr val="dk1"/>
                </a:solidFill>
                <a:latin typeface="Open Sans"/>
                <a:ea typeface="Open Sans"/>
                <a:cs typeface="Open Sans"/>
                <a:sym typeface="Open Sans"/>
              </a:rPr>
              <a:t>Animation: break the URL into parts</a:t>
            </a:r>
          </a:p>
        </p:txBody>
      </p:sp>
    </p:spTree>
    <p:extLst>
      <p:ext uri="{BB962C8B-B14F-4D97-AF65-F5344CB8AC3E}">
        <p14:creationId xmlns:p14="http://schemas.microsoft.com/office/powerpoint/2010/main" val="632034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2700" b="1" i="0" u="none" dirty="0">
                <a:solidFill>
                  <a:schemeClr val="dk1"/>
                </a:solidFill>
                <a:latin typeface="Open Sans"/>
                <a:ea typeface="Open Sans"/>
                <a:cs typeface="Open Sans"/>
                <a:sym typeface="Open Sans"/>
              </a:rPr>
              <a:t>http:</a:t>
            </a:r>
            <a:r>
              <a:rPr lang="en-US" sz="2700" i="0" u="none" dirty="0">
                <a:solidFill>
                  <a:schemeClr val="dk1"/>
                </a:solidFill>
                <a:latin typeface="Open Sans"/>
                <a:ea typeface="Open Sans"/>
                <a:cs typeface="Open Sans"/>
                <a:sym typeface="Open Sans"/>
              </a:rPr>
              <a:t> used to be far and away the most common protocol you'd see in a URL</a:t>
            </a:r>
          </a:p>
          <a:p>
            <a:pPr marL="342900" marR="0" lvl="0" indent="-342900" algn="l" rtl="0">
              <a:lnSpc>
                <a:spcPct val="100000"/>
              </a:lnSpc>
              <a:spcBef>
                <a:spcPts val="0"/>
              </a:spcBef>
              <a:spcAft>
                <a:spcPts val="0"/>
              </a:spcAft>
              <a:buClr>
                <a:schemeClr val="dk1"/>
              </a:buClr>
              <a:buSzPts val="3200"/>
              <a:buFont typeface="Open Sans"/>
              <a:buChar char="•"/>
            </a:pPr>
            <a:r>
              <a:rPr lang="en-US" sz="2700" dirty="0">
                <a:latin typeface="Open Sans"/>
                <a:ea typeface="Open Sans"/>
                <a:cs typeface="Open Sans"/>
                <a:sym typeface="Open Sans"/>
              </a:rPr>
              <a:t>It's being replaced by </a:t>
            </a:r>
            <a:r>
              <a:rPr lang="en-US" sz="2700" b="1" dirty="0">
                <a:latin typeface="Open Sans"/>
                <a:ea typeface="Open Sans"/>
                <a:cs typeface="Open Sans"/>
                <a:sym typeface="Open Sans"/>
              </a:rPr>
              <a:t>https:</a:t>
            </a:r>
            <a:r>
              <a:rPr lang="en-US" sz="2700" dirty="0">
                <a:latin typeface="Open Sans"/>
                <a:ea typeface="Open Sans"/>
                <a:cs typeface="Open Sans"/>
                <a:sym typeface="Open Sans"/>
              </a:rPr>
              <a:t>, the "secure" version of HTTP</a:t>
            </a:r>
          </a:p>
          <a:p>
            <a:pPr marL="800100" lvl="1" indent="-342900">
              <a:spcBef>
                <a:spcPts val="0"/>
              </a:spcBef>
              <a:buSzPts val="3200"/>
              <a:buFont typeface="Open Sans"/>
              <a:buChar char="•"/>
            </a:pPr>
            <a:r>
              <a:rPr lang="en-US" sz="2700" i="0" u="none" dirty="0">
                <a:solidFill>
                  <a:schemeClr val="dk1"/>
                </a:solidFill>
                <a:latin typeface="Open Sans"/>
                <a:ea typeface="Open Sans"/>
                <a:cs typeface="Open Sans"/>
                <a:sym typeface="Open Sans"/>
              </a:rPr>
              <a:t>It uses the </a:t>
            </a:r>
            <a:r>
              <a:rPr lang="en-US" sz="2700" dirty="0">
                <a:latin typeface="Open Sans"/>
                <a:ea typeface="Open Sans"/>
                <a:cs typeface="Open Sans"/>
                <a:sym typeface="Open Sans"/>
              </a:rPr>
              <a:t>same format, but the data is encrypted in transit</a:t>
            </a:r>
          </a:p>
          <a:p>
            <a:pPr marL="342900" indent="-342900">
              <a:spcBef>
                <a:spcPts val="0"/>
              </a:spcBef>
              <a:buFont typeface="Open Sans"/>
              <a:buChar char="•"/>
            </a:pPr>
            <a:r>
              <a:rPr lang="en-US" sz="2700" dirty="0">
                <a:latin typeface="Open Sans"/>
                <a:ea typeface="Open Sans"/>
                <a:cs typeface="Open Sans"/>
                <a:sym typeface="Open Sans"/>
              </a:rPr>
              <a:t>You may also have seen </a:t>
            </a:r>
            <a:r>
              <a:rPr lang="en-US" sz="2700" b="1" dirty="0" err="1">
                <a:latin typeface="Open Sans"/>
                <a:ea typeface="Open Sans"/>
                <a:cs typeface="Open Sans"/>
                <a:sym typeface="Open Sans"/>
              </a:rPr>
              <a:t>mailto</a:t>
            </a:r>
            <a:r>
              <a:rPr lang="en-US" sz="2700" dirty="0">
                <a:latin typeface="Open Sans"/>
                <a:ea typeface="Open Sans"/>
                <a:cs typeface="Open Sans"/>
                <a:sym typeface="Open Sans"/>
              </a:rPr>
              <a:t>: (for email addresses), </a:t>
            </a:r>
            <a:r>
              <a:rPr lang="en-US" sz="2700" b="1" dirty="0">
                <a:latin typeface="Open Sans"/>
                <a:ea typeface="Open Sans"/>
                <a:cs typeface="Open Sans"/>
                <a:sym typeface="Open Sans"/>
              </a:rPr>
              <a:t>file</a:t>
            </a:r>
            <a:r>
              <a:rPr lang="en-US" sz="2700" dirty="0">
                <a:latin typeface="Open Sans"/>
                <a:ea typeface="Open Sans"/>
                <a:cs typeface="Open Sans"/>
                <a:sym typeface="Open Sans"/>
              </a:rPr>
              <a:t>: (for files on your own computer) and </a:t>
            </a:r>
            <a:r>
              <a:rPr lang="en-US" sz="2700" b="1" dirty="0">
                <a:latin typeface="Open Sans"/>
                <a:ea typeface="Open Sans"/>
                <a:cs typeface="Open Sans"/>
                <a:sym typeface="Open Sans"/>
              </a:rPr>
              <a:t>ftp</a:t>
            </a:r>
            <a:r>
              <a:rPr lang="en-US" sz="2700" dirty="0">
                <a:latin typeface="Open Sans"/>
                <a:ea typeface="Open Sans"/>
                <a:cs typeface="Open Sans"/>
                <a:sym typeface="Open Sans"/>
              </a:rPr>
              <a:t>: (the File Transfer Protocol, superseded by http but still around occasionally)</a:t>
            </a:r>
          </a:p>
          <a:p>
            <a:pPr marL="800100" lvl="1" indent="-342900">
              <a:spcBef>
                <a:spcPts val="0"/>
              </a:spcBef>
              <a:buFont typeface="Open Sans"/>
              <a:buChar char="•"/>
            </a:pPr>
            <a:r>
              <a:rPr lang="en-US" sz="2300" dirty="0">
                <a:latin typeface="Open Sans"/>
                <a:ea typeface="Open Sans"/>
                <a:cs typeface="Open Sans"/>
                <a:sym typeface="Open Sans"/>
              </a:rPr>
              <a:t>These are different protocols; they don't use HTTP's syntax or rules</a:t>
            </a:r>
          </a:p>
          <a:p>
            <a:pPr marL="800100" lvl="1" indent="-342900">
              <a:spcBef>
                <a:spcPts val="0"/>
              </a:spcBef>
              <a:buFont typeface="Open Sans"/>
              <a:buChar char="•"/>
            </a:pPr>
            <a:r>
              <a:rPr lang="en-US" sz="2300" dirty="0">
                <a:latin typeface="Open Sans"/>
                <a:ea typeface="Open Sans"/>
                <a:cs typeface="Open Sans"/>
                <a:sym typeface="Open Sans"/>
              </a:rPr>
              <a:t>(Other protocols besides just HTTP use URLs to name resources online)</a:t>
            </a:r>
          </a:p>
          <a:p>
            <a:pPr marL="800100" lvl="1" indent="-342900">
              <a:spcBef>
                <a:spcPts val="0"/>
              </a:spcBef>
              <a:buFont typeface="Open Sans"/>
              <a:buChar char="•"/>
            </a:pPr>
            <a:r>
              <a:rPr lang="en-US" sz="2300" dirty="0">
                <a:latin typeface="Open Sans"/>
                <a:ea typeface="Open Sans"/>
                <a:cs typeface="Open Sans"/>
                <a:sym typeface="Open Sans"/>
              </a:rPr>
              <a:t>XXX explain what a browser DOES with URLs in these protocols</a:t>
            </a:r>
          </a:p>
          <a:p>
            <a:pPr marL="342900" indent="-342900">
              <a:spcBef>
                <a:spcPts val="0"/>
              </a:spcBef>
              <a:buFont typeface="Open Sans"/>
              <a:buChar char="•"/>
            </a:pPr>
            <a:endParaRPr lang="en-US" sz="27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026780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2800" dirty="0">
                <a:latin typeface="Open Sans"/>
                <a:ea typeface="Open Sans"/>
                <a:cs typeface="Open Sans"/>
                <a:sym typeface="Open Sans"/>
              </a:rPr>
              <a:t>T</a:t>
            </a:r>
            <a:r>
              <a:rPr lang="en-US" sz="2800" i="0" u="none" dirty="0">
                <a:solidFill>
                  <a:schemeClr val="dk1"/>
                </a:solidFill>
                <a:latin typeface="Open Sans"/>
                <a:ea typeface="Open Sans"/>
                <a:cs typeface="Open Sans"/>
                <a:sym typeface="Open Sans"/>
              </a:rPr>
              <a:t>he </a:t>
            </a:r>
            <a:r>
              <a:rPr lang="en-US" sz="2800" i="1" u="none" dirty="0">
                <a:solidFill>
                  <a:schemeClr val="dk1"/>
                </a:solidFill>
                <a:latin typeface="Open Sans"/>
                <a:ea typeface="Open Sans"/>
                <a:cs typeface="Open Sans"/>
                <a:sym typeface="Open Sans"/>
              </a:rPr>
              <a:t>host</a:t>
            </a:r>
            <a:r>
              <a:rPr lang="en-US" sz="2800" u="none" dirty="0">
                <a:solidFill>
                  <a:schemeClr val="dk1"/>
                </a:solidFill>
                <a:latin typeface="Open Sans"/>
                <a:ea typeface="Open Sans"/>
                <a:cs typeface="Open Sans"/>
                <a:sym typeface="Open Sans"/>
              </a:rPr>
              <a:t> na</a:t>
            </a:r>
            <a:r>
              <a:rPr lang="en-US" sz="2800" dirty="0">
                <a:latin typeface="Open Sans"/>
                <a:ea typeface="Open Sans"/>
                <a:cs typeface="Open Sans"/>
                <a:sym typeface="Open Sans"/>
              </a:rPr>
              <a:t>me </a:t>
            </a:r>
            <a:r>
              <a:rPr lang="en-US" sz="2800" i="0" u="none" dirty="0">
                <a:solidFill>
                  <a:schemeClr val="dk1"/>
                </a:solidFill>
                <a:latin typeface="Open Sans"/>
                <a:ea typeface="Open Sans"/>
                <a:cs typeface="Open Sans"/>
                <a:sym typeface="Open Sans"/>
              </a:rPr>
              <a:t>names the service you're asking to do something or give you information</a:t>
            </a:r>
          </a:p>
          <a:p>
            <a:pPr marL="342900" marR="0" lvl="0" indent="-342900" algn="l" rtl="0">
              <a:lnSpc>
                <a:spcPct val="100000"/>
              </a:lnSpc>
              <a:spcBef>
                <a:spcPts val="0"/>
              </a:spcBef>
              <a:spcAft>
                <a:spcPts val="0"/>
              </a:spcAft>
              <a:buClr>
                <a:schemeClr val="dk1"/>
              </a:buClr>
              <a:buSzPts val="3200"/>
              <a:buFont typeface="Open Sans"/>
              <a:buChar char="•"/>
            </a:pPr>
            <a:r>
              <a:rPr lang="en-US" sz="2800" dirty="0">
                <a:latin typeface="Open Sans"/>
                <a:ea typeface="Open Sans"/>
                <a:cs typeface="Open Sans"/>
                <a:sym typeface="Open Sans"/>
              </a:rPr>
              <a:t>It isn't necessarily a specific computer: major websites have thousands of computers all working together</a:t>
            </a:r>
          </a:p>
          <a:p>
            <a:pPr marL="342900" marR="0" lvl="0" indent="-342900" algn="l" rtl="0">
              <a:lnSpc>
                <a:spcPct val="100000"/>
              </a:lnSpc>
              <a:spcBef>
                <a:spcPts val="0"/>
              </a:spcBef>
              <a:spcAft>
                <a:spcPts val="0"/>
              </a:spcAft>
              <a:buClr>
                <a:schemeClr val="dk1"/>
              </a:buClr>
              <a:buSzPts val="3200"/>
              <a:buFont typeface="Open Sans"/>
              <a:buChar char="•"/>
            </a:pPr>
            <a:r>
              <a:rPr lang="en-US" sz="2800" dirty="0">
                <a:latin typeface="Open Sans"/>
                <a:ea typeface="Open Sans"/>
                <a:cs typeface="Open Sans"/>
                <a:sym typeface="Open Sans"/>
              </a:rPr>
              <a:t>It's more like a company name: your groceries might get rung up by a different cashier than someone else's groceries, but it's the same store with one name</a:t>
            </a:r>
            <a:endParaRPr lang="en-US" sz="28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117271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The </a:t>
            </a:r>
            <a:r>
              <a:rPr lang="en-US" i="1" dirty="0">
                <a:latin typeface="Open Sans"/>
                <a:ea typeface="Open Sans"/>
                <a:cs typeface="Open Sans"/>
                <a:sym typeface="Open Sans"/>
              </a:rPr>
              <a:t>resource</a:t>
            </a:r>
            <a:r>
              <a:rPr lang="en-US" dirty="0">
                <a:latin typeface="Open Sans"/>
                <a:ea typeface="Open Sans"/>
                <a:cs typeface="Open Sans"/>
                <a:sym typeface="Open Sans"/>
              </a:rPr>
              <a:t> </a:t>
            </a:r>
            <a:r>
              <a:rPr lang="en-US" sz="3200" i="0" u="none" dirty="0">
                <a:solidFill>
                  <a:schemeClr val="dk1"/>
                </a:solidFill>
                <a:latin typeface="Open Sans"/>
                <a:ea typeface="Open Sans"/>
                <a:cs typeface="Open Sans"/>
                <a:sym typeface="Open Sans"/>
              </a:rPr>
              <a:t>identifies the information you want from the server, or identifies the thing you want it to do for you.</a:t>
            </a:r>
          </a:p>
          <a:p>
            <a:pPr marL="342900" marR="0" lvl="0" indent="-342900" algn="l" rtl="0">
              <a:lnSpc>
                <a:spcPct val="100000"/>
              </a:lnSpc>
              <a:spcBef>
                <a:spcPts val="0"/>
              </a:spcBef>
              <a:spcAft>
                <a:spcPts val="0"/>
              </a:spcAft>
              <a:buClr>
                <a:schemeClr val="dk1"/>
              </a:buClr>
              <a:buSzPts val="3200"/>
              <a:buFont typeface="Open Sans"/>
              <a:buChar char="•"/>
            </a:pPr>
            <a:r>
              <a:rPr lang="en-US" dirty="0" err="1">
                <a:latin typeface="Open Sans"/>
                <a:ea typeface="Open Sans"/>
                <a:cs typeface="Open Sans"/>
                <a:sym typeface="Open Sans"/>
              </a:rPr>
              <a:t>astros.json</a:t>
            </a:r>
            <a:r>
              <a:rPr lang="en-US" dirty="0">
                <a:latin typeface="Open Sans"/>
                <a:ea typeface="Open Sans"/>
                <a:cs typeface="Open Sans"/>
                <a:sym typeface="Open Sans"/>
              </a:rPr>
              <a:t> is this server's identifier for "the list of of astronauts currently in </a:t>
            </a:r>
            <a:r>
              <a:rPr lang="en-US" dirty="0" err="1">
                <a:latin typeface="Open Sans"/>
                <a:ea typeface="Open Sans"/>
                <a:cs typeface="Open Sans"/>
                <a:sym typeface="Open Sans"/>
              </a:rPr>
              <a:t>spacee</a:t>
            </a:r>
            <a:r>
              <a:rPr lang="en-US" dirty="0">
                <a:latin typeface="Open Sans"/>
                <a:ea typeface="Open Sans"/>
                <a:cs typeface="Open Sans"/>
                <a:sym typeface="Open Sans"/>
              </a:rPr>
              <a:t>"</a:t>
            </a:r>
            <a:endParaRPr lang="en-US" sz="3200" i="0" u="none" dirty="0">
              <a:solidFill>
                <a:schemeClr val="dk1"/>
              </a:solidFill>
              <a:latin typeface="Open Sans"/>
              <a:ea typeface="Open Sans"/>
              <a:cs typeface="Open Sans"/>
              <a:sym typeface="Open Sans"/>
            </a:endParaRPr>
          </a:p>
          <a:p>
            <a:pPr marL="342900" indent="-342900">
              <a:spcBef>
                <a:spcPts val="0"/>
              </a:spcBef>
              <a:buFont typeface="Open Sans"/>
              <a:buChar char="•"/>
            </a:pPr>
            <a:r>
              <a:rPr lang="en-US" dirty="0">
                <a:latin typeface="Open Sans"/>
                <a:ea typeface="Open Sans"/>
                <a:cs typeface="Open Sans"/>
                <a:sym typeface="Open Sans"/>
              </a:rPr>
              <a:t>/ is a special resource name. It's the the default resource on any site. On the web, we usually call this the home page.</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If you don't have anything after the host name, it's like you typed a trailing slash.</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hlinkClick r:id="rId3"/>
              </a:rPr>
              <a:t>http://nytimes.com</a:t>
            </a:r>
            <a:r>
              <a:rPr lang="en-US" dirty="0">
                <a:latin typeface="Open Sans"/>
                <a:ea typeface="Open Sans"/>
                <a:cs typeface="Open Sans"/>
                <a:sym typeface="Open Sans"/>
              </a:rPr>
              <a:t> and </a:t>
            </a:r>
            <a:r>
              <a:rPr lang="en-US" dirty="0">
                <a:latin typeface="Open Sans"/>
                <a:ea typeface="Open Sans"/>
                <a:cs typeface="Open Sans"/>
                <a:sym typeface="Open Sans"/>
                <a:hlinkClick r:id="rId3"/>
              </a:rPr>
              <a:t>http://nytimes.com/</a:t>
            </a:r>
            <a:r>
              <a:rPr lang="en-US" dirty="0">
                <a:latin typeface="Open Sans"/>
                <a:ea typeface="Open Sans"/>
                <a:cs typeface="Open Sans"/>
                <a:sym typeface="Open Sans"/>
              </a:rPr>
              <a:t> are the same.</a:t>
            </a:r>
            <a:endParaRPr lang="en-US"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2314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3285976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142"/>
        <p:cNvGrpSpPr/>
        <p:nvPr/>
      </p:nvGrpSpPr>
      <p:grpSpPr>
        <a:xfrm>
          <a:off x="0" y="0"/>
          <a:ext cx="0" cy="0"/>
          <a:chOff x="0" y="0"/>
          <a:chExt cx="0" cy="0"/>
        </a:xfrm>
      </p:grpSpPr>
      <p:sp>
        <p:nvSpPr>
          <p:cNvPr id="143" name="Google Shape;143;p23"/>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Domain Names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How does the request get from your computer to the right server?</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Just knowing a person's </a:t>
            </a:r>
            <a:r>
              <a:rPr lang="en-US" i="1" dirty="0">
                <a:latin typeface="Open Sans"/>
                <a:ea typeface="Open Sans"/>
                <a:cs typeface="Open Sans"/>
                <a:sym typeface="Open Sans"/>
              </a:rPr>
              <a:t>name</a:t>
            </a:r>
            <a:r>
              <a:rPr lang="en-US" dirty="0">
                <a:latin typeface="Open Sans"/>
                <a:ea typeface="Open Sans"/>
                <a:cs typeface="Open Sans"/>
                <a:sym typeface="Open Sans"/>
              </a:rPr>
              <a:t> in real life isn't enough to send them a letter</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For </a:t>
            </a:r>
            <a:r>
              <a:rPr lang="en-US" dirty="0">
                <a:latin typeface="Open Sans"/>
                <a:ea typeface="Open Sans"/>
                <a:cs typeface="Open Sans"/>
                <a:sym typeface="Open Sans"/>
              </a:rPr>
              <a:t>that, you need an </a:t>
            </a:r>
            <a:r>
              <a:rPr lang="en-US" i="1" dirty="0">
                <a:latin typeface="Open Sans"/>
                <a:ea typeface="Open Sans"/>
                <a:cs typeface="Open Sans"/>
                <a:sym typeface="Open Sans"/>
              </a:rPr>
              <a:t>address</a:t>
            </a:r>
            <a:endParaRPr lang="en-US"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961804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Every computer on the Internet has its own "internet protocol" (IP) address</a:t>
            </a:r>
          </a:p>
          <a:p>
            <a:pPr marL="342900" indent="-342900">
              <a:spcBef>
                <a:spcPts val="0"/>
              </a:spcBef>
              <a:buFont typeface="Open Sans"/>
              <a:buChar char="•"/>
            </a:pPr>
            <a:r>
              <a:rPr lang="en-US" dirty="0">
                <a:latin typeface="Open Sans"/>
                <a:ea typeface="Open Sans"/>
                <a:cs typeface="Open Sans"/>
                <a:sym typeface="Open Sans"/>
              </a:rPr>
              <a:t>Four numbers from 0 to 255, separated by dots: 34.234.213.42 XXX example? https://</a:t>
            </a:r>
            <a:r>
              <a:rPr lang="en-US" dirty="0" err="1">
                <a:latin typeface="Open Sans"/>
                <a:ea typeface="Open Sans"/>
                <a:cs typeface="Open Sans"/>
                <a:sym typeface="Open Sans"/>
              </a:rPr>
              <a:t>www.ecornell.com</a:t>
            </a:r>
            <a:r>
              <a:rPr lang="en-US" dirty="0">
                <a:latin typeface="Open Sans"/>
                <a:ea typeface="Open Sans"/>
                <a:cs typeface="Open Sans"/>
                <a:sym typeface="Open Sans"/>
              </a:rPr>
              <a:t>/courses/?</a:t>
            </a:r>
          </a:p>
          <a:p>
            <a:pPr marL="342900" indent="-342900">
              <a:spcBef>
                <a:spcPts val="0"/>
              </a:spcBef>
              <a:buFont typeface="Open Sans"/>
              <a:buChar char="•"/>
            </a:pPr>
            <a:r>
              <a:rPr lang="en-US" dirty="0">
                <a:latin typeface="Open Sans"/>
                <a:ea typeface="Open Sans"/>
                <a:cs typeface="Open Sans"/>
                <a:sym typeface="Open Sans"/>
              </a:rPr>
              <a:t>Like a postal address, this is enough for computers on the Internet to "deliver" the request to the right server</a:t>
            </a:r>
          </a:p>
        </p:txBody>
      </p:sp>
    </p:spTree>
    <p:extLst>
      <p:ext uri="{BB962C8B-B14F-4D97-AF65-F5344CB8AC3E}">
        <p14:creationId xmlns:p14="http://schemas.microsoft.com/office/powerpoint/2010/main" val="1566394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We could just go around using IP addresses for the host portions of URLs</a:t>
            </a:r>
          </a:p>
          <a:p>
            <a:pPr marL="800100" lvl="1" indent="-342900">
              <a:spcBef>
                <a:spcPts val="0"/>
              </a:spcBef>
              <a:buFont typeface="Open Sans"/>
              <a:buChar char="•"/>
            </a:pPr>
            <a:r>
              <a:rPr lang="en-US" dirty="0">
                <a:latin typeface="Open Sans"/>
                <a:ea typeface="Open Sans"/>
                <a:cs typeface="Open Sans"/>
                <a:sym typeface="Open Sans"/>
              </a:rPr>
              <a:t>http://34.234.213.42/programs</a:t>
            </a:r>
          </a:p>
          <a:p>
            <a:pPr marL="800100" lvl="1" indent="-342900">
              <a:spcBef>
                <a:spcPts val="0"/>
              </a:spcBef>
              <a:buFont typeface="Open Sans"/>
              <a:buChar char="•"/>
            </a:pPr>
            <a:r>
              <a:rPr lang="en-US" dirty="0">
                <a:latin typeface="Open Sans"/>
                <a:ea typeface="Open Sans"/>
                <a:cs typeface="Open Sans"/>
                <a:sym typeface="Open Sans"/>
              </a:rPr>
              <a:t>This works! (</a:t>
            </a:r>
            <a:r>
              <a:rPr lang="en-US" b="1" dirty="0">
                <a:latin typeface="Open Sans"/>
                <a:ea typeface="Open Sans"/>
                <a:cs typeface="Open Sans"/>
                <a:sym typeface="Open Sans"/>
              </a:rPr>
              <a:t>XXX Demo?</a:t>
            </a:r>
            <a:r>
              <a:rPr lang="en-US" dirty="0">
                <a:latin typeface="Open Sans"/>
                <a:ea typeface="Open Sans"/>
                <a:cs typeface="Open Sans"/>
                <a:sym typeface="Open Sans"/>
              </a:rPr>
              <a:t>)</a:t>
            </a:r>
          </a:p>
          <a:p>
            <a:pPr marL="342900" indent="-342900">
              <a:spcBef>
                <a:spcPts val="0"/>
              </a:spcBef>
              <a:buFont typeface="Open Sans"/>
              <a:buChar char="•"/>
            </a:pPr>
            <a:r>
              <a:rPr lang="en-US" dirty="0">
                <a:latin typeface="Open Sans"/>
                <a:ea typeface="Open Sans"/>
                <a:cs typeface="Open Sans"/>
                <a:sym typeface="Open Sans"/>
              </a:rPr>
              <a:t>But they're hard to remember and they change all the time</a:t>
            </a:r>
          </a:p>
          <a:p>
            <a:pPr marL="342900" indent="-342900">
              <a:spcBef>
                <a:spcPts val="0"/>
              </a:spcBef>
              <a:buFont typeface="Open Sans"/>
              <a:buChar char="•"/>
            </a:pPr>
            <a:r>
              <a:rPr lang="en-US" dirty="0">
                <a:latin typeface="Open Sans"/>
                <a:ea typeface="Open Sans"/>
                <a:cs typeface="Open Sans"/>
                <a:sym typeface="Open Sans"/>
              </a:rPr>
              <a:t>Every time you turn on your laptop at home or at work and connect to the </a:t>
            </a:r>
            <a:r>
              <a:rPr lang="en-US" dirty="0" err="1">
                <a:latin typeface="Open Sans"/>
                <a:ea typeface="Open Sans"/>
                <a:cs typeface="Open Sans"/>
                <a:sym typeface="Open Sans"/>
              </a:rPr>
              <a:t>WiFi</a:t>
            </a:r>
            <a:r>
              <a:rPr lang="en-US" dirty="0">
                <a:latin typeface="Open Sans"/>
                <a:ea typeface="Open Sans"/>
                <a:cs typeface="Open Sans"/>
                <a:sym typeface="Open Sans"/>
              </a:rPr>
              <a:t> in you're connecting to the Internet with a different IP address</a:t>
            </a:r>
          </a:p>
        </p:txBody>
      </p:sp>
    </p:spTree>
    <p:extLst>
      <p:ext uri="{BB962C8B-B14F-4D97-AF65-F5344CB8AC3E}">
        <p14:creationId xmlns:p14="http://schemas.microsoft.com/office/powerpoint/2010/main" val="2835911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Just like there are postal directories that turn names into street addresses, and telephone directories that turn names into phone numbers, there's is an IP address directory that turns </a:t>
            </a:r>
            <a:r>
              <a:rPr lang="en-US" i="1" dirty="0">
                <a:latin typeface="Open Sans"/>
                <a:ea typeface="Open Sans"/>
                <a:cs typeface="Open Sans"/>
                <a:sym typeface="Open Sans"/>
              </a:rPr>
              <a:t>domain names</a:t>
            </a:r>
            <a:r>
              <a:rPr lang="en-US" dirty="0">
                <a:latin typeface="Open Sans"/>
                <a:ea typeface="Open Sans"/>
                <a:cs typeface="Open Sans"/>
                <a:sym typeface="Open Sans"/>
              </a:rPr>
              <a:t> into IP addresses</a:t>
            </a:r>
          </a:p>
          <a:p>
            <a:pPr marL="342900" indent="-342900">
              <a:spcBef>
                <a:spcPts val="0"/>
              </a:spcBef>
              <a:buFont typeface="Open Sans"/>
              <a:buChar char="•"/>
            </a:pPr>
            <a:r>
              <a:rPr lang="en-US" dirty="0">
                <a:latin typeface="Open Sans"/>
                <a:ea typeface="Open Sans"/>
                <a:cs typeface="Open Sans"/>
                <a:sym typeface="Open Sans"/>
              </a:rPr>
              <a:t>It's called the </a:t>
            </a:r>
            <a:r>
              <a:rPr lang="en-US" i="1" dirty="0">
                <a:latin typeface="Open Sans"/>
                <a:ea typeface="Open Sans"/>
                <a:cs typeface="Open Sans"/>
                <a:sym typeface="Open Sans"/>
              </a:rPr>
              <a:t>domain name system</a:t>
            </a:r>
            <a:r>
              <a:rPr lang="en-US" dirty="0">
                <a:latin typeface="Open Sans"/>
                <a:ea typeface="Open Sans"/>
                <a:cs typeface="Open Sans"/>
                <a:sym typeface="Open Sans"/>
              </a:rPr>
              <a:t> or </a:t>
            </a:r>
            <a:r>
              <a:rPr lang="en-US" i="1" dirty="0">
                <a:latin typeface="Open Sans"/>
                <a:ea typeface="Open Sans"/>
                <a:cs typeface="Open Sans"/>
                <a:sym typeface="Open Sans"/>
              </a:rPr>
              <a:t>DNS</a:t>
            </a:r>
          </a:p>
        </p:txBody>
      </p:sp>
    </p:spTree>
    <p:extLst>
      <p:ext uri="{BB962C8B-B14F-4D97-AF65-F5344CB8AC3E}">
        <p14:creationId xmlns:p14="http://schemas.microsoft.com/office/powerpoint/2010/main" val="361366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sz="2800" dirty="0">
                <a:latin typeface="Open Sans"/>
                <a:ea typeface="Open Sans"/>
                <a:cs typeface="Open Sans"/>
                <a:sym typeface="Open Sans"/>
              </a:rPr>
              <a:t>Whenever you set up a website, one of the things you typically do is to give it a name.</a:t>
            </a:r>
          </a:p>
          <a:p>
            <a:pPr marL="342900" lvl="0" indent="-342900">
              <a:spcBef>
                <a:spcPts val="0"/>
              </a:spcBef>
              <a:buFont typeface="Open Sans"/>
              <a:buChar char="•"/>
            </a:pPr>
            <a:r>
              <a:rPr lang="en-US" sz="2800" dirty="0">
                <a:latin typeface="Open Sans"/>
                <a:ea typeface="Open Sans"/>
                <a:cs typeface="Open Sans"/>
                <a:sym typeface="Open Sans"/>
              </a:rPr>
              <a:t>If you want it to be at </a:t>
            </a:r>
            <a:r>
              <a:rPr lang="en-US" sz="2800" dirty="0" err="1">
                <a:latin typeface="Open Sans"/>
                <a:ea typeface="Open Sans"/>
                <a:cs typeface="Open Sans"/>
                <a:sym typeface="Open Sans"/>
              </a:rPr>
              <a:t>superspectabulous.com</a:t>
            </a:r>
            <a:r>
              <a:rPr lang="en-US" sz="2800" dirty="0">
                <a:latin typeface="Open Sans"/>
                <a:ea typeface="Open Sans"/>
                <a:cs typeface="Open Sans"/>
                <a:sym typeface="Open Sans"/>
              </a:rPr>
              <a:t>, you'd </a:t>
            </a:r>
            <a:r>
              <a:rPr lang="en-US" sz="2800" i="1" dirty="0">
                <a:latin typeface="Open Sans"/>
                <a:ea typeface="Open Sans"/>
                <a:cs typeface="Open Sans"/>
                <a:sym typeface="Open Sans"/>
              </a:rPr>
              <a:t>register</a:t>
            </a:r>
            <a:r>
              <a:rPr lang="en-US" sz="2800" dirty="0">
                <a:latin typeface="Open Sans"/>
                <a:ea typeface="Open Sans"/>
                <a:cs typeface="Open Sans"/>
                <a:sym typeface="Open Sans"/>
              </a:rPr>
              <a:t> the domain name "</a:t>
            </a:r>
            <a:r>
              <a:rPr lang="en-US" sz="2800" dirty="0" err="1">
                <a:latin typeface="Open Sans"/>
                <a:ea typeface="Open Sans"/>
                <a:cs typeface="Open Sans"/>
                <a:sym typeface="Open Sans"/>
              </a:rPr>
              <a:t>superspectabulous.com</a:t>
            </a:r>
            <a:r>
              <a:rPr lang="en-US" sz="2800" dirty="0">
                <a:latin typeface="Open Sans"/>
                <a:ea typeface="Open Sans"/>
                <a:cs typeface="Open Sans"/>
                <a:sym typeface="Open Sans"/>
              </a:rPr>
              <a:t>" (about $10/year, give or take), which means you control what address that name points to</a:t>
            </a:r>
          </a:p>
          <a:p>
            <a:pPr marL="342900" lvl="0" indent="-342900">
              <a:spcBef>
                <a:spcPts val="0"/>
              </a:spcBef>
              <a:buFont typeface="Open Sans"/>
              <a:buChar char="•"/>
            </a:pPr>
            <a:r>
              <a:rPr lang="en-US" sz="2800" dirty="0">
                <a:latin typeface="Open Sans"/>
                <a:ea typeface="Open Sans"/>
                <a:cs typeface="Open Sans"/>
                <a:sym typeface="Open Sans"/>
              </a:rPr>
              <a:t>Then you'd tell the DNS system the IP address of the computer where you're hosting the website, so anyone who wants to find you can</a:t>
            </a:r>
          </a:p>
          <a:p>
            <a:pPr marL="342900" lvl="0" indent="-342900">
              <a:spcBef>
                <a:spcPts val="0"/>
              </a:spcBef>
              <a:buFont typeface="Open Sans"/>
              <a:buChar char="•"/>
            </a:pPr>
            <a:r>
              <a:rPr lang="en-US" sz="2800" dirty="0">
                <a:latin typeface="Open Sans"/>
                <a:ea typeface="Open Sans"/>
                <a:cs typeface="Open Sans"/>
                <a:sym typeface="Open Sans"/>
              </a:rPr>
              <a:t>XXX flesh this out with enough detail for an animation; include graphics in the slides (which I can skip when we film)</a:t>
            </a:r>
          </a:p>
        </p:txBody>
      </p:sp>
    </p:spTree>
    <p:extLst>
      <p:ext uri="{BB962C8B-B14F-4D97-AF65-F5344CB8AC3E}">
        <p14:creationId xmlns:p14="http://schemas.microsoft.com/office/powerpoint/2010/main" val="1139794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Your browser is smart. When you type in a URL with a domain name, it automatically goes to the DNS and looks up the corresponding IP address.</a:t>
            </a:r>
          </a:p>
          <a:p>
            <a:pPr marL="342900" lvl="0" indent="-342900">
              <a:spcBef>
                <a:spcPts val="0"/>
              </a:spcBef>
              <a:buFont typeface="Open Sans"/>
              <a:buChar char="•"/>
            </a:pPr>
            <a:r>
              <a:rPr lang="en-US" dirty="0">
                <a:latin typeface="Open Sans"/>
                <a:ea typeface="Open Sans"/>
                <a:cs typeface="Open Sans"/>
                <a:sym typeface="Open Sans"/>
              </a:rPr>
              <a:t>Requests does the same thing: it automatically looks up the IP address corresponding to a domain name</a:t>
            </a:r>
          </a:p>
          <a:p>
            <a:pPr marL="342900" lvl="0" indent="-342900">
              <a:spcBef>
                <a:spcPts val="0"/>
              </a:spcBef>
              <a:buFont typeface="Open Sans"/>
              <a:buChar char="•"/>
            </a:pPr>
            <a:r>
              <a:rPr lang="en-US" dirty="0">
                <a:latin typeface="Open Sans"/>
                <a:ea typeface="Open Sans"/>
                <a:cs typeface="Open Sans"/>
                <a:sym typeface="Open Sans"/>
              </a:rPr>
              <a:t>XXX call back to the astronaut example</a:t>
            </a:r>
          </a:p>
        </p:txBody>
      </p:sp>
    </p:spTree>
    <p:extLst>
      <p:ext uri="{BB962C8B-B14F-4D97-AF65-F5344CB8AC3E}">
        <p14:creationId xmlns:p14="http://schemas.microsoft.com/office/powerpoint/2010/main" val="2575310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What if you ever need to do it manually?</a:t>
            </a:r>
          </a:p>
          <a:p>
            <a:endParaRPr lang="en-US" dirty="0"/>
          </a:p>
          <a:p>
            <a:r>
              <a:rPr lang="en-US" dirty="0"/>
              <a:t>&gt;&gt;&gt; import socket</a:t>
            </a:r>
          </a:p>
          <a:p>
            <a:r>
              <a:rPr lang="en-US" dirty="0"/>
              <a:t>&gt;&gt;&gt; </a:t>
            </a:r>
            <a:r>
              <a:rPr lang="en-US" dirty="0" err="1"/>
              <a:t>socket.gethostbyname</a:t>
            </a:r>
            <a:r>
              <a:rPr lang="en-US" dirty="0"/>
              <a:t>('</a:t>
            </a:r>
            <a:r>
              <a:rPr lang="en-US" dirty="0" err="1"/>
              <a:t>google.com</a:t>
            </a:r>
            <a:r>
              <a:rPr lang="en-US" dirty="0"/>
              <a:t>')</a:t>
            </a:r>
          </a:p>
          <a:p>
            <a:endParaRPr lang="en-US" dirty="0"/>
          </a:p>
          <a:p>
            <a:r>
              <a:rPr lang="en-US" dirty="0"/>
              <a:t>The socket module does DNS lookups, among many other useful things.</a:t>
            </a:r>
          </a:p>
        </p:txBody>
      </p:sp>
    </p:spTree>
    <p:extLst>
      <p:ext uri="{BB962C8B-B14F-4D97-AF65-F5344CB8AC3E}">
        <p14:creationId xmlns:p14="http://schemas.microsoft.com/office/powerpoint/2010/main" val="4182678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 </a:t>
            </a:r>
            <a:r>
              <a:rPr lang="en-US" dirty="0" err="1"/>
              <a:t>nslookup</a:t>
            </a:r>
            <a:r>
              <a:rPr lang="en-US" dirty="0"/>
              <a:t> </a:t>
            </a:r>
            <a:r>
              <a:rPr lang="en-US" dirty="0" err="1"/>
              <a:t>google.com</a:t>
            </a:r>
            <a:endParaRPr lang="en-US" dirty="0"/>
          </a:p>
          <a:p>
            <a:r>
              <a:rPr lang="en-US" dirty="0"/>
              <a:t>$ </a:t>
            </a:r>
            <a:r>
              <a:rPr lang="en-US" dirty="0" err="1"/>
              <a:t>nslookup</a:t>
            </a:r>
            <a:r>
              <a:rPr lang="en-US" dirty="0"/>
              <a:t> </a:t>
            </a:r>
            <a:r>
              <a:rPr lang="en-US" dirty="0" err="1"/>
              <a:t>ecornell.com</a:t>
            </a:r>
            <a:endParaRPr lang="en-US" dirty="0"/>
          </a:p>
          <a:p>
            <a:endParaRPr lang="en-US" dirty="0"/>
          </a:p>
          <a:p>
            <a:r>
              <a:rPr lang="en-US" dirty="0"/>
              <a:t>XX</a:t>
            </a:r>
          </a:p>
        </p:txBody>
      </p:sp>
    </p:spTree>
    <p:extLst>
      <p:ext uri="{BB962C8B-B14F-4D97-AF65-F5344CB8AC3E}">
        <p14:creationId xmlns:p14="http://schemas.microsoft.com/office/powerpoint/2010/main" val="3416863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120"/>
        <p:cNvGrpSpPr/>
        <p:nvPr/>
      </p:nvGrpSpPr>
      <p:grpSpPr>
        <a:xfrm>
          <a:off x="0" y="0"/>
          <a:ext cx="0" cy="0"/>
          <a:chOff x="0" y="0"/>
          <a:chExt cx="0" cy="0"/>
        </a:xfrm>
      </p:grpSpPr>
      <p:sp>
        <p:nvSpPr>
          <p:cNvPr id="121" name="Google Shape;121;p19"/>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How to Examine HTTP 			Requests"</a:t>
            </a: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673836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4419600" y="244649"/>
            <a:ext cx="4508925" cy="450123"/>
          </a:xfrm>
        </p:spPr>
        <p:txBody>
          <a:bodyPr/>
          <a:lstStyle/>
          <a:p>
            <a:r>
              <a:rPr lang="en-US" i="1" dirty="0">
                <a:solidFill>
                  <a:srgbClr val="8F5902"/>
                </a:solidFill>
                <a:latin typeface="Consolas" panose="020B0609020204030204" pitchFamily="49" charset="0"/>
              </a:rPr>
              <a:t># Program Contents</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err="1"/>
              <a:t>program.py</a:t>
            </a:r>
            <a:endParaRPr lang="en-US" dirty="0"/>
          </a:p>
        </p:txBody>
      </p:sp>
    </p:spTree>
    <p:extLst>
      <p:ext uri="{BB962C8B-B14F-4D97-AF65-F5344CB8AC3E}">
        <p14:creationId xmlns:p14="http://schemas.microsoft.com/office/powerpoint/2010/main" val="1307290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It's also useful to be able to inspect requests from within Python</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Here's a simple program that takes a URL as a command-line argument and outputs the full request and response</a:t>
            </a:r>
          </a:p>
          <a:p>
            <a:pPr marL="342900" marR="0" lvl="0" indent="-342900" algn="l" rtl="0">
              <a:lnSpc>
                <a:spcPct val="100000"/>
              </a:lnSpc>
              <a:spcBef>
                <a:spcPts val="0"/>
              </a:spcBef>
              <a:spcAft>
                <a:spcPts val="0"/>
              </a:spcAft>
              <a:buClr>
                <a:schemeClr val="dk1"/>
              </a:buClr>
              <a:buSzPts val="3200"/>
              <a:buFont typeface="Open Sans"/>
              <a:buChar char="•"/>
            </a:pPr>
            <a:r>
              <a:rPr lang="en-US" dirty="0" err="1">
                <a:latin typeface="Open Sans"/>
                <a:ea typeface="Open Sans"/>
                <a:cs typeface="Open Sans"/>
                <a:sym typeface="Open Sans"/>
              </a:rPr>
              <a:t>httpview</a:t>
            </a:r>
            <a:r>
              <a:rPr lang="en-US" dirty="0">
                <a:latin typeface="Open Sans"/>
                <a:ea typeface="Open Sans"/>
                <a:cs typeface="Open Sans"/>
                <a:sym typeface="Open Sans"/>
              </a:rPr>
              <a:t> XXX example</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err="1">
                <a:solidFill>
                  <a:schemeClr val="dk1"/>
                </a:solidFill>
                <a:latin typeface="Open Sans"/>
                <a:ea typeface="Open Sans"/>
                <a:cs typeface="Open Sans"/>
                <a:sym typeface="Open Sans"/>
              </a:rPr>
              <a:t>httpview</a:t>
            </a:r>
            <a:r>
              <a:rPr lang="en-US" sz="3200" i="0" u="none" dirty="0">
                <a:solidFill>
                  <a:schemeClr val="dk1"/>
                </a:solidFill>
                <a:latin typeface="Open Sans"/>
                <a:ea typeface="Open Sans"/>
                <a:cs typeface="Open Sans"/>
                <a:sym typeface="Open Sans"/>
              </a:rPr>
              <a:t> XXX e</a:t>
            </a:r>
            <a:r>
              <a:rPr lang="en-US" dirty="0">
                <a:latin typeface="Open Sans"/>
                <a:ea typeface="Open Sans"/>
                <a:cs typeface="Open Sans"/>
                <a:sym typeface="Open Sans"/>
              </a:rPr>
              <a:t>xample</a:t>
            </a:r>
          </a:p>
        </p:txBody>
      </p:sp>
    </p:spTree>
    <p:extLst>
      <p:ext uri="{BB962C8B-B14F-4D97-AF65-F5344CB8AC3E}">
        <p14:creationId xmlns:p14="http://schemas.microsoft.com/office/powerpoint/2010/main" val="3534760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This is especially helpful if you're writing a program and something isn't working.</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Maybe the data you're looking for isn't at the URL you're looking at, or you're getting some kind of other error.</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This lets you focus in on what, </a:t>
            </a:r>
            <a:r>
              <a:rPr lang="en-US" sz="3200" i="1" u="none" dirty="0">
                <a:solidFill>
                  <a:schemeClr val="dk1"/>
                </a:solidFill>
                <a:latin typeface="Open Sans"/>
                <a:ea typeface="Open Sans"/>
                <a:cs typeface="Open Sans"/>
                <a:sym typeface="Open Sans"/>
              </a:rPr>
              <a:t>exactly</a:t>
            </a:r>
            <a:r>
              <a:rPr lang="en-US" sz="3200" u="none" dirty="0">
                <a:solidFill>
                  <a:schemeClr val="dk1"/>
                </a:solidFill>
                <a:latin typeface="Open Sans"/>
                <a:ea typeface="Open Sans"/>
                <a:cs typeface="Open Sans"/>
                <a:sym typeface="Open Sans"/>
              </a:rPr>
              <a:t>,</a:t>
            </a:r>
            <a:r>
              <a:rPr lang="en-US" sz="3200" i="0" u="none" dirty="0">
                <a:solidFill>
                  <a:schemeClr val="dk1"/>
                </a:solidFill>
                <a:latin typeface="Open Sans"/>
                <a:ea typeface="Open Sans"/>
                <a:cs typeface="Open Sans"/>
                <a:sym typeface="Open Sans"/>
              </a:rPr>
              <a:t> the server is returning without diving into the guts of your program</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879027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One more useful tip. Sometimes you get back a lot of data in a response, but all you really wanted to look at was the headers.</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When a command-line program produces more output than fits on a screen, you can just add </a:t>
            </a:r>
            <a:r>
              <a:rPr lang="en-US" sz="3200" b="1" i="0" u="none" dirty="0">
                <a:solidFill>
                  <a:schemeClr val="dk1"/>
                </a:solidFill>
                <a:latin typeface="Open Sans"/>
                <a:ea typeface="Open Sans"/>
                <a:cs typeface="Open Sans"/>
                <a:sym typeface="Open Sans"/>
              </a:rPr>
              <a:t>| more </a:t>
            </a:r>
            <a:endParaRPr lang="en-US" b="1" dirty="0">
              <a:latin typeface="Open Sans"/>
              <a:ea typeface="Open Sans"/>
              <a:cs typeface="Open Sans"/>
              <a:sym typeface="Open Sans"/>
            </a:endParaRPr>
          </a:p>
          <a:p>
            <a:pPr marL="342900" marR="0" lvl="0" indent="-342900" algn="l" rtl="0">
              <a:lnSpc>
                <a:spcPct val="100000"/>
              </a:lnSpc>
              <a:spcBef>
                <a:spcPts val="0"/>
              </a:spcBef>
              <a:spcAft>
                <a:spcPts val="0"/>
              </a:spcAft>
              <a:buClr>
                <a:schemeClr val="dk1"/>
              </a:buClr>
              <a:buSzPts val="3200"/>
              <a:buFont typeface="Open Sans"/>
              <a:buChar char="•"/>
            </a:pPr>
            <a:r>
              <a:rPr lang="en-US" sz="3200" b="1" i="0" u="none" dirty="0" err="1">
                <a:solidFill>
                  <a:schemeClr val="dk1"/>
                </a:solidFill>
                <a:latin typeface="Open Sans"/>
                <a:ea typeface="Open Sans"/>
                <a:cs typeface="Open Sans"/>
                <a:sym typeface="Open Sans"/>
              </a:rPr>
              <a:t>htt</a:t>
            </a:r>
            <a:r>
              <a:rPr lang="en-US" b="1" dirty="0" err="1">
                <a:latin typeface="Open Sans"/>
                <a:ea typeface="Open Sans"/>
                <a:cs typeface="Open Sans"/>
                <a:sym typeface="Open Sans"/>
              </a:rPr>
              <a:t>pview</a:t>
            </a:r>
            <a:r>
              <a:rPr lang="en-US" b="1" dirty="0">
                <a:latin typeface="Open Sans"/>
                <a:ea typeface="Open Sans"/>
                <a:cs typeface="Open Sans"/>
                <a:sym typeface="Open Sans"/>
              </a:rPr>
              <a:t> XXX example | more</a:t>
            </a:r>
            <a:endParaRPr sz="3200" b="1"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475167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73676"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The | is called a </a:t>
            </a:r>
            <a:r>
              <a:rPr lang="en-US" b="1" dirty="0">
                <a:latin typeface="Open Sans"/>
                <a:ea typeface="Open Sans"/>
                <a:cs typeface="Open Sans"/>
                <a:sym typeface="Open Sans"/>
              </a:rPr>
              <a:t>pipe </a:t>
            </a:r>
            <a:r>
              <a:rPr lang="en-US" dirty="0">
                <a:latin typeface="Open Sans"/>
                <a:ea typeface="Open Sans"/>
                <a:cs typeface="Open Sans"/>
                <a:sym typeface="Open Sans"/>
              </a:rPr>
              <a:t>character</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It takes the output from one program like </a:t>
            </a:r>
            <a:r>
              <a:rPr lang="en-US" dirty="0" err="1">
                <a:latin typeface="Open Sans"/>
                <a:ea typeface="Open Sans"/>
                <a:cs typeface="Open Sans"/>
                <a:sym typeface="Open Sans"/>
              </a:rPr>
              <a:t>httpview</a:t>
            </a:r>
            <a:r>
              <a:rPr lang="en-US" dirty="0">
                <a:latin typeface="Open Sans"/>
                <a:ea typeface="Open Sans"/>
                <a:cs typeface="Open Sans"/>
                <a:sym typeface="Open Sans"/>
              </a:rPr>
              <a:t>, and provides it as the input to another program, like more</a:t>
            </a:r>
          </a:p>
          <a:p>
            <a:pPr marL="800100" lvl="1" indent="-342900">
              <a:spcBef>
                <a:spcPts val="0"/>
              </a:spcBef>
              <a:buSzPts val="3200"/>
              <a:buFont typeface="Open Sans"/>
              <a:buChar char="•"/>
            </a:pPr>
            <a:r>
              <a:rPr lang="en-US" dirty="0">
                <a:latin typeface="Open Sans"/>
                <a:ea typeface="Open Sans"/>
                <a:cs typeface="Open Sans"/>
                <a:sym typeface="Open Sans"/>
              </a:rPr>
              <a:t>Like a pipe from one program to another</a:t>
            </a:r>
          </a:p>
          <a:p>
            <a:pPr marL="342900" indent="-342900">
              <a:spcBef>
                <a:spcPts val="0"/>
              </a:spcBef>
              <a:buFont typeface="Open Sans"/>
              <a:buChar char="•"/>
            </a:pPr>
            <a:r>
              <a:rPr lang="en-US" dirty="0">
                <a:latin typeface="Open Sans"/>
                <a:ea typeface="Open Sans"/>
                <a:cs typeface="Open Sans"/>
                <a:sym typeface="Open Sans"/>
              </a:rPr>
              <a:t>Then more displays one screenful at a time</a:t>
            </a:r>
          </a:p>
          <a:p>
            <a:pPr marL="342900" indent="-342900">
              <a:spcBef>
                <a:spcPts val="0"/>
              </a:spcBef>
              <a:buFont typeface="Open Sans"/>
              <a:buChar char="•"/>
            </a:pPr>
            <a:r>
              <a:rPr lang="en-US" dirty="0">
                <a:latin typeface="Open Sans"/>
                <a:ea typeface="Open Sans"/>
                <a:cs typeface="Open Sans"/>
                <a:sym typeface="Open Sans"/>
              </a:rPr>
              <a:t>Push space for the next, or q to quit when you're done</a:t>
            </a:r>
          </a:p>
          <a:p>
            <a:pPr marL="342900" indent="-342900">
              <a:spcBef>
                <a:spcPts val="0"/>
              </a:spcBef>
              <a:buFont typeface="Open Sans"/>
              <a:buChar char="•"/>
            </a:pPr>
            <a:r>
              <a:rPr lang="en-US" dirty="0">
                <a:latin typeface="Open Sans"/>
                <a:ea typeface="Open Sans"/>
                <a:cs typeface="Open Sans"/>
                <a:sym typeface="Open Sans"/>
              </a:rPr>
              <a:t>XXX do a paged </a:t>
            </a:r>
            <a:r>
              <a:rPr lang="en-US" dirty="0" err="1">
                <a:latin typeface="Open Sans"/>
                <a:ea typeface="Open Sans"/>
                <a:cs typeface="Open Sans"/>
                <a:sym typeface="Open Sans"/>
              </a:rPr>
              <a:t>exampl</a:t>
            </a:r>
            <a:endParaRPr lang="en-US" dirty="0">
              <a:latin typeface="Open Sans"/>
              <a:ea typeface="Open Sans"/>
              <a:cs typeface="Open Sans"/>
              <a:sym typeface="Open Sans"/>
            </a:endParaRPr>
          </a:p>
        </p:txBody>
      </p:sp>
    </p:spTree>
    <p:extLst>
      <p:ext uri="{BB962C8B-B14F-4D97-AF65-F5344CB8AC3E}">
        <p14:creationId xmlns:p14="http://schemas.microsoft.com/office/powerpoint/2010/main" val="71248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XXX check placement</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In the downloadable reference for this module, you'll find instructions for looking at requests and responses from your browser</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139351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r>
              <a:rPr lang="en-US" dirty="0"/>
              <a:t>Safari: Preferences &gt; Advanced &gt; "Show Develop menu in menu bar"</a:t>
            </a:r>
          </a:p>
          <a:p>
            <a:r>
              <a:rPr lang="en-US" dirty="0"/>
              <a:t>Then Show Page Resources (⌥⌘A)</a:t>
            </a:r>
          </a:p>
          <a:p>
            <a:r>
              <a:rPr lang="en-US" dirty="0"/>
              <a:t>Chrome: View &gt; Developer &gt; Developer Tools</a:t>
            </a:r>
          </a:p>
          <a:p>
            <a:r>
              <a:rPr lang="en-US" dirty="0"/>
              <a:t>Or right-click in any web page and select "Inspect Element"</a:t>
            </a:r>
          </a:p>
          <a:p>
            <a:r>
              <a:rPr lang="en-US" dirty="0"/>
              <a:t>Firefox: Tools &gt; Web Developer &gt; Toggle Tools</a:t>
            </a:r>
          </a:p>
          <a:p>
            <a:r>
              <a:rPr lang="en-US" dirty="0"/>
              <a:t>Internet Explorer: Tools &gt; Developer Tools</a:t>
            </a:r>
          </a:p>
          <a:p>
            <a:r>
              <a:rPr lang="en-US" dirty="0"/>
              <a:t>Or just hit F12</a:t>
            </a:r>
          </a:p>
          <a:p>
            <a:br>
              <a:rPr lang="en-US" dirty="0"/>
            </a:br>
            <a:br>
              <a:rPr lang="en-US" dirty="0"/>
            </a:b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8230555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109"/>
        <p:cNvGrpSpPr/>
        <p:nvPr/>
      </p:nvGrpSpPr>
      <p:grpSpPr>
        <a:xfrm>
          <a:off x="0" y="0"/>
          <a:ext cx="0" cy="0"/>
          <a:chOff x="0" y="0"/>
          <a:chExt cx="0" cy="0"/>
        </a:xfrm>
      </p:grpSpPr>
      <p:sp>
        <p:nvSpPr>
          <p:cNvPr id="110" name="Google Shape;110;p17"/>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sz="2800" b="1" i="0" u="none" dirty="0">
                <a:solidFill>
                  <a:schemeClr val="bg1"/>
                </a:solidFill>
                <a:latin typeface="Open Sans"/>
                <a:ea typeface="Open Sans"/>
                <a:cs typeface="Open Sans"/>
                <a:sym typeface="Open Sans"/>
              </a:rPr>
              <a:t>Being a Good Ci</a:t>
            </a:r>
            <a:r>
              <a:rPr lang="en-US" sz="2800" b="1" dirty="0">
                <a:solidFill>
                  <a:schemeClr val="bg1"/>
                </a:solidFill>
                <a:latin typeface="Open Sans"/>
                <a:ea typeface="Open Sans"/>
                <a:cs typeface="Open Sans"/>
                <a:sym typeface="Open Sans"/>
              </a:rPr>
              <a:t>tizen of the Web"</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13685696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Very soon, you're going to start making your own programs that get data from the Web.</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But before we get there, we need to have a talk about digital rights and responsibilities.</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4834138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So far, all the programs you've written have affected only one computer</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But when you start writing programs that go online, they affect servers, too, not just the computers they run on</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Buggy or malicious programs online can cause real damage to other people's computers. You can't just run anything you like to see what happens.</a:t>
            </a:r>
          </a:p>
        </p:txBody>
      </p:sp>
    </p:spTree>
    <p:extLst>
      <p:ext uri="{BB962C8B-B14F-4D97-AF65-F5344CB8AC3E}">
        <p14:creationId xmlns:p14="http://schemas.microsoft.com/office/powerpoint/2010/main" val="17775399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Using a program to </a:t>
            </a:r>
            <a:r>
              <a:rPr lang="en-US" dirty="0">
                <a:latin typeface="Open Sans"/>
                <a:ea typeface="Open Sans"/>
                <a:cs typeface="Open Sans"/>
                <a:sym typeface="Open Sans"/>
              </a:rPr>
              <a:t>use someone else's computer in a way they didn't authorize you to can be unethical. </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It can also be illegal: the federal Computer Fraud and Abuse Act and many state laws prohibit intentional unauthorized access to computers that causes damage or steals information</a:t>
            </a:r>
            <a:endParaRPr lang="en-US"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28952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Getting Data from the Web</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So what should you do? Number one, check to see what the terms of use for the servers you interact with say.</a:t>
            </a:r>
          </a:p>
          <a:p>
            <a:pPr marL="342900" lvl="0" indent="-342900">
              <a:spcBef>
                <a:spcPts val="0"/>
              </a:spcBef>
              <a:buFont typeface="Open Sans"/>
              <a:buChar char="•"/>
            </a:pPr>
            <a:r>
              <a:rPr lang="en-US" dirty="0">
                <a:latin typeface="Open Sans"/>
                <a:ea typeface="Open Sans"/>
                <a:cs typeface="Open Sans"/>
                <a:sym typeface="Open Sans"/>
              </a:rPr>
              <a:t>Here's an example from Twitter https://</a:t>
            </a:r>
            <a:r>
              <a:rPr lang="en-US" dirty="0" err="1">
                <a:latin typeface="Open Sans"/>
                <a:ea typeface="Open Sans"/>
                <a:cs typeface="Open Sans"/>
                <a:sym typeface="Open Sans"/>
              </a:rPr>
              <a:t>developer.twitter.com</a:t>
            </a:r>
            <a:r>
              <a:rPr lang="en-US" dirty="0">
                <a:latin typeface="Open Sans"/>
                <a:ea typeface="Open Sans"/>
                <a:cs typeface="Open Sans"/>
                <a:sym typeface="Open Sans"/>
              </a:rPr>
              <a:t>/</a:t>
            </a:r>
            <a:r>
              <a:rPr lang="en-US" dirty="0" err="1">
                <a:latin typeface="Open Sans"/>
                <a:ea typeface="Open Sans"/>
                <a:cs typeface="Open Sans"/>
                <a:sym typeface="Open Sans"/>
              </a:rPr>
              <a:t>en</a:t>
            </a:r>
            <a:r>
              <a:rPr lang="en-US" dirty="0">
                <a:latin typeface="Open Sans"/>
                <a:ea typeface="Open Sans"/>
                <a:cs typeface="Open Sans"/>
                <a:sym typeface="Open Sans"/>
              </a:rPr>
              <a:t>/developer-terms/agreement-and-</a:t>
            </a:r>
            <a:r>
              <a:rPr lang="en-US" dirty="0" err="1">
                <a:latin typeface="Open Sans"/>
                <a:ea typeface="Open Sans"/>
                <a:cs typeface="Open Sans"/>
                <a:sym typeface="Open Sans"/>
              </a:rPr>
              <a:t>policy.html</a:t>
            </a:r>
            <a:endParaRPr lang="en-US" sz="3200" i="0" u="none" dirty="0">
              <a:solidFill>
                <a:schemeClr val="dk1"/>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9BB716B0-46B1-E54F-BF62-4A39622BE573}"/>
              </a:ext>
            </a:extLst>
          </p:cNvPr>
          <p:cNvPicPr>
            <a:picLocks noChangeAspect="1"/>
          </p:cNvPicPr>
          <p:nvPr/>
        </p:nvPicPr>
        <p:blipFill>
          <a:blip r:embed="rId3"/>
          <a:stretch>
            <a:fillRect/>
          </a:stretch>
        </p:blipFill>
        <p:spPr>
          <a:xfrm>
            <a:off x="0" y="3636128"/>
            <a:ext cx="9144000" cy="958522"/>
          </a:xfrm>
          <a:prstGeom prst="rect">
            <a:avLst/>
          </a:prstGeom>
        </p:spPr>
      </p:pic>
    </p:spTree>
    <p:extLst>
      <p:ext uri="{BB962C8B-B14F-4D97-AF65-F5344CB8AC3E}">
        <p14:creationId xmlns:p14="http://schemas.microsoft.com/office/powerpoint/2010/main" val="2951317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2800" i="0" u="none" dirty="0">
                <a:solidFill>
                  <a:schemeClr val="dk1"/>
                </a:solidFill>
                <a:latin typeface="Open Sans"/>
                <a:ea typeface="Open Sans"/>
                <a:cs typeface="Open Sans"/>
                <a:sym typeface="Open Sans"/>
              </a:rPr>
              <a:t>This is a </a:t>
            </a:r>
            <a:r>
              <a:rPr lang="en-US" sz="2800" i="1" u="none" dirty="0">
                <a:solidFill>
                  <a:schemeClr val="dk1"/>
                </a:solidFill>
                <a:latin typeface="Open Sans"/>
                <a:ea typeface="Open Sans"/>
                <a:cs typeface="Open Sans"/>
                <a:sym typeface="Open Sans"/>
              </a:rPr>
              <a:t>rate limit</a:t>
            </a:r>
            <a:r>
              <a:rPr lang="en-US" sz="2800" u="none" dirty="0">
                <a:solidFill>
                  <a:schemeClr val="dk1"/>
                </a:solidFill>
                <a:latin typeface="Open Sans"/>
                <a:ea typeface="Open Sans"/>
                <a:cs typeface="Open Sans"/>
                <a:sym typeface="Open Sans"/>
              </a:rPr>
              <a:t>. Twitter says it's fine for you to use a program you write to read tweets and even to post them.</a:t>
            </a:r>
          </a:p>
          <a:p>
            <a:pPr marL="342900" marR="0" lvl="0" indent="-342900" algn="l" rtl="0">
              <a:lnSpc>
                <a:spcPct val="100000"/>
              </a:lnSpc>
              <a:spcBef>
                <a:spcPts val="0"/>
              </a:spcBef>
              <a:spcAft>
                <a:spcPts val="0"/>
              </a:spcAft>
              <a:buClr>
                <a:schemeClr val="dk1"/>
              </a:buClr>
              <a:buSzPts val="3200"/>
              <a:buFont typeface="Open Sans"/>
              <a:buChar char="•"/>
            </a:pPr>
            <a:r>
              <a:rPr lang="en-US" sz="2800" i="0" dirty="0">
                <a:latin typeface="Open Sans"/>
                <a:ea typeface="Open Sans"/>
                <a:cs typeface="Open Sans"/>
                <a:sym typeface="Open Sans"/>
              </a:rPr>
              <a:t>But! </a:t>
            </a:r>
            <a:r>
              <a:rPr lang="en-US" sz="2800" dirty="0">
                <a:latin typeface="Open Sans"/>
                <a:ea typeface="Open Sans"/>
                <a:cs typeface="Open Sans"/>
                <a:sym typeface="Open Sans"/>
              </a:rPr>
              <a:t>You shouldn't write a program that tries to post thousands of tweets per second. If everyone did that, Twitter would slow to a crawl and become unusable for everyone.</a:t>
            </a:r>
          </a:p>
          <a:p>
            <a:pPr marL="342900" marR="0" lvl="0" indent="-342900" algn="l" rtl="0">
              <a:lnSpc>
                <a:spcPct val="100000"/>
              </a:lnSpc>
              <a:spcBef>
                <a:spcPts val="0"/>
              </a:spcBef>
              <a:spcAft>
                <a:spcPts val="0"/>
              </a:spcAft>
              <a:buClr>
                <a:schemeClr val="dk1"/>
              </a:buClr>
              <a:buSzPts val="3200"/>
              <a:buFont typeface="Open Sans"/>
              <a:buChar char="•"/>
            </a:pPr>
            <a:r>
              <a:rPr lang="en-US" sz="2800" dirty="0">
                <a:latin typeface="Open Sans"/>
                <a:ea typeface="Open Sans"/>
                <a:cs typeface="Open Sans"/>
                <a:sym typeface="Open Sans"/>
              </a:rPr>
              <a:t>We'll shortly see a way to make your program wait in between requests so it doesn't hit the server too often.</a:t>
            </a:r>
            <a:endParaRPr lang="en-US" sz="28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629918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Second, when you can, you should build and test programs using your own computers before releasing them into the wild.</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We'll do that </a:t>
            </a:r>
            <a:r>
              <a:rPr lang="en-US" dirty="0">
                <a:latin typeface="Open Sans"/>
                <a:ea typeface="Open Sans"/>
                <a:cs typeface="Open Sans"/>
                <a:sym typeface="Open Sans"/>
              </a:rPr>
              <a:t>sometimes </a:t>
            </a:r>
            <a:r>
              <a:rPr lang="en-US" sz="3200" i="0" u="none" dirty="0">
                <a:solidFill>
                  <a:schemeClr val="dk1"/>
                </a:solidFill>
                <a:latin typeface="Open Sans"/>
                <a:ea typeface="Open Sans"/>
                <a:cs typeface="Open Sans"/>
                <a:sym typeface="Open Sans"/>
              </a:rPr>
              <a:t>in this course</a:t>
            </a:r>
            <a:r>
              <a:rPr lang="en-US" dirty="0">
                <a:latin typeface="Open Sans"/>
                <a:ea typeface="Open Sans"/>
                <a:cs typeface="Open Sans"/>
                <a:sym typeface="Open Sans"/>
              </a:rPr>
              <a:t>. We'll test the clients we wrote using servers we also wrote.</a:t>
            </a:r>
            <a:endParaRPr lang="en-US"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4603317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And third, just use a little more ca</a:t>
            </a:r>
            <a:r>
              <a:rPr lang="en-US" dirty="0">
                <a:latin typeface="Open Sans"/>
                <a:ea typeface="Open Sans"/>
                <a:cs typeface="Open Sans"/>
                <a:sym typeface="Open Sans"/>
              </a:rPr>
              <a:t>ution when you might step on someone else's toes besides your own.</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Read your code through an extra time to make sure you're not accidentally blowing past a rate limit or trying to download the wrong data</a:t>
            </a:r>
          </a:p>
        </p:txBody>
      </p:sp>
    </p:spTree>
    <p:extLst>
      <p:ext uri="{BB962C8B-B14F-4D97-AF65-F5344CB8AC3E}">
        <p14:creationId xmlns:p14="http://schemas.microsoft.com/office/powerpoint/2010/main" val="7113773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164"/>
        <p:cNvGrpSpPr/>
        <p:nvPr/>
      </p:nvGrpSpPr>
      <p:grpSpPr>
        <a:xfrm>
          <a:off x="0" y="0"/>
          <a:ext cx="0" cy="0"/>
          <a:chOff x="0" y="0"/>
          <a:chExt cx="0" cy="0"/>
        </a:xfrm>
      </p:grpSpPr>
      <p:sp>
        <p:nvSpPr>
          <p:cNvPr id="165" name="Google Shape;165;p27"/>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sz="2800" b="1" i="0" u="none" dirty="0">
                <a:solidFill>
                  <a:schemeClr val="bg1"/>
                </a:solidFill>
                <a:latin typeface="Open Sans"/>
                <a:ea typeface="Open Sans"/>
                <a:cs typeface="Open Sans"/>
                <a:sym typeface="Open Sans"/>
              </a:rPr>
              <a:t>Writing Programs That Get Data from the Web"</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XXX</a:t>
            </a:r>
            <a:endParaRPr dirty="0">
              <a:latin typeface="Open Sans"/>
              <a:ea typeface="Open Sans"/>
              <a:cs typeface="Open Sans"/>
              <a:sym typeface="Open Sans"/>
            </a:endParaRPr>
          </a:p>
          <a:p>
            <a:pPr marL="0" marR="0" lvl="0" indent="0" algn="l" rtl="0">
              <a:lnSpc>
                <a:spcPct val="100000"/>
              </a:lnSpc>
              <a:spcBef>
                <a:spcPts val="640"/>
              </a:spcBef>
              <a:spcAft>
                <a:spcPts val="0"/>
              </a:spcAft>
              <a:buClr>
                <a:schemeClr val="dk1"/>
              </a:buClr>
              <a:buSzPts val="3200"/>
              <a:buNone/>
            </a:pP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2417835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175"/>
        <p:cNvGrpSpPr/>
        <p:nvPr/>
      </p:nvGrpSpPr>
      <p:grpSpPr>
        <a:xfrm>
          <a:off x="0" y="0"/>
          <a:ext cx="0" cy="0"/>
          <a:chOff x="0" y="0"/>
          <a:chExt cx="0" cy="0"/>
        </a:xfrm>
      </p:grpSpPr>
      <p:sp>
        <p:nvSpPr>
          <p:cNvPr id="176" name="Google Shape;176;p29"/>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strike="noStrike" cap="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strike="noStrike" cap="none" dirty="0">
              <a:solidFill>
                <a:srgbClr val="FFFFFF"/>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strike="noStrike" cap="none" dirty="0">
                <a:solidFill>
                  <a:srgbClr val="FFFFFF"/>
                </a:solidFill>
                <a:latin typeface="Calibri"/>
                <a:ea typeface="Calibri"/>
                <a:cs typeface="Calibri"/>
                <a:sym typeface="Calibri"/>
              </a:rPr>
              <a:t>		</a:t>
            </a:r>
            <a:r>
              <a:rPr lang="en-US" sz="2800" b="1" i="0" u="none" strike="noStrike" cap="none" dirty="0">
                <a:solidFill>
                  <a:srgbClr val="FFFFFF"/>
                </a:solidFill>
                <a:latin typeface="Open Sans"/>
                <a:ea typeface="Open Sans"/>
                <a:cs typeface="Open Sans"/>
                <a:sym typeface="Open Sans"/>
              </a:rPr>
              <a:t>MODULE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strike="noStrike" cap="none" dirty="0">
                <a:solidFill>
                  <a:srgbClr val="FFFFFF"/>
                </a:solidFill>
                <a:latin typeface="Open Sans"/>
                <a:ea typeface="Open Sans"/>
                <a:cs typeface="Open Sans"/>
                <a:sym typeface="Open Sans"/>
              </a:rPr>
              <a:t>		VIDEO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strike="noStrike" cap="none" dirty="0">
                <a:solidFill>
                  <a:srgbClr val="FFFFFF"/>
                </a:solidFill>
                <a:latin typeface="Open Sans"/>
                <a:ea typeface="Open Sans"/>
                <a:cs typeface="Open Sans"/>
                <a:sym typeface="Open Sans"/>
              </a:rPr>
              <a:t>		filename: C</a:t>
            </a:r>
            <a:r>
              <a:rPr lang="en-US" sz="2800" b="1" dirty="0">
                <a:solidFill>
                  <a:srgbClr val="FFFFFF"/>
                </a:solidFill>
                <a:latin typeface="Open Sans"/>
                <a:ea typeface="Open Sans"/>
                <a:cs typeface="Open Sans"/>
                <a:sym typeface="Open Sans"/>
              </a:rPr>
              <a:t>ourseCode#</a:t>
            </a:r>
            <a:r>
              <a:rPr lang="en-US" sz="2800" b="1" i="0" u="none" strike="noStrike" cap="none" dirty="0">
                <a:solidFill>
                  <a:srgbClr val="FFFFFF"/>
                </a:solidFill>
                <a:latin typeface="Open Sans"/>
                <a:ea typeface="Open Sans"/>
                <a:cs typeface="Open Sans"/>
                <a:sym typeface="Open Sans"/>
              </a:rPr>
              <a:t>_M0_00</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strike="noStrike" cap="none" dirty="0">
                <a:solidFill>
                  <a:srgbClr val="FFFFFF"/>
                </a:solidFill>
                <a:latin typeface="Open Sans"/>
                <a:ea typeface="Open Sans"/>
                <a:cs typeface="Open Sans"/>
                <a:sym typeface="Open Sans"/>
              </a:rPr>
              <a:t>		Title: “</a:t>
            </a:r>
            <a:r>
              <a:rPr lang="en-US" sz="2800" b="1" i="0" u="none" strike="noStrike" cap="none" dirty="0">
                <a:solidFill>
                  <a:schemeClr val="bg1"/>
                </a:solidFill>
                <a:latin typeface="Open Sans"/>
                <a:ea typeface="Open Sans"/>
                <a:cs typeface="Open Sans"/>
                <a:sym typeface="Open Sans"/>
              </a:rPr>
              <a:t>The Requests library"</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strike="noStrike" cap="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Let's play around with requests</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0589816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8DF8FF-569B-0D49-9B67-9DF93BADBAF5}"/>
              </a:ext>
            </a:extLst>
          </p:cNvPr>
          <p:cNvSpPr>
            <a:spLocks noGrp="1"/>
          </p:cNvSpPr>
          <p:nvPr>
            <p:ph sz="quarter" idx="10"/>
          </p:nvPr>
        </p:nvSpPr>
        <p:spPr/>
        <p:txBody>
          <a:bodyPr/>
          <a:lstStyle/>
          <a:p>
            <a:r>
              <a:rPr lang="en-US" dirty="0"/>
              <a:t>We start by making a request for XXX astronauts example, and we'll put the response in a variable r. r is what's called a response object.</a:t>
            </a:r>
          </a:p>
          <a:p>
            <a:r>
              <a:rPr lang="en-US" dirty="0"/>
              <a:t>&gt;&gt;&gt;import requests</a:t>
            </a:r>
            <a:br>
              <a:rPr lang="en-US" dirty="0"/>
            </a:br>
            <a:r>
              <a:rPr lang="en-US" dirty="0"/>
              <a:t>&gt;&gt;&gt;r = </a:t>
            </a:r>
            <a:r>
              <a:rPr lang="en-US" dirty="0" err="1"/>
              <a:t>requests.get</a:t>
            </a:r>
            <a:r>
              <a:rPr lang="en-US" dirty="0"/>
              <a:t>('XXX URL')</a:t>
            </a:r>
          </a:p>
          <a:p>
            <a:r>
              <a:rPr lang="en-US" dirty="0"/>
              <a:t>Remember, the body of the response is just a long string, which we can get with </a:t>
            </a:r>
            <a:r>
              <a:rPr lang="en-US" dirty="0" err="1"/>
              <a:t>r.text</a:t>
            </a:r>
            <a:endParaRPr lang="en-US" dirty="0"/>
          </a:p>
          <a:p>
            <a:r>
              <a:rPr lang="en-US" dirty="0"/>
              <a:t>&gt;&gt;&gt;</a:t>
            </a:r>
            <a:r>
              <a:rPr lang="en-US" dirty="0" err="1"/>
              <a:t>r.text</a:t>
            </a:r>
            <a:endParaRPr lang="en-US" dirty="0"/>
          </a:p>
          <a:p>
            <a:r>
              <a:rPr lang="en-US" dirty="0"/>
              <a:t>If that string is really long, we could take a slice to look only at part of it</a:t>
            </a:r>
          </a:p>
          <a:p>
            <a:r>
              <a:rPr lang="en-US" dirty="0"/>
              <a:t>&gt;&gt;&gt;</a:t>
            </a:r>
            <a:r>
              <a:rPr lang="en-US" dirty="0" err="1"/>
              <a:t>r.text</a:t>
            </a:r>
            <a:r>
              <a:rPr lang="en-US" dirty="0"/>
              <a:t>[0:300]</a:t>
            </a:r>
          </a:p>
        </p:txBody>
      </p:sp>
    </p:spTree>
    <p:extLst>
      <p:ext uri="{BB962C8B-B14F-4D97-AF65-F5344CB8AC3E}">
        <p14:creationId xmlns:p14="http://schemas.microsoft.com/office/powerpoint/2010/main" val="11149580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8DF8FF-569B-0D49-9B67-9DF93BADBAF5}"/>
              </a:ext>
            </a:extLst>
          </p:cNvPr>
          <p:cNvSpPr>
            <a:spLocks noGrp="1"/>
          </p:cNvSpPr>
          <p:nvPr>
            <p:ph sz="quarter" idx="10"/>
          </p:nvPr>
        </p:nvSpPr>
        <p:spPr/>
        <p:txBody>
          <a:bodyPr/>
          <a:lstStyle/>
          <a:p>
            <a:r>
              <a:rPr lang="en-US" dirty="0"/>
              <a:t>&gt;&gt;&gt;</a:t>
            </a:r>
            <a:r>
              <a:rPr lang="en-US" dirty="0" err="1"/>
              <a:t>r.headers</a:t>
            </a:r>
            <a:endParaRPr lang="en-US" dirty="0"/>
          </a:p>
          <a:p>
            <a:r>
              <a:rPr lang="en-US" dirty="0"/>
              <a:t>&gt;&gt;&gt;</a:t>
            </a:r>
            <a:r>
              <a:rPr lang="en-US" dirty="0" err="1"/>
              <a:t>r.headers</a:t>
            </a:r>
            <a:r>
              <a:rPr lang="en-US" dirty="0"/>
              <a:t>['Content-Type']   # -&gt; 'text/html'</a:t>
            </a:r>
            <a:br>
              <a:rPr lang="en-US" dirty="0"/>
            </a:br>
            <a:r>
              <a:rPr lang="en-US" dirty="0"/>
              <a:t>Remember how we said that the headers were basically a dictionary? </a:t>
            </a:r>
            <a:r>
              <a:rPr lang="en-US" dirty="0" err="1"/>
              <a:t>r.headers</a:t>
            </a:r>
            <a:r>
              <a:rPr lang="en-US" dirty="0"/>
              <a:t> IS a python dictionary of the headers in the response</a:t>
            </a:r>
          </a:p>
          <a:p>
            <a:r>
              <a:rPr lang="en-US" dirty="0"/>
              <a:t>&gt;&gt;&gt; </a:t>
            </a:r>
            <a:r>
              <a:rPr lang="en-US" dirty="0" err="1"/>
              <a:t>r.headers</a:t>
            </a:r>
            <a:r>
              <a:rPr lang="en-US" dirty="0"/>
              <a:t>['Date'] # -&gt; time</a:t>
            </a:r>
          </a:p>
          <a:p>
            <a:endParaRPr lang="en-US" dirty="0"/>
          </a:p>
        </p:txBody>
      </p:sp>
    </p:spTree>
    <p:extLst>
      <p:ext uri="{BB962C8B-B14F-4D97-AF65-F5344CB8AC3E}">
        <p14:creationId xmlns:p14="http://schemas.microsoft.com/office/powerpoint/2010/main" val="4190144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He</a:t>
            </a:r>
            <a:r>
              <a:rPr lang="en-US" dirty="0">
                <a:latin typeface="Open Sans"/>
                <a:ea typeface="Open Sans"/>
                <a:cs typeface="Open Sans"/>
                <a:sym typeface="Open Sans"/>
              </a:rPr>
              <a:t>re is a file</a:t>
            </a: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9030795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8DF8FF-569B-0D49-9B67-9DF93BADBAF5}"/>
              </a:ext>
            </a:extLst>
          </p:cNvPr>
          <p:cNvSpPr>
            <a:spLocks noGrp="1"/>
          </p:cNvSpPr>
          <p:nvPr>
            <p:ph sz="quarter" idx="10"/>
          </p:nvPr>
        </p:nvSpPr>
        <p:spPr/>
        <p:txBody>
          <a:bodyPr/>
          <a:lstStyle/>
          <a:p>
            <a:r>
              <a:rPr lang="en-US" sz="2200" dirty="0"/>
              <a:t>In addition to the _response_, we can also find out more about the _request_ itself. That's in an object called the _request_ object, and we can get it by looking at </a:t>
            </a:r>
            <a:r>
              <a:rPr lang="en-US" sz="2200" b="1" dirty="0" err="1"/>
              <a:t>r.request</a:t>
            </a:r>
            <a:endParaRPr lang="en-US" sz="2200" b="1" dirty="0"/>
          </a:p>
          <a:p>
            <a:r>
              <a:rPr lang="en-US" sz="2200" dirty="0"/>
              <a:t>&gt;&gt;&gt;</a:t>
            </a:r>
            <a:r>
              <a:rPr lang="en-US" sz="2200" dirty="0" err="1"/>
              <a:t>r.request</a:t>
            </a:r>
            <a:r>
              <a:rPr lang="en-US" sz="2200" dirty="0"/>
              <a:t>          </a:t>
            </a:r>
            <a:r>
              <a:rPr lang="en-US" sz="2200" i="1" dirty="0"/>
              <a:t># -&gt; &lt;</a:t>
            </a:r>
            <a:r>
              <a:rPr lang="en-US" sz="2200" i="1" dirty="0" err="1"/>
              <a:t>PreparedRequest</a:t>
            </a:r>
            <a:r>
              <a:rPr lang="en-US" sz="2200" i="1" dirty="0"/>
              <a:t> [GET]&gt;</a:t>
            </a:r>
          </a:p>
          <a:p>
            <a:r>
              <a:rPr lang="en-US" sz="2200" dirty="0"/>
              <a:t>What might we want to know about the request? Well, one thing is what </a:t>
            </a:r>
            <a:r>
              <a:rPr lang="en-US" sz="2200" dirty="0" err="1"/>
              <a:t>url</a:t>
            </a:r>
            <a:r>
              <a:rPr lang="en-US" sz="2200" dirty="0"/>
              <a:t> it was to</a:t>
            </a:r>
          </a:p>
          <a:p>
            <a:r>
              <a:rPr lang="en-US" sz="2200" dirty="0"/>
              <a:t>&gt;&gt;&gt; </a:t>
            </a:r>
            <a:r>
              <a:rPr lang="en-US" sz="2200" dirty="0" err="1"/>
              <a:t>r</a:t>
            </a:r>
            <a:r>
              <a:rPr lang="en-US" sz="2200" b="1" dirty="0" err="1"/>
              <a:t>.</a:t>
            </a:r>
            <a:r>
              <a:rPr lang="en-US" sz="2200" dirty="0" err="1"/>
              <a:t>request</a:t>
            </a:r>
            <a:r>
              <a:rPr lang="en-US" sz="2200" b="1" dirty="0" err="1"/>
              <a:t>.</a:t>
            </a:r>
            <a:r>
              <a:rPr lang="en-US" sz="2200" dirty="0" err="1"/>
              <a:t>url</a:t>
            </a:r>
            <a:r>
              <a:rPr lang="en-US" sz="2200" dirty="0"/>
              <a:t>               </a:t>
            </a:r>
            <a:r>
              <a:rPr lang="en-US" sz="2200" i="1" dirty="0"/>
              <a:t># -&gt; XXX</a:t>
            </a:r>
          </a:p>
          <a:p>
            <a:r>
              <a:rPr lang="en-US" sz="2200" dirty="0"/>
              <a:t>Or look at the headers. Again, a Python dictionary.</a:t>
            </a:r>
          </a:p>
          <a:p>
            <a:r>
              <a:rPr lang="en-US" sz="2200" i="1" dirty="0"/>
              <a:t>&gt;&gt;&gt; </a:t>
            </a:r>
            <a:r>
              <a:rPr lang="en-US" sz="2200" dirty="0" err="1"/>
              <a:t>r</a:t>
            </a:r>
            <a:r>
              <a:rPr lang="en-US" sz="2200" b="1" dirty="0" err="1"/>
              <a:t>.</a:t>
            </a:r>
            <a:r>
              <a:rPr lang="en-US" sz="2200" dirty="0" err="1"/>
              <a:t>request</a:t>
            </a:r>
            <a:r>
              <a:rPr lang="en-US" sz="2200" b="1" dirty="0" err="1"/>
              <a:t>.</a:t>
            </a:r>
            <a:r>
              <a:rPr lang="en-US" sz="2200" dirty="0" err="1"/>
              <a:t>headers</a:t>
            </a:r>
            <a:r>
              <a:rPr lang="en-US" sz="2200" dirty="0"/>
              <a:t>   </a:t>
            </a:r>
          </a:p>
          <a:p>
            <a:r>
              <a:rPr lang="en-US" sz="2200" dirty="0"/>
              <a:t>Here's an interesting one:        </a:t>
            </a:r>
          </a:p>
          <a:p>
            <a:r>
              <a:rPr lang="en-US" sz="2200" dirty="0"/>
              <a:t>&gt;&gt;&gt;</a:t>
            </a:r>
            <a:r>
              <a:rPr lang="en-US" sz="2200" dirty="0" err="1"/>
              <a:t>r</a:t>
            </a:r>
            <a:r>
              <a:rPr lang="en-US" sz="2200" b="1" dirty="0" err="1"/>
              <a:t>.</a:t>
            </a:r>
            <a:r>
              <a:rPr lang="en-US" sz="2200" dirty="0" err="1"/>
              <a:t>request</a:t>
            </a:r>
            <a:r>
              <a:rPr lang="en-US" sz="2200" b="1" dirty="0" err="1"/>
              <a:t>.</a:t>
            </a:r>
            <a:r>
              <a:rPr lang="en-US" sz="2200" dirty="0" err="1"/>
              <a:t>headers</a:t>
            </a:r>
            <a:r>
              <a:rPr lang="en-US" sz="2200" b="1" dirty="0"/>
              <a:t>[</a:t>
            </a:r>
            <a:r>
              <a:rPr lang="en-US" sz="2200" dirty="0"/>
              <a:t>'User-Agent'</a:t>
            </a:r>
            <a:r>
              <a:rPr lang="en-US" sz="2200" b="1" dirty="0"/>
              <a:t>]</a:t>
            </a:r>
            <a:r>
              <a:rPr lang="en-US" sz="2200" dirty="0"/>
              <a:t> </a:t>
            </a:r>
          </a:p>
        </p:txBody>
      </p:sp>
    </p:spTree>
    <p:extLst>
      <p:ext uri="{BB962C8B-B14F-4D97-AF65-F5344CB8AC3E}">
        <p14:creationId xmlns:p14="http://schemas.microsoft.com/office/powerpoint/2010/main" val="29382512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What's a "user-agent"? That's a fancy name for a program making an HTTP request. It's an </a:t>
            </a:r>
            <a:r>
              <a:rPr lang="en-US" sz="3200" i="1" u="none" dirty="0">
                <a:solidFill>
                  <a:schemeClr val="dk1"/>
                </a:solidFill>
                <a:latin typeface="Open Sans"/>
                <a:ea typeface="Open Sans"/>
                <a:cs typeface="Open Sans"/>
                <a:sym typeface="Open Sans"/>
              </a:rPr>
              <a:t>agent</a:t>
            </a:r>
            <a:r>
              <a:rPr lang="en-US" sz="3200" u="none" dirty="0">
                <a:solidFill>
                  <a:schemeClr val="dk1"/>
                </a:solidFill>
                <a:latin typeface="Open Sans"/>
                <a:ea typeface="Open Sans"/>
                <a:cs typeface="Open Sans"/>
                <a:sym typeface="Open Sans"/>
              </a:rPr>
              <a:t> of the </a:t>
            </a:r>
            <a:r>
              <a:rPr lang="en-US" sz="3200" i="1" u="none" dirty="0">
                <a:solidFill>
                  <a:schemeClr val="dk1"/>
                </a:solidFill>
                <a:latin typeface="Open Sans"/>
                <a:ea typeface="Open Sans"/>
                <a:cs typeface="Open Sans"/>
                <a:sym typeface="Open Sans"/>
              </a:rPr>
              <a:t>user</a:t>
            </a:r>
            <a:r>
              <a:rPr lang="en-US" sz="3200" u="none" dirty="0">
                <a:solidFill>
                  <a:schemeClr val="dk1"/>
                </a:solidFill>
                <a:latin typeface="Open Sans"/>
                <a:ea typeface="Open Sans"/>
                <a:cs typeface="Open Sans"/>
                <a:sym typeface="Open Sans"/>
              </a:rPr>
              <a:t>.</a:t>
            </a:r>
          </a:p>
          <a:p>
            <a:pPr marL="342900" marR="0" lvl="0" indent="-342900" algn="l" rtl="0">
              <a:lnSpc>
                <a:spcPct val="100000"/>
              </a:lnSpc>
              <a:spcBef>
                <a:spcPts val="0"/>
              </a:spcBef>
              <a:spcAft>
                <a:spcPts val="0"/>
              </a:spcAft>
              <a:buClr>
                <a:schemeClr val="dk1"/>
              </a:buClr>
              <a:buSzPts val="3200"/>
              <a:buFont typeface="Open Sans"/>
              <a:buChar char="•"/>
            </a:pPr>
            <a:r>
              <a:rPr lang="en-US" i="0" dirty="0">
                <a:latin typeface="Open Sans"/>
                <a:ea typeface="Open Sans"/>
                <a:cs typeface="Open Sans"/>
                <a:sym typeface="Open Sans"/>
              </a:rPr>
              <a:t>Your browser is a user-agent, and so is this program</a:t>
            </a:r>
          </a:p>
          <a:p>
            <a:pPr marL="342900" marR="0" lvl="0" indent="-342900" algn="l" rtl="0">
              <a:lnSpc>
                <a:spcPct val="100000"/>
              </a:lnSpc>
              <a:spcBef>
                <a:spcPts val="0"/>
              </a:spcBef>
              <a:spcAft>
                <a:spcPts val="0"/>
              </a:spcAft>
              <a:buClr>
                <a:schemeClr val="dk1"/>
              </a:buClr>
              <a:buSzPts val="3200"/>
              <a:buFont typeface="Open Sans"/>
              <a:buChar char="•"/>
            </a:pPr>
            <a:r>
              <a:rPr lang="en-US" sz="3200" u="none" dirty="0">
                <a:solidFill>
                  <a:schemeClr val="dk1"/>
                </a:solidFill>
                <a:latin typeface="Open Sans"/>
                <a:ea typeface="Open Sans"/>
                <a:cs typeface="Open Sans"/>
                <a:sym typeface="Open Sans"/>
              </a:rPr>
              <a:t>It's customary for user-agents to identify themselves in a header named User-Agent, so requests sets a good default one for you</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399291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Here's a slightly more complicated example that uses requests to make more than one request.</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Like the example we started with, this one downloads data formatted in JSON.</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This is </a:t>
            </a:r>
            <a:r>
              <a:rPr lang="en-US" sz="3200" i="1" u="none" dirty="0">
                <a:solidFill>
                  <a:schemeClr val="dk1"/>
                </a:solidFill>
                <a:latin typeface="Open Sans"/>
                <a:ea typeface="Open Sans"/>
                <a:cs typeface="Open Sans"/>
                <a:sym typeface="Open Sans"/>
              </a:rPr>
              <a:t>very</a:t>
            </a:r>
            <a:r>
              <a:rPr lang="en-US" sz="3200" u="none" dirty="0">
                <a:solidFill>
                  <a:schemeClr val="dk1"/>
                </a:solidFill>
                <a:latin typeface="Open Sans"/>
                <a:ea typeface="Open Sans"/>
                <a:cs typeface="Open Sans"/>
                <a:sym typeface="Open Sans"/>
              </a:rPr>
              <a:t> common on </a:t>
            </a:r>
            <a:r>
              <a:rPr lang="en-US" dirty="0">
                <a:latin typeface="Open Sans"/>
                <a:ea typeface="Open Sans"/>
                <a:cs typeface="Open Sans"/>
                <a:sym typeface="Open Sans"/>
              </a:rPr>
              <a:t>the web; JSON is a good format for programs on different computers to share data with each other</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4372413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2199503" y="88130"/>
            <a:ext cx="6326659" cy="8863965"/>
          </a:xfrm>
        </p:spPr>
        <p:txBody>
          <a:bodyPr/>
          <a:lstStyle/>
          <a:p>
            <a:r>
              <a:rPr lang="en-US" i="1" dirty="0">
                <a:solidFill>
                  <a:srgbClr val="8F5902"/>
                </a:solidFill>
                <a:latin typeface="Consolas" panose="020B0609020204030204" pitchFamily="49" charset="0"/>
              </a:rPr>
              <a:t>XXX – Example 2</a:t>
            </a:r>
          </a:p>
          <a:p>
            <a:r>
              <a:rPr lang="en-US" i="1" dirty="0">
                <a:solidFill>
                  <a:srgbClr val="8F5902"/>
                </a:solidFill>
                <a:latin typeface="Consolas" panose="020B0609020204030204" pitchFamily="49" charset="0"/>
              </a:rPr>
              <a:t>import requests</a:t>
            </a:r>
          </a:p>
          <a:p>
            <a:r>
              <a:rPr lang="en-US" i="1" dirty="0">
                <a:solidFill>
                  <a:srgbClr val="8F5902"/>
                </a:solidFill>
                <a:latin typeface="Consolas" panose="020B0609020204030204" pitchFamily="49" charset="0"/>
              </a:rPr>
              <a:t>import time</a:t>
            </a:r>
          </a:p>
          <a:p>
            <a:endParaRPr lang="en-US" i="1" dirty="0">
              <a:solidFill>
                <a:srgbClr val="8F5902"/>
              </a:solidFill>
              <a:latin typeface="Consolas" panose="020B0609020204030204" pitchFamily="49" charset="0"/>
            </a:endParaRPr>
          </a:p>
          <a:p>
            <a:r>
              <a:rPr lang="en-US" i="1" dirty="0">
                <a:solidFill>
                  <a:srgbClr val="8F5902"/>
                </a:solidFill>
                <a:latin typeface="Consolas" panose="020B0609020204030204" pitchFamily="49" charset="0"/>
              </a:rPr>
              <a:t>URL = 'http://</a:t>
            </a:r>
            <a:r>
              <a:rPr lang="en-US" i="1" dirty="0" err="1">
                <a:solidFill>
                  <a:srgbClr val="8F5902"/>
                </a:solidFill>
                <a:latin typeface="Consolas" panose="020B0609020204030204" pitchFamily="49" charset="0"/>
              </a:rPr>
              <a:t>api.open-notify.org</a:t>
            </a:r>
            <a:r>
              <a:rPr lang="en-US" i="1" dirty="0">
                <a:solidFill>
                  <a:srgbClr val="8F5902"/>
                </a:solidFill>
                <a:latin typeface="Consolas" panose="020B0609020204030204" pitchFamily="49" charset="0"/>
              </a:rPr>
              <a:t>/</a:t>
            </a:r>
            <a:r>
              <a:rPr lang="en-US" i="1" dirty="0" err="1">
                <a:solidFill>
                  <a:srgbClr val="8F5902"/>
                </a:solidFill>
                <a:latin typeface="Consolas" panose="020B0609020204030204" pitchFamily="49" charset="0"/>
              </a:rPr>
              <a:t>iss-now.json</a:t>
            </a:r>
            <a:r>
              <a:rPr lang="en-US" i="1" dirty="0">
                <a:solidFill>
                  <a:srgbClr val="8F5902"/>
                </a:solidFill>
                <a:latin typeface="Consolas" panose="020B0609020204030204" pitchFamily="49" charset="0"/>
              </a:rPr>
              <a:t>'</a:t>
            </a:r>
          </a:p>
          <a:p>
            <a:r>
              <a:rPr lang="en-US" i="1" dirty="0">
                <a:solidFill>
                  <a:srgbClr val="8F5902"/>
                </a:solidFill>
                <a:latin typeface="Consolas" panose="020B0609020204030204" pitchFamily="49" charset="0"/>
              </a:rPr>
              <a:t>j1 = </a:t>
            </a:r>
            <a:r>
              <a:rPr lang="en-US" i="1" dirty="0" err="1">
                <a:solidFill>
                  <a:srgbClr val="8F5902"/>
                </a:solidFill>
                <a:latin typeface="Consolas" panose="020B0609020204030204" pitchFamily="49" charset="0"/>
              </a:rPr>
              <a:t>requests.get</a:t>
            </a:r>
            <a:r>
              <a:rPr lang="en-US" i="1" dirty="0">
                <a:solidFill>
                  <a:srgbClr val="8F5902"/>
                </a:solidFill>
                <a:latin typeface="Consolas" panose="020B0609020204030204" pitchFamily="49" charset="0"/>
              </a:rPr>
              <a:t>(URL).json()</a:t>
            </a:r>
          </a:p>
          <a:p>
            <a:r>
              <a:rPr lang="en-US" i="1" dirty="0" err="1">
                <a:solidFill>
                  <a:srgbClr val="8F5902"/>
                </a:solidFill>
                <a:latin typeface="Consolas" panose="020B0609020204030204" pitchFamily="49" charset="0"/>
              </a:rPr>
              <a:t>time.sleep</a:t>
            </a:r>
            <a:r>
              <a:rPr lang="en-US" i="1" dirty="0">
                <a:solidFill>
                  <a:srgbClr val="8F5902"/>
                </a:solidFill>
                <a:latin typeface="Consolas" panose="020B0609020204030204" pitchFamily="49" charset="0"/>
              </a:rPr>
              <a:t>(10)</a:t>
            </a:r>
          </a:p>
          <a:p>
            <a:r>
              <a:rPr lang="en-US" i="1" dirty="0">
                <a:solidFill>
                  <a:srgbClr val="8F5902"/>
                </a:solidFill>
                <a:latin typeface="Consolas" panose="020B0609020204030204" pitchFamily="49" charset="0"/>
              </a:rPr>
              <a:t>j2 = </a:t>
            </a:r>
            <a:r>
              <a:rPr lang="en-US" i="1" dirty="0" err="1">
                <a:solidFill>
                  <a:srgbClr val="8F5902"/>
                </a:solidFill>
                <a:latin typeface="Consolas" panose="020B0609020204030204" pitchFamily="49" charset="0"/>
              </a:rPr>
              <a:t>requests.get</a:t>
            </a:r>
            <a:r>
              <a:rPr lang="en-US" i="1" dirty="0">
                <a:solidFill>
                  <a:srgbClr val="8F5902"/>
                </a:solidFill>
                <a:latin typeface="Consolas" panose="020B0609020204030204" pitchFamily="49" charset="0"/>
              </a:rPr>
              <a:t>(URL).json()</a:t>
            </a:r>
          </a:p>
          <a:p>
            <a:endParaRPr lang="en-US" i="1" dirty="0">
              <a:solidFill>
                <a:srgbClr val="8F5902"/>
              </a:solidFill>
              <a:latin typeface="Consolas" panose="020B0609020204030204" pitchFamily="49" charset="0"/>
            </a:endParaRPr>
          </a:p>
          <a:p>
            <a:r>
              <a:rPr lang="en-US" i="1" dirty="0" err="1">
                <a:solidFill>
                  <a:srgbClr val="8F5902"/>
                </a:solidFill>
                <a:latin typeface="Consolas" panose="020B0609020204030204" pitchFamily="49" charset="0"/>
              </a:rPr>
              <a:t>time_diff</a:t>
            </a:r>
            <a:r>
              <a:rPr lang="en-US" i="1" dirty="0">
                <a:solidFill>
                  <a:srgbClr val="8F5902"/>
                </a:solidFill>
                <a:latin typeface="Consolas" panose="020B0609020204030204" pitchFamily="49" charset="0"/>
              </a:rPr>
              <a:t> = abs(int(j2['timestamp']) - int(j1['timestamp']))</a:t>
            </a:r>
          </a:p>
          <a:p>
            <a:r>
              <a:rPr lang="en-US" i="1" dirty="0" err="1">
                <a:solidFill>
                  <a:srgbClr val="8F5902"/>
                </a:solidFill>
                <a:latin typeface="Consolas" panose="020B0609020204030204" pitchFamily="49" charset="0"/>
              </a:rPr>
              <a:t>lat_diff</a:t>
            </a:r>
            <a:r>
              <a:rPr lang="en-US" i="1" dirty="0">
                <a:solidFill>
                  <a:srgbClr val="8F5902"/>
                </a:solidFill>
                <a:latin typeface="Consolas" panose="020B0609020204030204" pitchFamily="49" charset="0"/>
              </a:rPr>
              <a:t> = abs(float(j2['</a:t>
            </a:r>
            <a:r>
              <a:rPr lang="en-US" i="1" dirty="0" err="1">
                <a:solidFill>
                  <a:srgbClr val="8F5902"/>
                </a:solidFill>
                <a:latin typeface="Consolas" panose="020B0609020204030204" pitchFamily="49" charset="0"/>
              </a:rPr>
              <a:t>iss_position</a:t>
            </a:r>
            <a:r>
              <a:rPr lang="en-US" i="1" dirty="0">
                <a:solidFill>
                  <a:srgbClr val="8F5902"/>
                </a:solidFill>
                <a:latin typeface="Consolas" panose="020B0609020204030204" pitchFamily="49" charset="0"/>
              </a:rPr>
              <a:t>']['latitude']) - float(j1['</a:t>
            </a:r>
            <a:r>
              <a:rPr lang="en-US" i="1" dirty="0" err="1">
                <a:solidFill>
                  <a:srgbClr val="8F5902"/>
                </a:solidFill>
                <a:latin typeface="Consolas" panose="020B0609020204030204" pitchFamily="49" charset="0"/>
              </a:rPr>
              <a:t>iss_position</a:t>
            </a:r>
            <a:r>
              <a:rPr lang="en-US" i="1" dirty="0">
                <a:solidFill>
                  <a:srgbClr val="8F5902"/>
                </a:solidFill>
                <a:latin typeface="Consolas" panose="020B0609020204030204" pitchFamily="49" charset="0"/>
              </a:rPr>
              <a:t>']['latitude']))</a:t>
            </a:r>
          </a:p>
          <a:p>
            <a:r>
              <a:rPr lang="en-US" i="1" dirty="0" err="1">
                <a:solidFill>
                  <a:srgbClr val="8F5902"/>
                </a:solidFill>
                <a:latin typeface="Consolas" panose="020B0609020204030204" pitchFamily="49" charset="0"/>
              </a:rPr>
              <a:t>long_diff</a:t>
            </a:r>
            <a:r>
              <a:rPr lang="en-US" i="1" dirty="0">
                <a:solidFill>
                  <a:srgbClr val="8F5902"/>
                </a:solidFill>
                <a:latin typeface="Consolas" panose="020B0609020204030204" pitchFamily="49" charset="0"/>
              </a:rPr>
              <a:t> = abs(float(j2['</a:t>
            </a:r>
            <a:r>
              <a:rPr lang="en-US" i="1" dirty="0" err="1">
                <a:solidFill>
                  <a:srgbClr val="8F5902"/>
                </a:solidFill>
                <a:latin typeface="Consolas" panose="020B0609020204030204" pitchFamily="49" charset="0"/>
              </a:rPr>
              <a:t>iss_position</a:t>
            </a:r>
            <a:r>
              <a:rPr lang="en-US" i="1" dirty="0">
                <a:solidFill>
                  <a:srgbClr val="8F5902"/>
                </a:solidFill>
                <a:latin typeface="Consolas" panose="020B0609020204030204" pitchFamily="49" charset="0"/>
              </a:rPr>
              <a:t>']['longitude']) - float(j1['</a:t>
            </a:r>
            <a:r>
              <a:rPr lang="en-US" i="1" dirty="0" err="1">
                <a:solidFill>
                  <a:srgbClr val="8F5902"/>
                </a:solidFill>
                <a:latin typeface="Consolas" panose="020B0609020204030204" pitchFamily="49" charset="0"/>
              </a:rPr>
              <a:t>iss_position</a:t>
            </a:r>
            <a:r>
              <a:rPr lang="en-US" i="1" dirty="0">
                <a:solidFill>
                  <a:srgbClr val="8F5902"/>
                </a:solidFill>
                <a:latin typeface="Consolas" panose="020B0609020204030204" pitchFamily="49" charset="0"/>
              </a:rPr>
              <a:t>']['longitude']))</a:t>
            </a:r>
          </a:p>
          <a:p>
            <a:endParaRPr lang="en-US" i="1" dirty="0">
              <a:solidFill>
                <a:srgbClr val="8F5902"/>
              </a:solidFill>
              <a:latin typeface="Consolas" panose="020B0609020204030204" pitchFamily="49" charset="0"/>
            </a:endParaRPr>
          </a:p>
          <a:p>
            <a:r>
              <a:rPr lang="en-US" i="1" dirty="0">
                <a:solidFill>
                  <a:srgbClr val="8F5902"/>
                </a:solidFill>
                <a:latin typeface="Consolas" panose="020B0609020204030204" pitchFamily="49" charset="0"/>
              </a:rPr>
              <a:t>print('The ISS has traveled ' + str(</a:t>
            </a:r>
            <a:r>
              <a:rPr lang="en-US" i="1" dirty="0" err="1">
                <a:solidFill>
                  <a:srgbClr val="8F5902"/>
                </a:solidFill>
                <a:latin typeface="Consolas" panose="020B0609020204030204" pitchFamily="49" charset="0"/>
              </a:rPr>
              <a:t>lat_diff</a:t>
            </a:r>
            <a:r>
              <a:rPr lang="en-US" i="1" dirty="0">
                <a:solidFill>
                  <a:srgbClr val="8F5902"/>
                </a:solidFill>
                <a:latin typeface="Consolas" panose="020B0609020204030204" pitchFamily="49" charset="0"/>
              </a:rPr>
              <a:t>) + ' degrees of latitude and ' + str(</a:t>
            </a:r>
            <a:r>
              <a:rPr lang="en-US" i="1" dirty="0" err="1">
                <a:solidFill>
                  <a:srgbClr val="8F5902"/>
                </a:solidFill>
                <a:latin typeface="Consolas" panose="020B0609020204030204" pitchFamily="49" charset="0"/>
              </a:rPr>
              <a:t>long_diff</a:t>
            </a:r>
            <a:r>
              <a:rPr lang="en-US" i="1" dirty="0">
                <a:solidFill>
                  <a:srgbClr val="8F5902"/>
                </a:solidFill>
                <a:latin typeface="Consolas" panose="020B0609020204030204" pitchFamily="49" charset="0"/>
              </a:rPr>
              <a:t>) + ' degrees of longitude in ' + str(</a:t>
            </a:r>
            <a:r>
              <a:rPr lang="en-US" i="1" dirty="0" err="1">
                <a:solidFill>
                  <a:srgbClr val="8F5902"/>
                </a:solidFill>
                <a:latin typeface="Consolas" panose="020B0609020204030204" pitchFamily="49" charset="0"/>
              </a:rPr>
              <a:t>time_diff</a:t>
            </a:r>
            <a:r>
              <a:rPr lang="en-US" i="1" dirty="0">
                <a:solidFill>
                  <a:srgbClr val="8F5902"/>
                </a:solidFill>
                <a:latin typeface="Consolas" panose="020B0609020204030204" pitchFamily="49" charset="0"/>
              </a:rPr>
              <a:t>) + ' seconds.')</a:t>
            </a:r>
          </a:p>
          <a:p>
            <a:endParaRPr lang="en-US" i="1" dirty="0">
              <a:solidFill>
                <a:srgbClr val="8F5902"/>
              </a:solidFill>
              <a:latin typeface="Consolas" panose="020B0609020204030204" pitchFamily="49" charset="0"/>
            </a:endParaRPr>
          </a:p>
          <a:p>
            <a:endParaRPr lang="en-US" i="1" dirty="0">
              <a:solidFill>
                <a:srgbClr val="8F5902"/>
              </a:solidFill>
              <a:latin typeface="Consolas" panose="020B0609020204030204" pitchFamily="49" charset="0"/>
            </a:endParaRPr>
          </a:p>
          <a:p>
            <a:endParaRPr lang="en-US" i="1" dirty="0">
              <a:solidFill>
                <a:srgbClr val="8F5902"/>
              </a:solidFill>
              <a:latin typeface="Consolas" panose="020B0609020204030204" pitchFamily="49" charset="0"/>
            </a:endParaRPr>
          </a:p>
          <a:p>
            <a:endParaRPr lang="en-US" i="1" dirty="0">
              <a:solidFill>
                <a:srgbClr val="8F5902"/>
              </a:solidFill>
              <a:latin typeface="Consolas" panose="020B0609020204030204" pitchFamily="49" charset="0"/>
            </a:endParaRPr>
          </a:p>
          <a:p>
            <a:endParaRPr lang="en-US" i="1" dirty="0">
              <a:solidFill>
                <a:srgbClr val="8F5902"/>
              </a:solidFill>
              <a:latin typeface="Consolas" panose="020B0609020204030204" pitchFamily="49" charset="0"/>
            </a:endParaRP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a:t>&lt;</a:t>
            </a:r>
            <a:r>
              <a:rPr lang="en-US" dirty="0" err="1"/>
              <a:t>xxx.py</a:t>
            </a:r>
            <a:r>
              <a:rPr lang="en-US" dirty="0"/>
              <a:t>&gt;</a:t>
            </a:r>
          </a:p>
        </p:txBody>
      </p:sp>
    </p:spTree>
    <p:extLst>
      <p:ext uri="{BB962C8B-B14F-4D97-AF65-F5344CB8AC3E}">
        <p14:creationId xmlns:p14="http://schemas.microsoft.com/office/powerpoint/2010/main" val="23029964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XXX explain example in more detail</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9660807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153"/>
        <p:cNvGrpSpPr/>
        <p:nvPr/>
      </p:nvGrpSpPr>
      <p:grpSpPr>
        <a:xfrm>
          <a:off x="0" y="0"/>
          <a:ext cx="0" cy="0"/>
          <a:chOff x="0" y="0"/>
          <a:chExt cx="0" cy="0"/>
        </a:xfrm>
      </p:grpSpPr>
      <p:sp>
        <p:nvSpPr>
          <p:cNvPr id="154" name="Google Shape;154;p2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Knowing If a Request 			Succeeded or Failed</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sz="quarter" idx="10"/>
          </p:nvPr>
        </p:nvSpPr>
        <p:spPr>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dirty="0">
                <a:latin typeface="Open Sans"/>
                <a:ea typeface="Open Sans"/>
                <a:cs typeface="Open Sans"/>
                <a:sym typeface="Open Sans"/>
              </a:rPr>
              <a:t>Here's a request:</a:t>
            </a:r>
          </a:p>
          <a:p>
            <a:pPr marL="0" lvl="0" indent="0">
              <a:spcBef>
                <a:spcPts val="0"/>
              </a:spcBef>
              <a:buNone/>
            </a:pPr>
            <a:r>
              <a:rPr lang="en-US" dirty="0">
                <a:latin typeface="Open Sans"/>
                <a:ea typeface="Open Sans"/>
                <a:cs typeface="Open Sans"/>
                <a:sym typeface="Open Sans"/>
              </a:rPr>
              <a:t>&gt;&gt;&gt; r = </a:t>
            </a:r>
            <a:r>
              <a:rPr lang="en-US" dirty="0" err="1">
                <a:latin typeface="Open Sans"/>
                <a:ea typeface="Open Sans"/>
                <a:cs typeface="Open Sans"/>
                <a:sym typeface="Open Sans"/>
              </a:rPr>
              <a:t>requests.get</a:t>
            </a:r>
            <a:r>
              <a:rPr lang="en-US" dirty="0">
                <a:latin typeface="Open Sans"/>
                <a:ea typeface="Open Sans"/>
                <a:cs typeface="Open Sans"/>
                <a:sym typeface="Open Sans"/>
              </a:rPr>
              <a:t>(XXX)</a:t>
            </a:r>
          </a:p>
          <a:p>
            <a:pPr marL="0" lvl="0" indent="0">
              <a:spcBef>
                <a:spcPts val="0"/>
              </a:spcBef>
              <a:buNone/>
            </a:pPr>
            <a:r>
              <a:rPr lang="en-US" dirty="0">
                <a:latin typeface="Open Sans"/>
                <a:ea typeface="Open Sans"/>
                <a:cs typeface="Open Sans"/>
                <a:sym typeface="Open Sans"/>
              </a:rPr>
              <a:t>&gt;&gt;&gt; </a:t>
            </a:r>
            <a:r>
              <a:rPr lang="en-US" dirty="0" err="1">
                <a:latin typeface="Open Sans"/>
                <a:ea typeface="Open Sans"/>
                <a:cs typeface="Open Sans"/>
                <a:sym typeface="Open Sans"/>
              </a:rPr>
              <a:t>r.status_code</a:t>
            </a:r>
            <a:endParaRPr lang="en-US" dirty="0">
              <a:latin typeface="Open Sans"/>
              <a:ea typeface="Open Sans"/>
              <a:cs typeface="Open Sans"/>
              <a:sym typeface="Open Sans"/>
            </a:endParaRPr>
          </a:p>
          <a:p>
            <a:pPr marL="0" lvl="0" indent="0">
              <a:spcBef>
                <a:spcPts val="0"/>
              </a:spcBef>
              <a:buNone/>
            </a:pPr>
            <a:r>
              <a:rPr lang="en-US" dirty="0">
                <a:latin typeface="Open Sans"/>
                <a:ea typeface="Open Sans"/>
                <a:cs typeface="Open Sans"/>
                <a:sym typeface="Open Sans"/>
              </a:rPr>
              <a:t>This way we can check what happened when we made the request.</a:t>
            </a:r>
          </a:p>
          <a:p>
            <a:pPr marL="0" lvl="0" indent="0">
              <a:spcBef>
                <a:spcPts val="0"/>
              </a:spcBef>
              <a:buNone/>
            </a:pPr>
            <a:endParaRPr lang="en-US" dirty="0">
              <a:latin typeface="Open Sans"/>
              <a:ea typeface="Open Sans"/>
              <a:cs typeface="Open Sans"/>
              <a:sym typeface="Open Sans"/>
            </a:endParaRPr>
          </a:p>
          <a:p>
            <a:pPr marL="0" lvl="0" indent="0">
              <a:spcBef>
                <a:spcPts val="0"/>
              </a:spcBef>
              <a:buNone/>
            </a:pPr>
            <a:r>
              <a:rPr lang="en-US" dirty="0">
                <a:latin typeface="Open Sans"/>
                <a:ea typeface="Open Sans"/>
                <a:cs typeface="Open Sans"/>
                <a:sym typeface="Open Sans"/>
              </a:rPr>
              <a:t>&gt;&gt;&gt; </a:t>
            </a:r>
            <a:r>
              <a:rPr lang="en-US" dirty="0" err="1">
                <a:latin typeface="Open Sans"/>
                <a:ea typeface="Open Sans"/>
                <a:cs typeface="Open Sans"/>
                <a:sym typeface="Open Sans"/>
              </a:rPr>
              <a:t>r.reason</a:t>
            </a:r>
            <a:endParaRPr lang="en-US" dirty="0">
              <a:latin typeface="Open Sans"/>
              <a:ea typeface="Open Sans"/>
              <a:cs typeface="Open Sans"/>
              <a:sym typeface="Open Sans"/>
            </a:endParaRPr>
          </a:p>
          <a:p>
            <a:pPr marL="0" lvl="0" indent="0">
              <a:spcBef>
                <a:spcPts val="0"/>
              </a:spcBef>
              <a:buNone/>
            </a:pPr>
            <a:r>
              <a:rPr lang="en-US" dirty="0">
                <a:latin typeface="Open Sans"/>
                <a:ea typeface="Open Sans"/>
                <a:cs typeface="Open Sans"/>
                <a:sym typeface="Open Sans"/>
              </a:rPr>
              <a:t>You can get a readable English version</a:t>
            </a:r>
          </a:p>
          <a:p>
            <a:pPr marL="0" lvl="0" indent="0">
              <a:spcBef>
                <a:spcPts val="0"/>
              </a:spcBef>
              <a:buNone/>
            </a:pPr>
            <a:endParaRPr lang="en-US" dirty="0">
              <a:latin typeface="Open Sans"/>
              <a:ea typeface="Open Sans"/>
              <a:cs typeface="Open Sans"/>
              <a:sym typeface="Open Sans"/>
            </a:endParaRPr>
          </a:p>
          <a:p>
            <a:pPr marL="0" lvl="0" indent="0">
              <a:spcBef>
                <a:spcPts val="0"/>
              </a:spcBef>
              <a:buNone/>
            </a:pPr>
            <a:r>
              <a:rPr lang="en-US" dirty="0">
                <a:latin typeface="Open Sans"/>
                <a:ea typeface="Open Sans"/>
                <a:cs typeface="Open Sans"/>
                <a:sym typeface="Open Sans"/>
              </a:rPr>
              <a:t>&gt;&gt;&gt; </a:t>
            </a:r>
            <a:r>
              <a:rPr lang="en-US" dirty="0" err="1">
                <a:latin typeface="Open Sans"/>
                <a:ea typeface="Open Sans"/>
                <a:cs typeface="Open Sans"/>
                <a:sym typeface="Open Sans"/>
              </a:rPr>
              <a:t>r.ok</a:t>
            </a:r>
            <a:endParaRPr lang="en-US" dirty="0">
              <a:latin typeface="Open Sans"/>
              <a:ea typeface="Open Sans"/>
              <a:cs typeface="Open Sans"/>
              <a:sym typeface="Open Sans"/>
            </a:endParaRPr>
          </a:p>
          <a:p>
            <a:pPr marL="0" lvl="0" indent="0">
              <a:spcBef>
                <a:spcPts val="0"/>
              </a:spcBef>
              <a:buNone/>
            </a:pPr>
            <a:r>
              <a:rPr lang="en-US" dirty="0">
                <a:latin typeface="Open Sans"/>
                <a:ea typeface="Open Sans"/>
                <a:cs typeface="Open Sans"/>
                <a:sym typeface="Open Sans"/>
              </a:rPr>
              <a:t>And if you just want to know whether it succeeded or not, </a:t>
            </a:r>
            <a:r>
              <a:rPr lang="en-US" dirty="0" err="1">
                <a:latin typeface="Open Sans"/>
                <a:ea typeface="Open Sans"/>
                <a:cs typeface="Open Sans"/>
                <a:sym typeface="Open Sans"/>
              </a:rPr>
              <a:t>r.ok</a:t>
            </a:r>
            <a:r>
              <a:rPr lang="en-US" dirty="0">
                <a:latin typeface="Open Sans"/>
                <a:ea typeface="Open Sans"/>
                <a:cs typeface="Open Sans"/>
                <a:sym typeface="Open Sans"/>
              </a:rPr>
              <a:t> gives you a Boolean</a:t>
            </a:r>
            <a:br>
              <a:rPr lang="en-US" dirty="0"/>
            </a:br>
            <a:endParaRPr lang="en-US" dirty="0">
              <a:latin typeface="Open Sans"/>
              <a:ea typeface="Open Sans"/>
              <a:cs typeface="Open Sans"/>
              <a:sym typeface="Open Sans"/>
            </a:endParaRPr>
          </a:p>
          <a:p>
            <a:pPr marL="342900" lvl="0" indent="-342900">
              <a:spcBef>
                <a:spcPts val="0"/>
              </a:spcBef>
              <a:buFont typeface="Open Sans"/>
              <a:buChar char="•"/>
            </a:pPr>
            <a:endParaRPr lang="en-US" dirty="0">
              <a:latin typeface="Open Sans"/>
              <a:ea typeface="Open Sans"/>
              <a:cs typeface="Open Sans"/>
              <a:sym typeface="Open Sans"/>
            </a:endParaRPr>
          </a:p>
        </p:txBody>
      </p:sp>
    </p:spTree>
    <p:extLst>
      <p:ext uri="{BB962C8B-B14F-4D97-AF65-F5344CB8AC3E}">
        <p14:creationId xmlns:p14="http://schemas.microsoft.com/office/powerpoint/2010/main" val="14626399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sz="quarter" idx="10"/>
          </p:nvPr>
        </p:nvSpPr>
        <p:spPr>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dirty="0">
                <a:latin typeface="Open Sans"/>
                <a:ea typeface="Open Sans"/>
                <a:cs typeface="Open Sans"/>
                <a:sym typeface="Open Sans"/>
              </a:rPr>
              <a:t>Here's another request:</a:t>
            </a:r>
          </a:p>
          <a:p>
            <a:pPr marL="0" lvl="0" indent="0">
              <a:spcBef>
                <a:spcPts val="0"/>
              </a:spcBef>
              <a:buNone/>
            </a:pPr>
            <a:r>
              <a:rPr lang="en-US" dirty="0">
                <a:latin typeface="Open Sans"/>
                <a:ea typeface="Open Sans"/>
                <a:cs typeface="Open Sans"/>
                <a:sym typeface="Open Sans"/>
              </a:rPr>
              <a:t>&gt;&gt;&gt; r = </a:t>
            </a:r>
            <a:r>
              <a:rPr lang="en-US" dirty="0" err="1">
                <a:latin typeface="Open Sans"/>
                <a:ea typeface="Open Sans"/>
                <a:cs typeface="Open Sans"/>
                <a:sym typeface="Open Sans"/>
              </a:rPr>
              <a:t>requests.get</a:t>
            </a:r>
            <a:r>
              <a:rPr lang="en-US" dirty="0">
                <a:latin typeface="Open Sans"/>
                <a:ea typeface="Open Sans"/>
                <a:cs typeface="Open Sans"/>
                <a:sym typeface="Open Sans"/>
              </a:rPr>
              <a:t>(XXX)</a:t>
            </a:r>
          </a:p>
          <a:p>
            <a:pPr marL="0" lvl="0" indent="0">
              <a:spcBef>
                <a:spcPts val="0"/>
              </a:spcBef>
              <a:buNone/>
            </a:pPr>
            <a:r>
              <a:rPr lang="en-US" dirty="0">
                <a:latin typeface="Open Sans"/>
                <a:ea typeface="Open Sans"/>
                <a:cs typeface="Open Sans"/>
                <a:sym typeface="Open Sans"/>
              </a:rPr>
              <a:t>You see the problem? The resource in the URL is misspelled.</a:t>
            </a:r>
          </a:p>
          <a:p>
            <a:pPr marL="0" lvl="0" indent="0">
              <a:spcBef>
                <a:spcPts val="0"/>
              </a:spcBef>
              <a:buNone/>
            </a:pPr>
            <a:r>
              <a:rPr lang="en-US" dirty="0">
                <a:latin typeface="Open Sans"/>
                <a:ea typeface="Open Sans"/>
                <a:cs typeface="Open Sans"/>
                <a:sym typeface="Open Sans"/>
              </a:rPr>
              <a:t>&gt;&gt;&gt;</a:t>
            </a:r>
            <a:r>
              <a:rPr lang="en-US" dirty="0" err="1">
                <a:latin typeface="Open Sans"/>
                <a:ea typeface="Open Sans"/>
                <a:cs typeface="Open Sans"/>
                <a:sym typeface="Open Sans"/>
              </a:rPr>
              <a:t>r.ok</a:t>
            </a:r>
            <a:endParaRPr lang="en-US" dirty="0">
              <a:latin typeface="Open Sans"/>
              <a:ea typeface="Open Sans"/>
              <a:cs typeface="Open Sans"/>
              <a:sym typeface="Open Sans"/>
            </a:endParaRPr>
          </a:p>
          <a:p>
            <a:pPr marL="0" lvl="0" indent="0">
              <a:spcBef>
                <a:spcPts val="0"/>
              </a:spcBef>
              <a:buNone/>
            </a:pPr>
            <a:r>
              <a:rPr lang="en-US" dirty="0">
                <a:latin typeface="Open Sans"/>
                <a:ea typeface="Open Sans"/>
                <a:cs typeface="Open Sans"/>
                <a:sym typeface="Open Sans"/>
              </a:rPr>
              <a:t>Sure enough, this request FAILED</a:t>
            </a:r>
          </a:p>
          <a:p>
            <a:pPr marL="0" lvl="0" indent="0">
              <a:spcBef>
                <a:spcPts val="0"/>
              </a:spcBef>
              <a:buNone/>
            </a:pPr>
            <a:r>
              <a:rPr lang="en-US" dirty="0">
                <a:latin typeface="Open Sans"/>
                <a:ea typeface="Open Sans"/>
                <a:cs typeface="Open Sans"/>
                <a:sym typeface="Open Sans"/>
              </a:rPr>
              <a:t>&gt;&gt;&gt;</a:t>
            </a:r>
            <a:r>
              <a:rPr lang="en-US" dirty="0" err="1">
                <a:latin typeface="Open Sans"/>
                <a:ea typeface="Open Sans"/>
                <a:cs typeface="Open Sans"/>
                <a:sym typeface="Open Sans"/>
              </a:rPr>
              <a:t>r.status_code</a:t>
            </a:r>
            <a:endParaRPr lang="en-US" dirty="0">
              <a:latin typeface="Open Sans"/>
              <a:ea typeface="Open Sans"/>
              <a:cs typeface="Open Sans"/>
              <a:sym typeface="Open Sans"/>
            </a:endParaRPr>
          </a:p>
          <a:p>
            <a:pPr marL="0" lvl="0" indent="0">
              <a:spcBef>
                <a:spcPts val="0"/>
              </a:spcBef>
              <a:buNone/>
            </a:pPr>
            <a:r>
              <a:rPr lang="en-US" dirty="0">
                <a:latin typeface="Open Sans"/>
                <a:ea typeface="Open Sans"/>
                <a:cs typeface="Open Sans"/>
                <a:sym typeface="Open Sans"/>
              </a:rPr>
              <a:t>The server sent back a status code of 404. What's that?</a:t>
            </a:r>
          </a:p>
          <a:p>
            <a:pPr marL="0" lvl="0" indent="0">
              <a:spcBef>
                <a:spcPts val="0"/>
              </a:spcBef>
              <a:buNone/>
            </a:pPr>
            <a:r>
              <a:rPr lang="en-US" dirty="0">
                <a:latin typeface="Open Sans"/>
                <a:ea typeface="Open Sans"/>
                <a:cs typeface="Open Sans"/>
                <a:sym typeface="Open Sans"/>
              </a:rPr>
              <a:t>&gt;&gt;&gt;</a:t>
            </a:r>
            <a:r>
              <a:rPr lang="en-US" dirty="0" err="1">
                <a:latin typeface="Open Sans"/>
                <a:ea typeface="Open Sans"/>
                <a:cs typeface="Open Sans"/>
                <a:sym typeface="Open Sans"/>
              </a:rPr>
              <a:t>r.reason</a:t>
            </a:r>
            <a:endParaRPr lang="en-US" dirty="0">
              <a:latin typeface="Open Sans"/>
              <a:ea typeface="Open Sans"/>
              <a:cs typeface="Open Sans"/>
              <a:sym typeface="Open Sans"/>
            </a:endParaRPr>
          </a:p>
          <a:p>
            <a:pPr marL="0" lvl="0" indent="0">
              <a:spcBef>
                <a:spcPts val="0"/>
              </a:spcBef>
              <a:buNone/>
            </a:pPr>
            <a:r>
              <a:rPr lang="en-US" dirty="0">
                <a:latin typeface="Open Sans"/>
                <a:ea typeface="Open Sans"/>
                <a:cs typeface="Open Sans"/>
                <a:sym typeface="Open Sans"/>
              </a:rPr>
              <a:t>404 means the server couldn't find the resource the client requested.</a:t>
            </a:r>
          </a:p>
          <a:p>
            <a:r>
              <a:rPr lang="en-US" dirty="0"/>
              <a:t>Yes, this is where 404 errors come from.</a:t>
            </a:r>
            <a:br>
              <a:rPr lang="en-US" dirty="0"/>
            </a:br>
            <a:br>
              <a:rPr lang="en-US" dirty="0"/>
            </a:br>
            <a:endParaRPr lang="en-US" dirty="0">
              <a:latin typeface="Open Sans"/>
              <a:ea typeface="Open Sans"/>
              <a:cs typeface="Open Sans"/>
              <a:sym typeface="Open Sans"/>
            </a:endParaRPr>
          </a:p>
          <a:p>
            <a:pPr marL="342900" lvl="0" indent="-342900">
              <a:spcBef>
                <a:spcPts val="0"/>
              </a:spcBef>
              <a:buFont typeface="Open Sans"/>
              <a:buChar char="•"/>
            </a:pPr>
            <a:endParaRPr lang="en-US" dirty="0">
              <a:latin typeface="Open Sans"/>
              <a:ea typeface="Open Sans"/>
              <a:cs typeface="Open Sans"/>
              <a:sym typeface="Open Sans"/>
            </a:endParaRPr>
          </a:p>
        </p:txBody>
      </p:sp>
    </p:spTree>
    <p:extLst>
      <p:ext uri="{BB962C8B-B14F-4D97-AF65-F5344CB8AC3E}">
        <p14:creationId xmlns:p14="http://schemas.microsoft.com/office/powerpoint/2010/main" val="1224381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sz="quarter" idx="10"/>
          </p:nvPr>
        </p:nvSpPr>
        <p:spPr>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dirty="0">
                <a:latin typeface="Open Sans"/>
                <a:ea typeface="Open Sans"/>
                <a:cs typeface="Open Sans"/>
                <a:sym typeface="Open Sans"/>
              </a:rPr>
              <a:t>There are other interesting status codes. For example, 301 means that the resource has moved to a new location.</a:t>
            </a:r>
          </a:p>
          <a:p>
            <a:pPr marL="0" lvl="0" indent="0">
              <a:spcBef>
                <a:spcPts val="0"/>
              </a:spcBef>
              <a:buNone/>
            </a:pPr>
            <a:r>
              <a:rPr lang="en-US" dirty="0">
                <a:latin typeface="Open Sans"/>
                <a:ea typeface="Open Sans"/>
                <a:cs typeface="Open Sans"/>
                <a:sym typeface="Open Sans"/>
              </a:rPr>
              <a:t>&gt;&gt;&gt; r = </a:t>
            </a:r>
            <a:r>
              <a:rPr lang="en-US" dirty="0" err="1">
                <a:latin typeface="Open Sans"/>
                <a:ea typeface="Open Sans"/>
                <a:cs typeface="Open Sans"/>
                <a:sym typeface="Open Sans"/>
              </a:rPr>
              <a:t>requests.get</a:t>
            </a:r>
            <a:r>
              <a:rPr lang="en-US" dirty="0">
                <a:latin typeface="Open Sans"/>
                <a:ea typeface="Open Sans"/>
                <a:cs typeface="Open Sans"/>
                <a:sym typeface="Open Sans"/>
              </a:rPr>
              <a:t>(XXX)</a:t>
            </a:r>
          </a:p>
          <a:p>
            <a:pPr marL="0" lvl="0" indent="0">
              <a:spcBef>
                <a:spcPts val="0"/>
              </a:spcBef>
              <a:buNone/>
            </a:pPr>
            <a:r>
              <a:rPr lang="en-US" dirty="0">
                <a:latin typeface="Open Sans"/>
                <a:ea typeface="Open Sans"/>
                <a:cs typeface="Open Sans"/>
                <a:sym typeface="Open Sans"/>
              </a:rPr>
              <a:t>&gt;&gt;&gt; </a:t>
            </a:r>
            <a:r>
              <a:rPr lang="en-US" dirty="0" err="1">
                <a:latin typeface="Open Sans"/>
                <a:ea typeface="Open Sans"/>
                <a:cs typeface="Open Sans"/>
                <a:sym typeface="Open Sans"/>
              </a:rPr>
              <a:t>r.status_code</a:t>
            </a:r>
            <a:endParaRPr lang="en-US" dirty="0">
              <a:latin typeface="Open Sans"/>
              <a:ea typeface="Open Sans"/>
              <a:cs typeface="Open Sans"/>
              <a:sym typeface="Open Sans"/>
            </a:endParaRPr>
          </a:p>
          <a:p>
            <a:pPr marL="0" lvl="0" indent="0">
              <a:spcBef>
                <a:spcPts val="0"/>
              </a:spcBef>
              <a:buNone/>
            </a:pPr>
            <a:r>
              <a:rPr lang="en-US" dirty="0">
                <a:latin typeface="Open Sans"/>
                <a:ea typeface="Open Sans"/>
                <a:cs typeface="Open Sans"/>
                <a:sym typeface="Open Sans"/>
              </a:rPr>
              <a:t>So this looks OK.</a:t>
            </a:r>
          </a:p>
          <a:p>
            <a:pPr marL="0" lvl="0" indent="0">
              <a:spcBef>
                <a:spcPts val="0"/>
              </a:spcBef>
              <a:buNone/>
            </a:pPr>
            <a:r>
              <a:rPr lang="en-US" dirty="0">
                <a:latin typeface="Open Sans"/>
                <a:ea typeface="Open Sans"/>
                <a:cs typeface="Open Sans"/>
                <a:sym typeface="Open Sans"/>
              </a:rPr>
              <a:t>But look at the URL</a:t>
            </a:r>
          </a:p>
          <a:p>
            <a:pPr marL="0" lvl="0" indent="0">
              <a:spcBef>
                <a:spcPts val="0"/>
              </a:spcBef>
              <a:buNone/>
            </a:pPr>
            <a:r>
              <a:rPr lang="en-US" dirty="0">
                <a:latin typeface="Open Sans"/>
                <a:ea typeface="Open Sans"/>
                <a:cs typeface="Open Sans"/>
                <a:sym typeface="Open Sans"/>
              </a:rPr>
              <a:t>&gt;&gt;&gt; </a:t>
            </a:r>
            <a:r>
              <a:rPr lang="en-US" dirty="0" err="1">
                <a:latin typeface="Open Sans"/>
                <a:ea typeface="Open Sans"/>
                <a:cs typeface="Open Sans"/>
                <a:sym typeface="Open Sans"/>
              </a:rPr>
              <a:t>r.url</a:t>
            </a:r>
            <a:endParaRPr lang="en-US" dirty="0">
              <a:latin typeface="Open Sans"/>
              <a:ea typeface="Open Sans"/>
              <a:cs typeface="Open Sans"/>
              <a:sym typeface="Open Sans"/>
            </a:endParaRPr>
          </a:p>
          <a:p>
            <a:pPr marL="0" lvl="0" indent="0">
              <a:spcBef>
                <a:spcPts val="0"/>
              </a:spcBef>
              <a:buNone/>
            </a:pPr>
            <a:r>
              <a:rPr lang="en-US" dirty="0">
                <a:latin typeface="Open Sans"/>
                <a:ea typeface="Open Sans"/>
                <a:cs typeface="Open Sans"/>
                <a:sym typeface="Open Sans"/>
              </a:rPr>
              <a:t>See the difference? We asked for http but got back https</a:t>
            </a:r>
          </a:p>
          <a:p>
            <a:pPr marL="0" lvl="0" indent="0">
              <a:spcBef>
                <a:spcPts val="0"/>
              </a:spcBef>
              <a:buNone/>
            </a:pPr>
            <a:r>
              <a:rPr lang="en-US" dirty="0">
                <a:latin typeface="Open Sans"/>
                <a:ea typeface="Open Sans"/>
                <a:cs typeface="Open Sans"/>
                <a:sym typeface="Open Sans"/>
              </a:rPr>
              <a:t>FIND A MORE VIVID EXAMPLE</a:t>
            </a:r>
          </a:p>
          <a:p>
            <a:pPr marL="0" lvl="0" indent="0">
              <a:spcBef>
                <a:spcPts val="0"/>
              </a:spcBef>
              <a:buNone/>
            </a:pPr>
            <a:r>
              <a:rPr lang="en-US" dirty="0">
                <a:latin typeface="Open Sans"/>
                <a:ea typeface="Open Sans"/>
                <a:cs typeface="Open Sans"/>
                <a:sym typeface="Open Sans"/>
              </a:rPr>
              <a:t>Here's what actually happened: the server sent back a 301 response that indicated the new URL, and then requests automatically asked for the new URL. Your browser does that too. </a:t>
            </a:r>
            <a:r>
              <a:rPr lang="en-US" b="1" dirty="0">
                <a:latin typeface="Open Sans"/>
                <a:ea typeface="Open Sans"/>
                <a:cs typeface="Open Sans"/>
                <a:sym typeface="Open Sans"/>
              </a:rPr>
              <a:t>ILLUSTRATION XXX</a:t>
            </a:r>
            <a:endParaRPr lang="en-US" dirty="0">
              <a:latin typeface="Open Sans"/>
              <a:ea typeface="Open Sans"/>
              <a:cs typeface="Open Sans"/>
              <a:sym typeface="Open Sans"/>
            </a:endParaRPr>
          </a:p>
        </p:txBody>
      </p:sp>
    </p:spTree>
    <p:extLst>
      <p:ext uri="{BB962C8B-B14F-4D97-AF65-F5344CB8AC3E}">
        <p14:creationId xmlns:p14="http://schemas.microsoft.com/office/powerpoint/2010/main" val="2243345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Here are some other common status codes</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XXX display list on screen or in tool</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09102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XXX</a:t>
            </a:r>
          </a:p>
        </p:txBody>
      </p:sp>
    </p:spTree>
    <p:extLst>
      <p:ext uri="{BB962C8B-B14F-4D97-AF65-F5344CB8AC3E}">
        <p14:creationId xmlns:p14="http://schemas.microsoft.com/office/powerpoint/2010/main" val="33951752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186"/>
        <p:cNvGrpSpPr/>
        <p:nvPr/>
      </p:nvGrpSpPr>
      <p:grpSpPr>
        <a:xfrm>
          <a:off x="0" y="0"/>
          <a:ext cx="0" cy="0"/>
          <a:chOff x="0" y="0"/>
          <a:chExt cx="0" cy="0"/>
        </a:xfrm>
      </p:grpSpPr>
      <p:sp>
        <p:nvSpPr>
          <p:cNvPr id="187" name="Google Shape;187;p31"/>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Creating URLs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Interesting websites and web apps don't just have a fixed set of static pages</a:t>
            </a:r>
          </a:p>
          <a:p>
            <a:pPr marL="342900" lvl="0" indent="-342900">
              <a:buFont typeface="Open Sans"/>
              <a:buChar char="•"/>
            </a:pPr>
            <a:r>
              <a:rPr lang="en-US" sz="3200" u="none" dirty="0">
                <a:solidFill>
                  <a:schemeClr val="dk1"/>
                </a:solidFill>
                <a:latin typeface="Open Sans"/>
                <a:ea typeface="Open Sans"/>
                <a:cs typeface="Open Sans"/>
                <a:sym typeface="Open Sans"/>
              </a:rPr>
              <a:t>T</a:t>
            </a:r>
            <a:r>
              <a:rPr lang="en-US" dirty="0">
                <a:latin typeface="Open Sans"/>
                <a:ea typeface="Open Sans"/>
                <a:cs typeface="Open Sans"/>
                <a:sym typeface="Open Sans"/>
              </a:rPr>
              <a:t>ake Twitter. It's dynamic in two ways</a:t>
            </a:r>
          </a:p>
          <a:p>
            <a:pPr marL="800100" lvl="1" indent="-342900">
              <a:buFont typeface="Open Sans"/>
              <a:buChar char="•"/>
            </a:pPr>
            <a:r>
              <a:rPr lang="en-US" i="0" u="none" dirty="0">
                <a:solidFill>
                  <a:schemeClr val="dk1"/>
                </a:solidFill>
                <a:latin typeface="Open Sans"/>
                <a:ea typeface="Open Sans"/>
                <a:cs typeface="Open Sans"/>
                <a:sym typeface="Open Sans"/>
              </a:rPr>
              <a:t>First, you can put a different username after the slash XXX — and different usernames give you different people's tweets. </a:t>
            </a:r>
            <a:r>
              <a:rPr lang="en-US" b="1" i="0" u="none" dirty="0">
                <a:solidFill>
                  <a:schemeClr val="dk1"/>
                </a:solidFill>
                <a:latin typeface="Open Sans"/>
                <a:ea typeface="Open Sans"/>
                <a:cs typeface="Open Sans"/>
                <a:sym typeface="Open Sans"/>
              </a:rPr>
              <a:t>Illustrate</a:t>
            </a:r>
          </a:p>
          <a:p>
            <a:pPr marL="800100" lvl="1" indent="-342900">
              <a:buFont typeface="Open Sans"/>
              <a:buChar char="•"/>
            </a:pPr>
            <a:r>
              <a:rPr lang="en-US" dirty="0">
                <a:latin typeface="Open Sans"/>
                <a:ea typeface="Open Sans"/>
                <a:cs typeface="Open Sans"/>
                <a:sym typeface="Open Sans"/>
              </a:rPr>
              <a:t>Second, each person's list of tweets changes over time. </a:t>
            </a:r>
            <a:r>
              <a:rPr lang="en-US" b="1" dirty="0">
                <a:latin typeface="Open Sans"/>
                <a:ea typeface="Open Sans"/>
                <a:cs typeface="Open Sans"/>
                <a:sym typeface="Open Sans"/>
              </a:rPr>
              <a:t>Illustrate</a:t>
            </a:r>
            <a:endParaRPr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2086458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Our example of XXX showed a page that was dynamic over time. </a:t>
            </a:r>
          </a:p>
          <a:p>
            <a:pPr marL="342900" lvl="0" indent="-342900">
              <a:spcBef>
                <a:spcPts val="0"/>
              </a:spcBef>
              <a:buFont typeface="Open Sans"/>
              <a:buChar char="•"/>
            </a:pPr>
            <a:r>
              <a:rPr lang="en-US" dirty="0">
                <a:latin typeface="Open Sans"/>
                <a:ea typeface="Open Sans"/>
                <a:cs typeface="Open Sans"/>
                <a:sym typeface="Open Sans"/>
              </a:rPr>
              <a:t>Here's another example, which gets the current temperature once an hour for a day and stores it in a list. XXX Maybe this should be the ISS location example, where we looked </a:t>
            </a:r>
            <a:r>
              <a:rPr lang="en-US" dirty="0" err="1">
                <a:latin typeface="Open Sans"/>
                <a:ea typeface="Open Sans"/>
                <a:cs typeface="Open Sans"/>
                <a:sym typeface="Open Sans"/>
              </a:rPr>
              <a:t>repatedly</a:t>
            </a:r>
            <a:r>
              <a:rPr lang="en-US" dirty="0">
                <a:latin typeface="Open Sans"/>
                <a:ea typeface="Open Sans"/>
                <a:cs typeface="Open Sans"/>
                <a:sym typeface="Open Sans"/>
              </a:rPr>
              <a:t> at the same URL</a:t>
            </a:r>
          </a:p>
        </p:txBody>
      </p:sp>
    </p:spTree>
    <p:extLst>
      <p:ext uri="{BB962C8B-B14F-4D97-AF65-F5344CB8AC3E}">
        <p14:creationId xmlns:p14="http://schemas.microsoft.com/office/powerpoint/2010/main" val="16530734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4419600" y="244649"/>
            <a:ext cx="4508925" cy="450123"/>
          </a:xfrm>
        </p:spPr>
        <p:txBody>
          <a:bodyPr/>
          <a:lstStyle/>
          <a:p>
            <a:r>
              <a:rPr lang="en-US" i="1" dirty="0">
                <a:solidFill>
                  <a:srgbClr val="8F5902"/>
                </a:solidFill>
                <a:latin typeface="Consolas" panose="020B0609020204030204" pitchFamily="49" charset="0"/>
              </a:rPr>
              <a:t>XXX</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a:t>&lt;</a:t>
            </a:r>
            <a:r>
              <a:rPr lang="en-US" dirty="0" err="1"/>
              <a:t>xxx.py</a:t>
            </a:r>
            <a:r>
              <a:rPr lang="en-US" dirty="0"/>
              <a:t>&gt;</a:t>
            </a:r>
          </a:p>
        </p:txBody>
      </p:sp>
    </p:spTree>
    <p:extLst>
      <p:ext uri="{BB962C8B-B14F-4D97-AF65-F5344CB8AC3E}">
        <p14:creationId xmlns:p14="http://schemas.microsoft.com/office/powerpoint/2010/main" val="36150636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But how would we use the second kind of dynamism? What if we want to download a bunch of Wikipedia pages?</a:t>
            </a:r>
          </a:p>
          <a:p>
            <a:pPr marL="342900" lvl="0" indent="-342900">
              <a:spcBef>
                <a:spcPts val="0"/>
              </a:spcBef>
              <a:buFont typeface="Open Sans"/>
              <a:buChar char="•"/>
            </a:pPr>
            <a:r>
              <a:rPr lang="en-US" dirty="0">
                <a:latin typeface="Open Sans"/>
                <a:ea typeface="Open Sans"/>
                <a:cs typeface="Open Sans"/>
                <a:sym typeface="Open Sans"/>
              </a:rPr>
              <a:t>It seems … awkward … to write a program with a long hardcoded list of Wikipedia URLs</a:t>
            </a:r>
          </a:p>
          <a:p>
            <a:pPr marL="342900" lvl="0" indent="-342900">
              <a:spcBef>
                <a:spcPts val="0"/>
              </a:spcBef>
              <a:buFont typeface="Open Sans"/>
              <a:buChar char="•"/>
            </a:pPr>
            <a:r>
              <a:rPr lang="en-US" dirty="0">
                <a:latin typeface="Open Sans"/>
                <a:ea typeface="Open Sans"/>
                <a:cs typeface="Open Sans"/>
                <a:sym typeface="Open Sans"/>
              </a:rPr>
              <a:t>In fact, it feels awkward in a very familiar way.</a:t>
            </a:r>
          </a:p>
          <a:p>
            <a:pPr marL="342900" lvl="0" indent="-342900">
              <a:spcBef>
                <a:spcPts val="0"/>
              </a:spcBef>
              <a:buFont typeface="Open Sans"/>
              <a:buChar char="•"/>
            </a:pPr>
            <a:r>
              <a:rPr lang="en-US" dirty="0">
                <a:latin typeface="Open Sans"/>
                <a:ea typeface="Open Sans"/>
                <a:cs typeface="Open Sans"/>
                <a:sym typeface="Open Sans"/>
              </a:rPr>
              <a:t>We should be able to automate this!</a:t>
            </a:r>
          </a:p>
        </p:txBody>
      </p:sp>
    </p:spTree>
    <p:extLst>
      <p:ext uri="{BB962C8B-B14F-4D97-AF65-F5344CB8AC3E}">
        <p14:creationId xmlns:p14="http://schemas.microsoft.com/office/powerpoint/2010/main" val="22636462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The key is that URLs are strings</a:t>
            </a:r>
          </a:p>
          <a:p>
            <a:pPr marL="342900" lvl="0" indent="-342900">
              <a:spcBef>
                <a:spcPts val="0"/>
              </a:spcBef>
              <a:buFont typeface="Open Sans"/>
              <a:buChar char="•"/>
            </a:pPr>
            <a:r>
              <a:rPr lang="en-US" dirty="0">
                <a:latin typeface="Open Sans"/>
                <a:ea typeface="Open Sans"/>
                <a:cs typeface="Open Sans"/>
                <a:sym typeface="Open Sans"/>
              </a:rPr>
              <a:t>And we know how to work with strings</a:t>
            </a:r>
          </a:p>
          <a:p>
            <a:pPr marL="342900" lvl="0" indent="-342900">
              <a:spcBef>
                <a:spcPts val="0"/>
              </a:spcBef>
              <a:buFont typeface="Open Sans"/>
              <a:buChar char="•"/>
            </a:pPr>
            <a:r>
              <a:rPr lang="en-US" dirty="0">
                <a:latin typeface="Open Sans"/>
                <a:ea typeface="Open Sans"/>
                <a:cs typeface="Open Sans"/>
                <a:sym typeface="Open Sans"/>
              </a:rPr>
              <a:t>Here's an example that downloads XXX a Wikipedia page based on a command-line argument</a:t>
            </a:r>
          </a:p>
        </p:txBody>
      </p:sp>
    </p:spTree>
    <p:extLst>
      <p:ext uri="{BB962C8B-B14F-4D97-AF65-F5344CB8AC3E}">
        <p14:creationId xmlns:p14="http://schemas.microsoft.com/office/powerpoint/2010/main" val="3073571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4419600" y="244649"/>
            <a:ext cx="4508925" cy="450123"/>
          </a:xfrm>
        </p:spPr>
        <p:txBody>
          <a:bodyPr/>
          <a:lstStyle/>
          <a:p>
            <a:r>
              <a:rPr lang="en-US" i="1" dirty="0">
                <a:solidFill>
                  <a:srgbClr val="8F5902"/>
                </a:solidFill>
                <a:latin typeface="Consolas" panose="020B0609020204030204" pitchFamily="49" charset="0"/>
              </a:rPr>
              <a:t>XXX</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a:t>&lt;</a:t>
            </a:r>
            <a:r>
              <a:rPr lang="en-US" dirty="0" err="1"/>
              <a:t>xxx.py</a:t>
            </a:r>
            <a:r>
              <a:rPr lang="en-US" dirty="0"/>
              <a:t>&gt;</a:t>
            </a:r>
          </a:p>
        </p:txBody>
      </p:sp>
    </p:spTree>
    <p:extLst>
      <p:ext uri="{BB962C8B-B14F-4D97-AF65-F5344CB8AC3E}">
        <p14:creationId xmlns:p14="http://schemas.microsoft.com/office/powerpoint/2010/main" val="23790865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You see how this works?</a:t>
            </a:r>
          </a:p>
          <a:p>
            <a:pPr marL="342900" lvl="0" indent="-342900">
              <a:spcBef>
                <a:spcPts val="0"/>
              </a:spcBef>
              <a:buFont typeface="Open Sans"/>
              <a:buChar char="•"/>
            </a:pPr>
            <a:r>
              <a:rPr lang="en-US" dirty="0">
                <a:latin typeface="Open Sans"/>
                <a:ea typeface="Open Sans"/>
                <a:cs typeface="Open Sans"/>
                <a:sym typeface="Open Sans"/>
              </a:rPr>
              <a:t>The command-line argument is combined with a URL base to make the full URL for the request.</a:t>
            </a:r>
          </a:p>
          <a:p>
            <a:pPr marL="342900" lvl="0" indent="-342900">
              <a:spcBef>
                <a:spcPts val="0"/>
              </a:spcBef>
              <a:buFont typeface="Open Sans"/>
              <a:buChar char="•"/>
            </a:pPr>
            <a:r>
              <a:rPr lang="en-US" dirty="0">
                <a:latin typeface="Open Sans"/>
                <a:ea typeface="Open Sans"/>
                <a:cs typeface="Open Sans"/>
                <a:sym typeface="Open Sans"/>
              </a:rPr>
              <a:t>Once we know how to do this, we could do it more systemically.</a:t>
            </a:r>
          </a:p>
          <a:p>
            <a:pPr marL="342900" lvl="0" indent="-342900">
              <a:spcBef>
                <a:spcPts val="0"/>
              </a:spcBef>
              <a:buFont typeface="Open Sans"/>
              <a:buChar char="•"/>
            </a:pPr>
            <a:r>
              <a:rPr lang="en-US" dirty="0">
                <a:latin typeface="Open Sans"/>
                <a:ea typeface="Open Sans"/>
                <a:cs typeface="Open Sans"/>
                <a:sym typeface="Open Sans"/>
              </a:rPr>
              <a:t>Here's a version that downloads not just one XXX but XXX:</a:t>
            </a:r>
          </a:p>
        </p:txBody>
      </p:sp>
    </p:spTree>
    <p:extLst>
      <p:ext uri="{BB962C8B-B14F-4D97-AF65-F5344CB8AC3E}">
        <p14:creationId xmlns:p14="http://schemas.microsoft.com/office/powerpoint/2010/main" val="17932364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4419600" y="244649"/>
            <a:ext cx="4508925" cy="450123"/>
          </a:xfrm>
        </p:spPr>
        <p:txBody>
          <a:bodyPr/>
          <a:lstStyle/>
          <a:p>
            <a:r>
              <a:rPr lang="en-US" i="1" dirty="0">
                <a:solidFill>
                  <a:srgbClr val="8F5902"/>
                </a:solidFill>
                <a:latin typeface="Consolas" panose="020B0609020204030204" pitchFamily="49" charset="0"/>
              </a:rPr>
              <a:t>XXX</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a:t>&lt;</a:t>
            </a:r>
            <a:r>
              <a:rPr lang="en-US" dirty="0" err="1"/>
              <a:t>xxx.py</a:t>
            </a:r>
            <a:r>
              <a:rPr lang="en-US" dirty="0"/>
              <a:t>&gt;</a:t>
            </a:r>
          </a:p>
        </p:txBody>
      </p:sp>
    </p:spTree>
    <p:extLst>
      <p:ext uri="{BB962C8B-B14F-4D97-AF65-F5344CB8AC3E}">
        <p14:creationId xmlns:p14="http://schemas.microsoft.com/office/powerpoint/2010/main" val="40166504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197"/>
        <p:cNvGrpSpPr/>
        <p:nvPr/>
      </p:nvGrpSpPr>
      <p:grpSpPr>
        <a:xfrm>
          <a:off x="0" y="0"/>
          <a:ext cx="0" cy="0"/>
          <a:chOff x="0" y="0"/>
          <a:chExt cx="0" cy="0"/>
        </a:xfrm>
      </p:grpSpPr>
      <p:sp>
        <p:nvSpPr>
          <p:cNvPr id="198" name="Google Shape;198;p33"/>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Query Strings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This looks straightforward. It's a JSON list of XXX.</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But where did this list come from?</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It's a JSON file, stored in </a:t>
            </a:r>
            <a:r>
              <a:rPr lang="en-US" sz="3200" i="0" u="none" dirty="0" err="1">
                <a:solidFill>
                  <a:schemeClr val="dk1"/>
                </a:solidFill>
                <a:latin typeface="Open Sans"/>
                <a:ea typeface="Open Sans"/>
                <a:cs typeface="Open Sans"/>
                <a:sym typeface="Open Sans"/>
              </a:rPr>
              <a:t>XXX.json</a:t>
            </a:r>
            <a:r>
              <a:rPr lang="en-US" sz="3200" i="0" u="none" dirty="0">
                <a:solidFill>
                  <a:schemeClr val="dk1"/>
                </a:solidFill>
                <a:latin typeface="Open Sans"/>
                <a:ea typeface="Open Sans"/>
                <a:cs typeface="Open Sans"/>
                <a:sym typeface="Open Sans"/>
              </a:rPr>
              <a:t>; I gave it to you.</a:t>
            </a:r>
          </a:p>
        </p:txBody>
      </p:sp>
    </p:spTree>
    <p:extLst>
      <p:ext uri="{BB962C8B-B14F-4D97-AF65-F5344CB8AC3E}">
        <p14:creationId xmlns:p14="http://schemas.microsoft.com/office/powerpoint/2010/main" val="40981753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Here's the next challenge. </a:t>
            </a:r>
            <a:r>
              <a:rPr lang="en-US" dirty="0">
                <a:latin typeface="Open Sans"/>
                <a:ea typeface="Open Sans"/>
                <a:cs typeface="Open Sans"/>
                <a:sym typeface="Open Sans"/>
              </a:rPr>
              <a:t>We've been working with fairly simple URLs.</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dirty="0">
                <a:latin typeface="Open Sans"/>
                <a:ea typeface="Open Sans"/>
                <a:cs typeface="Open Sans"/>
                <a:sym typeface="Open Sans"/>
              </a:rPr>
              <a:t>But you've seen much more complicated ones.</a:t>
            </a:r>
          </a:p>
          <a:p>
            <a:pPr marL="342900" lvl="0" indent="-342900">
              <a:buFont typeface="Open Sans"/>
              <a:buChar char="•"/>
            </a:pPr>
            <a:r>
              <a:rPr lang="en-US" sz="3200" i="0" u="none" dirty="0">
                <a:solidFill>
                  <a:schemeClr val="dk1"/>
                </a:solidFill>
                <a:latin typeface="Open Sans"/>
                <a:ea typeface="Open Sans"/>
                <a:cs typeface="Open Sans"/>
                <a:sym typeface="Open Sans"/>
              </a:rPr>
              <a:t>E.g., </a:t>
            </a:r>
            <a:r>
              <a:rPr lang="en-US" dirty="0">
                <a:latin typeface="Open Sans"/>
                <a:ea typeface="Open Sans"/>
                <a:cs typeface="Open Sans"/>
                <a:sym typeface="Open Sans"/>
                <a:hlinkClick r:id="rId3"/>
              </a:rPr>
              <a:t>https://en.wikipedia.org/w/api.php?action=query&amp;list=search&amp;srsearch=Nelsom+Mandela&amp;format=json</a:t>
            </a:r>
            <a:endParaRPr lang="en-US" dirty="0">
              <a:latin typeface="Open Sans"/>
              <a:ea typeface="Open Sans"/>
              <a:cs typeface="Open Sans"/>
              <a:sym typeface="Open Sans"/>
            </a:endParaRPr>
          </a:p>
          <a:p>
            <a:pPr marL="342900" lvl="0" indent="-342900">
              <a:buFont typeface="Open Sans"/>
              <a:buChar char="•"/>
            </a:pPr>
            <a:r>
              <a:rPr lang="en-US" dirty="0">
                <a:latin typeface="Open Sans"/>
                <a:ea typeface="Open Sans"/>
                <a:cs typeface="Open Sans"/>
                <a:sym typeface="Open Sans"/>
              </a:rPr>
              <a:t>http://</a:t>
            </a:r>
            <a:r>
              <a:rPr lang="en-US" dirty="0" err="1">
                <a:latin typeface="Open Sans"/>
                <a:ea typeface="Open Sans"/>
                <a:cs typeface="Open Sans"/>
                <a:sym typeface="Open Sans"/>
              </a:rPr>
              <a:t>www.carqueryapi.com</a:t>
            </a:r>
            <a:r>
              <a:rPr lang="en-US" dirty="0">
                <a:latin typeface="Open Sans"/>
                <a:ea typeface="Open Sans"/>
                <a:cs typeface="Open Sans"/>
                <a:sym typeface="Open Sans"/>
              </a:rPr>
              <a:t>/</a:t>
            </a:r>
            <a:r>
              <a:rPr lang="en-US" dirty="0" err="1">
                <a:latin typeface="Open Sans"/>
                <a:ea typeface="Open Sans"/>
                <a:cs typeface="Open Sans"/>
                <a:sym typeface="Open Sans"/>
              </a:rPr>
              <a:t>api</a:t>
            </a:r>
            <a:r>
              <a:rPr lang="en-US" dirty="0">
                <a:latin typeface="Open Sans"/>
                <a:ea typeface="Open Sans"/>
                <a:cs typeface="Open Sans"/>
                <a:sym typeface="Open Sans"/>
              </a:rPr>
              <a:t>/0.3/?&amp;</a:t>
            </a:r>
            <a:r>
              <a:rPr lang="en-US" dirty="0" err="1">
                <a:latin typeface="Open Sans"/>
                <a:ea typeface="Open Sans"/>
                <a:cs typeface="Open Sans"/>
                <a:sym typeface="Open Sans"/>
              </a:rPr>
              <a:t>cmd</a:t>
            </a:r>
            <a:r>
              <a:rPr lang="en-US" dirty="0">
                <a:latin typeface="Open Sans"/>
                <a:ea typeface="Open Sans"/>
                <a:cs typeface="Open Sans"/>
                <a:sym typeface="Open Sans"/>
              </a:rPr>
              <a:t>=</a:t>
            </a:r>
            <a:r>
              <a:rPr lang="en-US" dirty="0" err="1">
                <a:latin typeface="Open Sans"/>
                <a:ea typeface="Open Sans"/>
                <a:cs typeface="Open Sans"/>
                <a:sym typeface="Open Sans"/>
              </a:rPr>
              <a:t>getModels&amp;make</a:t>
            </a:r>
            <a:r>
              <a:rPr lang="en-US" dirty="0">
                <a:latin typeface="Open Sans"/>
                <a:ea typeface="Open Sans"/>
                <a:cs typeface="Open Sans"/>
                <a:sym typeface="Open Sans"/>
              </a:rPr>
              <a:t>=Ford</a:t>
            </a:r>
          </a:p>
          <a:p>
            <a:pPr marL="342900" lvl="0" indent="-342900">
              <a:buFont typeface="Open Sans"/>
              <a:buChar char="•"/>
            </a:pPr>
            <a:endParaRPr lang="en-US"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4512353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What's going on in that URL?</a:t>
            </a:r>
          </a:p>
          <a:p>
            <a:pPr marL="342900" lvl="0" indent="-342900">
              <a:spcBef>
                <a:spcPts val="0"/>
              </a:spcBef>
              <a:buFont typeface="Open Sans"/>
              <a:buChar char="•"/>
            </a:pPr>
            <a:r>
              <a:rPr lang="en-US" dirty="0">
                <a:latin typeface="Open Sans"/>
                <a:ea typeface="Open Sans"/>
                <a:cs typeface="Open Sans"/>
                <a:sym typeface="Open Sans"/>
              </a:rPr>
              <a:t>We say that &lt;host&gt;/</a:t>
            </a:r>
            <a:r>
              <a:rPr lang="en-US" dirty="0" err="1">
                <a:latin typeface="Open Sans"/>
                <a:ea typeface="Open Sans"/>
                <a:cs typeface="Open Sans"/>
                <a:sym typeface="Open Sans"/>
              </a:rPr>
              <a:t>api.php</a:t>
            </a:r>
            <a:r>
              <a:rPr lang="en-US" dirty="0">
                <a:latin typeface="Open Sans"/>
                <a:ea typeface="Open Sans"/>
                <a:cs typeface="Open Sans"/>
                <a:sym typeface="Open Sans"/>
              </a:rPr>
              <a:t> is the </a:t>
            </a:r>
            <a:r>
              <a:rPr lang="en-US" i="1" dirty="0">
                <a:latin typeface="Open Sans"/>
                <a:ea typeface="Open Sans"/>
                <a:cs typeface="Open Sans"/>
                <a:sym typeface="Open Sans"/>
              </a:rPr>
              <a:t>base URL</a:t>
            </a:r>
          </a:p>
          <a:p>
            <a:pPr marL="342900" lvl="0" indent="-342900">
              <a:spcBef>
                <a:spcPts val="0"/>
              </a:spcBef>
              <a:buFont typeface="Open Sans"/>
              <a:buChar char="•"/>
            </a:pPr>
            <a:r>
              <a:rPr lang="en-US" dirty="0">
                <a:latin typeface="Open Sans"/>
                <a:ea typeface="Open Sans"/>
                <a:cs typeface="Open Sans"/>
                <a:sym typeface="Open Sans"/>
              </a:rPr>
              <a:t>And action=</a:t>
            </a:r>
            <a:r>
              <a:rPr lang="en-US" dirty="0" err="1">
                <a:latin typeface="Open Sans"/>
                <a:ea typeface="Open Sans"/>
                <a:cs typeface="Open Sans"/>
                <a:sym typeface="Open Sans"/>
              </a:rPr>
              <a:t>query&amp;list</a:t>
            </a:r>
            <a:r>
              <a:rPr lang="en-US" dirty="0">
                <a:latin typeface="Open Sans"/>
                <a:ea typeface="Open Sans"/>
                <a:cs typeface="Open Sans"/>
                <a:sym typeface="Open Sans"/>
              </a:rPr>
              <a:t>=</a:t>
            </a:r>
            <a:r>
              <a:rPr lang="en-US" dirty="0" err="1">
                <a:latin typeface="Open Sans"/>
                <a:ea typeface="Open Sans"/>
                <a:cs typeface="Open Sans"/>
                <a:sym typeface="Open Sans"/>
              </a:rPr>
              <a:t>search&amp;srsearch</a:t>
            </a:r>
            <a:r>
              <a:rPr lang="en-US" dirty="0">
                <a:latin typeface="Open Sans"/>
                <a:ea typeface="Open Sans"/>
                <a:cs typeface="Open Sans"/>
                <a:sym typeface="Open Sans"/>
              </a:rPr>
              <a:t>=</a:t>
            </a:r>
            <a:r>
              <a:rPr lang="en-US" dirty="0" err="1">
                <a:latin typeface="Open Sans"/>
                <a:ea typeface="Open Sans"/>
                <a:cs typeface="Open Sans"/>
                <a:sym typeface="Open Sans"/>
              </a:rPr>
              <a:t>Nelsom+Mandela&amp;format</a:t>
            </a:r>
            <a:r>
              <a:rPr lang="en-US" dirty="0">
                <a:latin typeface="Open Sans"/>
                <a:ea typeface="Open Sans"/>
                <a:cs typeface="Open Sans"/>
                <a:sym typeface="Open Sans"/>
              </a:rPr>
              <a:t>=json is the </a:t>
            </a:r>
            <a:r>
              <a:rPr lang="en-US" i="1" dirty="0">
                <a:latin typeface="Open Sans"/>
                <a:ea typeface="Open Sans"/>
                <a:cs typeface="Open Sans"/>
                <a:sym typeface="Open Sans"/>
              </a:rPr>
              <a:t>query string</a:t>
            </a:r>
          </a:p>
        </p:txBody>
      </p:sp>
    </p:spTree>
    <p:extLst>
      <p:ext uri="{BB962C8B-B14F-4D97-AF65-F5344CB8AC3E}">
        <p14:creationId xmlns:p14="http://schemas.microsoft.com/office/powerpoint/2010/main" val="3856926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Look closely at that query string</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It's a bunch of key-value pairs! </a:t>
            </a:r>
            <a:r>
              <a:rPr lang="en-US" b="1" dirty="0">
                <a:latin typeface="Open Sans"/>
                <a:ea typeface="Open Sans"/>
                <a:cs typeface="Open Sans"/>
                <a:sym typeface="Open Sans"/>
              </a:rPr>
              <a:t>Animate</a:t>
            </a:r>
            <a:endParaRPr lang="en-US" dirty="0">
              <a:latin typeface="Open Sans"/>
              <a:ea typeface="Open Sans"/>
              <a:cs typeface="Open Sans"/>
              <a:sym typeface="Open Sans"/>
            </a:endParaRP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The key and value are connected with =</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There's a &amp; between each pair</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And a ? between the base URL and the query string</a:t>
            </a:r>
          </a:p>
        </p:txBody>
      </p:sp>
    </p:spTree>
    <p:extLst>
      <p:ext uri="{BB962C8B-B14F-4D97-AF65-F5344CB8AC3E}">
        <p14:creationId xmlns:p14="http://schemas.microsoft.com/office/powerpoint/2010/main" val="22513203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We </a:t>
            </a:r>
            <a:r>
              <a:rPr lang="en-US" sz="3200" i="1" u="none" dirty="0">
                <a:solidFill>
                  <a:schemeClr val="dk1"/>
                </a:solidFill>
                <a:latin typeface="Open Sans"/>
                <a:ea typeface="Open Sans"/>
                <a:cs typeface="Open Sans"/>
                <a:sym typeface="Open Sans"/>
              </a:rPr>
              <a:t>could</a:t>
            </a:r>
            <a:r>
              <a:rPr lang="en-US" sz="3200" u="none" dirty="0">
                <a:solidFill>
                  <a:schemeClr val="dk1"/>
                </a:solidFill>
                <a:latin typeface="Open Sans"/>
                <a:ea typeface="Open Sans"/>
                <a:cs typeface="Open Sans"/>
                <a:sym typeface="Open Sans"/>
              </a:rPr>
              <a:t> create a query string by hand, by concatenating the individual keys and values with =, &amp;, and ?</a:t>
            </a:r>
            <a:endParaRPr lang="en-US" sz="3200" i="0" u="none" dirty="0">
              <a:solidFill>
                <a:schemeClr val="dk1"/>
              </a:solidFill>
              <a:latin typeface="Open Sans"/>
              <a:ea typeface="Open Sans"/>
              <a:cs typeface="Open Sans"/>
              <a:sym typeface="Open Sans"/>
            </a:endParaRP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But that sounds like a lot of work</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As soon as I say "key-value pairs," you should be thinking "Python dictionary"</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This </a:t>
            </a:r>
            <a:r>
              <a:rPr lang="en-US" dirty="0" err="1">
                <a:latin typeface="Open Sans"/>
                <a:ea typeface="Open Sans"/>
                <a:cs typeface="Open Sans"/>
                <a:sym typeface="Open Sans"/>
              </a:rPr>
              <a:t>shoud</a:t>
            </a:r>
            <a:r>
              <a:rPr lang="en-US" dirty="0">
                <a:latin typeface="Open Sans"/>
                <a:ea typeface="Open Sans"/>
                <a:cs typeface="Open Sans"/>
                <a:sym typeface="Open Sans"/>
              </a:rPr>
              <a:t> remind you of using the csv and json modules to read from a file</a:t>
            </a:r>
            <a:endParaRPr lang="en-US" sz="3200" i="0" u="none" dirty="0">
              <a:solidFill>
                <a:schemeClr val="dk1"/>
              </a:solidFill>
              <a:latin typeface="Open Sans"/>
              <a:ea typeface="Open Sans"/>
              <a:cs typeface="Open Sans"/>
              <a:sym typeface="Open Sans"/>
            </a:endParaRPr>
          </a:p>
          <a:p>
            <a:pPr marL="342900" marR="0" lvl="0" indent="-342900" algn="l" rtl="0">
              <a:lnSpc>
                <a:spcPct val="100000"/>
              </a:lnSpc>
              <a:spcBef>
                <a:spcPts val="0"/>
              </a:spcBef>
              <a:spcAft>
                <a:spcPts val="0"/>
              </a:spcAft>
              <a:buClr>
                <a:schemeClr val="dk1"/>
              </a:buClr>
              <a:buSzPts val="3200"/>
              <a:buFont typeface="Open Sans"/>
              <a:buChar char="•"/>
            </a:pPr>
            <a:endParaRPr lang="en-US" dirty="0">
              <a:latin typeface="Open Sans"/>
              <a:ea typeface="Open Sans"/>
              <a:cs typeface="Open Sans"/>
              <a:sym typeface="Open Sans"/>
            </a:endParaRPr>
          </a:p>
        </p:txBody>
      </p:sp>
    </p:spTree>
    <p:extLst>
      <p:ext uri="{BB962C8B-B14F-4D97-AF65-F5344CB8AC3E}">
        <p14:creationId xmlns:p14="http://schemas.microsoft.com/office/powerpoint/2010/main" val="42361509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There's another problem creating query strings by hand: encoding</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URLs can't contain spaces, so what if your value has a space in it?</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&amp; </a:t>
            </a:r>
            <a:r>
              <a:rPr lang="en-US" dirty="0">
                <a:latin typeface="Open Sans"/>
                <a:ea typeface="Open Sans"/>
                <a:cs typeface="Open Sans"/>
                <a:sym typeface="Open Sans"/>
              </a:rPr>
              <a:t>separates fields, but what if your value has a '&amp;' in it?</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The usual solution i</a:t>
            </a:r>
            <a:r>
              <a:rPr lang="en-US" dirty="0">
                <a:latin typeface="Open Sans"/>
                <a:ea typeface="Open Sans"/>
                <a:cs typeface="Open Sans"/>
                <a:sym typeface="Open Sans"/>
              </a:rPr>
              <a:t>s to </a:t>
            </a:r>
            <a:r>
              <a:rPr lang="en-US" i="1" dirty="0">
                <a:latin typeface="Open Sans"/>
                <a:ea typeface="Open Sans"/>
                <a:cs typeface="Open Sans"/>
                <a:sym typeface="Open Sans"/>
              </a:rPr>
              <a:t>escape</a:t>
            </a:r>
            <a:r>
              <a:rPr lang="en-US" dirty="0">
                <a:latin typeface="Open Sans"/>
                <a:ea typeface="Open Sans"/>
                <a:cs typeface="Open Sans"/>
                <a:sym typeface="Open Sans"/>
              </a:rPr>
              <a:t> URLs: " " becomes "%20", "&amp;" becomes XXX and so on.</a:t>
            </a:r>
            <a:endParaRPr lang="en-US" sz="3200" i="0" u="none" dirty="0">
              <a:solidFill>
                <a:schemeClr val="dk1"/>
              </a:solidFill>
              <a:latin typeface="Open Sans"/>
              <a:ea typeface="Open Sans"/>
              <a:cs typeface="Open Sans"/>
              <a:sym typeface="Open Sans"/>
            </a:endParaRPr>
          </a:p>
          <a:p>
            <a:pPr marL="342900" marR="0" lvl="0" indent="-342900" algn="l" rtl="0">
              <a:lnSpc>
                <a:spcPct val="100000"/>
              </a:lnSpc>
              <a:spcBef>
                <a:spcPts val="0"/>
              </a:spcBef>
              <a:spcAft>
                <a:spcPts val="0"/>
              </a:spcAft>
              <a:buClr>
                <a:schemeClr val="dk1"/>
              </a:buClr>
              <a:buSzPts val="3200"/>
              <a:buFont typeface="Open Sans"/>
              <a:buChar char="•"/>
            </a:pPr>
            <a:endParaRPr lang="en-US" dirty="0">
              <a:latin typeface="Open Sans"/>
              <a:ea typeface="Open Sans"/>
              <a:cs typeface="Open Sans"/>
              <a:sym typeface="Open Sans"/>
            </a:endParaRPr>
          </a:p>
        </p:txBody>
      </p:sp>
    </p:spTree>
    <p:extLst>
      <p:ext uri="{BB962C8B-B14F-4D97-AF65-F5344CB8AC3E}">
        <p14:creationId xmlns:p14="http://schemas.microsoft.com/office/powerpoint/2010/main" val="22786791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Fortunately for us, requests is magic</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It can handle all of the annoying string-manipulation parts of working with query strings</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Just give it a Python dictionary of the keys and values you want, and it will (a) properly escape them, and (b) combine them into a single query string</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Here:</a:t>
            </a:r>
          </a:p>
        </p:txBody>
      </p:sp>
    </p:spTree>
    <p:extLst>
      <p:ext uri="{BB962C8B-B14F-4D97-AF65-F5344CB8AC3E}">
        <p14:creationId xmlns:p14="http://schemas.microsoft.com/office/powerpoint/2010/main" val="20966055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F1D1E6-C07A-2546-AFC7-DCA757A3776F}"/>
              </a:ext>
            </a:extLst>
          </p:cNvPr>
          <p:cNvSpPr>
            <a:spLocks noGrp="1"/>
          </p:cNvSpPr>
          <p:nvPr>
            <p:ph sz="quarter" idx="10"/>
          </p:nvPr>
        </p:nvSpPr>
        <p:spPr/>
        <p:txBody>
          <a:bodyPr/>
          <a:lstStyle/>
          <a:p>
            <a:r>
              <a:rPr lang="en-US" dirty="0"/>
              <a:t>To add a query string to a request, just call get() with the optional argument params. The value is a dictionary, whose pairs will be added to the URL</a:t>
            </a:r>
          </a:p>
          <a:p>
            <a:r>
              <a:rPr lang="en-US" dirty="0"/>
              <a:t>XXX car-query-API example?</a:t>
            </a:r>
          </a:p>
          <a:p>
            <a:r>
              <a:rPr lang="en-US" dirty="0"/>
              <a:t>&gt;&gt;&gt; </a:t>
            </a:r>
            <a:r>
              <a:rPr lang="en-US" dirty="0" err="1"/>
              <a:t>url</a:t>
            </a:r>
            <a:r>
              <a:rPr lang="en-US" dirty="0"/>
              <a:t> = 'http://</a:t>
            </a:r>
            <a:r>
              <a:rPr lang="en-US" dirty="0" err="1"/>
              <a:t>www.google.com</a:t>
            </a:r>
            <a:r>
              <a:rPr lang="en-US" dirty="0"/>
              <a:t>/search/'</a:t>
            </a:r>
          </a:p>
          <a:p>
            <a:r>
              <a:rPr lang="en-US" dirty="0"/>
              <a:t>&gt;&gt;&gt; query = {'</a:t>
            </a:r>
            <a:r>
              <a:rPr lang="en-US" dirty="0" err="1"/>
              <a:t>q':'Futurama</a:t>
            </a:r>
            <a:r>
              <a:rPr lang="en-US" dirty="0"/>
              <a:t>'}</a:t>
            </a:r>
          </a:p>
          <a:p>
            <a:r>
              <a:rPr lang="en-US" dirty="0"/>
              <a:t>&gt;&gt;&gt; r = </a:t>
            </a:r>
            <a:r>
              <a:rPr lang="en-US" dirty="0" err="1"/>
              <a:t>requests.get</a:t>
            </a:r>
            <a:r>
              <a:rPr lang="en-US" dirty="0"/>
              <a:t>(</a:t>
            </a:r>
            <a:r>
              <a:rPr lang="en-US" dirty="0" err="1"/>
              <a:t>url</a:t>
            </a:r>
            <a:r>
              <a:rPr lang="en-US" dirty="0"/>
              <a:t>, params=query)</a:t>
            </a:r>
          </a:p>
          <a:p>
            <a:r>
              <a:rPr lang="en-US" dirty="0"/>
              <a:t>&gt;&gt;&gt; </a:t>
            </a:r>
            <a:r>
              <a:rPr lang="en-US" dirty="0" err="1"/>
              <a:t>r.url</a:t>
            </a:r>
            <a:r>
              <a:rPr lang="en-US" dirty="0"/>
              <a:t> # -&gt; 'http://</a:t>
            </a:r>
            <a:r>
              <a:rPr lang="en-US" dirty="0" err="1"/>
              <a:t>www.google.com</a:t>
            </a:r>
            <a:r>
              <a:rPr lang="en-US" dirty="0"/>
              <a:t>/</a:t>
            </a:r>
            <a:r>
              <a:rPr lang="en-US" dirty="0" err="1"/>
              <a:t>search?q</a:t>
            </a:r>
            <a:r>
              <a:rPr lang="en-US" dirty="0"/>
              <a:t>=Futurama'</a:t>
            </a:r>
          </a:p>
          <a:p>
            <a:r>
              <a:rPr lang="en-US" dirty="0"/>
              <a:t>&gt;&gt;&gt; </a:t>
            </a:r>
            <a:r>
              <a:rPr lang="en-US" dirty="0" err="1"/>
              <a:t>r.status_code</a:t>
            </a:r>
            <a:r>
              <a:rPr lang="en-US" dirty="0"/>
              <a:t> # -&gt; 200</a:t>
            </a:r>
          </a:p>
        </p:txBody>
      </p:sp>
    </p:spTree>
    <p:extLst>
      <p:ext uri="{BB962C8B-B14F-4D97-AF65-F5344CB8AC3E}">
        <p14:creationId xmlns:p14="http://schemas.microsoft.com/office/powerpoint/2010/main" val="2999506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208"/>
        <p:cNvGrpSpPr/>
        <p:nvPr/>
      </p:nvGrpSpPr>
      <p:grpSpPr>
        <a:xfrm>
          <a:off x="0" y="0"/>
          <a:ext cx="0" cy="0"/>
          <a:chOff x="0" y="0"/>
          <a:chExt cx="0" cy="0"/>
        </a:xfrm>
      </p:grpSpPr>
      <p:sp>
        <p:nvSpPr>
          <p:cNvPr id="209" name="Google Shape;209;p3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Custom Headers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Here is one more useful thing you can do with requests: custom headers</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Remember how we looked at some of the headers in  request, like User-Agent?</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You can also </a:t>
            </a:r>
            <a:r>
              <a:rPr lang="en-US" i="1" dirty="0">
                <a:latin typeface="Open Sans"/>
                <a:ea typeface="Open Sans"/>
                <a:cs typeface="Open Sans"/>
                <a:sym typeface="Open Sans"/>
              </a:rPr>
              <a:t>change</a:t>
            </a:r>
            <a:r>
              <a:rPr lang="en-US" dirty="0">
                <a:latin typeface="Open Sans"/>
                <a:ea typeface="Open Sans"/>
                <a:cs typeface="Open Sans"/>
                <a:sym typeface="Open Sans"/>
              </a:rPr>
              <a:t> those headers </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So you could set your User-Agent to XXX</a:t>
            </a:r>
            <a:endParaRPr dirty="0">
              <a:latin typeface="Open Sans"/>
              <a:ea typeface="Open Sans"/>
              <a:cs typeface="Open Sans"/>
              <a:sym typeface="Open Sans"/>
            </a:endParaRPr>
          </a:p>
        </p:txBody>
      </p:sp>
    </p:spTree>
    <p:extLst>
      <p:ext uri="{BB962C8B-B14F-4D97-AF65-F5344CB8AC3E}">
        <p14:creationId xmlns:p14="http://schemas.microsoft.com/office/powerpoint/2010/main" val="34731993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F1D1E6-C07A-2546-AFC7-DCA757A3776F}"/>
              </a:ext>
            </a:extLst>
          </p:cNvPr>
          <p:cNvSpPr>
            <a:spLocks noGrp="1"/>
          </p:cNvSpPr>
          <p:nvPr>
            <p:ph sz="quarter" idx="10"/>
          </p:nvPr>
        </p:nvSpPr>
        <p:spPr/>
        <p:txBody>
          <a:bodyPr/>
          <a:lstStyle/>
          <a:p>
            <a:r>
              <a:rPr lang="en-US" dirty="0"/>
              <a:t>Remember that the headers are </a:t>
            </a:r>
            <a:r>
              <a:rPr lang="en-US" i="1" dirty="0"/>
              <a:t>also</a:t>
            </a:r>
            <a:r>
              <a:rPr lang="en-US" dirty="0"/>
              <a:t> a set of key-value pairs. So, once again, you should bee thinking Python dictionary. And once again, requests makes it easy to set them. This time, the optional parameter to get() is called, you guessed it, headers</a:t>
            </a:r>
            <a:br>
              <a:rPr lang="en-US" dirty="0"/>
            </a:br>
            <a:endParaRPr lang="en-US" dirty="0"/>
          </a:p>
          <a:p>
            <a:r>
              <a:rPr lang="en-US" dirty="0"/>
              <a:t>&gt;&gt;&gt; h = {'user-agent': 'my-app/0.0.1'} XXX</a:t>
            </a:r>
          </a:p>
          <a:p>
            <a:r>
              <a:rPr lang="en-US" dirty="0"/>
              <a:t>&gt;&gt;&gt; r = </a:t>
            </a:r>
            <a:r>
              <a:rPr lang="en-US" dirty="0" err="1"/>
              <a:t>requests.get</a:t>
            </a:r>
            <a:r>
              <a:rPr lang="en-US" dirty="0"/>
              <a:t>(XXX, headers = h)</a:t>
            </a:r>
          </a:p>
          <a:p>
            <a:r>
              <a:rPr lang="en-US" dirty="0" err="1"/>
              <a:t>r.request.headers</a:t>
            </a:r>
            <a:r>
              <a:rPr lang="en-US" dirty="0"/>
              <a:t>['user-agent']</a:t>
            </a:r>
          </a:p>
        </p:txBody>
      </p:sp>
    </p:spTree>
    <p:extLst>
      <p:ext uri="{BB962C8B-B14F-4D97-AF65-F5344CB8AC3E}">
        <p14:creationId xmlns:p14="http://schemas.microsoft.com/office/powerpoint/2010/main" val="3362009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indent="-342900">
              <a:spcBef>
                <a:spcPts val="0"/>
              </a:spcBef>
              <a:buFont typeface="Open Sans"/>
              <a:buChar char="•"/>
            </a:pPr>
            <a:r>
              <a:rPr lang="en-US" dirty="0">
                <a:latin typeface="Open Sans"/>
                <a:ea typeface="Open Sans"/>
                <a:cs typeface="Open Sans"/>
                <a:sym typeface="Open Sans"/>
              </a:rPr>
              <a:t>That's fine if the list of XXX never changes. But what if your app needs to work with a </a:t>
            </a:r>
            <a:r>
              <a:rPr lang="en-US" i="1" dirty="0">
                <a:latin typeface="Open Sans"/>
                <a:ea typeface="Open Sans"/>
                <a:cs typeface="Open Sans"/>
                <a:sym typeface="Open Sans"/>
              </a:rPr>
              <a:t>current</a:t>
            </a:r>
            <a:r>
              <a:rPr lang="en-US" dirty="0">
                <a:latin typeface="Open Sans"/>
                <a:ea typeface="Open Sans"/>
                <a:cs typeface="Open Sans"/>
                <a:sym typeface="Open Sans"/>
              </a:rPr>
              <a:t> list of XXX?</a:t>
            </a:r>
            <a:endParaRPr lang="en-US" sz="3200" i="0" u="none" dirty="0">
              <a:solidFill>
                <a:schemeClr val="dk1"/>
              </a:solidFill>
              <a:latin typeface="Open Sans"/>
              <a:ea typeface="Open Sans"/>
              <a:cs typeface="Open Sans"/>
              <a:sym typeface="Open Sans"/>
            </a:endParaRP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You </a:t>
            </a:r>
            <a:r>
              <a:rPr lang="en-US" sz="3200" i="1" u="none" dirty="0">
                <a:solidFill>
                  <a:schemeClr val="dk1"/>
                </a:solidFill>
                <a:latin typeface="Open Sans"/>
                <a:ea typeface="Open Sans"/>
                <a:cs typeface="Open Sans"/>
                <a:sym typeface="Open Sans"/>
              </a:rPr>
              <a:t>could</a:t>
            </a:r>
            <a:r>
              <a:rPr lang="en-US" sz="3200" u="none" dirty="0">
                <a:solidFill>
                  <a:schemeClr val="dk1"/>
                </a:solidFill>
                <a:latin typeface="Open Sans"/>
                <a:ea typeface="Open Sans"/>
                <a:cs typeface="Open Sans"/>
                <a:sym typeface="Open Sans"/>
              </a:rPr>
              <a:t> go to XXX every so often, look at the data, and then make your own JSON file if </a:t>
            </a:r>
            <a:r>
              <a:rPr lang="en-US" dirty="0">
                <a:latin typeface="Open Sans"/>
                <a:ea typeface="Open Sans"/>
                <a:cs typeface="Open Sans"/>
                <a:sym typeface="Open Sans"/>
              </a:rPr>
              <a:t>the information has changed.</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But </a:t>
            </a:r>
            <a:r>
              <a:rPr lang="en-US" dirty="0">
                <a:latin typeface="Open Sans"/>
                <a:ea typeface="Open Sans"/>
                <a:cs typeface="Open Sans"/>
                <a:sym typeface="Open Sans"/>
              </a:rPr>
              <a:t>that would be tedious, repetitive, and error-prone.</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We have to be able to automate this!</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2980623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208"/>
        <p:cNvGrpSpPr/>
        <p:nvPr/>
      </p:nvGrpSpPr>
      <p:grpSpPr>
        <a:xfrm>
          <a:off x="0" y="0"/>
          <a:ext cx="0" cy="0"/>
          <a:chOff x="0" y="0"/>
          <a:chExt cx="0" cy="0"/>
        </a:xfrm>
      </p:grpSpPr>
      <p:sp>
        <p:nvSpPr>
          <p:cNvPr id="209" name="Google Shape;209;p3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XXX example"</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36022509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Here's a more complicated example</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This is a program to XXX</a:t>
            </a:r>
          </a:p>
        </p:txBody>
      </p:sp>
    </p:spTree>
    <p:extLst>
      <p:ext uri="{BB962C8B-B14F-4D97-AF65-F5344CB8AC3E}">
        <p14:creationId xmlns:p14="http://schemas.microsoft.com/office/powerpoint/2010/main" val="12945043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219"/>
        <p:cNvGrpSpPr/>
        <p:nvPr/>
      </p:nvGrpSpPr>
      <p:grpSpPr>
        <a:xfrm>
          <a:off x="0" y="0"/>
          <a:ext cx="0" cy="0"/>
          <a:chOff x="0" y="0"/>
          <a:chExt cx="0" cy="0"/>
        </a:xfrm>
      </p:grpSpPr>
      <p:sp>
        <p:nvSpPr>
          <p:cNvPr id="220" name="Google Shape;220;p37"/>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Using </a:t>
            </a:r>
            <a:r>
              <a:rPr lang="en-US" b="1">
                <a:solidFill>
                  <a:schemeClr val="bg1"/>
                </a:solidFill>
              </a:rPr>
              <a:t>web services"</a:t>
            </a:r>
            <a:endParaRPr dirty="0">
              <a:latin typeface="Open Sans"/>
              <a:ea typeface="Open Sans"/>
              <a:cs typeface="Open Sans"/>
              <a:sym typeface="Open Sans"/>
            </a:endParaRPr>
          </a:p>
        </p:txBody>
      </p:sp>
    </p:spTree>
    <p:extLst>
      <p:ext uri="{BB962C8B-B14F-4D97-AF65-F5344CB8AC3E}">
        <p14:creationId xmlns:p14="http://schemas.microsoft.com/office/powerpoint/2010/main" val="1017745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219"/>
        <p:cNvGrpSpPr/>
        <p:nvPr/>
      </p:nvGrpSpPr>
      <p:grpSpPr>
        <a:xfrm>
          <a:off x="0" y="0"/>
          <a:ext cx="0" cy="0"/>
          <a:chOff x="0" y="0"/>
          <a:chExt cx="0" cy="0"/>
        </a:xfrm>
      </p:grpSpPr>
      <p:sp>
        <p:nvSpPr>
          <p:cNvPr id="220" name="Google Shape;220;p37"/>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Looking Up API 				Documentation</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42343925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9867654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4419600" y="244649"/>
            <a:ext cx="4508925" cy="450123"/>
          </a:xfrm>
        </p:spPr>
        <p:txBody>
          <a:bodyPr/>
          <a:lstStyle/>
          <a:p>
            <a:r>
              <a:rPr lang="en-US" i="1" dirty="0">
                <a:solidFill>
                  <a:srgbClr val="8F5902"/>
                </a:solidFill>
                <a:latin typeface="Consolas" panose="020B0609020204030204" pitchFamily="49" charset="0"/>
              </a:rPr>
              <a:t># Program Contents</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err="1"/>
              <a:t>program.py</a:t>
            </a:r>
            <a:endParaRPr lang="en-US" dirty="0"/>
          </a:p>
        </p:txBody>
      </p:sp>
    </p:spTree>
    <p:extLst>
      <p:ext uri="{BB962C8B-B14F-4D97-AF65-F5344CB8AC3E}">
        <p14:creationId xmlns:p14="http://schemas.microsoft.com/office/powerpoint/2010/main" val="34236315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Other Request Types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4509739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241"/>
        <p:cNvGrpSpPr/>
        <p:nvPr/>
      </p:nvGrpSpPr>
      <p:grpSpPr>
        <a:xfrm>
          <a:off x="0" y="0"/>
          <a:ext cx="0" cy="0"/>
          <a:chOff x="0" y="0"/>
          <a:chExt cx="0" cy="0"/>
        </a:xfrm>
      </p:grpSpPr>
      <p:sp>
        <p:nvSpPr>
          <p:cNvPr id="242" name="Google Shape;242;p41"/>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Assembling the data for the 		request</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1966</TotalTime>
  <Words>3839</Words>
  <Application>Microsoft Macintosh PowerPoint</Application>
  <PresentationFormat>On-screen Show (16:9)</PresentationFormat>
  <Paragraphs>613</Paragraphs>
  <Slides>132</Slides>
  <Notes>108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132</vt:i4>
      </vt:variant>
    </vt:vector>
  </HeadingPairs>
  <TitlesOfParts>
    <vt:vector size="138" baseType="lpstr">
      <vt:lpstr>Arial</vt:lpstr>
      <vt:lpstr>Consolas</vt:lpstr>
      <vt:lpstr>Raleway</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Course Introduction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James Grimmelmann</cp:lastModifiedBy>
  <cp:revision>165</cp:revision>
  <dcterms:modified xsi:type="dcterms:W3CDTF">2019-08-22T18:57:41Z</dcterms:modified>
</cp:coreProperties>
</file>