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72" r:id="rId2"/>
    <p:sldId id="305" r:id="rId3"/>
    <p:sldId id="273" r:id="rId4"/>
    <p:sldId id="278" r:id="rId5"/>
    <p:sldId id="281" r:id="rId6"/>
    <p:sldId id="279" r:id="rId7"/>
    <p:sldId id="280" r:id="rId8"/>
    <p:sldId id="282" r:id="rId9"/>
    <p:sldId id="274" r:id="rId10"/>
    <p:sldId id="283" r:id="rId11"/>
    <p:sldId id="284" r:id="rId12"/>
    <p:sldId id="285" r:id="rId13"/>
    <p:sldId id="286" r:id="rId14"/>
    <p:sldId id="287" r:id="rId15"/>
    <p:sldId id="288" r:id="rId16"/>
    <p:sldId id="296" r:id="rId17"/>
    <p:sldId id="297" r:id="rId18"/>
    <p:sldId id="289" r:id="rId19"/>
    <p:sldId id="291" r:id="rId20"/>
    <p:sldId id="292" r:id="rId21"/>
    <p:sldId id="293" r:id="rId22"/>
    <p:sldId id="294" r:id="rId23"/>
    <p:sldId id="275" r:id="rId24"/>
    <p:sldId id="298" r:id="rId25"/>
    <p:sldId id="299" r:id="rId26"/>
    <p:sldId id="300" r:id="rId27"/>
    <p:sldId id="301" r:id="rId28"/>
    <p:sldId id="304" r:id="rId29"/>
    <p:sldId id="303" r:id="rId30"/>
    <p:sldId id="30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424"/>
    <a:srgbClr val="A6A7A4"/>
    <a:srgbClr val="EA1E24"/>
    <a:srgbClr val="B3B3B3"/>
    <a:srgbClr val="ECECEC"/>
    <a:srgbClr val="4D4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12"/>
    <p:restoredTop sz="77388"/>
  </p:normalViewPr>
  <p:slideViewPr>
    <p:cSldViewPr snapToGrid="0" snapToObjects="1">
      <p:cViewPr varScale="1">
        <p:scale>
          <a:sx n="94" d="100"/>
          <a:sy n="94" d="100"/>
        </p:scale>
        <p:origin x="172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8ACD8-6E14-F146-9986-2DDB8F18C1FA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14FCA-A5D1-0749-96A8-1423D61C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6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7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time I didn't bother with a separate </a:t>
            </a:r>
            <a:r>
              <a:rPr lang="en-US" dirty="0" err="1"/>
              <a:t>varaible</a:t>
            </a:r>
            <a:r>
              <a:rPr lang="en-US" dirty="0"/>
              <a:t> to hold the whole greeting. I just took the value of the concatenation (which gives us a string) and fed that directly into the print (which takes a string)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2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Slide">
    <p:bg>
      <p:bgPr>
        <a:solidFill>
          <a:srgbClr val="EA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28687" y="1143000"/>
            <a:ext cx="241639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Module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Video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marL="228600" marR="0" lvl="0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Edit Master text styles</a:t>
            </a:r>
          </a:p>
          <a:p>
            <a:pPr marL="228600" marR="0" lvl="1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Second level</a:t>
            </a:r>
          </a:p>
          <a:p>
            <a:pPr marL="228600" marR="0" lvl="2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40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2960-2489-3744-9C81-E560B6633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98" y="179456"/>
            <a:ext cx="11787394" cy="64698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4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-Screen 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92800" y="359330"/>
            <a:ext cx="6011900" cy="924997"/>
          </a:xfrm>
          <a:blipFill dpi="0" rotWithShape="1">
            <a:blip r:embed="rId2"/>
            <a:srcRect/>
            <a:tile tx="0" ty="0" sx="100000" sy="100000" flip="none" algn="l"/>
          </a:blipFill>
          <a:ln>
            <a:noFill/>
          </a:ln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half screen code sample – top-aligned, 45 wide&gt;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49123" y="5167857"/>
            <a:ext cx="10955577" cy="509498"/>
          </a:xfrm>
          <a:blipFill dpi="0" rotWithShape="1">
            <a:blip r:embed="rId2"/>
            <a:srcRect/>
            <a:tile tx="0" ty="0" sx="100000" sy="100000" flip="none" algn="l"/>
          </a:blipFill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full screen code sample&gt;</a:t>
            </a:r>
          </a:p>
        </p:txBody>
      </p:sp>
    </p:spTree>
    <p:extLst>
      <p:ext uri="{BB962C8B-B14F-4D97-AF65-F5344CB8AC3E}">
        <p14:creationId xmlns:p14="http://schemas.microsoft.com/office/powerpoint/2010/main" val="141722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443F8-D861-1D40-B2CB-178ED8F0FE1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12034" y="238538"/>
            <a:ext cx="11804375" cy="6480314"/>
          </a:xfrm>
        </p:spPr>
        <p:txBody>
          <a:bodyPr/>
          <a:lstStyle>
            <a:lvl1pPr marL="0" indent="0">
              <a:buNone/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Live terminal code samples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7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for Brows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9B8AB-CBF4-E84E-AB4D-0D258B17CC94}"/>
              </a:ext>
            </a:extLst>
          </p:cNvPr>
          <p:cNvSpPr txBox="1"/>
          <p:nvPr userDrawn="1"/>
        </p:nvSpPr>
        <p:spPr>
          <a:xfrm>
            <a:off x="291547" y="172278"/>
            <a:ext cx="1176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Browser Transcript/Examples</a:t>
            </a:r>
          </a:p>
        </p:txBody>
      </p:sp>
    </p:spTree>
    <p:extLst>
      <p:ext uri="{BB962C8B-B14F-4D97-AF65-F5344CB8AC3E}">
        <p14:creationId xmlns:p14="http://schemas.microsoft.com/office/powerpoint/2010/main" val="199080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Facing PP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4FF4B-3F5F-E04D-A6AC-DA761681CF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7198" y="215900"/>
            <a:ext cx="2534127" cy="113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EF09E-689C-EA44-9594-C655C0BC072F}"/>
              </a:ext>
            </a:extLst>
          </p:cNvPr>
          <p:cNvSpPr txBox="1"/>
          <p:nvPr userDrawn="1"/>
        </p:nvSpPr>
        <p:spPr>
          <a:xfrm>
            <a:off x="139700" y="101600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User Facing Slide (Post Production)</a:t>
            </a:r>
          </a:p>
        </p:txBody>
      </p:sp>
    </p:spTree>
    <p:extLst>
      <p:ext uri="{BB962C8B-B14F-4D97-AF65-F5344CB8AC3E}">
        <p14:creationId xmlns:p14="http://schemas.microsoft.com/office/powerpoint/2010/main" val="8438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400050"/>
            <a:ext cx="11258549" cy="615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50" r:id="rId3"/>
    <p:sldLayoutId id="2147483662" r:id="rId4"/>
    <p:sldLayoutId id="2147483665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41148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11480" algn="l" defTabSz="914400" rtl="0" eaLnBrk="1" latinLnBrk="0" hangingPunct="1">
        <a:lnSpc>
          <a:spcPct val="90000"/>
        </a:lnSpc>
        <a:spcBef>
          <a:spcPts val="500"/>
        </a:spcBef>
        <a:buFont typeface="CambriaMath" charset="0"/>
        <a:buChar char="⎯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1148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CTECH401_M3_01</a:t>
            </a:r>
          </a:p>
          <a:p>
            <a:r>
              <a:rPr lang="en-US" dirty="0">
                <a:solidFill>
                  <a:schemeClr val="bg1"/>
                </a:solidFill>
              </a:rPr>
              <a:t>Module Intro</a:t>
            </a:r>
          </a:p>
        </p:txBody>
      </p:sp>
    </p:spTree>
    <p:extLst>
      <p:ext uri="{BB962C8B-B14F-4D97-AF65-F5344CB8AC3E}">
        <p14:creationId xmlns:p14="http://schemas.microsoft.com/office/powerpoint/2010/main" val="161660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5EC1D1-776B-6F48-B5DE-C5D21AF63E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we can do interesting things with strings</a:t>
            </a:r>
          </a:p>
          <a:p>
            <a:r>
              <a:rPr lang="en-US" dirty="0"/>
              <a:t>+ (plus sign) is an </a:t>
            </a:r>
            <a:r>
              <a:rPr lang="en-US" i="1" dirty="0"/>
              <a:t>addition</a:t>
            </a:r>
            <a:r>
              <a:rPr lang="en-US" dirty="0"/>
              <a:t> operator for numbers: it combines two numbers into one </a:t>
            </a:r>
          </a:p>
          <a:p>
            <a:r>
              <a:rPr lang="en-US" dirty="0"/>
              <a:t>+ is a </a:t>
            </a:r>
            <a:r>
              <a:rPr lang="en-US" i="1" dirty="0"/>
              <a:t>concatenation</a:t>
            </a:r>
            <a:r>
              <a:rPr lang="en-US" dirty="0"/>
              <a:t> operator for strings: it combines two strings into one</a:t>
            </a:r>
          </a:p>
        </p:txBody>
      </p:sp>
    </p:spTree>
    <p:extLst>
      <p:ext uri="{BB962C8B-B14F-4D97-AF65-F5344CB8AC3E}">
        <p14:creationId xmlns:p14="http://schemas.microsoft.com/office/powerpoint/2010/main" val="228498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D66939-BCCF-3E46-BDB0-2A3AE0D03B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'hello' + 'goodbye'</a:t>
            </a:r>
          </a:p>
          <a:p>
            <a:r>
              <a:rPr lang="en-US" dirty="0"/>
              <a:t>'hello' + ' ' + 'goodbye'</a:t>
            </a:r>
          </a:p>
          <a:p>
            <a:r>
              <a:rPr lang="en-US" dirty="0"/>
              <a:t>'This is the first half...' + 'and this is the second.'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5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903EAB-9357-A543-8B3B-D104DDECB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* (asterisk) is a </a:t>
            </a:r>
            <a:r>
              <a:rPr lang="en-US" i="1" dirty="0"/>
              <a:t>multiplication</a:t>
            </a:r>
            <a:r>
              <a:rPr lang="en-US" dirty="0"/>
              <a:t> operator for numbers</a:t>
            </a:r>
          </a:p>
          <a:p>
            <a:r>
              <a:rPr lang="en-US" dirty="0"/>
              <a:t>* is a </a:t>
            </a:r>
            <a:r>
              <a:rPr lang="en-US" i="1" dirty="0"/>
              <a:t>repetition</a:t>
            </a:r>
            <a:r>
              <a:rPr lang="en-US" dirty="0"/>
              <a:t> operator for strings: it repeats a string some number of times</a:t>
            </a:r>
          </a:p>
        </p:txBody>
      </p:sp>
    </p:spTree>
    <p:extLst>
      <p:ext uri="{BB962C8B-B14F-4D97-AF65-F5344CB8AC3E}">
        <p14:creationId xmlns:p14="http://schemas.microsoft.com/office/powerpoint/2010/main" val="42021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F1B760-8C5E-FD48-B301-8667BD58EA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'hello' * 2</a:t>
            </a:r>
          </a:p>
          <a:p>
            <a:r>
              <a:rPr lang="en-US" dirty="0"/>
              <a:t>'A' * 10</a:t>
            </a:r>
          </a:p>
          <a:p>
            <a:r>
              <a:rPr lang="en-US" dirty="0"/>
              <a:t>'</a:t>
            </a:r>
            <a:r>
              <a:rPr lang="en-US" dirty="0" err="1"/>
              <a:t>ba</a:t>
            </a:r>
            <a:r>
              <a:rPr lang="en-US" dirty="0"/>
              <a:t>' + '</a:t>
            </a:r>
            <a:r>
              <a:rPr lang="en-US" dirty="0" err="1"/>
              <a:t>na</a:t>
            </a:r>
            <a:r>
              <a:rPr lang="en-US" dirty="0"/>
              <a:t>' * 2</a:t>
            </a:r>
          </a:p>
          <a:p>
            <a:r>
              <a:rPr lang="en-US" dirty="0"/>
              <a:t>('</a:t>
            </a:r>
            <a:r>
              <a:rPr lang="en-US" dirty="0" err="1"/>
              <a:t>ba</a:t>
            </a:r>
            <a:r>
              <a:rPr lang="en-US" dirty="0"/>
              <a:t>' + '</a:t>
            </a:r>
            <a:r>
              <a:rPr lang="en-US" dirty="0" err="1"/>
              <a:t>na</a:t>
            </a:r>
            <a:r>
              <a:rPr lang="en-US" dirty="0"/>
              <a:t>') * 2</a:t>
            </a:r>
          </a:p>
        </p:txBody>
      </p:sp>
    </p:spTree>
    <p:extLst>
      <p:ext uri="{BB962C8B-B14F-4D97-AF65-F5344CB8AC3E}">
        <p14:creationId xmlns:p14="http://schemas.microsoft.com/office/powerpoint/2010/main" val="405790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1ECF7-9017-4048-8627-BE1D35029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very convenient. But of course some uses of the notation just don't make sense, and Python will complain if you try them.</a:t>
            </a:r>
          </a:p>
        </p:txBody>
      </p:sp>
    </p:spTree>
    <p:extLst>
      <p:ext uri="{BB962C8B-B14F-4D97-AF65-F5344CB8AC3E}">
        <p14:creationId xmlns:p14="http://schemas.microsoft.com/office/powerpoint/2010/main" val="78350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F06E3-B445-A942-9D23-1C135B4F3D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'</a:t>
            </a:r>
            <a:r>
              <a:rPr lang="en-US" dirty="0" err="1"/>
              <a:t>ba</a:t>
            </a:r>
            <a:r>
              <a:rPr lang="en-US" dirty="0"/>
              <a:t>' + 20</a:t>
            </a:r>
          </a:p>
          <a:p>
            <a:r>
              <a:rPr lang="en-US" dirty="0"/>
              <a:t>'</a:t>
            </a:r>
            <a:r>
              <a:rPr lang="en-US" dirty="0" err="1"/>
              <a:t>ba</a:t>
            </a:r>
            <a:r>
              <a:rPr lang="en-US" dirty="0"/>
              <a:t>' * '</a:t>
            </a:r>
            <a:r>
              <a:rPr lang="en-US" dirty="0" err="1"/>
              <a:t>na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You can't concatenate strings and numbers; you can't multiply strings</a:t>
            </a:r>
          </a:p>
        </p:txBody>
      </p:sp>
    </p:spTree>
    <p:extLst>
      <p:ext uri="{BB962C8B-B14F-4D97-AF65-F5344CB8AC3E}">
        <p14:creationId xmlns:p14="http://schemas.microsoft.com/office/powerpoint/2010/main" val="305545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036D4F-643D-EB44-9BC4-7D6CFECAA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use the string operators to work with variables</a:t>
            </a:r>
          </a:p>
        </p:txBody>
      </p:sp>
    </p:spTree>
    <p:extLst>
      <p:ext uri="{BB962C8B-B14F-4D97-AF65-F5344CB8AC3E}">
        <p14:creationId xmlns:p14="http://schemas.microsoft.com/office/powerpoint/2010/main" val="327868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3B19DD-196E-9A4C-97D5-489B5949AA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 = '</a:t>
            </a:r>
            <a:r>
              <a:rPr lang="en-US" dirty="0" err="1"/>
              <a:t>ba</a:t>
            </a:r>
            <a:r>
              <a:rPr lang="en-US" dirty="0"/>
              <a:t>'</a:t>
            </a:r>
          </a:p>
          <a:p>
            <a:r>
              <a:rPr lang="en-US" dirty="0"/>
              <a:t>t = '</a:t>
            </a:r>
            <a:r>
              <a:rPr lang="en-US" dirty="0" err="1"/>
              <a:t>na</a:t>
            </a:r>
            <a:r>
              <a:rPr lang="en-US" dirty="0"/>
              <a:t>'</a:t>
            </a:r>
          </a:p>
          <a:p>
            <a:r>
              <a:rPr lang="en-US" dirty="0"/>
              <a:t>u = s + (t * 2)</a:t>
            </a:r>
          </a:p>
          <a:p>
            <a:r>
              <a:rPr lang="en-US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65389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9F25D5-6020-3B40-813B-20D5627B9C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the string operators, we can rewrite the input name program so that it formats its output nicely on one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3334C9-21EC-7C4A-BEDD-E621204B91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34049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'What is your name?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'Thank you. Your name is:'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E3D42-B435-EE4D-82E1-D59467403A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8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5026B-3DBD-B64B-8BF4-C92D86DAB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this module, we'll take a closer look at Python's support for text.</a:t>
            </a:r>
          </a:p>
          <a:p>
            <a:r>
              <a:rPr lang="en-US" dirty="0"/>
              <a:t>That's right, we'll talk more about strings: what they are and how to work with them.</a:t>
            </a:r>
          </a:p>
        </p:txBody>
      </p:sp>
    </p:spTree>
    <p:extLst>
      <p:ext uri="{BB962C8B-B14F-4D97-AF65-F5344CB8AC3E}">
        <p14:creationId xmlns:p14="http://schemas.microsoft.com/office/powerpoint/2010/main" val="3449524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972210-79C4-C941-A822-3ACD2D0F2D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python input-</a:t>
            </a:r>
            <a:r>
              <a:rPr lang="en-US" dirty="0" err="1"/>
              <a:t>name.py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1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DB1EB8-F065-FF4C-A169-C9FA64B4C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'What is your name?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'Thank you. Your name is: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0AA9C-BD35-5A4E-A51E-14C08A02B0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6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E1A203-877D-A040-B541-D385A345D4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python input-name-one-</a:t>
            </a:r>
            <a:r>
              <a:rPr lang="en-US" dirty="0" err="1"/>
              <a:t>line.py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55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CTECH401_M3_04</a:t>
            </a:r>
          </a:p>
          <a:p>
            <a:r>
              <a:rPr lang="en-US" dirty="0">
                <a:solidFill>
                  <a:schemeClr val="bg1"/>
                </a:solidFill>
              </a:rPr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1188427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A66241-9456-0B4E-812C-D63506D21C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we're going to increase our string vocabulary with some string </a:t>
            </a:r>
            <a:r>
              <a:rPr lang="en-US" i="1" dirty="0"/>
              <a:t>functions</a:t>
            </a:r>
          </a:p>
          <a:p>
            <a:r>
              <a:rPr lang="en-US" dirty="0"/>
              <a:t>A function is the thing with parentheses: you give it some data and it computes a value.</a:t>
            </a:r>
          </a:p>
          <a:p>
            <a:r>
              <a:rPr lang="en-US" dirty="0"/>
              <a:t>For example, the </a:t>
            </a:r>
            <a:r>
              <a:rPr lang="en-US" dirty="0" err="1"/>
              <a:t>int</a:t>
            </a:r>
            <a:r>
              <a:rPr lang="en-US" dirty="0"/>
              <a:t>() function takes a string and returns the integer that the digits in the string represent</a:t>
            </a:r>
          </a:p>
        </p:txBody>
      </p:sp>
    </p:spTree>
    <p:extLst>
      <p:ext uri="{BB962C8B-B14F-4D97-AF65-F5344CB8AC3E}">
        <p14:creationId xmlns:p14="http://schemas.microsoft.com/office/powerpoint/2010/main" val="2841112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EC1ABB-3D1E-6B4F-B7E3-F19891B5CB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('123')</a:t>
            </a:r>
          </a:p>
          <a:p>
            <a:endParaRPr lang="en-US" dirty="0"/>
          </a:p>
          <a:p>
            <a:r>
              <a:rPr lang="en-US" dirty="0"/>
              <a:t>Notice: we gave </a:t>
            </a:r>
            <a:r>
              <a:rPr lang="en-US" dirty="0" err="1"/>
              <a:t>int</a:t>
            </a:r>
            <a:r>
              <a:rPr lang="en-US" dirty="0"/>
              <a:t> a string </a:t>
            </a:r>
            <a:r>
              <a:rPr lang="en-US" i="1" dirty="0"/>
              <a:t>in quotes</a:t>
            </a:r>
            <a:r>
              <a:rPr lang="en-US" dirty="0"/>
              <a:t> and it gave back an integer </a:t>
            </a:r>
            <a:r>
              <a:rPr lang="en-US" i="1" dirty="0"/>
              <a:t>without quotes</a:t>
            </a:r>
            <a:r>
              <a:rPr lang="en-US" dirty="0"/>
              <a:t>. This is where data types are important.</a:t>
            </a:r>
          </a:p>
          <a:p>
            <a:endParaRPr lang="en-US" dirty="0"/>
          </a:p>
          <a:p>
            <a:r>
              <a:rPr lang="en-US" dirty="0"/>
              <a:t>'123' is a string: it has three characters: 1, 2, and 3.</a:t>
            </a:r>
          </a:p>
          <a:p>
            <a:endParaRPr lang="en-US" dirty="0"/>
          </a:p>
          <a:p>
            <a:r>
              <a:rPr lang="en-US" dirty="0"/>
              <a:t>123 is an integer: one hundred and twenty three</a:t>
            </a:r>
          </a:p>
        </p:txBody>
      </p:sp>
    </p:spTree>
    <p:extLst>
      <p:ext uri="{BB962C8B-B14F-4D97-AF65-F5344CB8AC3E}">
        <p14:creationId xmlns:p14="http://schemas.microsoft.com/office/powerpoint/2010/main" val="215552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91499A-C5E0-3140-9123-E2D0A7A60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might ask, is there a function that can do this in reverse? instead of taking a string and returning an integer, it takes an integer and returns a string?</a:t>
            </a:r>
          </a:p>
          <a:p>
            <a:r>
              <a:rPr lang="en-US" dirty="0"/>
              <a:t>Why, yes, there is. And if the function that converts to an integer is </a:t>
            </a:r>
            <a:r>
              <a:rPr lang="en-US" dirty="0" err="1"/>
              <a:t>int</a:t>
            </a:r>
            <a:r>
              <a:rPr lang="en-US" dirty="0"/>
              <a:t>(), what do you think the function that converts to a s string is called?</a:t>
            </a:r>
          </a:p>
          <a:p>
            <a:r>
              <a:rPr lang="en-US" dirty="0"/>
              <a:t>That's right: it's </a:t>
            </a:r>
            <a:r>
              <a:rPr lang="en-US" dirty="0" err="1"/>
              <a:t>str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6876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A5E76-D99C-6F42-863C-42AF12F613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str</a:t>
            </a:r>
            <a:r>
              <a:rPr lang="en-US" dirty="0"/>
              <a:t>(123)</a:t>
            </a:r>
          </a:p>
          <a:p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() takes an integer, </a:t>
            </a:r>
            <a:r>
              <a:rPr lang="en-US" i="1" dirty="0"/>
              <a:t>without</a:t>
            </a:r>
            <a:r>
              <a:rPr lang="en-US" dirty="0"/>
              <a:t> quotes, and returns a string, </a:t>
            </a:r>
            <a:r>
              <a:rPr lang="en-US" i="1" dirty="0"/>
              <a:t>with </a:t>
            </a:r>
            <a:r>
              <a:rPr lang="en-US" dirty="0"/>
              <a:t>quotes</a:t>
            </a:r>
          </a:p>
          <a:p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(50000)</a:t>
            </a:r>
          </a:p>
          <a:p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('123'))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(123))</a:t>
            </a:r>
          </a:p>
        </p:txBody>
      </p:sp>
    </p:spTree>
    <p:extLst>
      <p:ext uri="{BB962C8B-B14F-4D97-AF65-F5344CB8AC3E}">
        <p14:creationId xmlns:p14="http://schemas.microsoft.com/office/powerpoint/2010/main" val="258443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174C80-3590-4344-843B-DEAFAE81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 err="1"/>
              <a:t>str</a:t>
            </a:r>
            <a:r>
              <a:rPr lang="en-US" dirty="0"/>
              <a:t>() in combination with +</a:t>
            </a:r>
          </a:p>
        </p:txBody>
      </p:sp>
    </p:spTree>
    <p:extLst>
      <p:ext uri="{BB962C8B-B14F-4D97-AF65-F5344CB8AC3E}">
        <p14:creationId xmlns:p14="http://schemas.microsoft.com/office/powerpoint/2010/main" val="2757081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A7E6CD-B6A5-6F46-8F63-62B3DDB887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924997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'The number is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100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333FF-AD8A-634B-AF24-9FB9983E98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1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CTECH401_M3_02</a:t>
            </a:r>
          </a:p>
          <a:p>
            <a:r>
              <a:rPr lang="en-US" dirty="0">
                <a:solidFill>
                  <a:schemeClr val="bg1"/>
                </a:solidFill>
              </a:rPr>
              <a:t>Strings and Characters</a:t>
            </a:r>
          </a:p>
        </p:txBody>
      </p:sp>
    </p:spTree>
    <p:extLst>
      <p:ext uri="{BB962C8B-B14F-4D97-AF65-F5344CB8AC3E}">
        <p14:creationId xmlns:p14="http://schemas.microsoft.com/office/powerpoint/2010/main" val="3710759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A5E76-D99C-6F42-863C-42AF12F613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If we tried to do this without the </a:t>
            </a:r>
            <a:r>
              <a:rPr lang="en-US" dirty="0" err="1"/>
              <a:t>str</a:t>
            </a:r>
            <a:r>
              <a:rPr lang="en-US" dirty="0"/>
              <a:t>(), there would be a problem. 'the number is' is a string, and 100 is an integer, so + can't combine them. We need to convert 100 to the string one zero zero using </a:t>
            </a:r>
            <a:r>
              <a:rPr lang="en-US" dirty="0" err="1"/>
              <a:t>str</a:t>
            </a:r>
            <a:r>
              <a:rPr lang="en-US"/>
              <a:t>()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5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5026B-3DBD-B64B-8BF4-C92D86DAB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string is made up of </a:t>
            </a:r>
            <a:r>
              <a:rPr lang="en-US" i="1" dirty="0"/>
              <a:t>characters</a:t>
            </a:r>
            <a:r>
              <a:rPr lang="en-US" dirty="0"/>
              <a:t> like letters, digits, spaces, punctuation, etc.</a:t>
            </a:r>
          </a:p>
          <a:p>
            <a:pPr lvl="1"/>
            <a:r>
              <a:rPr lang="en-US" dirty="0"/>
              <a:t>They're like a string of beads, one after the next</a:t>
            </a:r>
          </a:p>
          <a:p>
            <a:r>
              <a:rPr lang="en-US" dirty="0"/>
              <a:t>Characters can be Roman letters: a, b, c, A, B, C</a:t>
            </a:r>
          </a:p>
          <a:p>
            <a:r>
              <a:rPr lang="en-US" dirty="0"/>
              <a:t>They can be accented: </a:t>
            </a:r>
            <a:r>
              <a:rPr lang="en-US" dirty="0" err="1"/>
              <a:t>é</a:t>
            </a:r>
            <a:r>
              <a:rPr lang="en-US" dirty="0"/>
              <a:t> or </a:t>
            </a:r>
            <a:r>
              <a:rPr lang="en-US" dirty="0" err="1"/>
              <a:t>ñ</a:t>
            </a:r>
            <a:r>
              <a:rPr lang="en-US" dirty="0"/>
              <a:t> or </a:t>
            </a:r>
            <a:r>
              <a:rPr lang="en-US" dirty="0" err="1"/>
              <a:t>ç</a:t>
            </a:r>
            <a:endParaRPr lang="en-US" dirty="0"/>
          </a:p>
          <a:p>
            <a:r>
              <a:rPr lang="en-US" dirty="0"/>
              <a:t>Or in non-Roman alphabets: </a:t>
            </a:r>
            <a:r>
              <a:rPr lang="en-US" dirty="0" err="1"/>
              <a:t>ש</a:t>
            </a:r>
            <a:r>
              <a:rPr lang="en-US" dirty="0"/>
              <a:t>, </a:t>
            </a:r>
            <a:r>
              <a:rPr lang="hi-IN" dirty="0"/>
              <a:t>ऑ</a:t>
            </a:r>
            <a:r>
              <a:rPr lang="en-US" dirty="0"/>
              <a:t>, </a:t>
            </a:r>
          </a:p>
          <a:p>
            <a:r>
              <a:rPr lang="en-US" dirty="0"/>
              <a:t>Or an emoji: 😀 🚠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6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BC9025-FA7E-3A44-94CE-589148E34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'Hello' is a string with five characters</a:t>
            </a:r>
          </a:p>
          <a:p>
            <a:r>
              <a:rPr lang="en-US" dirty="0"/>
              <a:t>'Hi, there!' is a string with nine characters (the comma, space, and exclamation point all count)</a:t>
            </a:r>
          </a:p>
          <a:p>
            <a:r>
              <a:rPr lang="en-US" dirty="0"/>
              <a:t>'😀' is a string with one character: the grinning face emoji</a:t>
            </a:r>
          </a:p>
          <a:p>
            <a:r>
              <a:rPr lang="en-US" dirty="0"/>
              <a:t>' ' is a string with one character: a space</a:t>
            </a:r>
          </a:p>
          <a:p>
            <a:r>
              <a:rPr lang="en-US" dirty="0"/>
              <a:t>'' is a string with zero characters: the </a:t>
            </a:r>
            <a:r>
              <a:rPr lang="en-US" i="1" dirty="0"/>
              <a:t>empty </a:t>
            </a:r>
            <a:r>
              <a:rPr lang="en-US" dirty="0"/>
              <a:t>string (which is different from a space)</a:t>
            </a:r>
          </a:p>
        </p:txBody>
      </p:sp>
    </p:spTree>
    <p:extLst>
      <p:ext uri="{BB962C8B-B14F-4D97-AF65-F5344CB8AC3E}">
        <p14:creationId xmlns:p14="http://schemas.microsoft.com/office/powerpoint/2010/main" val="274514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36C3A-BA28-6941-80B4-CB676A6817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Strings in Python are enclosed in single quotes</a:t>
            </a:r>
          </a:p>
          <a:p>
            <a:pPr lvl="1"/>
            <a:r>
              <a:rPr lang="en-US" dirty="0"/>
              <a:t>'Hello world!'</a:t>
            </a:r>
          </a:p>
          <a:p>
            <a:pPr lvl="1"/>
            <a:r>
              <a:rPr lang="en-US" dirty="0"/>
              <a:t>These are string </a:t>
            </a:r>
            <a:r>
              <a:rPr lang="en-US" i="1" dirty="0"/>
              <a:t>literals</a:t>
            </a:r>
            <a:r>
              <a:rPr lang="en-US" dirty="0"/>
              <a:t>: what is between the quotes is </a:t>
            </a:r>
            <a:r>
              <a:rPr lang="en-US" i="1" dirty="0"/>
              <a:t>literally</a:t>
            </a:r>
            <a:r>
              <a:rPr lang="en-US" dirty="0"/>
              <a:t> the characters in the string, not more Python code</a:t>
            </a:r>
          </a:p>
          <a:p>
            <a:r>
              <a:rPr lang="en-US" dirty="0"/>
              <a:t>Double quotes are also okay</a:t>
            </a:r>
          </a:p>
          <a:p>
            <a:pPr lvl="1"/>
            <a:r>
              <a:rPr lang="en-US" dirty="0"/>
              <a:t>but you have to be consistent: you can't start a string with a single quote and end with a double, or vice versa</a:t>
            </a:r>
          </a:p>
          <a:p>
            <a:r>
              <a:rPr lang="en-US" dirty="0"/>
              <a:t>We'll stick to single quotes, since that's how the Python interpreter prints strings</a:t>
            </a:r>
          </a:p>
          <a:p>
            <a:r>
              <a:rPr lang="en-US" dirty="0"/>
              <a:t>Avoid smart quotes! Don't code in a program like Word that auto-"corrects" to insert them</a:t>
            </a:r>
          </a:p>
        </p:txBody>
      </p:sp>
    </p:spTree>
    <p:extLst>
      <p:ext uri="{BB962C8B-B14F-4D97-AF65-F5344CB8AC3E}">
        <p14:creationId xmlns:p14="http://schemas.microsoft.com/office/powerpoint/2010/main" val="296517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7BB6C4-AD99-2F4B-A3C1-4C9C9C961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the string you want has a single quote in it?</a:t>
            </a:r>
          </a:p>
        </p:txBody>
      </p:sp>
    </p:spTree>
    <p:extLst>
      <p:ext uri="{BB962C8B-B14F-4D97-AF65-F5344CB8AC3E}">
        <p14:creationId xmlns:p14="http://schemas.microsoft.com/office/powerpoint/2010/main" val="45563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F86B77-AE1B-BA4E-8C71-B84D57C201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print('I don't care')</a:t>
            </a:r>
          </a:p>
          <a:p>
            <a:endParaRPr lang="en-US" dirty="0"/>
          </a:p>
          <a:p>
            <a:r>
              <a:rPr lang="en-US" i="1" dirty="0"/>
              <a:t>That doesn't work, since Python thinks the string ends at the single quote after the n and doesn't know what to do with the t care</a:t>
            </a:r>
          </a:p>
          <a:p>
            <a:endParaRPr lang="en-US" dirty="0"/>
          </a:p>
          <a:p>
            <a:r>
              <a:rPr lang="en-US" dirty="0"/>
              <a:t>print('I don\'t care')</a:t>
            </a:r>
          </a:p>
          <a:p>
            <a:endParaRPr lang="en-US" dirty="0"/>
          </a:p>
          <a:p>
            <a:r>
              <a:rPr lang="en-US" i="1" dirty="0"/>
              <a:t>To fix it, you need to 'escape' the single quote by putting backslash in front of it. That tells Python, "the next character is literally a single quote that's part of the string, not the end of the string"</a:t>
            </a:r>
          </a:p>
        </p:txBody>
      </p:sp>
    </p:spTree>
    <p:extLst>
      <p:ext uri="{BB962C8B-B14F-4D97-AF65-F5344CB8AC3E}">
        <p14:creationId xmlns:p14="http://schemas.microsoft.com/office/powerpoint/2010/main" val="352161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CTECH401_M3_03</a:t>
            </a:r>
          </a:p>
          <a:p>
            <a:r>
              <a:rPr lang="en-US" dirty="0">
                <a:solidFill>
                  <a:schemeClr val="bg1"/>
                </a:solidFill>
              </a:rPr>
              <a:t>String Operators</a:t>
            </a:r>
          </a:p>
        </p:txBody>
      </p:sp>
    </p:spTree>
    <p:extLst>
      <p:ext uri="{BB962C8B-B14F-4D97-AF65-F5344CB8AC3E}">
        <p14:creationId xmlns:p14="http://schemas.microsoft.com/office/powerpoint/2010/main" val="3494650773"/>
      </p:ext>
    </p:extLst>
  </p:cSld>
  <p:clrMapOvr>
    <a:masterClrMapping/>
  </p:clrMapOvr>
</p:sld>
</file>

<file path=ppt/theme/theme1.xml><?xml version="1.0" encoding="utf-8"?>
<a:theme xmlns:a="http://schemas.openxmlformats.org/drawingml/2006/main" name="eCornell Technic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 Talking Point Template" id="{B245D8E8-1965-D443-AD18-33467E8CF301}" vid="{D249C607-E79C-A645-A7B8-E5967ADB7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eCornell Technical Theme</Template>
  <TotalTime>1438</TotalTime>
  <Words>1010</Words>
  <Application>Microsoft Macintosh PowerPoint</Application>
  <PresentationFormat>Widescreen</PresentationFormat>
  <Paragraphs>102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CambriaMath</vt:lpstr>
      <vt:lpstr>Consolas</vt:lpstr>
      <vt:lpstr>eCornell Technical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Del Angel</dc:creator>
  <cp:lastModifiedBy>James Grimmelmann</cp:lastModifiedBy>
  <cp:revision>64</cp:revision>
  <dcterms:created xsi:type="dcterms:W3CDTF">2018-05-23T17:51:33Z</dcterms:created>
  <dcterms:modified xsi:type="dcterms:W3CDTF">2019-02-05T18:33:22Z</dcterms:modified>
</cp:coreProperties>
</file>