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3"/>
  </p:notesMasterIdLst>
  <p:sldIdLst>
    <p:sldId id="347" r:id="rId2"/>
    <p:sldId id="348" r:id="rId3"/>
    <p:sldId id="349" r:id="rId4"/>
    <p:sldId id="350" r:id="rId5"/>
    <p:sldId id="352" r:id="rId6"/>
    <p:sldId id="353" r:id="rId7"/>
    <p:sldId id="354" r:id="rId8"/>
    <p:sldId id="355" r:id="rId9"/>
    <p:sldId id="357" r:id="rId10"/>
    <p:sldId id="356" r:id="rId11"/>
    <p:sldId id="358" r:id="rId12"/>
    <p:sldId id="359" r:id="rId13"/>
    <p:sldId id="360" r:id="rId14"/>
    <p:sldId id="389" r:id="rId15"/>
    <p:sldId id="361" r:id="rId16"/>
    <p:sldId id="362" r:id="rId17"/>
    <p:sldId id="364" r:id="rId18"/>
    <p:sldId id="365" r:id="rId19"/>
    <p:sldId id="414" r:id="rId20"/>
    <p:sldId id="415" r:id="rId21"/>
    <p:sldId id="367" r:id="rId22"/>
    <p:sldId id="416" r:id="rId23"/>
    <p:sldId id="368" r:id="rId24"/>
    <p:sldId id="366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79" r:id="rId36"/>
    <p:sldId id="380" r:id="rId37"/>
    <p:sldId id="381" r:id="rId38"/>
    <p:sldId id="384" r:id="rId39"/>
    <p:sldId id="382" r:id="rId40"/>
    <p:sldId id="383" r:id="rId41"/>
    <p:sldId id="385" r:id="rId42"/>
    <p:sldId id="387" r:id="rId43"/>
    <p:sldId id="386" r:id="rId44"/>
    <p:sldId id="388" r:id="rId45"/>
    <p:sldId id="390" r:id="rId46"/>
    <p:sldId id="417" r:id="rId47"/>
    <p:sldId id="391" r:id="rId48"/>
    <p:sldId id="392" r:id="rId49"/>
    <p:sldId id="418" r:id="rId50"/>
    <p:sldId id="393" r:id="rId51"/>
    <p:sldId id="394" r:id="rId52"/>
    <p:sldId id="419" r:id="rId53"/>
    <p:sldId id="396" r:id="rId54"/>
    <p:sldId id="397" r:id="rId55"/>
    <p:sldId id="420" r:id="rId56"/>
    <p:sldId id="398" r:id="rId57"/>
    <p:sldId id="399" r:id="rId58"/>
    <p:sldId id="400" r:id="rId59"/>
    <p:sldId id="402" r:id="rId60"/>
    <p:sldId id="401" r:id="rId61"/>
    <p:sldId id="403" r:id="rId62"/>
    <p:sldId id="404" r:id="rId63"/>
    <p:sldId id="405" r:id="rId64"/>
    <p:sldId id="406" r:id="rId65"/>
    <p:sldId id="407" r:id="rId66"/>
    <p:sldId id="408" r:id="rId67"/>
    <p:sldId id="409" r:id="rId68"/>
    <p:sldId id="411" r:id="rId69"/>
    <p:sldId id="410" r:id="rId70"/>
    <p:sldId id="412" r:id="rId71"/>
    <p:sldId id="413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2424"/>
    <a:srgbClr val="A6A7A4"/>
    <a:srgbClr val="EA1E24"/>
    <a:srgbClr val="B3B3B3"/>
    <a:srgbClr val="ECECEC"/>
    <a:srgbClr val="4D4F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12"/>
    <p:restoredTop sz="77388"/>
  </p:normalViewPr>
  <p:slideViewPr>
    <p:cSldViewPr snapToGrid="0" snapToObjects="1">
      <p:cViewPr varScale="1">
        <p:scale>
          <a:sx n="94" d="100"/>
          <a:sy n="94" d="100"/>
        </p:scale>
        <p:origin x="1720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8ACD8-6E14-F146-9986-2DDB8F18C1FA}" type="datetimeFigureOut">
              <a:rPr lang="en-US" smtClean="0"/>
              <a:t>2/5/19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14FCA-A5D1-0749-96A8-1423D61C5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74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2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62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37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66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29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30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66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13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itle Slide">
    <p:bg>
      <p:bgPr>
        <a:solidFill>
          <a:srgbClr val="EA1E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928687" y="1143000"/>
            <a:ext cx="2416397" cy="239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r">
              <a:spcBef>
                <a:spcPts val="747"/>
              </a:spcBef>
              <a:buClr>
                <a:srgbClr val="800000"/>
              </a:buClr>
              <a:buSzPts val="2800"/>
              <a:buNone/>
            </a:pPr>
            <a:r>
              <a:rPr lang="en" sz="4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Module #</a:t>
            </a:r>
          </a:p>
          <a:p>
            <a:pPr marL="0" indent="0" algn="r">
              <a:spcBef>
                <a:spcPts val="747"/>
              </a:spcBef>
              <a:buClr>
                <a:srgbClr val="800000"/>
              </a:buClr>
              <a:buSzPts val="2800"/>
              <a:buNone/>
            </a:pPr>
            <a:r>
              <a:rPr lang="en" sz="4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Video #</a:t>
            </a:r>
          </a:p>
          <a:p>
            <a:pPr marL="0" indent="0" algn="r">
              <a:spcBef>
                <a:spcPts val="747"/>
              </a:spcBef>
              <a:buClr>
                <a:srgbClr val="800000"/>
              </a:buClr>
              <a:buSzPts val="2800"/>
              <a:buNone/>
            </a:pPr>
            <a:r>
              <a:rPr lang="en" sz="4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Title: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marL="228600" marR="0" lvl="0" indent="-41148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Edit Master text styles</a:t>
            </a:r>
          </a:p>
          <a:p>
            <a:pPr marL="228600" marR="0" lvl="1" indent="-41148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Second level</a:t>
            </a:r>
          </a:p>
          <a:p>
            <a:pPr marL="228600" marR="0" lvl="2" indent="-41148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2400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92960-2489-3744-9C81-E560B6633B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198" y="179456"/>
            <a:ext cx="11787394" cy="64698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644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-Screen Co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892800" y="359330"/>
            <a:ext cx="6011900" cy="924997"/>
          </a:xfrm>
          <a:blipFill dpi="0" rotWithShape="1">
            <a:blip r:embed="rId2"/>
            <a:srcRect/>
            <a:tile tx="0" ty="0" sx="100000" sy="100000" flip="none" algn="l"/>
          </a:blipFill>
          <a:ln>
            <a:noFill/>
          </a:ln>
        </p:spPr>
        <p:txBody>
          <a:bodyPr wrap="square" lIns="182880" tIns="45720" rIns="182880" bIns="91440">
            <a:sp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>
                <a:latin typeface="Consolas" charset="0"/>
                <a:ea typeface="Consolas" charset="0"/>
                <a:cs typeface="Consolas" charset="0"/>
              </a:defRPr>
            </a:lvl1pPr>
          </a:lstStyle>
          <a:p>
            <a:pPr lvl="0"/>
            <a:r>
              <a:rPr lang="en-US" dirty="0"/>
              <a:t>&lt;click to add half screen code sample – top-aligned, 45 wide&gt;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49123" y="5167857"/>
            <a:ext cx="10955577" cy="509498"/>
          </a:xfrm>
          <a:blipFill dpi="0" rotWithShape="1">
            <a:blip r:embed="rId2"/>
            <a:srcRect/>
            <a:tile tx="0" ty="0" sx="100000" sy="100000" flip="none" algn="l"/>
          </a:blipFill>
        </p:spPr>
        <p:txBody>
          <a:bodyPr wrap="square" lIns="182880" tIns="45720" rIns="182880" bIns="91440">
            <a:sp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>
                <a:latin typeface="Consolas" charset="0"/>
                <a:ea typeface="Consolas" charset="0"/>
                <a:cs typeface="Consolas" charset="0"/>
              </a:defRPr>
            </a:lvl1pPr>
          </a:lstStyle>
          <a:p>
            <a:pPr lvl="0"/>
            <a:r>
              <a:rPr lang="en-US" dirty="0"/>
              <a:t>&lt;click to add full screen code sample&gt;</a:t>
            </a:r>
          </a:p>
        </p:txBody>
      </p:sp>
    </p:spTree>
    <p:extLst>
      <p:ext uri="{BB962C8B-B14F-4D97-AF65-F5344CB8AC3E}">
        <p14:creationId xmlns:p14="http://schemas.microsoft.com/office/powerpoint/2010/main" val="1417221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ve Co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443F8-D861-1D40-B2CB-178ED8F0FE1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12034" y="238538"/>
            <a:ext cx="11804375" cy="6480314"/>
          </a:xfrm>
        </p:spPr>
        <p:txBody>
          <a:bodyPr/>
          <a:lstStyle>
            <a:lvl1pPr marL="0" indent="0">
              <a:buNone/>
              <a:defRPr sz="3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Live terminal code samples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874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for Brows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49B8AB-CBF4-E84E-AB4D-0D258B17CC94}"/>
              </a:ext>
            </a:extLst>
          </p:cNvPr>
          <p:cNvSpPr txBox="1"/>
          <p:nvPr userDrawn="1"/>
        </p:nvSpPr>
        <p:spPr>
          <a:xfrm>
            <a:off x="291547" y="172278"/>
            <a:ext cx="11767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Browser Transcript/Examples</a:t>
            </a:r>
          </a:p>
        </p:txBody>
      </p:sp>
    </p:spTree>
    <p:extLst>
      <p:ext uri="{BB962C8B-B14F-4D97-AF65-F5344CB8AC3E}">
        <p14:creationId xmlns:p14="http://schemas.microsoft.com/office/powerpoint/2010/main" val="1990807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Facing PP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A4FF4B-3F5F-E04D-A6AC-DA761681CF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37198" y="215900"/>
            <a:ext cx="2534127" cy="11396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1EF09E-689C-EA44-9594-C655C0BC072F}"/>
              </a:ext>
            </a:extLst>
          </p:cNvPr>
          <p:cNvSpPr txBox="1"/>
          <p:nvPr userDrawn="1"/>
        </p:nvSpPr>
        <p:spPr>
          <a:xfrm>
            <a:off x="139700" y="101600"/>
            <a:ext cx="934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User Facing Slide (Post Production)</a:t>
            </a:r>
          </a:p>
        </p:txBody>
      </p:sp>
    </p:spTree>
    <p:extLst>
      <p:ext uri="{BB962C8B-B14F-4D97-AF65-F5344CB8AC3E}">
        <p14:creationId xmlns:p14="http://schemas.microsoft.com/office/powerpoint/2010/main" val="84380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775" y="400050"/>
            <a:ext cx="11258549" cy="6157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5307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50" r:id="rId3"/>
    <p:sldLayoutId id="2147483662" r:id="rId4"/>
    <p:sldLayoutId id="2147483665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41148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11480" algn="l" defTabSz="914400" rtl="0" eaLnBrk="1" latinLnBrk="0" hangingPunct="1">
        <a:lnSpc>
          <a:spcPct val="90000"/>
        </a:lnSpc>
        <a:spcBef>
          <a:spcPts val="500"/>
        </a:spcBef>
        <a:buFont typeface="CambriaMath" charset="0"/>
        <a:buChar char="⎯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1148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  <a:p>
            <a:r>
              <a:rPr lang="en-US" dirty="0">
                <a:solidFill>
                  <a:schemeClr val="bg1"/>
                </a:solidFill>
              </a:rPr>
              <a:t>CTECH401_M4_01</a:t>
            </a:r>
          </a:p>
          <a:p>
            <a:r>
              <a:rPr lang="en-US" dirty="0">
                <a:solidFill>
                  <a:schemeClr val="bg1"/>
                </a:solidFill>
              </a:rPr>
              <a:t>Module Intro</a:t>
            </a:r>
          </a:p>
        </p:txBody>
      </p:sp>
    </p:spTree>
    <p:extLst>
      <p:ext uri="{BB962C8B-B14F-4D97-AF65-F5344CB8AC3E}">
        <p14:creationId xmlns:p14="http://schemas.microsoft.com/office/powerpoint/2010/main" val="123786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26C285-FAD6-424B-8BFD-D9C3564ED7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Very, very important.</a:t>
            </a:r>
          </a:p>
          <a:p>
            <a:r>
              <a:rPr lang="en-US" dirty="0"/>
              <a:t>Look at the indentation.</a:t>
            </a:r>
          </a:p>
          <a:p>
            <a:r>
              <a:rPr lang="en-US" dirty="0"/>
              <a:t>The body (here, the print statement) is indented by four spaces from the rest of the program.</a:t>
            </a:r>
          </a:p>
          <a:p>
            <a:r>
              <a:rPr lang="en-US" dirty="0"/>
              <a:t>You </a:t>
            </a:r>
            <a:r>
              <a:rPr lang="en-US" i="1" dirty="0"/>
              <a:t>have</a:t>
            </a:r>
            <a:r>
              <a:rPr lang="en-US" dirty="0"/>
              <a:t> to indent the body of an if in Python. It doesn't work if you don't.</a:t>
            </a:r>
          </a:p>
        </p:txBody>
      </p:sp>
    </p:spTree>
    <p:extLst>
      <p:ext uri="{BB962C8B-B14F-4D97-AF65-F5344CB8AC3E}">
        <p14:creationId xmlns:p14="http://schemas.microsoft.com/office/powerpoint/2010/main" val="321138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05EB2D-1E75-2942-A169-99DD9D8938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1340495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'Name an animal: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==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'dog'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'Cool. I like dogs, too.'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4BE81-0F84-4446-AF92-2A2EFFFBD2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&lt;animal2.py&gt;</a:t>
            </a:r>
          </a:p>
        </p:txBody>
      </p:sp>
    </p:spTree>
    <p:extLst>
      <p:ext uri="{BB962C8B-B14F-4D97-AF65-F5344CB8AC3E}">
        <p14:creationId xmlns:p14="http://schemas.microsoft.com/office/powerpoint/2010/main" val="1733434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19F53B-EDAC-8B4B-B760-3860DDB7BD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$ python animal2.py</a:t>
            </a:r>
          </a:p>
          <a:p>
            <a:endParaRPr lang="en-US" dirty="0"/>
          </a:p>
          <a:p>
            <a:r>
              <a:rPr lang="en-US" i="1" dirty="0"/>
              <a:t>Whoops! That's an error. It expected an indented block.</a:t>
            </a:r>
          </a:p>
        </p:txBody>
      </p:sp>
    </p:spTree>
    <p:extLst>
      <p:ext uri="{BB962C8B-B14F-4D97-AF65-F5344CB8AC3E}">
        <p14:creationId xmlns:p14="http://schemas.microsoft.com/office/powerpoint/2010/main" val="626031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9FBA36-71D9-3A49-B448-29D21FEB23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Python, statements at the same indentation level go together. You indent further inside an if body, and stop indenting more when the if body is done.</a:t>
            </a:r>
          </a:p>
          <a:p>
            <a:r>
              <a:rPr lang="en-US" dirty="0"/>
              <a:t>Other languages let you put spaces and tabs anywhere you want, and programmers use indentation as a way to organize their programs and make them look nice and readable</a:t>
            </a:r>
          </a:p>
          <a:p>
            <a:r>
              <a:rPr lang="en-US" dirty="0"/>
              <a:t>Python makes this explicit, and mandatory. It's one of the most distinctive things about the language</a:t>
            </a:r>
          </a:p>
        </p:txBody>
      </p:sp>
    </p:spTree>
    <p:extLst>
      <p:ext uri="{BB962C8B-B14F-4D97-AF65-F5344CB8AC3E}">
        <p14:creationId xmlns:p14="http://schemas.microsoft.com/office/powerpoint/2010/main" val="4202689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1E29E7-93AB-2A48-A1D7-7FC9E62D0B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most common and widely accepted way to do indentation in Python is </a:t>
            </a:r>
            <a:r>
              <a:rPr lang="en-US" i="1" dirty="0"/>
              <a:t>four spaces</a:t>
            </a:r>
            <a:r>
              <a:rPr lang="en-US" dirty="0"/>
              <a:t>. Hit the space bar four times.</a:t>
            </a:r>
          </a:p>
          <a:p>
            <a:r>
              <a:rPr lang="en-US" dirty="0"/>
              <a:t>There are other possible ways to do it, but this one is easy to remember and hard to get wrong. Four spaces!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513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  <a:p>
            <a:r>
              <a:rPr lang="en-US" dirty="0">
                <a:solidFill>
                  <a:schemeClr val="bg1"/>
                </a:solidFill>
              </a:rPr>
              <a:t>CTECH401_M4_03</a:t>
            </a:r>
          </a:p>
          <a:p>
            <a:r>
              <a:rPr lang="en-US" dirty="0">
                <a:solidFill>
                  <a:schemeClr val="bg1"/>
                </a:solidFill>
              </a:rPr>
              <a:t>Conditionals</a:t>
            </a:r>
          </a:p>
        </p:txBody>
      </p:sp>
    </p:spTree>
    <p:extLst>
      <p:ext uri="{BB962C8B-B14F-4D97-AF65-F5344CB8AC3E}">
        <p14:creationId xmlns:p14="http://schemas.microsoft.com/office/powerpoint/2010/main" val="200231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1D8A45-21B4-024B-8160-C636E5C7C4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Let's look at that animal program again and zoom in on the condition.</a:t>
            </a:r>
          </a:p>
        </p:txBody>
      </p:sp>
    </p:spTree>
    <p:extLst>
      <p:ext uri="{BB962C8B-B14F-4D97-AF65-F5344CB8AC3E}">
        <p14:creationId xmlns:p14="http://schemas.microsoft.com/office/powerpoint/2010/main" val="420974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07D2D7-3C87-E94C-B244-E761AC280E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1340495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'Name an animal: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==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'dog'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    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'Cool. I like dogs, too.'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5B6FF-731A-8B49-91CD-85B26B7A03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&lt;animal1.py&gt;</a:t>
            </a:r>
          </a:p>
        </p:txBody>
      </p:sp>
    </p:spTree>
    <p:extLst>
      <p:ext uri="{BB962C8B-B14F-4D97-AF65-F5344CB8AC3E}">
        <p14:creationId xmlns:p14="http://schemas.microsoft.com/office/powerpoint/2010/main" val="3700757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6961A7-0C0E-F044-AA70-6BC311190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Meet the comparison operator ==</a:t>
            </a:r>
          </a:p>
          <a:p>
            <a:r>
              <a:rPr lang="en-US" dirty="0"/>
              <a:t>The single equals sign = in the first line is an </a:t>
            </a:r>
            <a:r>
              <a:rPr lang="en-US" i="1" dirty="0"/>
              <a:t>assignment</a:t>
            </a:r>
            <a:r>
              <a:rPr lang="en-US" dirty="0"/>
              <a:t>: it gives the variable on the left the value on the right. So animal gets the value of whatever the input() function returns</a:t>
            </a:r>
          </a:p>
          <a:p>
            <a:r>
              <a:rPr lang="en-US" dirty="0"/>
              <a:t>The double equals sign == in the second line is a </a:t>
            </a:r>
            <a:r>
              <a:rPr lang="en-US" i="1" dirty="0"/>
              <a:t>comparison</a:t>
            </a:r>
            <a:r>
              <a:rPr lang="en-US" dirty="0"/>
              <a:t>: it tests whether the value on the left is equal to the value on the right. So it sees if the value of animal is the string 'dog'</a:t>
            </a:r>
          </a:p>
          <a:p>
            <a:r>
              <a:rPr lang="en-US" dirty="0"/>
              <a:t>Let's play around with it</a:t>
            </a:r>
          </a:p>
        </p:txBody>
      </p:sp>
    </p:spTree>
    <p:extLst>
      <p:ext uri="{BB962C8B-B14F-4D97-AF65-F5344CB8AC3E}">
        <p14:creationId xmlns:p14="http://schemas.microsoft.com/office/powerpoint/2010/main" val="1418310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0C3D43-AEA2-4B49-A66A-07411A429B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'dog' == 'dog' / True</a:t>
            </a:r>
          </a:p>
          <a:p>
            <a:r>
              <a:rPr lang="en-US" dirty="0"/>
              <a:t>'dog' == 'cat' / False</a:t>
            </a:r>
          </a:p>
          <a:p>
            <a:r>
              <a:rPr lang="en-US" dirty="0"/>
              <a:t>'dog' == 'Dog' / False – d and D are different</a:t>
            </a:r>
          </a:p>
        </p:txBody>
      </p:sp>
    </p:spTree>
    <p:extLst>
      <p:ext uri="{BB962C8B-B14F-4D97-AF65-F5344CB8AC3E}">
        <p14:creationId xmlns:p14="http://schemas.microsoft.com/office/powerpoint/2010/main" val="238965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0450A6-9E8D-E24D-8DCD-48A4A57FD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 far, the programs we've seen have all been straight lines: do this, do that</a:t>
            </a:r>
          </a:p>
          <a:p>
            <a:r>
              <a:rPr lang="en-US" dirty="0"/>
              <a:t>But more interesting programs </a:t>
            </a:r>
            <a:r>
              <a:rPr lang="en-US" i="1" dirty="0"/>
              <a:t>make choices</a:t>
            </a:r>
            <a:r>
              <a:rPr lang="en-US" dirty="0"/>
              <a:t>. IF the user's password is correct, show them the account overview, otherwise show the incorrect password message</a:t>
            </a:r>
          </a:p>
          <a:p>
            <a:r>
              <a:rPr lang="en-US" dirty="0"/>
              <a:t>Choosing what to do next in a program is called </a:t>
            </a:r>
            <a:r>
              <a:rPr lang="en-US" i="1" dirty="0"/>
              <a:t>control flow</a:t>
            </a:r>
            <a:r>
              <a:rPr lang="en-US" dirty="0"/>
              <a:t>: imagine that the computer's attention is flowing through the program like water in a pipe.</a:t>
            </a:r>
          </a:p>
          <a:p>
            <a:r>
              <a:rPr lang="en-US" dirty="0"/>
              <a:t>In this module, you'll learn how to open and close valves to direct the flow to one part of a program or another</a:t>
            </a:r>
          </a:p>
        </p:txBody>
      </p:sp>
    </p:spTree>
    <p:extLst>
      <p:ext uri="{BB962C8B-B14F-4D97-AF65-F5344CB8AC3E}">
        <p14:creationId xmlns:p14="http://schemas.microsoft.com/office/powerpoint/2010/main" val="4175269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0C3D43-AEA2-4B49-A66A-07411A429B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works for integers</a:t>
            </a:r>
          </a:p>
          <a:p>
            <a:r>
              <a:rPr lang="en-US" dirty="0"/>
              <a:t>10 == 10 / True </a:t>
            </a:r>
          </a:p>
          <a:p>
            <a:r>
              <a:rPr lang="en-US" dirty="0"/>
              <a:t>10 == 12 / False</a:t>
            </a:r>
          </a:p>
          <a:p>
            <a:endParaRPr lang="en-US" dirty="0"/>
          </a:p>
          <a:p>
            <a:r>
              <a:rPr lang="en-US" dirty="0"/>
              <a:t>You can compare integers and floats: both are numbers</a:t>
            </a:r>
          </a:p>
          <a:p>
            <a:r>
              <a:rPr lang="en-US" dirty="0"/>
              <a:t>10 == 10.0 / True </a:t>
            </a:r>
          </a:p>
          <a:p>
            <a:r>
              <a:rPr lang="en-US" dirty="0"/>
              <a:t>10 == 10.1 / False</a:t>
            </a:r>
          </a:p>
          <a:p>
            <a:endParaRPr lang="en-US" dirty="0"/>
          </a:p>
          <a:p>
            <a:r>
              <a:rPr lang="en-US" dirty="0"/>
              <a:t>But you can't compare numbers and strings</a:t>
            </a:r>
          </a:p>
          <a:p>
            <a:r>
              <a:rPr lang="en-US" dirty="0"/>
              <a:t>10 == 'dog' / False –incomparable types</a:t>
            </a:r>
          </a:p>
        </p:txBody>
      </p:sp>
    </p:spTree>
    <p:extLst>
      <p:ext uri="{BB962C8B-B14F-4D97-AF65-F5344CB8AC3E}">
        <p14:creationId xmlns:p14="http://schemas.microsoft.com/office/powerpoint/2010/main" val="1480387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0C3D43-AEA2-4B49-A66A-07411A429B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put a variable on one side of a comparison</a:t>
            </a:r>
          </a:p>
          <a:p>
            <a:r>
              <a:rPr lang="en-US" dirty="0"/>
              <a:t>x = 10</a:t>
            </a:r>
          </a:p>
          <a:p>
            <a:r>
              <a:rPr lang="en-US" dirty="0"/>
              <a:t>x == 10 / True – </a:t>
            </a:r>
          </a:p>
          <a:p>
            <a:endParaRPr lang="en-US" dirty="0"/>
          </a:p>
          <a:p>
            <a:r>
              <a:rPr lang="en-US" dirty="0"/>
              <a:t>Or both sides</a:t>
            </a:r>
          </a:p>
          <a:p>
            <a:endParaRPr lang="en-US" dirty="0"/>
          </a:p>
          <a:p>
            <a:r>
              <a:rPr lang="en-US" dirty="0"/>
              <a:t>y = 12</a:t>
            </a:r>
          </a:p>
          <a:p>
            <a:r>
              <a:rPr lang="en-US" dirty="0"/>
              <a:t>x == y / False </a:t>
            </a:r>
          </a:p>
        </p:txBody>
      </p:sp>
    </p:spTree>
    <p:extLst>
      <p:ext uri="{BB962C8B-B14F-4D97-AF65-F5344CB8AC3E}">
        <p14:creationId xmlns:p14="http://schemas.microsoft.com/office/powerpoint/2010/main" val="3991914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  <a:p>
            <a:r>
              <a:rPr lang="en-US" dirty="0">
                <a:solidFill>
                  <a:schemeClr val="bg1"/>
                </a:solidFill>
              </a:rPr>
              <a:t>CTECH401_M4_04</a:t>
            </a:r>
          </a:p>
          <a:p>
            <a:r>
              <a:rPr lang="en-US" dirty="0">
                <a:solidFill>
                  <a:schemeClr val="bg1"/>
                </a:solidFill>
              </a:rPr>
              <a:t>More Comparisons</a:t>
            </a:r>
          </a:p>
        </p:txBody>
      </p:sp>
    </p:spTree>
    <p:extLst>
      <p:ext uri="{BB962C8B-B14F-4D97-AF65-F5344CB8AC3E}">
        <p14:creationId xmlns:p14="http://schemas.microsoft.com/office/powerpoint/2010/main" val="1134859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47B7CA-1BE3-A349-B759-75447479B5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134049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'Enter a number: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&gt;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'Your number is greater than 5.'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71BFB-33A5-1442-88B1-81021E78D0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&lt;number1.py&gt;</a:t>
            </a:r>
          </a:p>
        </p:txBody>
      </p:sp>
    </p:spTree>
    <p:extLst>
      <p:ext uri="{BB962C8B-B14F-4D97-AF65-F5344CB8AC3E}">
        <p14:creationId xmlns:p14="http://schemas.microsoft.com/office/powerpoint/2010/main" val="4241541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AB2F6E-A8C2-D048-BD91-B059D09EEE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one uses another comparison operator: &gt;</a:t>
            </a:r>
          </a:p>
          <a:p>
            <a:r>
              <a:rPr lang="en-US" dirty="0"/>
              <a:t>It does what it says on the tin</a:t>
            </a:r>
          </a:p>
        </p:txBody>
      </p:sp>
    </p:spTree>
    <p:extLst>
      <p:ext uri="{BB962C8B-B14F-4D97-AF65-F5344CB8AC3E}">
        <p14:creationId xmlns:p14="http://schemas.microsoft.com/office/powerpoint/2010/main" val="1463224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DEC91A-9EA5-7049-8D26-DE94C20797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$ python number1.py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$ python number1.py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$ python number1.py</a:t>
            </a:r>
          </a:p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4226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EBFD02-504F-EB4B-B92B-04045ED474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There's a whole family of these basic comparison operators</a:t>
            </a:r>
          </a:p>
          <a:p>
            <a:r>
              <a:rPr lang="en-US" b="1" dirty="0"/>
              <a:t>need graphic for this</a:t>
            </a:r>
          </a:p>
          <a:p>
            <a:r>
              <a:rPr lang="en-US" dirty="0"/>
              <a:t>== you've met</a:t>
            </a:r>
          </a:p>
          <a:p>
            <a:r>
              <a:rPr lang="en-US" dirty="0"/>
              <a:t>&gt; greater than and its close friend &lt; less than</a:t>
            </a:r>
          </a:p>
          <a:p>
            <a:r>
              <a:rPr lang="en-US" dirty="0"/>
              <a:t>&gt;= greater or equals and its close friend &lt;=</a:t>
            </a:r>
          </a:p>
          <a:p>
            <a:r>
              <a:rPr lang="en-US" dirty="0"/>
              <a:t>and != not equal to. it's the exact opposite of ==</a:t>
            </a:r>
          </a:p>
        </p:txBody>
      </p:sp>
    </p:spTree>
    <p:extLst>
      <p:ext uri="{BB962C8B-B14F-4D97-AF65-F5344CB8AC3E}">
        <p14:creationId xmlns:p14="http://schemas.microsoft.com/office/powerpoint/2010/main" val="2506035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7425F5-6C83-FE42-BA5A-ED47B397501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80 == 81			False</a:t>
            </a:r>
          </a:p>
          <a:p>
            <a:r>
              <a:rPr lang="en-US" dirty="0"/>
              <a:t>80 != 81			True</a:t>
            </a:r>
          </a:p>
          <a:p>
            <a:r>
              <a:rPr lang="en-US" dirty="0"/>
              <a:t>80 == 80			True</a:t>
            </a:r>
          </a:p>
          <a:p>
            <a:r>
              <a:rPr lang="en-US" dirty="0"/>
              <a:t>80 != 80			False</a:t>
            </a:r>
          </a:p>
          <a:p>
            <a:endParaRPr lang="en-US" dirty="0"/>
          </a:p>
          <a:p>
            <a:r>
              <a:rPr lang="en-US" dirty="0"/>
              <a:t>1 &lt; 2			True</a:t>
            </a:r>
          </a:p>
          <a:p>
            <a:r>
              <a:rPr lang="en-US" dirty="0"/>
              <a:t>1 &gt; 2			False</a:t>
            </a:r>
          </a:p>
          <a:p>
            <a:r>
              <a:rPr lang="en-US" dirty="0"/>
              <a:t>500 &lt; 500		False</a:t>
            </a:r>
          </a:p>
          <a:p>
            <a:r>
              <a:rPr lang="en-US" dirty="0"/>
              <a:t>500 &lt;= 500		True</a:t>
            </a:r>
          </a:p>
          <a:p>
            <a:r>
              <a:rPr lang="en-US" dirty="0"/>
              <a:t>500 &gt;= 500		True</a:t>
            </a:r>
          </a:p>
        </p:txBody>
      </p:sp>
    </p:spTree>
    <p:extLst>
      <p:ext uri="{BB962C8B-B14F-4D97-AF65-F5344CB8AC3E}">
        <p14:creationId xmlns:p14="http://schemas.microsoft.com/office/powerpoint/2010/main" val="2648206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75764E-0ECA-7144-9D37-A32C91DECD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</a:t>
            </a:r>
            <a:r>
              <a:rPr lang="en-US" i="1" dirty="0"/>
              <a:t>also</a:t>
            </a:r>
            <a:r>
              <a:rPr lang="en-US" dirty="0"/>
              <a:t> use these operators on strings. We've already seen ==, but the others do mostly sensible things too.</a:t>
            </a:r>
          </a:p>
        </p:txBody>
      </p:sp>
    </p:spTree>
    <p:extLst>
      <p:ext uri="{BB962C8B-B14F-4D97-AF65-F5344CB8AC3E}">
        <p14:creationId xmlns:p14="http://schemas.microsoft.com/office/powerpoint/2010/main" val="2724099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6A75C0-EC5A-7445-9B5A-0315D5D68D0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'hello' == 'hello'		True</a:t>
            </a:r>
          </a:p>
          <a:p>
            <a:r>
              <a:rPr lang="en-US" dirty="0"/>
              <a:t>'hello' == 'goodbye'		False</a:t>
            </a:r>
          </a:p>
          <a:p>
            <a:r>
              <a:rPr lang="en-US" dirty="0"/>
              <a:t>'hello' != 'goodbye'		True</a:t>
            </a:r>
          </a:p>
          <a:p>
            <a:endParaRPr lang="en-US" dirty="0"/>
          </a:p>
          <a:p>
            <a:r>
              <a:rPr lang="en-US" dirty="0"/>
              <a:t>'</a:t>
            </a:r>
            <a:r>
              <a:rPr lang="en-US" dirty="0" err="1"/>
              <a:t>abcd</a:t>
            </a:r>
            <a:r>
              <a:rPr lang="en-US" dirty="0"/>
              <a:t>' &lt; '</a:t>
            </a:r>
            <a:r>
              <a:rPr lang="en-US" dirty="0" err="1"/>
              <a:t>abce</a:t>
            </a:r>
            <a:r>
              <a:rPr lang="en-US" dirty="0"/>
              <a:t>'			True (char-by-char)</a:t>
            </a:r>
          </a:p>
          <a:p>
            <a:r>
              <a:rPr lang="en-US" dirty="0"/>
              <a:t>'</a:t>
            </a:r>
            <a:r>
              <a:rPr lang="en-US" dirty="0" err="1"/>
              <a:t>abc</a:t>
            </a:r>
            <a:r>
              <a:rPr lang="en-US" dirty="0"/>
              <a:t>' &lt; '</a:t>
            </a:r>
            <a:r>
              <a:rPr lang="en-US" dirty="0" err="1"/>
              <a:t>Bcd</a:t>
            </a:r>
            <a:r>
              <a:rPr lang="en-US" dirty="0"/>
              <a:t>'			False (Unicode order)</a:t>
            </a:r>
          </a:p>
          <a:p>
            <a:endParaRPr lang="en-US" dirty="0"/>
          </a:p>
          <a:p>
            <a:r>
              <a:rPr lang="en-US" dirty="0"/>
              <a:t>'</a:t>
            </a:r>
            <a:r>
              <a:rPr lang="en-US" dirty="0" err="1"/>
              <a:t>abc</a:t>
            </a:r>
            <a:r>
              <a:rPr lang="en-US" dirty="0"/>
              <a:t>' &lt;= 10				&lt;type error&gt; I don't even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6239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  <a:p>
            <a:r>
              <a:rPr lang="en-US" dirty="0">
                <a:solidFill>
                  <a:schemeClr val="bg1"/>
                </a:solidFill>
              </a:rPr>
              <a:t>CTECH401_M4_02</a:t>
            </a:r>
          </a:p>
          <a:p>
            <a:r>
              <a:rPr lang="en-US" dirty="0">
                <a:solidFill>
                  <a:schemeClr val="bg1"/>
                </a:solidFill>
              </a:rPr>
              <a:t>If Statements</a:t>
            </a:r>
          </a:p>
        </p:txBody>
      </p:sp>
    </p:spTree>
    <p:extLst>
      <p:ext uri="{BB962C8B-B14F-4D97-AF65-F5344CB8AC3E}">
        <p14:creationId xmlns:p14="http://schemas.microsoft.com/office/powerpoint/2010/main" val="4207140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16CCD2-D813-874C-A670-67A020027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Now you have a repertoire of comparisons.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use them in conditions.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There will be more. :-)</a:t>
            </a:r>
          </a:p>
        </p:txBody>
      </p:sp>
    </p:spTree>
    <p:extLst>
      <p:ext uri="{BB962C8B-B14F-4D97-AF65-F5344CB8AC3E}">
        <p14:creationId xmlns:p14="http://schemas.microsoft.com/office/powerpoint/2010/main" val="2864007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  <a:p>
            <a:r>
              <a:rPr lang="en-US" dirty="0">
                <a:solidFill>
                  <a:schemeClr val="bg1"/>
                </a:solidFill>
              </a:rPr>
              <a:t>CTECH401_M4_05</a:t>
            </a:r>
          </a:p>
          <a:p>
            <a:r>
              <a:rPr lang="en-US" dirty="0">
                <a:solidFill>
                  <a:schemeClr val="bg1"/>
                </a:solidFill>
              </a:rPr>
              <a:t>Booleans</a:t>
            </a:r>
          </a:p>
        </p:txBody>
      </p:sp>
    </p:spTree>
    <p:extLst>
      <p:ext uri="{BB962C8B-B14F-4D97-AF65-F5344CB8AC3E}">
        <p14:creationId xmlns:p14="http://schemas.microsoft.com/office/powerpoint/2010/main" val="68515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E27BDA-2269-4B48-8A56-661F9C1A44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Notice how when we do comparisons, the values are either True or False?</a:t>
            </a:r>
          </a:p>
          <a:p>
            <a:r>
              <a:rPr lang="en-US" dirty="0"/>
              <a:t>You're looking at another data type</a:t>
            </a:r>
          </a:p>
          <a:p>
            <a:r>
              <a:rPr lang="en-US" b="1" dirty="0"/>
              <a:t>Show list of </a:t>
            </a:r>
            <a:r>
              <a:rPr lang="en-US" b="1" dirty="0" err="1"/>
              <a:t>int</a:t>
            </a:r>
            <a:r>
              <a:rPr lang="en-US" b="1" dirty="0"/>
              <a:t>, float, string</a:t>
            </a:r>
            <a:endParaRPr lang="en-US" dirty="0"/>
          </a:p>
          <a:p>
            <a:r>
              <a:rPr lang="en-US" dirty="0"/>
              <a:t>Meet the </a:t>
            </a:r>
            <a:r>
              <a:rPr lang="en-US" i="1" dirty="0"/>
              <a:t>Boolean</a:t>
            </a:r>
            <a:endParaRPr lang="en-US" dirty="0"/>
          </a:p>
          <a:p>
            <a:r>
              <a:rPr lang="en-US" b="1" dirty="0"/>
              <a:t>Add Boolean to the list</a:t>
            </a:r>
          </a:p>
        </p:txBody>
      </p:sp>
    </p:spTree>
    <p:extLst>
      <p:ext uri="{BB962C8B-B14F-4D97-AF65-F5344CB8AC3E}">
        <p14:creationId xmlns:p14="http://schemas.microsoft.com/office/powerpoint/2010/main" val="3632891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FF5883-FB02-7A4A-BD64-D7E880784D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Very simple type.</a:t>
            </a:r>
          </a:p>
          <a:p>
            <a:r>
              <a:rPr lang="en-US" dirty="0"/>
              <a:t>It has exactly two possible values: capital-T True and capital-F False</a:t>
            </a:r>
          </a:p>
          <a:p>
            <a:r>
              <a:rPr lang="en-US" dirty="0"/>
              <a:t>We often </a:t>
            </a:r>
            <a:r>
              <a:rPr lang="en-US" i="1" dirty="0"/>
              <a:t>get</a:t>
            </a:r>
            <a:r>
              <a:rPr lang="en-US" dirty="0"/>
              <a:t> Booleans from comparisons like == and &gt;</a:t>
            </a:r>
          </a:p>
          <a:p>
            <a:r>
              <a:rPr lang="en-US" dirty="0"/>
              <a:t>We often </a:t>
            </a:r>
            <a:r>
              <a:rPr lang="en-US" i="1" dirty="0"/>
              <a:t>use</a:t>
            </a:r>
            <a:r>
              <a:rPr lang="en-US" dirty="0"/>
              <a:t> Booleans for control-flow, like in an if statement</a:t>
            </a:r>
          </a:p>
          <a:p>
            <a:r>
              <a:rPr lang="en-US" dirty="0"/>
              <a:t>But they're also useful on their own, e.g. </a:t>
            </a:r>
            <a:r>
              <a:rPr lang="en-US" dirty="0" err="1"/>
              <a:t>user_is_logged_in</a:t>
            </a:r>
            <a:r>
              <a:rPr lang="en-US" dirty="0"/>
              <a:t> could keep track of whether the user is logged in (True) or logged out (False)</a:t>
            </a:r>
          </a:p>
        </p:txBody>
      </p:sp>
    </p:spTree>
    <p:extLst>
      <p:ext uri="{BB962C8B-B14F-4D97-AF65-F5344CB8AC3E}">
        <p14:creationId xmlns:p14="http://schemas.microsoft.com/office/powerpoint/2010/main" val="5487501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CAD0FE-06E5-9240-B1BF-CC9BE572FD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Now let's do something more interesting with Booleans</a:t>
            </a:r>
          </a:p>
        </p:txBody>
      </p:sp>
    </p:spTree>
    <p:extLst>
      <p:ext uri="{BB962C8B-B14F-4D97-AF65-F5344CB8AC3E}">
        <p14:creationId xmlns:p14="http://schemas.microsoft.com/office/powerpoint/2010/main" val="2312330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9371B3-A48B-3148-A787-1063FD2077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134049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'Enter a number: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&gt;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5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and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&lt;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'Your number is between 5 and 10.'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38930-CAC2-E144-A20B-70123CE7C4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&lt;number2.py&gt;</a:t>
            </a:r>
          </a:p>
        </p:txBody>
      </p:sp>
    </p:spTree>
    <p:extLst>
      <p:ext uri="{BB962C8B-B14F-4D97-AF65-F5344CB8AC3E}">
        <p14:creationId xmlns:p14="http://schemas.microsoft.com/office/powerpoint/2010/main" val="1626254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249012-515E-DD45-9120-AC06B4670F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$ python number2.py</a:t>
            </a:r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$ python number2.py</a:t>
            </a:r>
          </a:p>
          <a:p>
            <a:r>
              <a:rPr lang="en-US" dirty="0"/>
              <a:t>8</a:t>
            </a:r>
          </a:p>
          <a:p>
            <a:endParaRPr lang="en-US" dirty="0"/>
          </a:p>
          <a:p>
            <a:r>
              <a:rPr lang="en-US" dirty="0"/>
              <a:t>$ python number2.py</a:t>
            </a:r>
          </a:p>
          <a:p>
            <a:r>
              <a:rPr lang="en-US" dirty="0"/>
              <a:t>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554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3F0914-836F-3546-8F86-8EEAD6FFE2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program does what it looks like</a:t>
            </a:r>
          </a:p>
          <a:p>
            <a:r>
              <a:rPr lang="en-US" dirty="0"/>
              <a:t>How? Meet the </a:t>
            </a:r>
            <a:r>
              <a:rPr lang="en-US" i="1" dirty="0"/>
              <a:t>and</a:t>
            </a:r>
            <a:r>
              <a:rPr lang="en-US" dirty="0"/>
              <a:t> operator</a:t>
            </a:r>
          </a:p>
          <a:p>
            <a:r>
              <a:rPr lang="en-US" dirty="0"/>
              <a:t>It combines two Booleans, and it has the value True if </a:t>
            </a:r>
            <a:r>
              <a:rPr lang="en-US" i="1" dirty="0"/>
              <a:t>both</a:t>
            </a:r>
            <a:r>
              <a:rPr lang="en-US" dirty="0"/>
              <a:t> of them are 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81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673421-002B-5144-85F8-EEF31D9032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True and True </a:t>
            </a:r>
            <a:r>
              <a:rPr lang="en-US" dirty="0">
                <a:sym typeface="Wingdings" pitchFamily="2" charset="2"/>
              </a:rPr>
              <a:t>-&gt; True</a:t>
            </a:r>
          </a:p>
          <a:p>
            <a:r>
              <a:rPr lang="en-US" dirty="0">
                <a:sym typeface="Wingdings" pitchFamily="2" charset="2"/>
              </a:rPr>
              <a:t>True and False -&gt; False</a:t>
            </a:r>
          </a:p>
          <a:p>
            <a:r>
              <a:rPr lang="en-US" dirty="0"/>
              <a:t>False and True -&gt; False</a:t>
            </a:r>
          </a:p>
          <a:p>
            <a:r>
              <a:rPr lang="en-US" dirty="0"/>
              <a:t>False and False -&gt; 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951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D6DB6F-DE63-4D47-88BF-BD6BDFED7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E.g.,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&gt;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5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and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&lt;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/>
              <a:t>When number is 2, this becomes</a:t>
            </a:r>
          </a:p>
          <a:p>
            <a:pPr lvl="1"/>
            <a:r>
              <a:rPr lang="en-US" dirty="0"/>
              <a:t>if 2 &gt; 5 and 2 &lt; 10</a:t>
            </a:r>
          </a:p>
          <a:p>
            <a:pPr lvl="1"/>
            <a:r>
              <a:rPr lang="en-US" dirty="0"/>
              <a:t>if False and True</a:t>
            </a:r>
          </a:p>
          <a:p>
            <a:pPr lvl="1"/>
            <a:r>
              <a:rPr lang="en-US" dirty="0"/>
              <a:t>False</a:t>
            </a:r>
          </a:p>
          <a:p>
            <a:r>
              <a:rPr lang="en-US" dirty="0"/>
              <a:t>when number is 8:</a:t>
            </a:r>
          </a:p>
          <a:p>
            <a:pPr lvl="1"/>
            <a:r>
              <a:rPr lang="en-US" dirty="0"/>
              <a:t>if 8 &gt; 5 and 8 &lt; 10</a:t>
            </a:r>
          </a:p>
          <a:p>
            <a:pPr lvl="1"/>
            <a:r>
              <a:rPr lang="en-US" dirty="0"/>
              <a:t>if True and True</a:t>
            </a:r>
          </a:p>
          <a:p>
            <a:pPr lvl="1"/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03697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D071E0-DB7F-834E-8343-C2B18A6354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Meet the if statement</a:t>
            </a:r>
          </a:p>
          <a:p>
            <a:r>
              <a:rPr lang="en-US" b="1" i="1" dirty="0"/>
              <a:t>if</a:t>
            </a:r>
            <a:r>
              <a:rPr lang="en-US" dirty="0"/>
              <a:t> X is true, do Y</a:t>
            </a:r>
          </a:p>
          <a:p>
            <a:r>
              <a:rPr lang="en-US" dirty="0"/>
              <a:t>It's a "conditional": it does Y only if X is true, otherwise it doesn't.</a:t>
            </a:r>
          </a:p>
          <a:p>
            <a:r>
              <a:rPr lang="en-US" dirty="0"/>
              <a:t>We call Y the </a:t>
            </a:r>
            <a:r>
              <a:rPr lang="en-US" i="1" dirty="0"/>
              <a:t>condition</a:t>
            </a:r>
            <a:r>
              <a:rPr lang="en-US" dirty="0"/>
              <a:t> and X the </a:t>
            </a:r>
            <a:r>
              <a:rPr lang="en-US" i="1" dirty="0"/>
              <a:t>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04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FE3947-9BE1-2043-BEA7-916E939514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two more useful Boolean operators: or, not</a:t>
            </a:r>
          </a:p>
          <a:p>
            <a:r>
              <a:rPr lang="en-US" dirty="0"/>
              <a:t>They do what it says on the tin</a:t>
            </a:r>
          </a:p>
          <a:p>
            <a:r>
              <a:rPr lang="en-US" dirty="0"/>
              <a:t>or is true if </a:t>
            </a:r>
            <a:r>
              <a:rPr lang="en-US" i="1" dirty="0"/>
              <a:t>either</a:t>
            </a:r>
            <a:r>
              <a:rPr lang="en-US" dirty="0"/>
              <a:t> of the two Booleans is true</a:t>
            </a:r>
          </a:p>
          <a:p>
            <a:r>
              <a:rPr lang="en-US" dirty="0"/>
              <a:t>not is the opposite of what you apply it to</a:t>
            </a:r>
          </a:p>
        </p:txBody>
      </p:sp>
    </p:spTree>
    <p:extLst>
      <p:ext uri="{BB962C8B-B14F-4D97-AF65-F5344CB8AC3E}">
        <p14:creationId xmlns:p14="http://schemas.microsoft.com/office/powerpoint/2010/main" val="4202946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D694CF-D7F4-AB48-9192-3A797932675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True or True -&gt; True</a:t>
            </a:r>
          </a:p>
          <a:p>
            <a:r>
              <a:rPr lang="en-US" dirty="0"/>
              <a:t>True or False -&gt; True</a:t>
            </a:r>
          </a:p>
          <a:p>
            <a:r>
              <a:rPr lang="en-US" dirty="0"/>
              <a:t>False or True -&gt; True</a:t>
            </a:r>
          </a:p>
          <a:p>
            <a:r>
              <a:rPr lang="en-US" dirty="0"/>
              <a:t>False or False -&gt; False</a:t>
            </a:r>
          </a:p>
          <a:p>
            <a:endParaRPr lang="en-US" dirty="0"/>
          </a:p>
          <a:p>
            <a:r>
              <a:rPr lang="en-US" dirty="0"/>
              <a:t>not True -&gt; False</a:t>
            </a:r>
          </a:p>
          <a:p>
            <a:r>
              <a:rPr lang="en-US" dirty="0"/>
              <a:t>not False -&gt; True</a:t>
            </a:r>
          </a:p>
        </p:txBody>
      </p:sp>
    </p:spTree>
    <p:extLst>
      <p:ext uri="{BB962C8B-B14F-4D97-AF65-F5344CB8AC3E}">
        <p14:creationId xmlns:p14="http://schemas.microsoft.com/office/powerpoint/2010/main" val="6165636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  <a:p>
            <a:r>
              <a:rPr lang="en-US" dirty="0">
                <a:solidFill>
                  <a:schemeClr val="bg1"/>
                </a:solidFill>
              </a:rPr>
              <a:t>CTECH401_M4_06</a:t>
            </a:r>
          </a:p>
          <a:p>
            <a:r>
              <a:rPr lang="en-US" dirty="0">
                <a:solidFill>
                  <a:schemeClr val="bg1"/>
                </a:solidFill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29022265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A4A932-1206-7F4D-8DAE-AA7F006459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Now that we have some useful tests for the condition, let's look at the body of if statements</a:t>
            </a:r>
          </a:p>
        </p:txBody>
      </p:sp>
    </p:spTree>
    <p:extLst>
      <p:ext uri="{BB962C8B-B14F-4D97-AF65-F5344CB8AC3E}">
        <p14:creationId xmlns:p14="http://schemas.microsoft.com/office/powerpoint/2010/main" val="41811889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481989-C8E0-E348-8028-29191896BE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2171492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'Name an animal: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==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'dog'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'Cool. I like dogs, too.'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'Thank you!'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'Goodbye!'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8BA43-B114-A54C-8D02-4DA194D807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&lt;animal3.py&gt;</a:t>
            </a:r>
          </a:p>
        </p:txBody>
      </p:sp>
    </p:spTree>
    <p:extLst>
      <p:ext uri="{BB962C8B-B14F-4D97-AF65-F5344CB8AC3E}">
        <p14:creationId xmlns:p14="http://schemas.microsoft.com/office/powerpoint/2010/main" val="23718171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E2C668-2F94-F540-9759-62D5CA4984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Indentation matters. This program prints "Thank you" only if the user types in 'dog'</a:t>
            </a:r>
          </a:p>
          <a:p>
            <a:endParaRPr lang="en-US" dirty="0"/>
          </a:p>
          <a:p>
            <a:r>
              <a:rPr lang="en-US" dirty="0"/>
              <a:t>$ python animal3.py</a:t>
            </a:r>
          </a:p>
          <a:p>
            <a:r>
              <a:rPr lang="en-US" dirty="0"/>
              <a:t>dog</a:t>
            </a:r>
          </a:p>
          <a:p>
            <a:endParaRPr lang="en-US" dirty="0"/>
          </a:p>
          <a:p>
            <a:r>
              <a:rPr lang="en-US" dirty="0"/>
              <a:t>Suppose the user types in 'dog': then it goes into the if body. It prints 'Cool, I like dogs too,' Then it goes to the next line and prints 'Thank you.' </a:t>
            </a:r>
            <a:r>
              <a:rPr lang="en-US" dirty="0" err="1"/>
              <a:t>NOw</a:t>
            </a:r>
            <a:r>
              <a:rPr lang="en-US" dirty="0"/>
              <a:t> it's done with the if body, so it goes to the first statement after the body, and it prints 'Goodbye.</a:t>
            </a:r>
          </a:p>
        </p:txBody>
      </p:sp>
    </p:spTree>
    <p:extLst>
      <p:ext uri="{BB962C8B-B14F-4D97-AF65-F5344CB8AC3E}">
        <p14:creationId xmlns:p14="http://schemas.microsoft.com/office/powerpoint/2010/main" val="3310951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E2C668-2F94-F540-9759-62D5CA4984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$ python animal3.py</a:t>
            </a:r>
          </a:p>
          <a:p>
            <a:r>
              <a:rPr lang="en-US" dirty="0"/>
              <a:t>cat</a:t>
            </a:r>
          </a:p>
          <a:p>
            <a:endParaRPr lang="en-US" dirty="0"/>
          </a:p>
          <a:p>
            <a:r>
              <a:rPr lang="en-US" dirty="0"/>
              <a:t>But if the user types in 'cat': then since the condition is false, Python skips the entire if body. It goes to the line right afterwards and prints 'Goodbye'</a:t>
            </a:r>
          </a:p>
        </p:txBody>
      </p:sp>
    </p:spTree>
    <p:extLst>
      <p:ext uri="{BB962C8B-B14F-4D97-AF65-F5344CB8AC3E}">
        <p14:creationId xmlns:p14="http://schemas.microsoft.com/office/powerpoint/2010/main" val="10352345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68FE54-29B2-8844-8D24-813A75F59F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2171492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'Name an animal: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==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'dog'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'Cool. I like dogs, too.'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'Thank you!'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'Goodbye!'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F713E-D465-4B43-AFB4-0111180C51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&lt;animal4.py&gt;</a:t>
            </a:r>
          </a:p>
        </p:txBody>
      </p:sp>
    </p:spTree>
    <p:extLst>
      <p:ext uri="{BB962C8B-B14F-4D97-AF65-F5344CB8AC3E}">
        <p14:creationId xmlns:p14="http://schemas.microsoft.com/office/powerpoint/2010/main" val="22216024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901262-0419-0249-8C98-E86A0E7179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Here, this version </a:t>
            </a:r>
            <a:r>
              <a:rPr lang="en-US" i="1" dirty="0"/>
              <a:t>doesn't</a:t>
            </a:r>
            <a:r>
              <a:rPr lang="en-US" dirty="0"/>
              <a:t> indent the 'thank you' print statement. It will be executed regardless of whether the condition is true or false.</a:t>
            </a:r>
          </a:p>
          <a:p>
            <a:r>
              <a:rPr lang="en-US" dirty="0"/>
              <a:t>The condition in an if statement determines whether Python executes the indented body.</a:t>
            </a:r>
          </a:p>
        </p:txBody>
      </p:sp>
    </p:spTree>
    <p:extLst>
      <p:ext uri="{BB962C8B-B14F-4D97-AF65-F5344CB8AC3E}">
        <p14:creationId xmlns:p14="http://schemas.microsoft.com/office/powerpoint/2010/main" val="13254063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E2C668-2F94-F540-9759-62D5CA4984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$ python animal4.py</a:t>
            </a:r>
          </a:p>
          <a:p>
            <a:r>
              <a:rPr lang="en-US" dirty="0"/>
              <a:t>dog</a:t>
            </a:r>
          </a:p>
          <a:p>
            <a:endParaRPr lang="en-US" dirty="0"/>
          </a:p>
          <a:p>
            <a:r>
              <a:rPr lang="en-US" dirty="0"/>
              <a:t>$ python animal4.py</a:t>
            </a:r>
          </a:p>
          <a:p>
            <a:r>
              <a:rPr lang="en-US" dirty="0"/>
              <a:t>cat</a:t>
            </a:r>
          </a:p>
        </p:txBody>
      </p:sp>
    </p:spTree>
    <p:extLst>
      <p:ext uri="{BB962C8B-B14F-4D97-AF65-F5344CB8AC3E}">
        <p14:creationId xmlns:p14="http://schemas.microsoft.com/office/powerpoint/2010/main" val="1244624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07D2D7-3C87-E94C-B244-E761AC280E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1340495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'Name an animal: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==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'dog'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    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'Cool. I like dogs, too.'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5B6FF-731A-8B49-91CD-85B26B7A03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&lt;animal1.py&gt;</a:t>
            </a:r>
          </a:p>
        </p:txBody>
      </p:sp>
    </p:spTree>
    <p:extLst>
      <p:ext uri="{BB962C8B-B14F-4D97-AF65-F5344CB8AC3E}">
        <p14:creationId xmlns:p14="http://schemas.microsoft.com/office/powerpoint/2010/main" val="34851725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008109-547F-6847-B658-E572020036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2586990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'Name an animal: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==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'dog'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'Cool. I like dogs, too.'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==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'cat'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'Cats are okay.'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'Goodbye!'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189D6-F794-8944-8263-2DA14DA05B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&lt;animal5.py&gt;</a:t>
            </a:r>
          </a:p>
        </p:txBody>
      </p:sp>
    </p:spTree>
    <p:extLst>
      <p:ext uri="{BB962C8B-B14F-4D97-AF65-F5344CB8AC3E}">
        <p14:creationId xmlns:p14="http://schemas.microsoft.com/office/powerpoint/2010/main" val="12258669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143F4B-9EB5-C44D-9CB3-A24ACB8320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Here's a version with </a:t>
            </a:r>
            <a:r>
              <a:rPr lang="en-US" i="1" dirty="0"/>
              <a:t>two</a:t>
            </a:r>
            <a:r>
              <a:rPr lang="en-US" dirty="0"/>
              <a:t> if statements</a:t>
            </a:r>
          </a:p>
          <a:p>
            <a:r>
              <a:rPr lang="en-US" dirty="0"/>
              <a:t>Each of them has its own condition and its own body</a:t>
            </a:r>
          </a:p>
          <a:p>
            <a:r>
              <a:rPr lang="en-US" dirty="0"/>
              <a:t>if animal is dog, Python executes the first indented block</a:t>
            </a:r>
          </a:p>
          <a:p>
            <a:r>
              <a:rPr lang="en-US" dirty="0"/>
              <a:t>Either way, control continues with the next line after the if body  … another if statement!</a:t>
            </a:r>
          </a:p>
          <a:p>
            <a:r>
              <a:rPr lang="en-US" dirty="0"/>
              <a:t>if animal is cat, Python executes the second indented block</a:t>
            </a:r>
          </a:p>
          <a:p>
            <a:r>
              <a:rPr lang="en-US" dirty="0"/>
              <a:t>Either way, control continues with the next line after the if body  … goodbye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6084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E2C668-2F94-F540-9759-62D5CA4984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$ python animal5.py</a:t>
            </a:r>
          </a:p>
          <a:p>
            <a:r>
              <a:rPr lang="en-US" dirty="0"/>
              <a:t>dog</a:t>
            </a:r>
          </a:p>
          <a:p>
            <a:endParaRPr lang="en-US" dirty="0"/>
          </a:p>
          <a:p>
            <a:r>
              <a:rPr lang="en-US" dirty="0"/>
              <a:t>$ python animal5.py</a:t>
            </a:r>
          </a:p>
          <a:p>
            <a:r>
              <a:rPr lang="en-US" dirty="0"/>
              <a:t>cat</a:t>
            </a:r>
          </a:p>
        </p:txBody>
      </p:sp>
    </p:spTree>
    <p:extLst>
      <p:ext uri="{BB962C8B-B14F-4D97-AF65-F5344CB8AC3E}">
        <p14:creationId xmlns:p14="http://schemas.microsoft.com/office/powerpoint/2010/main" val="37891573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72E846-CA42-054D-ADCD-FAC4BB1413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2586990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'Name an animal: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==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'dog'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'Cool. I like dogs, too.'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'A dog would be better.'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'Goodbye!'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546E1-2674-C849-8CF1-496E2D87F1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509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D72A33-AF1E-5244-A370-EA3502A05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Here is a very useful variation on if</a:t>
            </a:r>
          </a:p>
          <a:p>
            <a:r>
              <a:rPr lang="en-US" dirty="0"/>
              <a:t>This version has </a:t>
            </a:r>
            <a:r>
              <a:rPr lang="en-US" i="1" dirty="0"/>
              <a:t>two</a:t>
            </a:r>
            <a:r>
              <a:rPr lang="en-US" dirty="0"/>
              <a:t> indented blocks</a:t>
            </a:r>
          </a:p>
          <a:p>
            <a:r>
              <a:rPr lang="en-US" dirty="0"/>
              <a:t>The first one is executed </a:t>
            </a:r>
            <a:r>
              <a:rPr lang="en-US" i="1" dirty="0"/>
              <a:t>if</a:t>
            </a:r>
            <a:r>
              <a:rPr lang="en-US" dirty="0"/>
              <a:t> the condition is true</a:t>
            </a:r>
          </a:p>
          <a:p>
            <a:r>
              <a:rPr lang="en-US" dirty="0"/>
              <a:t>The second one, after the else, is executed if the condition is false</a:t>
            </a:r>
          </a:p>
          <a:p>
            <a:r>
              <a:rPr lang="en-US" dirty="0"/>
              <a:t>I.e., do this, or else do that</a:t>
            </a:r>
          </a:p>
          <a:p>
            <a:r>
              <a:rPr lang="en-US" dirty="0"/>
              <a:t>Very useful when there are two </a:t>
            </a:r>
            <a:r>
              <a:rPr lang="en-US" dirty="0" err="1"/>
              <a:t>possibilitties</a:t>
            </a:r>
            <a:r>
              <a:rPr lang="en-US" dirty="0"/>
              <a:t> requiring different treatment</a:t>
            </a:r>
          </a:p>
        </p:txBody>
      </p:sp>
    </p:spTree>
    <p:extLst>
      <p:ext uri="{BB962C8B-B14F-4D97-AF65-F5344CB8AC3E}">
        <p14:creationId xmlns:p14="http://schemas.microsoft.com/office/powerpoint/2010/main" val="38415951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E2C668-2F94-F540-9759-62D5CA4984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$ python animal6.py</a:t>
            </a:r>
          </a:p>
          <a:p>
            <a:r>
              <a:rPr lang="en-US" dirty="0"/>
              <a:t>dog</a:t>
            </a:r>
          </a:p>
          <a:p>
            <a:endParaRPr lang="en-US" dirty="0"/>
          </a:p>
          <a:p>
            <a:r>
              <a:rPr lang="en-US" dirty="0"/>
              <a:t>$ python animal6.py</a:t>
            </a:r>
          </a:p>
          <a:p>
            <a:r>
              <a:rPr lang="en-US" dirty="0"/>
              <a:t>cat</a:t>
            </a:r>
          </a:p>
        </p:txBody>
      </p:sp>
    </p:spTree>
    <p:extLst>
      <p:ext uri="{BB962C8B-B14F-4D97-AF65-F5344CB8AC3E}">
        <p14:creationId xmlns:p14="http://schemas.microsoft.com/office/powerpoint/2010/main" val="2586485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  <a:p>
            <a:r>
              <a:rPr lang="en-US" dirty="0">
                <a:solidFill>
                  <a:schemeClr val="bg1"/>
                </a:solidFill>
              </a:rPr>
              <a:t>CTECH401_M4_07</a:t>
            </a:r>
          </a:p>
          <a:p>
            <a:r>
              <a:rPr lang="en-US" dirty="0">
                <a:solidFill>
                  <a:schemeClr val="bg1"/>
                </a:solidFill>
              </a:rPr>
              <a:t>Nested Ifs</a:t>
            </a:r>
          </a:p>
        </p:txBody>
      </p:sp>
    </p:spTree>
    <p:extLst>
      <p:ext uri="{BB962C8B-B14F-4D97-AF65-F5344CB8AC3E}">
        <p14:creationId xmlns:p14="http://schemas.microsoft.com/office/powerpoint/2010/main" val="40402451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EEC13C-60CA-A745-81CB-2DDB25259C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Now for the part where the horizon starts to open up in front of us.</a:t>
            </a:r>
          </a:p>
          <a:p>
            <a:r>
              <a:rPr lang="en-US" dirty="0"/>
              <a:t>We're going to </a:t>
            </a:r>
            <a:r>
              <a:rPr lang="en-US" i="1" dirty="0"/>
              <a:t>nest</a:t>
            </a:r>
            <a:r>
              <a:rPr lang="en-US" dirty="0"/>
              <a:t> multiple if statements</a:t>
            </a:r>
          </a:p>
        </p:txBody>
      </p:sp>
    </p:spTree>
    <p:extLst>
      <p:ext uri="{BB962C8B-B14F-4D97-AF65-F5344CB8AC3E}">
        <p14:creationId xmlns:p14="http://schemas.microsoft.com/office/powerpoint/2010/main" val="40337501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ECC185-F2D1-C54C-B9F0-7D36219246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2586990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'Name an animal: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color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'Enter a color: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==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'dog'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'Cool. I like dogs, too.'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color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==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'brown'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'Especially brown dogs.'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17A84-85FD-8749-9923-BE579B2B781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&lt;animal7.py&gt;</a:t>
            </a:r>
          </a:p>
        </p:txBody>
      </p:sp>
    </p:spTree>
    <p:extLst>
      <p:ext uri="{BB962C8B-B14F-4D97-AF65-F5344CB8AC3E}">
        <p14:creationId xmlns:p14="http://schemas.microsoft.com/office/powerpoint/2010/main" val="1859801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C18E07-028F-9046-998A-F865030E266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$ python animal7.py</a:t>
            </a:r>
          </a:p>
          <a:p>
            <a:r>
              <a:rPr lang="en-US" dirty="0"/>
              <a:t>dog</a:t>
            </a:r>
          </a:p>
          <a:p>
            <a:r>
              <a:rPr lang="en-US" dirty="0"/>
              <a:t>brown</a:t>
            </a:r>
          </a:p>
          <a:p>
            <a:endParaRPr lang="en-US" dirty="0"/>
          </a:p>
          <a:p>
            <a:r>
              <a:rPr lang="en-US" dirty="0"/>
              <a:t>$ python animal7.py</a:t>
            </a:r>
          </a:p>
          <a:p>
            <a:r>
              <a:rPr lang="en-US" dirty="0"/>
              <a:t>dog</a:t>
            </a:r>
          </a:p>
          <a:p>
            <a:r>
              <a:rPr lang="en-US" dirty="0"/>
              <a:t>black</a:t>
            </a:r>
          </a:p>
          <a:p>
            <a:endParaRPr lang="en-US" dirty="0"/>
          </a:p>
          <a:p>
            <a:r>
              <a:rPr lang="en-US" dirty="0"/>
              <a:t>$ python animal7.py</a:t>
            </a:r>
          </a:p>
          <a:p>
            <a:r>
              <a:rPr lang="en-US" dirty="0"/>
              <a:t>cat</a:t>
            </a:r>
          </a:p>
          <a:p>
            <a:r>
              <a:rPr lang="en-US" dirty="0"/>
              <a:t>brown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3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7A01D7-4464-944F-9178-A47138DA8F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Here's a program with an if statement</a:t>
            </a:r>
          </a:p>
          <a:p>
            <a:r>
              <a:rPr lang="en-US" dirty="0"/>
              <a:t>It asks the user to input an animal</a:t>
            </a:r>
          </a:p>
          <a:p>
            <a:r>
              <a:rPr lang="en-US" dirty="0"/>
              <a:t>If the user types 'dog', the program prints out that it likes dogs</a:t>
            </a:r>
          </a:p>
          <a:p>
            <a:r>
              <a:rPr lang="en-US" dirty="0"/>
              <a:t>Let's test it out</a:t>
            </a:r>
          </a:p>
        </p:txBody>
      </p:sp>
    </p:spTree>
    <p:extLst>
      <p:ext uri="{BB962C8B-B14F-4D97-AF65-F5344CB8AC3E}">
        <p14:creationId xmlns:p14="http://schemas.microsoft.com/office/powerpoint/2010/main" val="20723923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59ED25-3C4A-4A45-95CF-F0961C0789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see what's going on here? Take the first example.</a:t>
            </a:r>
          </a:p>
          <a:p>
            <a:r>
              <a:rPr lang="en-US" dirty="0"/>
              <a:t>Python gets to the outer if. animal is dog, so the comparison is true, so Python executes the body of the outer if, and prints that it likes dogs, too.</a:t>
            </a:r>
          </a:p>
          <a:p>
            <a:r>
              <a:rPr lang="en-US" dirty="0"/>
              <a:t>Now it reaches the inner if, and color is brown, so this comparison is true, so Python also executes the body of the inner if, and prints especially brown dogs</a:t>
            </a:r>
          </a:p>
        </p:txBody>
      </p:sp>
    </p:spTree>
    <p:extLst>
      <p:ext uri="{BB962C8B-B14F-4D97-AF65-F5344CB8AC3E}">
        <p14:creationId xmlns:p14="http://schemas.microsoft.com/office/powerpoint/2010/main" val="17158140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F80DEF-EC08-404A-BA8D-EADA2BB081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But if you type in cat instead, Python skips over the body of the outer if, </a:t>
            </a:r>
            <a:r>
              <a:rPr lang="en-US" i="1" dirty="0"/>
              <a:t>including the entire inner if and its body</a:t>
            </a:r>
            <a:r>
              <a:rPr lang="en-US" dirty="0"/>
              <a:t>. </a:t>
            </a:r>
          </a:p>
          <a:p>
            <a:r>
              <a:rPr lang="en-US" dirty="0"/>
              <a:t>Doesn't matter if color is brown, Python will never even look at the if color==brown</a:t>
            </a:r>
          </a:p>
        </p:txBody>
      </p:sp>
    </p:spTree>
    <p:extLst>
      <p:ext uri="{BB962C8B-B14F-4D97-AF65-F5344CB8AC3E}">
        <p14:creationId xmlns:p14="http://schemas.microsoft.com/office/powerpoint/2010/main" val="29396415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94A7DC-ECB2-4F48-940F-C219069902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4248984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'Name an animal: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color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'Enter a color: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==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'dog'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'Cool. I like dogs, too.'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color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==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'brown'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'Especially brown dogs.'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'But that\'s a bad dog color.'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'Dogs are better.'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492F0-A805-3D4D-B3C8-9574D2C8D8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&lt;animal8.py&gt;</a:t>
            </a:r>
          </a:p>
        </p:txBody>
      </p:sp>
    </p:spTree>
    <p:extLst>
      <p:ext uri="{BB962C8B-B14F-4D97-AF65-F5344CB8AC3E}">
        <p14:creationId xmlns:p14="http://schemas.microsoft.com/office/powerpoint/2010/main" val="20227891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DD1121-E4B7-BA42-9A8B-A885B24D79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this version, each if statement has its own else.</a:t>
            </a:r>
          </a:p>
          <a:p>
            <a:r>
              <a:rPr lang="en-US" dirty="0"/>
              <a:t>Look how each else lines up vertically with the if that it goes with</a:t>
            </a:r>
          </a:p>
          <a:p>
            <a:r>
              <a:rPr lang="en-US" dirty="0"/>
              <a:t>It's very easy to read the control flow in a Python program because things that go together line up vertically with nothing further to the left between them.</a:t>
            </a:r>
          </a:p>
        </p:txBody>
      </p:sp>
    </p:spTree>
    <p:extLst>
      <p:ext uri="{BB962C8B-B14F-4D97-AF65-F5344CB8AC3E}">
        <p14:creationId xmlns:p14="http://schemas.microsoft.com/office/powerpoint/2010/main" val="22620697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26A29A-9167-D843-A00A-DEDB6F16B9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3417987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'Name an animal: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color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'Enter a color: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==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'dog'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'Cool. I like dogs, too.'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color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==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'brown'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'Especially brown dogs.'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'I disagree!'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E9117-2CCB-D042-B2A1-03CF38863E5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&lt;animal9.py&gt;</a:t>
            </a:r>
          </a:p>
        </p:txBody>
      </p:sp>
    </p:spTree>
    <p:extLst>
      <p:ext uri="{BB962C8B-B14F-4D97-AF65-F5344CB8AC3E}">
        <p14:creationId xmlns:p14="http://schemas.microsoft.com/office/powerpoint/2010/main" val="22560114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E7C166-403A-B040-84F5-5C04068F6E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Indentation matters. This program disagrees with you about </a:t>
            </a:r>
            <a:r>
              <a:rPr lang="en-US" i="1" dirty="0"/>
              <a:t>colors</a:t>
            </a:r>
            <a:r>
              <a:rPr lang="en-US" dirty="0"/>
              <a:t>: the else goes with the if color == brown</a:t>
            </a:r>
          </a:p>
        </p:txBody>
      </p:sp>
    </p:spTree>
    <p:extLst>
      <p:ext uri="{BB962C8B-B14F-4D97-AF65-F5344CB8AC3E}">
        <p14:creationId xmlns:p14="http://schemas.microsoft.com/office/powerpoint/2010/main" val="12766003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AC4F41-B4F2-FE42-A0AA-09C6FCFA7D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3417987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'Name an animal: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color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'Enter a color: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==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'dog'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'Cool. I like dogs, too.'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color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==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'brown'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'Especially brown dogs.'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'I disagree!'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45356-92D8-B940-86CE-C228403250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&lt;animal10.py&gt;</a:t>
            </a:r>
          </a:p>
        </p:txBody>
      </p:sp>
    </p:spTree>
    <p:extLst>
      <p:ext uri="{BB962C8B-B14F-4D97-AF65-F5344CB8AC3E}">
        <p14:creationId xmlns:p14="http://schemas.microsoft.com/office/powerpoint/2010/main" val="14735611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6BAFDD-CC60-9C47-9E8D-42317830B5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version disagrees with you about animals: the else goes with the if animal == dog</a:t>
            </a:r>
          </a:p>
        </p:txBody>
      </p:sp>
    </p:spTree>
    <p:extLst>
      <p:ext uri="{BB962C8B-B14F-4D97-AF65-F5344CB8AC3E}">
        <p14:creationId xmlns:p14="http://schemas.microsoft.com/office/powerpoint/2010/main" val="37434281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510E40-D286-4748-A3AF-6AF560944A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5079980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'Name an animal: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==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'dog'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'Cool. I like dogs, too.'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==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'cat'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'Cats are nice.'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==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'mouse'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'Mice are oaky by me.'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'Not my favorite.'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EF25E-D709-4344-9158-BF4FCE7E88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&lt;animal11.py&gt;</a:t>
            </a:r>
          </a:p>
        </p:txBody>
      </p:sp>
    </p:spTree>
    <p:extLst>
      <p:ext uri="{BB962C8B-B14F-4D97-AF65-F5344CB8AC3E}">
        <p14:creationId xmlns:p14="http://schemas.microsoft.com/office/powerpoint/2010/main" val="9959431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79EEE1-27B3-064F-8DE1-6BAB4EBBAB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Here's a version that puts nested ifs inside the body of the else</a:t>
            </a:r>
          </a:p>
          <a:p>
            <a:r>
              <a:rPr lang="en-US" dirty="0"/>
              <a:t>It has an answer ready for you for several different animals</a:t>
            </a:r>
          </a:p>
          <a:p>
            <a:r>
              <a:rPr lang="en-US" dirty="0"/>
              <a:t>This works.</a:t>
            </a:r>
          </a:p>
          <a:p>
            <a:r>
              <a:rPr lang="en-US" dirty="0"/>
              <a:t>But it's also getting unwieldy</a:t>
            </a:r>
          </a:p>
          <a:p>
            <a:r>
              <a:rPr lang="en-US" dirty="0"/>
              <a:t>What if you want to add giraffe, and gazelle, and panda, and penguin ... it'll get more and more indented and less and less readable</a:t>
            </a:r>
          </a:p>
        </p:txBody>
      </p:sp>
    </p:spTree>
    <p:extLst>
      <p:ext uri="{BB962C8B-B14F-4D97-AF65-F5344CB8AC3E}">
        <p14:creationId xmlns:p14="http://schemas.microsoft.com/office/powerpoint/2010/main" val="2576122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132929-402C-5145-B8C2-9BF808235EA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$ python animal1.py</a:t>
            </a:r>
          </a:p>
          <a:p>
            <a:r>
              <a:rPr lang="en-US" dirty="0"/>
              <a:t>dog</a:t>
            </a:r>
          </a:p>
          <a:p>
            <a:endParaRPr lang="en-US" dirty="0"/>
          </a:p>
          <a:p>
            <a:r>
              <a:rPr lang="en-US" dirty="0"/>
              <a:t>(prints I like dogs)</a:t>
            </a:r>
          </a:p>
          <a:p>
            <a:endParaRPr lang="en-US" dirty="0"/>
          </a:p>
          <a:p>
            <a:r>
              <a:rPr lang="en-US" dirty="0"/>
              <a:t>$ python animal1.py</a:t>
            </a:r>
          </a:p>
          <a:p>
            <a:r>
              <a:rPr lang="en-US" dirty="0"/>
              <a:t>cat</a:t>
            </a:r>
          </a:p>
          <a:p>
            <a:endParaRPr lang="en-US" dirty="0"/>
          </a:p>
          <a:p>
            <a:r>
              <a:rPr lang="en-US" dirty="0"/>
              <a:t>(prints nothing)</a:t>
            </a:r>
          </a:p>
        </p:txBody>
      </p:sp>
    </p:spTree>
    <p:extLst>
      <p:ext uri="{BB962C8B-B14F-4D97-AF65-F5344CB8AC3E}">
        <p14:creationId xmlns:p14="http://schemas.microsoft.com/office/powerpoint/2010/main" val="21167818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425502-DE44-FC4C-B85D-846318AD06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3833485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'Name an animal: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==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'dog'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'Cool. I like dogs, too.'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elif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==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'cat'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'Cats are nice.'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elif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==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'mouse'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'Mice are oaky by me.'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'Not my favorite.'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EFC-BC8F-B945-A93F-420013247D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&lt;animal12.py&gt;</a:t>
            </a:r>
          </a:p>
        </p:txBody>
      </p:sp>
    </p:spTree>
    <p:extLst>
      <p:ext uri="{BB962C8B-B14F-4D97-AF65-F5344CB8AC3E}">
        <p14:creationId xmlns:p14="http://schemas.microsoft.com/office/powerpoint/2010/main" val="11840557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F28977-9CA1-6B46-BC6A-EE5156D4D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Here's a better version</a:t>
            </a:r>
          </a:p>
          <a:p>
            <a:r>
              <a:rPr lang="en-US" dirty="0" err="1"/>
              <a:t>elif</a:t>
            </a:r>
            <a:r>
              <a:rPr lang="en-US" dirty="0"/>
              <a:t> is Python shorthand for else if</a:t>
            </a:r>
          </a:p>
          <a:p>
            <a:r>
              <a:rPr lang="en-US" dirty="0"/>
              <a:t>but it has the advantage that it's indented at the same level</a:t>
            </a:r>
          </a:p>
          <a:p>
            <a:r>
              <a:rPr lang="en-US" dirty="0"/>
              <a:t>if you're testing one thing against a bunch of different cases, or you have several ifs only one of which can be true, </a:t>
            </a:r>
            <a:r>
              <a:rPr lang="en-US" dirty="0" err="1"/>
              <a:t>elif</a:t>
            </a:r>
            <a:r>
              <a:rPr lang="en-US" dirty="0"/>
              <a:t> is your friend</a:t>
            </a:r>
          </a:p>
          <a:p>
            <a:r>
              <a:rPr lang="en-US" dirty="0"/>
              <a:t>Finally, remember, however, you put ifs, </a:t>
            </a:r>
            <a:r>
              <a:rPr lang="en-US" dirty="0" err="1"/>
              <a:t>elses</a:t>
            </a:r>
            <a:r>
              <a:rPr lang="en-US" dirty="0"/>
              <a:t>, and </a:t>
            </a:r>
            <a:r>
              <a:rPr lang="en-US" dirty="0" err="1"/>
              <a:t>elifs</a:t>
            </a:r>
            <a:r>
              <a:rPr lang="en-US" dirty="0"/>
              <a:t> together, there's a colon at the end of each of those lines.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2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35E42E-6555-024E-8565-4905858A3B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See: it prints that it likes dogs </a:t>
            </a:r>
            <a:r>
              <a:rPr lang="en-US" i="1" dirty="0"/>
              <a:t>if</a:t>
            </a:r>
            <a:r>
              <a:rPr lang="en-US" dirty="0"/>
              <a:t> you type 'dog' when asked. If you type something else, it doesn't print out.</a:t>
            </a:r>
          </a:p>
          <a:p>
            <a:r>
              <a:rPr lang="en-US" dirty="0"/>
              <a:t>The body of the if statement -- "print('Cool. I like dogs, too')" is executed only if the condition – animal == 'dog' – is true.</a:t>
            </a:r>
          </a:p>
          <a:p>
            <a:r>
              <a:rPr lang="en-US" dirty="0"/>
              <a:t>The syntax of if is:</a:t>
            </a:r>
          </a:p>
        </p:txBody>
      </p:sp>
    </p:spTree>
    <p:extLst>
      <p:ext uri="{BB962C8B-B14F-4D97-AF65-F5344CB8AC3E}">
        <p14:creationId xmlns:p14="http://schemas.microsoft.com/office/powerpoint/2010/main" val="3965876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07D2D7-3C87-E94C-B244-E761AC280E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924997"/>
          </a:xfrm>
        </p:spPr>
        <p:txBody>
          <a:bodyPr/>
          <a:lstStyle/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&lt;condition&gt;: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&lt;body&gt;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5B6FF-731A-8B49-91CD-85B26B7A03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83815"/>
      </p:ext>
    </p:extLst>
  </p:cSld>
  <p:clrMapOvr>
    <a:masterClrMapping/>
  </p:clrMapOvr>
</p:sld>
</file>

<file path=ppt/theme/theme1.xml><?xml version="1.0" encoding="utf-8"?>
<a:theme xmlns:a="http://schemas.openxmlformats.org/drawingml/2006/main" name="eCornell Technical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nical Talking Point Template" id="{B245D8E8-1965-D443-AD18-33467E8CF301}" vid="{D249C607-E79C-A645-A7B8-E5967ADB71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eCornell Technical Theme</Template>
  <TotalTime>1274</TotalTime>
  <Words>2622</Words>
  <Application>Microsoft Macintosh PowerPoint</Application>
  <PresentationFormat>Widescreen</PresentationFormat>
  <Paragraphs>354</Paragraphs>
  <Slides>71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Arial</vt:lpstr>
      <vt:lpstr>Calibri</vt:lpstr>
      <vt:lpstr>CambriaMath</vt:lpstr>
      <vt:lpstr>Consolas</vt:lpstr>
      <vt:lpstr>eCornell Technical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Leslie Del Angel</dc:creator>
  <cp:lastModifiedBy>James Grimmelmann</cp:lastModifiedBy>
  <cp:revision>78</cp:revision>
  <dcterms:created xsi:type="dcterms:W3CDTF">2018-05-23T17:51:33Z</dcterms:created>
  <dcterms:modified xsi:type="dcterms:W3CDTF">2019-02-05T20:03:53Z</dcterms:modified>
</cp:coreProperties>
</file>