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347" r:id="rId2"/>
    <p:sldId id="348" r:id="rId3"/>
    <p:sldId id="418" r:id="rId4"/>
    <p:sldId id="349" r:id="rId5"/>
    <p:sldId id="350" r:id="rId6"/>
    <p:sldId id="360" r:id="rId7"/>
    <p:sldId id="362" r:id="rId8"/>
    <p:sldId id="361" r:id="rId9"/>
    <p:sldId id="419" r:id="rId10"/>
    <p:sldId id="363" r:id="rId11"/>
    <p:sldId id="420" r:id="rId12"/>
    <p:sldId id="422" r:id="rId13"/>
    <p:sldId id="364" r:id="rId14"/>
    <p:sldId id="365" r:id="rId15"/>
    <p:sldId id="421" r:id="rId16"/>
    <p:sldId id="368" r:id="rId17"/>
    <p:sldId id="369" r:id="rId18"/>
    <p:sldId id="423" r:id="rId19"/>
    <p:sldId id="370" r:id="rId20"/>
    <p:sldId id="371" r:id="rId21"/>
    <p:sldId id="352" r:id="rId22"/>
    <p:sldId id="372" r:id="rId23"/>
    <p:sldId id="373" r:id="rId24"/>
    <p:sldId id="376" r:id="rId25"/>
    <p:sldId id="424" r:id="rId26"/>
    <p:sldId id="425" r:id="rId27"/>
    <p:sldId id="374" r:id="rId28"/>
    <p:sldId id="427" r:id="rId29"/>
    <p:sldId id="426" r:id="rId30"/>
    <p:sldId id="428" r:id="rId31"/>
    <p:sldId id="353" r:id="rId32"/>
    <p:sldId id="354" r:id="rId33"/>
    <p:sldId id="378" r:id="rId34"/>
    <p:sldId id="379" r:id="rId35"/>
    <p:sldId id="429" r:id="rId36"/>
    <p:sldId id="380" r:id="rId37"/>
    <p:sldId id="430" r:id="rId38"/>
    <p:sldId id="381" r:id="rId39"/>
    <p:sldId id="382" r:id="rId40"/>
    <p:sldId id="383" r:id="rId41"/>
    <p:sldId id="431" r:id="rId42"/>
    <p:sldId id="377" r:id="rId43"/>
    <p:sldId id="355" r:id="rId44"/>
    <p:sldId id="385" r:id="rId45"/>
    <p:sldId id="386" r:id="rId46"/>
    <p:sldId id="432" r:id="rId47"/>
    <p:sldId id="387" r:id="rId48"/>
    <p:sldId id="388" r:id="rId49"/>
    <p:sldId id="389" r:id="rId50"/>
    <p:sldId id="390" r:id="rId51"/>
    <p:sldId id="433" r:id="rId52"/>
    <p:sldId id="437" r:id="rId53"/>
    <p:sldId id="391" r:id="rId54"/>
    <p:sldId id="392" r:id="rId55"/>
    <p:sldId id="434" r:id="rId56"/>
    <p:sldId id="393" r:id="rId57"/>
    <p:sldId id="394" r:id="rId58"/>
    <p:sldId id="435" r:id="rId59"/>
    <p:sldId id="395" r:id="rId60"/>
    <p:sldId id="396" r:id="rId61"/>
    <p:sldId id="397" r:id="rId62"/>
    <p:sldId id="436" r:id="rId63"/>
    <p:sldId id="398" r:id="rId64"/>
    <p:sldId id="384" r:id="rId65"/>
    <p:sldId id="356" r:id="rId66"/>
    <p:sldId id="399" r:id="rId67"/>
    <p:sldId id="400" r:id="rId68"/>
    <p:sldId id="438" r:id="rId69"/>
    <p:sldId id="401" r:id="rId70"/>
    <p:sldId id="448" r:id="rId71"/>
    <p:sldId id="440" r:id="rId72"/>
    <p:sldId id="442" r:id="rId73"/>
    <p:sldId id="441" r:id="rId74"/>
    <p:sldId id="443" r:id="rId75"/>
    <p:sldId id="444" r:id="rId76"/>
    <p:sldId id="445" r:id="rId77"/>
    <p:sldId id="446" r:id="rId78"/>
    <p:sldId id="447" r:id="rId79"/>
    <p:sldId id="449" r:id="rId80"/>
    <p:sldId id="450" r:id="rId81"/>
    <p:sldId id="439" r:id="rId82"/>
    <p:sldId id="358" r:id="rId83"/>
    <p:sldId id="359" r:id="rId84"/>
    <p:sldId id="453" r:id="rId85"/>
    <p:sldId id="403" r:id="rId86"/>
    <p:sldId id="455" r:id="rId87"/>
    <p:sldId id="452" r:id="rId88"/>
    <p:sldId id="454" r:id="rId89"/>
    <p:sldId id="457" r:id="rId90"/>
    <p:sldId id="404" r:id="rId91"/>
    <p:sldId id="456" r:id="rId92"/>
    <p:sldId id="405" r:id="rId93"/>
    <p:sldId id="406" r:id="rId94"/>
    <p:sldId id="407" r:id="rId95"/>
    <p:sldId id="408" r:id="rId96"/>
    <p:sldId id="409" r:id="rId97"/>
    <p:sldId id="410" r:id="rId98"/>
    <p:sldId id="412" r:id="rId99"/>
    <p:sldId id="413" r:id="rId100"/>
    <p:sldId id="411" r:id="rId101"/>
    <p:sldId id="414" r:id="rId102"/>
    <p:sldId id="458" r:id="rId103"/>
    <p:sldId id="459" r:id="rId104"/>
    <p:sldId id="415" r:id="rId105"/>
    <p:sldId id="417" r:id="rId106"/>
    <p:sldId id="416" r:id="rId107"/>
    <p:sldId id="460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1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90DE20-69D1-D74C-9889-BDA0E7E73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is :'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FE6AA-D28B-B74D-9427-70B625349516}"/>
              </a:ext>
            </a:extLst>
          </p:cNvPr>
          <p:cNvSpPr txBox="1"/>
          <p:nvPr/>
        </p:nvSpPr>
        <p:spPr>
          <a:xfrm>
            <a:off x="2743200" y="48586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&lt;echo2.py&gt;</a:t>
            </a:r>
          </a:p>
        </p:txBody>
      </p:sp>
    </p:spTree>
    <p:extLst>
      <p:ext uri="{BB962C8B-B14F-4D97-AF65-F5344CB8AC3E}">
        <p14:creationId xmlns:p14="http://schemas.microsoft.com/office/powerpoint/2010/main" val="4617481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2FCB5-CCE9-994B-BEC9-547A2E3FD1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birds1.py</a:t>
            </a:r>
          </a:p>
        </p:txBody>
      </p:sp>
    </p:spTree>
    <p:extLst>
      <p:ext uri="{BB962C8B-B14F-4D97-AF65-F5344CB8AC3E}">
        <p14:creationId xmlns:p14="http://schemas.microsoft.com/office/powerpoint/2010/main" val="42763357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the file is </a:t>
            </a:r>
            <a:r>
              <a:rPr lang="en-US" i="1" dirty="0"/>
              <a:t>observations</a:t>
            </a:r>
            <a:r>
              <a:rPr lang="en-US" dirty="0"/>
              <a:t> of birds, and the same bird can appear more than once?</a:t>
            </a:r>
          </a:p>
        </p:txBody>
      </p:sp>
    </p:spTree>
    <p:extLst>
      <p:ext uri="{BB962C8B-B14F-4D97-AF65-F5344CB8AC3E}">
        <p14:creationId xmlns:p14="http://schemas.microsoft.com/office/powerpoint/2010/main" val="38773802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7572971"/>
          </a:xfrm>
        </p:spPr>
        <p:txBody>
          <a:bodyPr/>
          <a:lstStyle/>
          <a:p>
            <a:r>
              <a:rPr lang="en-US" dirty="0"/>
              <a:t>sparrow 4</a:t>
            </a:r>
          </a:p>
          <a:p>
            <a:r>
              <a:rPr lang="en-US" dirty="0"/>
              <a:t>canary 4</a:t>
            </a:r>
          </a:p>
          <a:p>
            <a:r>
              <a:rPr lang="en-US" dirty="0"/>
              <a:t>parrot 2</a:t>
            </a:r>
          </a:p>
          <a:p>
            <a:r>
              <a:rPr lang="en-US" dirty="0" err="1"/>
              <a:t>bluejay</a:t>
            </a:r>
            <a:r>
              <a:rPr lang="en-US" dirty="0"/>
              <a:t> 1</a:t>
            </a:r>
          </a:p>
          <a:p>
            <a:r>
              <a:rPr lang="en-US" dirty="0"/>
              <a:t>macaw 8</a:t>
            </a:r>
          </a:p>
          <a:p>
            <a:r>
              <a:rPr lang="en-US" dirty="0"/>
              <a:t>crow 3</a:t>
            </a:r>
          </a:p>
          <a:p>
            <a:r>
              <a:rPr lang="en-US" dirty="0"/>
              <a:t>robin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vulture 3</a:t>
            </a:r>
          </a:p>
          <a:p>
            <a:r>
              <a:rPr lang="en-US" dirty="0"/>
              <a:t>eagle 2</a:t>
            </a:r>
          </a:p>
          <a:p>
            <a:r>
              <a:rPr lang="en-US" dirty="0"/>
              <a:t>hawk 6</a:t>
            </a:r>
          </a:p>
          <a:p>
            <a:r>
              <a:rPr lang="en-US" dirty="0"/>
              <a:t>eagle 4</a:t>
            </a:r>
          </a:p>
          <a:p>
            <a:r>
              <a:rPr lang="en-US" dirty="0"/>
              <a:t>crow 1</a:t>
            </a:r>
          </a:p>
          <a:p>
            <a:r>
              <a:rPr lang="en-US" dirty="0" err="1"/>
              <a:t>bluejay</a:t>
            </a:r>
            <a:r>
              <a:rPr lang="en-US" dirty="0"/>
              <a:t> 3</a:t>
            </a:r>
          </a:p>
          <a:p>
            <a:r>
              <a:rPr lang="en-US" dirty="0" err="1"/>
              <a:t>bluejay</a:t>
            </a:r>
            <a:r>
              <a:rPr lang="en-US" dirty="0"/>
              <a:t> 4</a:t>
            </a:r>
          </a:p>
          <a:p>
            <a:r>
              <a:rPr lang="en-US" dirty="0"/>
              <a:t>vulture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robin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&lt;birds-</a:t>
            </a:r>
            <a:r>
              <a:rPr lang="en-US" dirty="0" err="1"/>
              <a:t>repeats.txt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93398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our current program fails, because if you see 2 eagles and then 4 eagles, the 4 eagles will overwrite the 2 eagles. Wrong!</a:t>
            </a:r>
          </a:p>
          <a:p>
            <a:r>
              <a:rPr lang="en-US" dirty="0"/>
              <a:t>But we can fix this easily.</a:t>
            </a:r>
          </a:p>
        </p:txBody>
      </p:sp>
    </p:spTree>
    <p:extLst>
      <p:ext uri="{BB962C8B-B14F-4D97-AF65-F5344CB8AC3E}">
        <p14:creationId xmlns:p14="http://schemas.microsoft.com/office/powerpoint/2010/main" val="19719735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32D5A-B05C-AF4A-AFEC-83DF58EE0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22A2-6A92-384F-9FF9-56AE9A6AF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91097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birds_repeats.txt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9FB74-6900-C047-B126-1A0CCBC6B06B}"/>
              </a:ext>
            </a:extLst>
          </p:cNvPr>
          <p:cNvSpPr txBox="1"/>
          <p:nvPr/>
        </p:nvSpPr>
        <p:spPr>
          <a:xfrm>
            <a:off x="2210937" y="65645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&lt;birds2.py&gt;</a:t>
            </a:r>
          </a:p>
        </p:txBody>
      </p:sp>
    </p:spTree>
    <p:extLst>
      <p:ext uri="{BB962C8B-B14F-4D97-AF65-F5344CB8AC3E}">
        <p14:creationId xmlns:p14="http://schemas.microsoft.com/office/powerpoint/2010/main" val="67695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only difference is in the lines where we add the new pair to the dictionary</a:t>
            </a:r>
          </a:p>
          <a:p>
            <a:r>
              <a:rPr lang="en-US" dirty="0"/>
              <a:t>Now if the pair is already there, we </a:t>
            </a:r>
            <a:r>
              <a:rPr lang="en-US" i="1" dirty="0"/>
              <a:t>add</a:t>
            </a:r>
            <a:r>
              <a:rPr lang="en-US" dirty="0"/>
              <a:t> the new count to the previous value</a:t>
            </a:r>
          </a:p>
          <a:p>
            <a:r>
              <a:rPr lang="en-US" dirty="0"/>
              <a:t>If it isn't, we create a new key/value pair</a:t>
            </a:r>
          </a:p>
        </p:txBody>
      </p:sp>
    </p:spTree>
    <p:extLst>
      <p:ext uri="{BB962C8B-B14F-4D97-AF65-F5344CB8AC3E}">
        <p14:creationId xmlns:p14="http://schemas.microsoft.com/office/powerpoint/2010/main" val="23630121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753D4-3CDD-D446-BFDC-48713E2FA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birds2.py</a:t>
            </a:r>
          </a:p>
        </p:txBody>
      </p:sp>
    </p:spTree>
    <p:extLst>
      <p:ext uri="{BB962C8B-B14F-4D97-AF65-F5344CB8AC3E}">
        <p14:creationId xmlns:p14="http://schemas.microsoft.com/office/powerpoint/2010/main" val="11308483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of these programs follow a common pattern for text files containing data</a:t>
            </a:r>
          </a:p>
          <a:p>
            <a:r>
              <a:rPr lang="en-US" dirty="0"/>
              <a:t>Each line in the file is a </a:t>
            </a:r>
            <a:r>
              <a:rPr lang="en-US" i="1" dirty="0"/>
              <a:t>row</a:t>
            </a:r>
            <a:r>
              <a:rPr lang="en-US" dirty="0"/>
              <a:t> of data of some sort. So we work with the file line-by-line, using </a:t>
            </a:r>
            <a:r>
              <a:rPr lang="en-US" dirty="0" err="1"/>
              <a:t>readlines</a:t>
            </a:r>
            <a:r>
              <a:rPr lang="en-US" dirty="0"/>
              <a:t>, </a:t>
            </a:r>
            <a:r>
              <a:rPr lang="en-US" dirty="0" err="1"/>
              <a:t>splitlines</a:t>
            </a:r>
            <a:r>
              <a:rPr lang="en-US" dirty="0"/>
              <a:t>, or a for loop</a:t>
            </a:r>
          </a:p>
          <a:p>
            <a:r>
              <a:rPr lang="en-US" dirty="0"/>
              <a:t>We then break each row apart into </a:t>
            </a:r>
            <a:r>
              <a:rPr lang="en-US" i="1" dirty="0"/>
              <a:t>fields</a:t>
            </a:r>
            <a:r>
              <a:rPr lang="en-US" dirty="0"/>
              <a:t> that have specific meanings using split() </a:t>
            </a:r>
          </a:p>
          <a:p>
            <a:r>
              <a:rPr lang="en-US" dirty="0"/>
              <a:t>File formats are very closely linked to the functions we use </a:t>
            </a:r>
            <a:r>
              <a:rPr lang="en-US"/>
              <a:t>to read </a:t>
            </a:r>
            <a:r>
              <a:rPr lang="en-US" dirty="0"/>
              <a:t>and write them</a:t>
            </a:r>
          </a:p>
        </p:txBody>
      </p:sp>
    </p:spTree>
    <p:extLst>
      <p:ext uri="{BB962C8B-B14F-4D97-AF65-F5344CB8AC3E}">
        <p14:creationId xmlns:p14="http://schemas.microsoft.com/office/powerpoint/2010/main" val="291807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echo2.py this is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program is the same; it shows you the whole list, including the program name and any additional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36284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CTECH403_M1_03</a:t>
            </a:r>
          </a:p>
          <a:p>
            <a:r>
              <a:rPr lang="en-US" dirty="0">
                <a:solidFill>
                  <a:schemeClr val="bg1"/>
                </a:solidFill>
              </a:rPr>
              <a:t>Working with 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val="421436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A2187-0178-2844-B61F-42C181AC9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pretty powerful stuff. Here's a really simple adder.</a:t>
            </a:r>
          </a:p>
        </p:txBody>
      </p:sp>
    </p:spTree>
    <p:extLst>
      <p:ext uri="{BB962C8B-B14F-4D97-AF65-F5344CB8AC3E}">
        <p14:creationId xmlns:p14="http://schemas.microsoft.com/office/powerpoint/2010/main" val="367524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96179-A6D2-4B46-9F7D-263E8B07C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81FEB-C9A6-B249-B2E1-38D1739174FA}"/>
              </a:ext>
            </a:extLst>
          </p:cNvPr>
          <p:cNvSpPr txBox="1"/>
          <p:nvPr/>
        </p:nvSpPr>
        <p:spPr>
          <a:xfrm>
            <a:off x="3111690" y="52680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&lt;add1.py&gt;</a:t>
            </a:r>
          </a:p>
        </p:txBody>
      </p:sp>
    </p:spTree>
    <p:extLst>
      <p:ext uri="{BB962C8B-B14F-4D97-AF65-F5344CB8AC3E}">
        <p14:creationId xmlns:p14="http://schemas.microsoft.com/office/powerpoint/2010/main" val="404748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uses two command-line arguments, converts them to integers and adds them. Remember that </a:t>
            </a:r>
            <a:r>
              <a:rPr lang="en-US" dirty="0" err="1"/>
              <a:t>argv</a:t>
            </a:r>
            <a:r>
              <a:rPr lang="en-US" dirty="0"/>
              <a:t>[0] is the program name, so </a:t>
            </a:r>
            <a:r>
              <a:rPr lang="en-US" dirty="0" err="1"/>
              <a:t>argv</a:t>
            </a:r>
            <a:r>
              <a:rPr lang="en-US" dirty="0"/>
              <a:t>[1] and </a:t>
            </a:r>
            <a:r>
              <a:rPr lang="en-US" dirty="0" err="1"/>
              <a:t>argv</a:t>
            </a:r>
            <a:r>
              <a:rPr lang="en-US" dirty="0"/>
              <a:t>[2] hold the first two arguments</a:t>
            </a:r>
          </a:p>
          <a:p>
            <a:endParaRPr lang="en-US" dirty="0"/>
          </a:p>
          <a:p>
            <a:r>
              <a:rPr lang="en-US" dirty="0"/>
              <a:t>$ python add1.py 3 5</a:t>
            </a:r>
          </a:p>
          <a:p>
            <a:r>
              <a:rPr lang="en-US" dirty="0"/>
              <a:t>$ python add1 400 55</a:t>
            </a:r>
          </a:p>
          <a:p>
            <a:endParaRPr lang="en-US" dirty="0"/>
          </a:p>
          <a:p>
            <a:r>
              <a:rPr lang="en-US" dirty="0"/>
              <a:t>What if there are too many arguments?</a:t>
            </a:r>
          </a:p>
          <a:p>
            <a:endParaRPr lang="en-US" dirty="0"/>
          </a:p>
          <a:p>
            <a:r>
              <a:rPr lang="en-US" dirty="0"/>
              <a:t>$ python add1 12 12 12</a:t>
            </a:r>
          </a:p>
          <a:p>
            <a:endParaRPr lang="en-US" dirty="0"/>
          </a:p>
          <a:p>
            <a:r>
              <a:rPr lang="en-US" dirty="0"/>
              <a:t>It ignores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D1E62-10A1-A74A-AE08-9FD20187C6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there are two </a:t>
            </a:r>
            <a:r>
              <a:rPr lang="en-US" i="1" dirty="0"/>
              <a:t>few</a:t>
            </a:r>
            <a:r>
              <a:rPr lang="en-US" dirty="0"/>
              <a:t> arguments?</a:t>
            </a:r>
          </a:p>
          <a:p>
            <a:endParaRPr lang="en-US" dirty="0"/>
          </a:p>
          <a:p>
            <a:r>
              <a:rPr lang="en-US" dirty="0"/>
              <a:t>$ python add1 12</a:t>
            </a:r>
          </a:p>
          <a:p>
            <a:endParaRPr lang="en-US" dirty="0"/>
          </a:p>
          <a:p>
            <a:r>
              <a:rPr lang="en-US" dirty="0"/>
              <a:t>Error! The list </a:t>
            </a:r>
            <a:r>
              <a:rPr lang="en-US" dirty="0" err="1"/>
              <a:t>argv</a:t>
            </a:r>
            <a:r>
              <a:rPr lang="en-US" dirty="0"/>
              <a:t> only has one element (12), but we tried to examine the second element</a:t>
            </a:r>
          </a:p>
          <a:p>
            <a:endParaRPr lang="en-US" dirty="0"/>
          </a:p>
          <a:p>
            <a:r>
              <a:rPr lang="en-US" dirty="0"/>
              <a:t>This is a basic program, it doesn't check that there are actually enough command-line arguments</a:t>
            </a:r>
          </a:p>
          <a:p>
            <a:endParaRPr lang="en-US" dirty="0"/>
          </a:p>
          <a:p>
            <a:r>
              <a:rPr lang="en-US" dirty="0"/>
              <a:t>Here's a version that does</a:t>
            </a:r>
          </a:p>
        </p:txBody>
      </p:sp>
    </p:spTree>
    <p:extLst>
      <p:ext uri="{BB962C8B-B14F-4D97-AF65-F5344CB8AC3E}">
        <p14:creationId xmlns:p14="http://schemas.microsoft.com/office/powerpoint/2010/main" val="413190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505ABC-7149-BB47-AAC3-691022E14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'Too few arguments!'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'Too many arguments!'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(num1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775E2-7BC5-3047-8FF5-A8F9C503D1A3}"/>
              </a:ext>
            </a:extLst>
          </p:cNvPr>
          <p:cNvSpPr txBox="1"/>
          <p:nvPr/>
        </p:nvSpPr>
        <p:spPr>
          <a:xfrm>
            <a:off x="3029803" y="581394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&lt;add2.py&gt;</a:t>
            </a:r>
          </a:p>
        </p:txBody>
      </p:sp>
    </p:spTree>
    <p:extLst>
      <p:ext uri="{BB962C8B-B14F-4D97-AF65-F5344CB8AC3E}">
        <p14:creationId xmlns:p14="http://schemas.microsoft.com/office/powerpoint/2010/main" val="145243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D1E62-10A1-A74A-AE08-9FD20187C6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add1 12</a:t>
            </a:r>
          </a:p>
          <a:p>
            <a:r>
              <a:rPr lang="en-US" dirty="0"/>
              <a:t>$ python add1 12 12</a:t>
            </a:r>
          </a:p>
          <a:p>
            <a:r>
              <a:rPr lang="en-US" dirty="0"/>
              <a:t>$ python add1 12 12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9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2A2D6-FE3A-904F-B7C6-37F43CCD4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Note: for there to be two arguments </a:t>
            </a:r>
            <a:r>
              <a:rPr lang="en-US" i="1" dirty="0"/>
              <a:t>after</a:t>
            </a:r>
            <a:r>
              <a:rPr lang="en-US" dirty="0"/>
              <a:t> the program name, there have to be three arguments total. That's why it's &gt; and &lt; 3</a:t>
            </a:r>
          </a:p>
          <a:p>
            <a:r>
              <a:rPr lang="en-US" dirty="0" err="1"/>
              <a:t>sys.exit</a:t>
            </a:r>
            <a:r>
              <a:rPr lang="en-US" dirty="0"/>
              <a:t>() is another useful method in the sys module: it immediately quits, and on many computers, prints a specified message, explaining why it quit</a:t>
            </a:r>
          </a:p>
        </p:txBody>
      </p:sp>
    </p:spTree>
    <p:extLst>
      <p:ext uri="{BB962C8B-B14F-4D97-AF65-F5344CB8AC3E}">
        <p14:creationId xmlns:p14="http://schemas.microsoft.com/office/powerpoint/2010/main" val="21684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D96CA-B6F0-BB44-ABD0-30322AD98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currently know one way of getting data in and out of a program: interactively.</a:t>
            </a:r>
          </a:p>
          <a:p>
            <a:r>
              <a:rPr lang="en-US" dirty="0"/>
              <a:t>Read data with input()</a:t>
            </a:r>
          </a:p>
          <a:p>
            <a:r>
              <a:rPr lang="en-US" dirty="0"/>
              <a:t>Write data with print()</a:t>
            </a:r>
          </a:p>
          <a:p>
            <a:r>
              <a:rPr lang="en-US" dirty="0"/>
              <a:t>This works for basic programs, but it's limited</a:t>
            </a:r>
          </a:p>
          <a:p>
            <a:r>
              <a:rPr lang="en-US" dirty="0"/>
              <a:t>Big demands on user</a:t>
            </a:r>
          </a:p>
          <a:p>
            <a:r>
              <a:rPr lang="en-US" dirty="0"/>
              <a:t>Not good for large quantities of data</a:t>
            </a:r>
          </a:p>
          <a:p>
            <a:r>
              <a:rPr lang="en-US" dirty="0"/>
              <a:t>Not good for long-term storage</a:t>
            </a:r>
          </a:p>
        </p:txBody>
      </p:sp>
    </p:spTree>
    <p:extLst>
      <p:ext uri="{BB962C8B-B14F-4D97-AF65-F5344CB8AC3E}">
        <p14:creationId xmlns:p14="http://schemas.microsoft.com/office/powerpoint/2010/main" val="12572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7A46D-F3A8-E442-907B-F99CC60C2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could do more error checking — this program will still fail if you enter something other than an integer on the command line.</a:t>
            </a:r>
          </a:p>
          <a:p>
            <a:r>
              <a:rPr lang="en-US" dirty="0"/>
              <a:t>An important part of real-world programming (especially security) is dealing with unexpected, or even malicious inputs</a:t>
            </a:r>
          </a:p>
          <a:p>
            <a:r>
              <a:rPr lang="en-US" dirty="0"/>
              <a:t>So in a publicly deployed system, we'd also add code to check that both arguments are integers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know another way to get data into a program.</a:t>
            </a:r>
          </a:p>
        </p:txBody>
      </p:sp>
    </p:spTree>
    <p:extLst>
      <p:ext uri="{BB962C8B-B14F-4D97-AF65-F5344CB8AC3E}">
        <p14:creationId xmlns:p14="http://schemas.microsoft.com/office/powerpoint/2010/main" val="353084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CTECH403_M1_03</a:t>
            </a:r>
          </a:p>
          <a:p>
            <a:r>
              <a:rPr lang="en-US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9117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E7FDAE-8852-2446-A4E9-46B607722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talk about files.</a:t>
            </a:r>
          </a:p>
          <a:p>
            <a:r>
              <a:rPr lang="en-US" dirty="0"/>
              <a:t>Here's a program that prints the contents of a file.</a:t>
            </a:r>
          </a:p>
        </p:txBody>
      </p:sp>
    </p:spTree>
    <p:extLst>
      <p:ext uri="{BB962C8B-B14F-4D97-AF65-F5344CB8AC3E}">
        <p14:creationId xmlns:p14="http://schemas.microsoft.com/office/powerpoint/2010/main" val="109167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FDD38-116A-994F-8EBD-FA0DFF4ED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paine.txt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4AA9F-E49C-C042-B084-8E965FC66206}"/>
              </a:ext>
            </a:extLst>
          </p:cNvPr>
          <p:cNvSpPr txBox="1"/>
          <p:nvPr/>
        </p:nvSpPr>
        <p:spPr>
          <a:xfrm>
            <a:off x="3493827" y="55409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&lt;echo3.py&gt;</a:t>
            </a:r>
          </a:p>
        </p:txBody>
      </p:sp>
    </p:spTree>
    <p:extLst>
      <p:ext uri="{BB962C8B-B14F-4D97-AF65-F5344CB8AC3E}">
        <p14:creationId xmlns:p14="http://schemas.microsoft.com/office/powerpoint/2010/main" val="402848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AE18F-F6B6-414A-B1DC-50959E011F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echo3.py</a:t>
            </a:r>
          </a:p>
          <a:p>
            <a:endParaRPr lang="en-US" dirty="0"/>
          </a:p>
          <a:p>
            <a:r>
              <a:rPr lang="en-US" dirty="0"/>
              <a:t>Let's have a look at the file itself</a:t>
            </a:r>
          </a:p>
        </p:txBody>
      </p:sp>
    </p:spTree>
    <p:extLst>
      <p:ext uri="{BB962C8B-B14F-4D97-AF65-F5344CB8AC3E}">
        <p14:creationId xmlns:p14="http://schemas.microsoft.com/office/powerpoint/2010/main" val="345129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DB079-FEA4-FD43-B58F-89A865AD7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06D1-318C-554B-8377-EDBB91191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171492"/>
          </a:xfrm>
        </p:spPr>
        <p:txBody>
          <a:bodyPr/>
          <a:lstStyle/>
          <a:p>
            <a:r>
              <a:rPr lang="en-US" dirty="0"/>
              <a:t>These are the times that try men's souls. The </a:t>
            </a:r>
          </a:p>
          <a:p>
            <a:r>
              <a:rPr lang="en-US" dirty="0"/>
              <a:t>summer soldier and the sunshine patriot will,</a:t>
            </a:r>
          </a:p>
          <a:p>
            <a:r>
              <a:rPr lang="en-US" dirty="0"/>
              <a:t>in this crisis, shrink from the service of </a:t>
            </a:r>
          </a:p>
          <a:p>
            <a:r>
              <a:rPr lang="en-US" dirty="0"/>
              <a:t>their country; but he that stands by it now, </a:t>
            </a:r>
          </a:p>
          <a:p>
            <a:r>
              <a:rPr lang="en-US" dirty="0"/>
              <a:t>deserves the love and thanks of man and woman.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222A1-A91D-8E4C-B6F6-63AEF3265AFF}"/>
              </a:ext>
            </a:extLst>
          </p:cNvPr>
          <p:cNvSpPr txBox="1"/>
          <p:nvPr/>
        </p:nvSpPr>
        <p:spPr>
          <a:xfrm>
            <a:off x="2511188" y="567746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paine.txt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840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E7FDAE-8852-2446-A4E9-46B607722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text file</a:t>
            </a:r>
            <a:r>
              <a:rPr lang="en-US" dirty="0"/>
              <a:t>: it contains a sequence of characters.</a:t>
            </a:r>
          </a:p>
          <a:p>
            <a:r>
              <a:rPr lang="en-US" dirty="0"/>
              <a:t>Its name is "</a:t>
            </a:r>
            <a:r>
              <a:rPr lang="en-US" dirty="0" err="1"/>
              <a:t>paine.txt</a:t>
            </a:r>
            <a:r>
              <a:rPr lang="en-US" dirty="0"/>
              <a:t>" (This is a quotation from the beginning of the American revolutionary Thomas Paine's essay "The American Crisis")</a:t>
            </a:r>
          </a:p>
          <a:p>
            <a:r>
              <a:rPr lang="en-US" dirty="0"/>
              <a:t>The file </a:t>
            </a:r>
            <a:r>
              <a:rPr lang="en-US" i="1" dirty="0"/>
              <a:t>extension</a:t>
            </a:r>
            <a:r>
              <a:rPr lang="en-US" dirty="0"/>
              <a:t> — the part of the name after the period — is "txt", which is a way of reminding ourselves that it's a text file</a:t>
            </a:r>
          </a:p>
        </p:txBody>
      </p:sp>
    </p:spTree>
    <p:extLst>
      <p:ext uri="{BB962C8B-B14F-4D97-AF65-F5344CB8AC3E}">
        <p14:creationId xmlns:p14="http://schemas.microsoft.com/office/powerpoint/2010/main" val="166382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look in more detail at how this program works.</a:t>
            </a:r>
          </a:p>
          <a:p>
            <a:r>
              <a:rPr lang="en-US" dirty="0" err="1"/>
              <a:t>Hre</a:t>
            </a:r>
            <a:r>
              <a:rPr lang="en-US" dirty="0"/>
              <a:t> it is again</a:t>
            </a:r>
          </a:p>
        </p:txBody>
      </p:sp>
    </p:spTree>
    <p:extLst>
      <p:ext uri="{BB962C8B-B14F-4D97-AF65-F5344CB8AC3E}">
        <p14:creationId xmlns:p14="http://schemas.microsoft.com/office/powerpoint/2010/main" val="290756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FDD38-116A-994F-8EBD-FA0DFF4ED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75599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paine.txt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FE2E5-9C05-7642-93D6-58F4ECBAB9E1}"/>
              </a:ext>
            </a:extLst>
          </p:cNvPr>
          <p:cNvSpPr txBox="1"/>
          <p:nvPr/>
        </p:nvSpPr>
        <p:spPr>
          <a:xfrm>
            <a:off x="3780430" y="498143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&lt;echo3.py&gt;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we </a:t>
            </a:r>
            <a:r>
              <a:rPr lang="en-US" i="1" dirty="0"/>
              <a:t>open</a:t>
            </a:r>
            <a:r>
              <a:rPr lang="en-US" dirty="0"/>
              <a:t> the file. To read a file, the open() function takes one argument: a string with the name of the file to open.</a:t>
            </a:r>
          </a:p>
          <a:p>
            <a:r>
              <a:rPr lang="en-US" dirty="0"/>
              <a:t>It returns a special value: a </a:t>
            </a:r>
            <a:r>
              <a:rPr lang="en-US" i="1" dirty="0"/>
              <a:t>file handle</a:t>
            </a:r>
            <a:r>
              <a:rPr lang="en-US" dirty="0"/>
              <a:t>. It represents a file that you're in the process of working with; it remembers "where you were" in the file.</a:t>
            </a:r>
          </a:p>
          <a:p>
            <a:r>
              <a:rPr lang="en-US" dirty="0"/>
              <a:t>This is a new type. It's not like an integer, string, or list. You can't look inside it. Instead, you use various methods to get data from it.</a:t>
            </a:r>
          </a:p>
        </p:txBody>
      </p:sp>
    </p:spTree>
    <p:extLst>
      <p:ext uri="{BB962C8B-B14F-4D97-AF65-F5344CB8AC3E}">
        <p14:creationId xmlns:p14="http://schemas.microsoft.com/office/powerpoint/2010/main" val="42059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9B5F8-3FF2-3847-ACF1-81FD82DEB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will introduce two new ways to get data in and out.</a:t>
            </a:r>
          </a:p>
          <a:p>
            <a:r>
              <a:rPr lang="en-US" dirty="0"/>
              <a:t>First, a useful but limited way to get data in: from the command line when you start a program</a:t>
            </a:r>
          </a:p>
          <a:p>
            <a:r>
              <a:rPr lang="en-US" dirty="0"/>
              <a:t>Second, the really powerful way: </a:t>
            </a:r>
            <a:r>
              <a:rPr lang="en-US" i="1" dirty="0"/>
              <a:t>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We'll cover how to read data from a file </a:t>
            </a:r>
          </a:p>
          <a:p>
            <a:pPr lvl="1"/>
            <a:r>
              <a:rPr lang="en-US" dirty="0"/>
              <a:t>And how to write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318823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1769-27E8-AC41-8822-E361B83BE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file handle has a read() function (invoked with the . syntax) that returns the file's contents as a string.</a:t>
            </a:r>
          </a:p>
          <a:p>
            <a:r>
              <a:rPr lang="en-US" dirty="0"/>
              <a:t>We call .close() when we're done with the file (in case someone else wants to read or modify it).</a:t>
            </a:r>
          </a:p>
          <a:p>
            <a:r>
              <a:rPr lang="en-US" dirty="0"/>
              <a:t>And you know what print() does — it prints the string we just read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4324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4B31-1727-204A-8C77-1E1CEC16DB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Let's go in and change the file a bit.</a:t>
            </a:r>
          </a:p>
          <a:p>
            <a:endParaRPr lang="en-US" dirty="0"/>
          </a:p>
          <a:p>
            <a:r>
              <a:rPr lang="en-US" dirty="0"/>
              <a:t>(Open </a:t>
            </a:r>
            <a:r>
              <a:rPr lang="en-US" dirty="0" err="1"/>
              <a:t>paine.txt</a:t>
            </a:r>
            <a:r>
              <a:rPr lang="en-US" dirty="0"/>
              <a:t> and make some changes. Times that fry men's soles?)</a:t>
            </a:r>
          </a:p>
          <a:p>
            <a:endParaRPr lang="en-US" dirty="0"/>
          </a:p>
          <a:p>
            <a:r>
              <a:rPr lang="en-US" dirty="0"/>
              <a:t>$ python echo3.py</a:t>
            </a:r>
          </a:p>
          <a:p>
            <a:endParaRPr lang="en-US" dirty="0"/>
          </a:p>
          <a:p>
            <a:r>
              <a:rPr lang="en-US" dirty="0"/>
              <a:t>See. This is live! The program echoes what's in the file </a:t>
            </a:r>
            <a:r>
              <a:rPr lang="en-US" i="1" dirty="0"/>
              <a:t>at the moment it reads the 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7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CTECH403_M1_04</a:t>
            </a:r>
          </a:p>
          <a:p>
            <a:r>
              <a:rPr lang="en-US" dirty="0">
                <a:solidFill>
                  <a:schemeClr val="bg1"/>
                </a:solidFill>
              </a:rPr>
              <a:t>Opening Files</a:t>
            </a:r>
          </a:p>
        </p:txBody>
      </p:sp>
    </p:spTree>
    <p:extLst>
      <p:ext uri="{BB962C8B-B14F-4D97-AF65-F5344CB8AC3E}">
        <p14:creationId xmlns:p14="http://schemas.microsoft.com/office/powerpoint/2010/main" val="330029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D55D3-8EFE-D04B-8EFE-9B445400B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get more practice with opening files.</a:t>
            </a:r>
          </a:p>
          <a:p>
            <a:r>
              <a:rPr lang="en-US" dirty="0"/>
              <a:t>Here's a modified version. Can you see what's different?</a:t>
            </a:r>
          </a:p>
        </p:txBody>
      </p:sp>
    </p:spTree>
    <p:extLst>
      <p:ext uri="{BB962C8B-B14F-4D97-AF65-F5344CB8AC3E}">
        <p14:creationId xmlns:p14="http://schemas.microsoft.com/office/powerpoint/2010/main" val="341669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FA2F3-1BF8-6742-9551-15317CABE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229155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A18E8-73B2-9940-A2C0-B665872C69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version takes the file name to open as a command-line argument</a:t>
            </a:r>
          </a:p>
          <a:p>
            <a:endParaRPr lang="en-US" dirty="0"/>
          </a:p>
          <a:p>
            <a:r>
              <a:rPr lang="en-US" dirty="0"/>
              <a:t>$ python echo4.py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could print the contents of a </a:t>
            </a:r>
            <a:r>
              <a:rPr lang="en-US" i="1" dirty="0"/>
              <a:t>different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$ python echo4.py </a:t>
            </a:r>
            <a:r>
              <a:rPr lang="en-US" dirty="0" err="1"/>
              <a:t>gettysburg.txt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Here's Abraham Lincoln's Gettysburg Address</a:t>
            </a:r>
          </a:p>
        </p:txBody>
      </p:sp>
    </p:spTree>
    <p:extLst>
      <p:ext uri="{BB962C8B-B14F-4D97-AF65-F5344CB8AC3E}">
        <p14:creationId xmlns:p14="http://schemas.microsoft.com/office/powerpoint/2010/main" val="161597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A18E8-73B2-9940-A2C0-B665872C69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a more surprising use of this program: it can </a:t>
            </a:r>
            <a:r>
              <a:rPr lang="en-US" i="1" dirty="0"/>
              <a:t>print itself</a:t>
            </a:r>
            <a:endParaRPr lang="en-US" dirty="0"/>
          </a:p>
          <a:p>
            <a:endParaRPr lang="en-US" dirty="0"/>
          </a:p>
          <a:p>
            <a:r>
              <a:rPr lang="en-US" dirty="0"/>
              <a:t>$ python echo4.py echo4.py</a:t>
            </a:r>
          </a:p>
          <a:p>
            <a:endParaRPr lang="en-US" dirty="0"/>
          </a:p>
          <a:p>
            <a:r>
              <a:rPr lang="en-US" dirty="0"/>
              <a:t>Remember: a Python program is just some text stored in a file. The Python interpreter reads that file and executes the program in it. Our echo program reads that file and prints the contents.</a:t>
            </a:r>
          </a:p>
          <a:p>
            <a:endParaRPr lang="en-US" dirty="0"/>
          </a:p>
          <a:p>
            <a:r>
              <a:rPr lang="en-US" dirty="0"/>
              <a:t>Here it is again. Say to yourself: this is a text file AND it's 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3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FA2F3-1BF8-6742-9551-15317CABE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305091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FA6A2-E075-1644-A5BA-D96636076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Now, a bit of notational convenience.</a:t>
            </a:r>
          </a:p>
          <a:p>
            <a:r>
              <a:rPr lang="en-US" dirty="0"/>
              <a:t>Python has a powerful piece of notation called a context manager, but we'll just meet it as a special kind of "with" statement</a:t>
            </a:r>
          </a:p>
          <a:p>
            <a:r>
              <a:rPr lang="en-US" dirty="0"/>
              <a:t>Here's the program again, rewritten slightly:</a:t>
            </a:r>
          </a:p>
        </p:txBody>
      </p:sp>
    </p:spTree>
    <p:extLst>
      <p:ext uri="{BB962C8B-B14F-4D97-AF65-F5344CB8AC3E}">
        <p14:creationId xmlns:p14="http://schemas.microsoft.com/office/powerpoint/2010/main" val="28623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A0EEB-6C37-2249-8E85-C5C76EB6A0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1C5E-1644-3940-BF26-E37557AE6D8D}"/>
              </a:ext>
            </a:extLst>
          </p:cNvPr>
          <p:cNvSpPr txBox="1"/>
          <p:nvPr/>
        </p:nvSpPr>
        <p:spPr>
          <a:xfrm>
            <a:off x="3125337" y="50496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&lt;echo5.py&gt;</a:t>
            </a:r>
          </a:p>
        </p:txBody>
      </p:sp>
    </p:spTree>
    <p:extLst>
      <p:ext uri="{BB962C8B-B14F-4D97-AF65-F5344CB8AC3E}">
        <p14:creationId xmlns:p14="http://schemas.microsoft.com/office/powerpoint/2010/main" val="23019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CTECH403_M1_02</a:t>
            </a:r>
          </a:p>
          <a:p>
            <a:r>
              <a:rPr lang="en-US" dirty="0">
                <a:solidFill>
                  <a:schemeClr val="bg1"/>
                </a:solidFill>
              </a:rPr>
              <a:t>Command-Line Input</a:t>
            </a:r>
          </a:p>
        </p:txBody>
      </p:sp>
    </p:spTree>
    <p:extLst>
      <p:ext uri="{BB962C8B-B14F-4D97-AF65-F5344CB8AC3E}">
        <p14:creationId xmlns:p14="http://schemas.microsoft.com/office/powerpoint/2010/main" val="3142284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6977D-AAFB-1C4B-96AA-54BA822DB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... as f is just like f = ...,</a:t>
            </a:r>
          </a:p>
          <a:p>
            <a:r>
              <a:rPr lang="en-US" dirty="0"/>
              <a:t>except that you're only allowed to use f inside of the indented block</a:t>
            </a:r>
          </a:p>
          <a:p>
            <a:r>
              <a:rPr lang="en-US" dirty="0"/>
              <a:t>When the block finishes, Python calls .close() on the file handle for you. Nice concise code, and no need to remember to write it yourself.</a:t>
            </a:r>
          </a:p>
          <a:p>
            <a:r>
              <a:rPr lang="en-US" dirty="0"/>
              <a:t>This is a preferred way to use a file in Python: it's simple and convenient</a:t>
            </a:r>
          </a:p>
        </p:txBody>
      </p:sp>
    </p:spTree>
    <p:extLst>
      <p:ext uri="{BB962C8B-B14F-4D97-AF65-F5344CB8AC3E}">
        <p14:creationId xmlns:p14="http://schemas.microsoft.com/office/powerpoint/2010/main" val="3465454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6977D-AAFB-1C4B-96AA-54BA822DB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There's also a general programming principle here: </a:t>
            </a:r>
          </a:p>
          <a:p>
            <a:r>
              <a:rPr lang="en-US" dirty="0"/>
              <a:t>When you use a resource like a file, try to isolate the code that deals with it and to make that code as short as possible. </a:t>
            </a:r>
          </a:p>
          <a:p>
            <a:r>
              <a:rPr lang="en-US" dirty="0"/>
              <a:t>Easier to read, fewer surprises</a:t>
            </a:r>
          </a:p>
        </p:txBody>
      </p:sp>
    </p:spTree>
    <p:extLst>
      <p:ext uri="{BB962C8B-B14F-4D97-AF65-F5344CB8AC3E}">
        <p14:creationId xmlns:p14="http://schemas.microsoft.com/office/powerpoint/2010/main" val="40509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CTECH403_M1_05</a:t>
            </a:r>
          </a:p>
          <a:p>
            <a:r>
              <a:rPr lang="en-US" dirty="0">
                <a:solidFill>
                  <a:schemeClr val="bg1"/>
                </a:solidFill>
              </a:rPr>
              <a:t>Newlines</a:t>
            </a:r>
          </a:p>
        </p:txBody>
      </p:sp>
    </p:spTree>
    <p:extLst>
      <p:ext uri="{BB962C8B-B14F-4D97-AF65-F5344CB8AC3E}">
        <p14:creationId xmlns:p14="http://schemas.microsoft.com/office/powerpoint/2010/main" val="1508649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220B3F-EA3F-1146-A5D2-AB876564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been working with (and will continue to work with) </a:t>
            </a:r>
            <a:r>
              <a:rPr lang="en-US" i="1" dirty="0"/>
              <a:t>text files</a:t>
            </a:r>
            <a:r>
              <a:rPr lang="en-US" dirty="0"/>
              <a:t>. To repeat, a text file is just a file whose contents are a string. It can be a long string, but it's still just a string.</a:t>
            </a:r>
          </a:p>
          <a:p>
            <a:r>
              <a:rPr lang="en-US" dirty="0"/>
              <a:t>We'll talk about other kinds of files soon</a:t>
            </a:r>
          </a:p>
        </p:txBody>
      </p:sp>
    </p:spTree>
    <p:extLst>
      <p:ext uri="{BB962C8B-B14F-4D97-AF65-F5344CB8AC3E}">
        <p14:creationId xmlns:p14="http://schemas.microsoft.com/office/powerpoint/2010/main" val="2720881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C25B8-88ED-8846-AA59-547DCA028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strings we've been seeing are long.</a:t>
            </a:r>
          </a:p>
          <a:p>
            <a:r>
              <a:rPr lang="en-US" dirty="0"/>
              <a:t>They span multiple lines. How does that work?</a:t>
            </a:r>
          </a:p>
          <a:p>
            <a:r>
              <a:rPr lang="en-US" dirty="0"/>
              <a:t>Well, it's because "go to the next line" is a character too, and that character can be part of a string. It's called a "newline"</a:t>
            </a:r>
          </a:p>
          <a:p>
            <a:r>
              <a:rPr lang="en-US" dirty="0"/>
              <a:t>It's whitespace, like a space or a tab</a:t>
            </a:r>
          </a:p>
        </p:txBody>
      </p:sp>
    </p:spTree>
    <p:extLst>
      <p:ext uri="{BB962C8B-B14F-4D97-AF65-F5344CB8AC3E}">
        <p14:creationId xmlns:p14="http://schemas.microsoft.com/office/powerpoint/2010/main" val="4131480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7F40F-A324-2E48-8430-896F2F12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Newlines raise some … challenges.</a:t>
            </a:r>
          </a:p>
          <a:p>
            <a:r>
              <a:rPr lang="en-US" dirty="0"/>
              <a:t>When you're typing in the interactive interpreter, and you hit enter, Python doesn't add a newline to the string you're typing. Instead, it typically </a:t>
            </a:r>
            <a:r>
              <a:rPr lang="en-US" i="1" dirty="0"/>
              <a:t>finishes</a:t>
            </a:r>
            <a:r>
              <a:rPr lang="en-US" dirty="0"/>
              <a:t> the input and tries to execute the command.</a:t>
            </a:r>
          </a:p>
          <a:p>
            <a:r>
              <a:rPr lang="en-US" dirty="0"/>
              <a:t>When you're typing a file, your editor inserts a newline whenever you hit return. It doesn't display the newline; you just know there's one there because the file continues on a ... new line.</a:t>
            </a:r>
          </a:p>
          <a:p>
            <a:pPr marL="0" indent="0">
              <a:buNone/>
            </a:pPr>
            <a:r>
              <a:rPr lang="en-US" dirty="0"/>
              <a:t>For example, how do you put one in a string?</a:t>
            </a:r>
          </a:p>
          <a:p>
            <a:r>
              <a:rPr lang="en-US" dirty="0"/>
              <a:t>When you're typing a file, But that doesn't work in a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4196999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7F40F-A324-2E48-8430-896F2F127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Newlines raise some … challenges.</a:t>
            </a:r>
          </a:p>
          <a:p>
            <a:r>
              <a:rPr lang="en-US" dirty="0"/>
              <a:t>When you're typing in the interactive interpreter, and you hit enter, Python doesn't add a newline to the string you're typing. Instead, it typically </a:t>
            </a:r>
            <a:r>
              <a:rPr lang="en-US" i="1" dirty="0"/>
              <a:t>finishes</a:t>
            </a:r>
            <a:r>
              <a:rPr lang="en-US" dirty="0"/>
              <a:t> the input and tries to execute the command.</a:t>
            </a:r>
          </a:p>
          <a:p>
            <a:r>
              <a:rPr lang="en-US" dirty="0"/>
              <a:t>When you're typing a file, your editor inserts a newline whenever you hit return. It doesn't display the newline; you just know there's one there because the file continues on a ... new line.</a:t>
            </a:r>
          </a:p>
          <a:p>
            <a:pPr marL="0" indent="0">
              <a:buNone/>
            </a:pPr>
            <a:r>
              <a:rPr lang="en-US" dirty="0"/>
              <a:t>For example, When you're typing a file, But that doesn't work in a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758608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C26C8-D54B-2A45-AAAE-CB09778A5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you put  newline? in a string in a Python program?</a:t>
            </a:r>
          </a:p>
          <a:p>
            <a:r>
              <a:rPr lang="en-US" dirty="0"/>
              <a:t>Wee have to </a:t>
            </a:r>
            <a:r>
              <a:rPr lang="en-US" i="1" dirty="0"/>
              <a:t>escape</a:t>
            </a:r>
            <a:r>
              <a:rPr lang="en-US" dirty="0"/>
              <a:t> the newline, just like we had to escape the quotation mark ' when one occurs in a string</a:t>
            </a:r>
          </a:p>
          <a:p>
            <a:r>
              <a:rPr lang="en-US" b="1" dirty="0"/>
              <a:t>\n</a:t>
            </a:r>
            <a:r>
              <a:rPr lang="en-US" dirty="0"/>
              <a:t> is how you put a newline in a string: Python reads the backslash, which tells it the next character is special, and then the n indicates it's not a literal n but a newline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8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1A6D-F934-7746-80D8-2C15867BA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"One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nTwo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nThree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 and\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nFour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."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4B6B0-ECAE-FB47-A96B-8E8640C4AC0D}"/>
              </a:ext>
            </a:extLst>
          </p:cNvPr>
          <p:cNvSpPr txBox="1"/>
          <p:nvPr/>
        </p:nvSpPr>
        <p:spPr>
          <a:xfrm>
            <a:off x="2511188" y="567746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newline.py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677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newline.py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literal</a:t>
            </a:r>
            <a:r>
              <a:rPr lang="en-US" dirty="0"/>
              <a:t> string has \n between each word</a:t>
            </a:r>
          </a:p>
          <a:p>
            <a:r>
              <a:rPr lang="en-US" dirty="0"/>
              <a:t>But print() sends that to the screen as a newline.</a:t>
            </a:r>
          </a:p>
          <a:p>
            <a:r>
              <a:rPr lang="en-US" dirty="0"/>
              <a:t>So each word appears on a new line</a:t>
            </a:r>
          </a:p>
        </p:txBody>
      </p:sp>
    </p:spTree>
    <p:extLst>
      <p:ext uri="{BB962C8B-B14F-4D97-AF65-F5344CB8AC3E}">
        <p14:creationId xmlns:p14="http://schemas.microsoft.com/office/powerpoint/2010/main" val="14403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Baby steps: we'll start with a simple way to get data into a program when you start it</a:t>
            </a:r>
          </a:p>
          <a:p>
            <a:r>
              <a:rPr lang="en-US" dirty="0"/>
              <a:t>point: new way of getting input: </a:t>
            </a:r>
            <a:r>
              <a:rPr lang="en-US" b="1" dirty="0"/>
              <a:t>interactively</a:t>
            </a:r>
            <a:r>
              <a:rPr lang="en-US" dirty="0"/>
              <a:t>, </a:t>
            </a:r>
            <a:r>
              <a:rPr lang="en-US" b="1" dirty="0"/>
              <a:t>command-line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9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A8D1D0-B0EF-3B43-8CD9-3A3BEFF1C7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D84BA-5EC1-BB4B-A6BC-6581728DF5A5}"/>
              </a:ext>
            </a:extLst>
          </p:cNvPr>
          <p:cNvSpPr txBox="1"/>
          <p:nvPr/>
        </p:nvSpPr>
        <p:spPr>
          <a:xfrm>
            <a:off x="3343701" y="47903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&lt;echo5.py&gt;</a:t>
            </a:r>
          </a:p>
        </p:txBody>
      </p:sp>
    </p:spTree>
    <p:extLst>
      <p:ext uri="{BB962C8B-B14F-4D97-AF65-F5344CB8AC3E}">
        <p14:creationId xmlns:p14="http://schemas.microsoft.com/office/powerpoint/2010/main" val="2417806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FABF3-D933-E54F-AD2B-DD1FC6441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echo program reads the input file as a single string, newlines and all, so print skips to a new line every time it hits a newline</a:t>
            </a:r>
          </a:p>
        </p:txBody>
      </p:sp>
    </p:spTree>
    <p:extLst>
      <p:ext uri="{BB962C8B-B14F-4D97-AF65-F5344CB8AC3E}">
        <p14:creationId xmlns:p14="http://schemas.microsoft.com/office/powerpoint/2010/main" val="2691887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CTECH403_M1_06</a:t>
            </a:r>
          </a:p>
          <a:p>
            <a:r>
              <a:rPr lang="en-US" dirty="0">
                <a:solidFill>
                  <a:schemeClr val="bg1"/>
                </a:solidFill>
              </a:rPr>
              <a:t>Text Files and Lists</a:t>
            </a:r>
          </a:p>
        </p:txBody>
      </p:sp>
    </p:spTree>
    <p:extLst>
      <p:ext uri="{BB962C8B-B14F-4D97-AF65-F5344CB8AC3E}">
        <p14:creationId xmlns:p14="http://schemas.microsoft.com/office/powerpoint/2010/main" val="263764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FABF3-D933-E54F-AD2B-DD1FC6441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an obvious, natural way to work a text file. Split it into a list of lines!</a:t>
            </a:r>
          </a:p>
          <a:p>
            <a:r>
              <a:rPr lang="en-US" dirty="0"/>
              <a:t>Here's a program that does just that</a:t>
            </a:r>
          </a:p>
        </p:txBody>
      </p:sp>
    </p:spTree>
    <p:extLst>
      <p:ext uri="{BB962C8B-B14F-4D97-AF65-F5344CB8AC3E}">
        <p14:creationId xmlns:p14="http://schemas.microsoft.com/office/powerpoint/2010/main" val="535960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986D0-3841-D342-8C31-B3B7E7E41A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(lines)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984B-CF86-BA40-B466-34BB72918172}"/>
              </a:ext>
            </a:extLst>
          </p:cNvPr>
          <p:cNvSpPr txBox="1"/>
          <p:nvPr/>
        </p:nvSpPr>
        <p:spPr>
          <a:xfrm>
            <a:off x="2647666" y="54727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&lt;echo6.py&gt;</a:t>
            </a:r>
          </a:p>
        </p:txBody>
      </p:sp>
    </p:spTree>
    <p:extLst>
      <p:ext uri="{BB962C8B-B14F-4D97-AF65-F5344CB8AC3E}">
        <p14:creationId xmlns:p14="http://schemas.microsoft.com/office/powerpoint/2010/main" val="318371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echo6.py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2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8979F1-C4C7-FC45-BA30-82208CA16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version that prints only the first word of each line:</a:t>
            </a:r>
          </a:p>
          <a:p>
            <a:r>
              <a:rPr lang="en-US" dirty="0"/>
              <a:t>In the last line of the program, it takes a line of text, splits it into words, and then prints the 0</a:t>
            </a:r>
            <a:r>
              <a:rPr lang="en-US" baseline="30000" dirty="0"/>
              <a:t>th</a:t>
            </a:r>
            <a:r>
              <a:rPr lang="en-US" dirty="0"/>
              <a:t> element of that list, i.e. the first word on the line</a:t>
            </a:r>
          </a:p>
        </p:txBody>
      </p:sp>
    </p:spTree>
    <p:extLst>
      <p:ext uri="{BB962C8B-B14F-4D97-AF65-F5344CB8AC3E}">
        <p14:creationId xmlns:p14="http://schemas.microsoft.com/office/powerpoint/2010/main" val="397567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5EFD79-B698-D542-9737-2B7A97B5B6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002489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'\n'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95986-4C9F-2E4F-8884-E90B2115BCB5}"/>
              </a:ext>
            </a:extLst>
          </p:cNvPr>
          <p:cNvSpPr txBox="1"/>
          <p:nvPr/>
        </p:nvSpPr>
        <p:spPr>
          <a:xfrm>
            <a:off x="3043451" y="50360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&lt;echo7.py&gt;</a:t>
            </a:r>
          </a:p>
        </p:txBody>
      </p:sp>
    </p:spTree>
    <p:extLst>
      <p:ext uri="{BB962C8B-B14F-4D97-AF65-F5344CB8AC3E}">
        <p14:creationId xmlns:p14="http://schemas.microsoft.com/office/powerpoint/2010/main" val="958523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034" y="238538"/>
            <a:ext cx="11804375" cy="6480314"/>
          </a:xfrm>
        </p:spPr>
        <p:txBody>
          <a:bodyPr/>
          <a:lstStyle/>
          <a:p>
            <a:r>
              <a:rPr lang="en-US" dirty="0"/>
              <a:t>$ python echo7.py </a:t>
            </a:r>
            <a:r>
              <a:rPr lang="en-US" dirty="0" err="1"/>
              <a:t>paine.txt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4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1F3BA-B98C-7B48-BBA3-2E2C3C3A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even more compact ways to write this. Python makes it easy!</a:t>
            </a:r>
          </a:p>
        </p:txBody>
      </p:sp>
    </p:spTree>
    <p:extLst>
      <p:ext uri="{BB962C8B-B14F-4D97-AF65-F5344CB8AC3E}">
        <p14:creationId xmlns:p14="http://schemas.microsoft.com/office/powerpoint/2010/main" val="357385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CC919-8E6B-E041-BF05-BD4958BEA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echo1.py Hi!</a:t>
            </a:r>
          </a:p>
          <a:p>
            <a:endParaRPr lang="en-US" dirty="0"/>
          </a:p>
          <a:p>
            <a:r>
              <a:rPr lang="en-US" dirty="0"/>
              <a:t>$ python echo1.py Bye!</a:t>
            </a:r>
          </a:p>
          <a:p>
            <a:endParaRPr lang="en-US" dirty="0"/>
          </a:p>
          <a:p>
            <a:r>
              <a:rPr lang="en-US" dirty="0"/>
              <a:t>This program prints the next work on the command line after the program name.</a:t>
            </a:r>
          </a:p>
        </p:txBody>
      </p:sp>
    </p:spTree>
    <p:extLst>
      <p:ext uri="{BB962C8B-B14F-4D97-AF65-F5344CB8AC3E}">
        <p14:creationId xmlns:p14="http://schemas.microsoft.com/office/powerpoint/2010/main" val="2709223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A56FA-E236-BE45-B559-70DF2FBEF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lines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readlines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82C7C-79C1-B34B-8028-6EF280481BC1}"/>
              </a:ext>
            </a:extLst>
          </p:cNvPr>
          <p:cNvSpPr txBox="1"/>
          <p:nvPr/>
        </p:nvSpPr>
        <p:spPr>
          <a:xfrm>
            <a:off x="3234519" y="49814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&lt;echo8.py&gt;</a:t>
            </a:r>
          </a:p>
        </p:txBody>
      </p:sp>
    </p:spTree>
    <p:extLst>
      <p:ext uri="{BB962C8B-B14F-4D97-AF65-F5344CB8AC3E}">
        <p14:creationId xmlns:p14="http://schemas.microsoft.com/office/powerpoint/2010/main" val="2949497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FFDB-E3EB-5240-8713-1DF11B5ED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readlines</a:t>
            </a:r>
            <a:r>
              <a:rPr lang="en-US" dirty="0"/>
              <a:t>() function gives you a list of the lines in the file directly. </a:t>
            </a:r>
          </a:p>
        </p:txBody>
      </p:sp>
    </p:spTree>
    <p:extLst>
      <p:ext uri="{BB962C8B-B14F-4D97-AF65-F5344CB8AC3E}">
        <p14:creationId xmlns:p14="http://schemas.microsoft.com/office/powerpoint/2010/main" val="4119920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FFDB-E3EB-5240-8713-1DF11B5ED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an even more succinct way. </a:t>
            </a:r>
          </a:p>
          <a:p>
            <a:r>
              <a:rPr lang="en-US" dirty="0"/>
              <a:t>If you only need to process each line once as you go, then you don't even need to build a list</a:t>
            </a:r>
          </a:p>
        </p:txBody>
      </p:sp>
    </p:spTree>
    <p:extLst>
      <p:ext uri="{BB962C8B-B14F-4D97-AF65-F5344CB8AC3E}">
        <p14:creationId xmlns:p14="http://schemas.microsoft.com/office/powerpoint/2010/main" val="3819111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E77B7-4F2D-4E44-BF86-C7AC6EEF6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with 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f: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FA594-9D75-6647-A3D2-417E60A3FB2A}"/>
              </a:ext>
            </a:extLst>
          </p:cNvPr>
          <p:cNvSpPr txBox="1"/>
          <p:nvPr/>
        </p:nvSpPr>
        <p:spPr>
          <a:xfrm>
            <a:off x="2702257" y="51452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&lt;echo9.py&gt;</a:t>
            </a:r>
          </a:p>
        </p:txBody>
      </p:sp>
    </p:spTree>
    <p:extLst>
      <p:ext uri="{BB962C8B-B14F-4D97-AF65-F5344CB8AC3E}">
        <p14:creationId xmlns:p14="http://schemas.microsoft.com/office/powerpoint/2010/main" val="1134358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C1065-5858-F045-90F1-93C9BD6C8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Yes, that's right, you can run a for loop over a text file</a:t>
            </a:r>
          </a:p>
          <a:p>
            <a:r>
              <a:rPr lang="en-US" dirty="0"/>
              <a:t>Python "knows" that a text file is a just a list of lines. </a:t>
            </a:r>
          </a:p>
          <a:p>
            <a:r>
              <a:rPr lang="en-US" dirty="0"/>
              <a:t>So if you put it in a for loop where you'd normally put a list or a range, Python knows you mean to loop over the lines in the file.</a:t>
            </a:r>
          </a:p>
        </p:txBody>
      </p:sp>
    </p:spTree>
    <p:extLst>
      <p:ext uri="{BB962C8B-B14F-4D97-AF65-F5344CB8AC3E}">
        <p14:creationId xmlns:p14="http://schemas.microsoft.com/office/powerpoint/2010/main" val="392711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CTECH403_M1_07</a:t>
            </a:r>
          </a:p>
          <a:p>
            <a:r>
              <a:rPr lang="en-US" dirty="0">
                <a:solidFill>
                  <a:schemeClr val="bg1"/>
                </a:solidFill>
              </a:rPr>
              <a:t>File Output</a:t>
            </a:r>
          </a:p>
        </p:txBody>
      </p:sp>
    </p:spTree>
    <p:extLst>
      <p:ext uri="{BB962C8B-B14F-4D97-AF65-F5344CB8AC3E}">
        <p14:creationId xmlns:p14="http://schemas.microsoft.com/office/powerpoint/2010/main" val="4026168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1CFA7-1925-874D-BB90-008BF838A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Let's talk now about </a:t>
            </a:r>
            <a:r>
              <a:rPr lang="en-US" i="1" dirty="0"/>
              <a:t>writing</a:t>
            </a:r>
            <a:r>
              <a:rPr lang="en-US" dirty="0"/>
              <a:t> to files.</a:t>
            </a:r>
          </a:p>
          <a:p>
            <a:r>
              <a:rPr lang="en-US" dirty="0"/>
              <a:t>This is the point at which I have to give you a dire warning. Be </a:t>
            </a:r>
            <a:r>
              <a:rPr lang="en-US" i="1" dirty="0"/>
              <a:t>extremely</a:t>
            </a:r>
            <a:r>
              <a:rPr lang="en-US" dirty="0"/>
              <a:t> careful what files you open for writing and what you write to them.</a:t>
            </a:r>
          </a:p>
          <a:p>
            <a:r>
              <a:rPr lang="en-US" dirty="0"/>
              <a:t>Python will not ask you for confirmation. Python will not worry about whether this is a file you really need. Python will not check that you are writing the data you mean to write.</a:t>
            </a:r>
          </a:p>
          <a:p>
            <a:r>
              <a:rPr lang="en-US" dirty="0"/>
              <a:t>YOU CAN LOSE DATA, EVEN YOUR PROGRAM</a:t>
            </a:r>
          </a:p>
          <a:p>
            <a:r>
              <a:rPr lang="en-US" dirty="0"/>
              <a:t>The examples here use a single fixed file for writing and never attempt to write to anything else. A little unrealistic, but deliberately safe.</a:t>
            </a:r>
          </a:p>
        </p:txBody>
      </p:sp>
    </p:spTree>
    <p:extLst>
      <p:ext uri="{BB962C8B-B14F-4D97-AF65-F5344CB8AC3E}">
        <p14:creationId xmlns:p14="http://schemas.microsoft.com/office/powerpoint/2010/main" val="4105855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know how to open() a file for reading.</a:t>
            </a:r>
          </a:p>
          <a:p>
            <a:pPr lvl="1"/>
            <a:r>
              <a:rPr lang="en-US" b="1" dirty="0"/>
              <a:t>with f = open(&lt;filename&gt;)</a:t>
            </a:r>
          </a:p>
          <a:p>
            <a:r>
              <a:rPr lang="en-US" dirty="0"/>
              <a:t>To open a file for </a:t>
            </a:r>
            <a:r>
              <a:rPr lang="en-US" i="1" dirty="0"/>
              <a:t>writing</a:t>
            </a:r>
            <a:r>
              <a:rPr lang="en-US" dirty="0"/>
              <a:t>, add a 'w' argument to the call to open()</a:t>
            </a:r>
          </a:p>
          <a:p>
            <a:pPr lvl="1"/>
            <a:r>
              <a:rPr lang="en-US" b="1" dirty="0"/>
              <a:t>with f = open(&lt;filename&gt;, 'w')</a:t>
            </a:r>
          </a:p>
          <a:p>
            <a:r>
              <a:rPr lang="en-US" dirty="0"/>
              <a:t>'w' means to open the file in "write" mode</a:t>
            </a:r>
          </a:p>
          <a:p>
            <a:r>
              <a:rPr lang="en-US" dirty="0"/>
              <a:t>To open for reading, you can put an 'r' there, but if you say nothing, Python assumes you want to read. You have to say explicitly if you want to </a:t>
            </a:r>
            <a:r>
              <a:rPr lang="en-US" i="1" dirty="0"/>
              <a:t>write </a:t>
            </a:r>
            <a:r>
              <a:rPr lang="en-US" dirty="0"/>
              <a:t>to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2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to write to a text file.</a:t>
            </a:r>
          </a:p>
          <a:p>
            <a:r>
              <a:rPr lang="en-US" dirty="0"/>
              <a:t>We'll start with</a:t>
            </a:r>
          </a:p>
          <a:p>
            <a:pPr lvl="1"/>
            <a:r>
              <a:rPr lang="en-US" b="1" dirty="0"/>
              <a:t>print(text, file=f), </a:t>
            </a:r>
          </a:p>
          <a:p>
            <a:r>
              <a:rPr lang="en-US" dirty="0"/>
              <a:t>This is just like print() you're used to</a:t>
            </a:r>
          </a:p>
          <a:p>
            <a:r>
              <a:rPr lang="en-US" dirty="0"/>
              <a:t>Except you add </a:t>
            </a:r>
            <a:r>
              <a:rPr lang="en-US" b="1" dirty="0"/>
              <a:t>file=f</a:t>
            </a:r>
            <a:r>
              <a:rPr lang="en-US" dirty="0"/>
              <a:t> to tell Python print </a:t>
            </a:r>
            <a:r>
              <a:rPr lang="en-US" i="1" dirty="0"/>
              <a:t>to the file</a:t>
            </a:r>
            <a:r>
              <a:rPr lang="en-US" dirty="0"/>
              <a:t> </a:t>
            </a:r>
          </a:p>
          <a:p>
            <a:r>
              <a:rPr lang="en-US" dirty="0"/>
              <a:t>Here's an example: a program to reverse the lines in a a text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89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Read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into the list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lines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f_in.readlines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Write the list in reverse to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', 'w')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for line in reversed(lines):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	print(line, file=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&lt;reverse1.py&gt;</a:t>
            </a:r>
          </a:p>
        </p:txBody>
      </p:sp>
    </p:spTree>
    <p:extLst>
      <p:ext uri="{BB962C8B-B14F-4D97-AF65-F5344CB8AC3E}">
        <p14:creationId xmlns:p14="http://schemas.microsoft.com/office/powerpoint/2010/main" val="261455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6A2-0C4B-9A41-A485-353FBC7E3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 wrote: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A5190-15B8-754A-8BD9-3BC5FDBA8C03}"/>
              </a:ext>
            </a:extLst>
          </p:cNvPr>
          <p:cNvSpPr txBox="1"/>
          <p:nvPr/>
        </p:nvSpPr>
        <p:spPr>
          <a:xfrm>
            <a:off x="3070746" y="56501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&lt;echo1.py&gt;</a:t>
            </a:r>
          </a:p>
        </p:txBody>
      </p:sp>
    </p:spTree>
    <p:extLst>
      <p:ext uri="{BB962C8B-B14F-4D97-AF65-F5344CB8AC3E}">
        <p14:creationId xmlns:p14="http://schemas.microsoft.com/office/powerpoint/2010/main" val="4123085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034" y="238538"/>
            <a:ext cx="11804375" cy="6480314"/>
          </a:xfrm>
        </p:spPr>
        <p:txBody>
          <a:bodyPr/>
          <a:lstStyle/>
          <a:p>
            <a:r>
              <a:rPr lang="en-US" dirty="0"/>
              <a:t>$ python reverse1.py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7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compare the input …</a:t>
            </a:r>
          </a:p>
        </p:txBody>
      </p:sp>
    </p:spTree>
    <p:extLst>
      <p:ext uri="{BB962C8B-B14F-4D97-AF65-F5344CB8AC3E}">
        <p14:creationId xmlns:p14="http://schemas.microsoft.com/office/powerpoint/2010/main" val="1412731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2171492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</p:txBody>
      </p:sp>
    </p:spTree>
    <p:extLst>
      <p:ext uri="{BB962C8B-B14F-4D97-AF65-F5344CB8AC3E}">
        <p14:creationId xmlns:p14="http://schemas.microsoft.com/office/powerpoint/2010/main" val="2043747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 output …</a:t>
            </a:r>
          </a:p>
        </p:txBody>
      </p:sp>
    </p:spTree>
    <p:extLst>
      <p:ext uri="{BB962C8B-B14F-4D97-AF65-F5344CB8AC3E}">
        <p14:creationId xmlns:p14="http://schemas.microsoft.com/office/powerpoint/2010/main" val="3108894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424898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2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That's almost right. The lines are in reverse order.</a:t>
            </a:r>
          </a:p>
          <a:p>
            <a:r>
              <a:rPr lang="en-US" dirty="0"/>
              <a:t>But there's a problem. There's an extra blank line between each line of text.</a:t>
            </a:r>
          </a:p>
          <a:p>
            <a:r>
              <a:rPr lang="en-US" dirty="0"/>
              <a:t>Somehow Python has </a:t>
            </a:r>
            <a:r>
              <a:rPr lang="en-US" i="1" dirty="0"/>
              <a:t>added an additional newline</a:t>
            </a:r>
            <a:r>
              <a:rPr lang="en-US" dirty="0"/>
              <a:t> when printing each line to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157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why</a:t>
            </a:r>
          </a:p>
          <a:p>
            <a:r>
              <a:rPr lang="en-US" dirty="0"/>
              <a:t>the input file had a newline after each line</a:t>
            </a:r>
          </a:p>
          <a:p>
            <a:r>
              <a:rPr lang="en-US" dirty="0" err="1"/>
              <a:t>readlines</a:t>
            </a:r>
            <a:r>
              <a:rPr lang="en-US" dirty="0"/>
              <a:t>() </a:t>
            </a:r>
            <a:r>
              <a:rPr lang="en-US" i="1" dirty="0"/>
              <a:t>kept the newlines </a:t>
            </a:r>
            <a:r>
              <a:rPr lang="en-US" dirty="0"/>
              <a:t>in those strings</a:t>
            </a:r>
          </a:p>
          <a:p>
            <a:r>
              <a:rPr lang="en-US" dirty="0"/>
              <a:t>but print() </a:t>
            </a:r>
            <a:r>
              <a:rPr lang="en-US" i="1" dirty="0"/>
              <a:t>added a newline</a:t>
            </a:r>
            <a:r>
              <a:rPr lang="en-US" dirty="0"/>
              <a:t> after each string</a:t>
            </a:r>
          </a:p>
          <a:p>
            <a:r>
              <a:rPr lang="en-US" dirty="0"/>
              <a:t>Why does it do this? Remember that when we call print() with a string, it always goes to the next line afterwards. This is a useful convenience</a:t>
            </a:r>
          </a:p>
        </p:txBody>
      </p:sp>
    </p:spTree>
    <p:extLst>
      <p:ext uri="{BB962C8B-B14F-4D97-AF65-F5344CB8AC3E}">
        <p14:creationId xmlns:p14="http://schemas.microsoft.com/office/powerpoint/2010/main" val="10647924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sometimes you </a:t>
            </a:r>
            <a:r>
              <a:rPr lang="en-US" i="1" dirty="0"/>
              <a:t>don't want</a:t>
            </a:r>
            <a:r>
              <a:rPr lang="en-US" dirty="0"/>
              <a:t> that newline</a:t>
            </a:r>
          </a:p>
          <a:p>
            <a:r>
              <a:rPr lang="en-US" dirty="0"/>
              <a:t>Here's a way to write to a file without it</a:t>
            </a:r>
          </a:p>
          <a:p>
            <a:r>
              <a:rPr lang="en-US" b="1" dirty="0" err="1"/>
              <a:t>f.write</a:t>
            </a:r>
            <a:r>
              <a:rPr lang="en-US" b="1" dirty="0"/>
              <a:t>(text) </a:t>
            </a:r>
            <a:r>
              <a:rPr lang="en-US" dirty="0"/>
              <a:t>writes the string text to the file</a:t>
            </a:r>
          </a:p>
          <a:p>
            <a:pPr lvl="1"/>
            <a:r>
              <a:rPr lang="en-US" dirty="0"/>
              <a:t>Exactly as is</a:t>
            </a:r>
          </a:p>
          <a:p>
            <a:pPr lvl="1"/>
            <a:r>
              <a:rPr lang="en-US" dirty="0"/>
              <a:t>No newline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4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Read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into the list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input.txt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lines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f_in.readlines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Write the list in reverse to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output.txt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', 'w') as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f_out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	for line in reversed(lines):</a:t>
            </a:r>
          </a:p>
          <a:p>
            <a:r>
              <a:rPr lang="en-US" b="1" i="1" dirty="0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  <a:r>
              <a:rPr lang="en-US" b="1" i="1" dirty="0" err="1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f_out.write</a:t>
            </a:r>
            <a:r>
              <a:rPr lang="en-US" b="1" i="1" dirty="0">
                <a:solidFill>
                  <a:srgbClr val="8F590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&lt;reverse2.py&gt;</a:t>
            </a:r>
          </a:p>
        </p:txBody>
      </p:sp>
    </p:spTree>
    <p:extLst>
      <p:ext uri="{BB962C8B-B14F-4D97-AF65-F5344CB8AC3E}">
        <p14:creationId xmlns:p14="http://schemas.microsoft.com/office/powerpoint/2010/main" val="27074857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812" y="377686"/>
            <a:ext cx="11804375" cy="6480314"/>
          </a:xfrm>
        </p:spPr>
        <p:txBody>
          <a:bodyPr/>
          <a:lstStyle/>
          <a:p>
            <a:r>
              <a:rPr lang="en-US" dirty="0"/>
              <a:t>$ python reverse2.py</a:t>
            </a:r>
          </a:p>
          <a:p>
            <a:endParaRPr lang="en-US" dirty="0"/>
          </a:p>
          <a:p>
            <a:r>
              <a:rPr lang="en-US" dirty="0"/>
              <a:t>Now let's check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15998-CDAE-5345-9CCC-5D3AD24E6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program imports the </a:t>
            </a:r>
            <a:r>
              <a:rPr lang="en-US" i="1" dirty="0"/>
              <a:t>sys</a:t>
            </a:r>
            <a:r>
              <a:rPr lang="en-US" dirty="0"/>
              <a:t> module, which has a bunch of functions for working with the command line and the interactive interpreter</a:t>
            </a:r>
          </a:p>
          <a:p>
            <a:r>
              <a:rPr lang="en-US" dirty="0"/>
              <a:t>Then it uses </a:t>
            </a:r>
            <a:r>
              <a:rPr lang="en-US" dirty="0" err="1"/>
              <a:t>sys.argv</a:t>
            </a:r>
            <a:r>
              <a:rPr lang="en-US" dirty="0"/>
              <a:t>: </a:t>
            </a:r>
            <a:r>
              <a:rPr lang="en-US" dirty="0" err="1"/>
              <a:t>argv</a:t>
            </a:r>
            <a:r>
              <a:rPr lang="en-US" dirty="0"/>
              <a:t> is a </a:t>
            </a:r>
            <a:r>
              <a:rPr lang="en-US" i="1" dirty="0"/>
              <a:t>list</a:t>
            </a:r>
            <a:r>
              <a:rPr lang="en-US" dirty="0"/>
              <a:t> of the</a:t>
            </a:r>
            <a:r>
              <a:rPr lang="en-US" i="1" dirty="0"/>
              <a:t> arguments</a:t>
            </a:r>
            <a:r>
              <a:rPr lang="en-US" dirty="0"/>
              <a:t> on the command line.</a:t>
            </a:r>
          </a:p>
          <a:p>
            <a:r>
              <a:rPr lang="en-US" dirty="0" err="1"/>
              <a:t>argv</a:t>
            </a:r>
            <a:r>
              <a:rPr lang="en-US" dirty="0"/>
              <a:t>[0] is the program name itself</a:t>
            </a:r>
          </a:p>
          <a:p>
            <a:r>
              <a:rPr lang="en-US" dirty="0" err="1"/>
              <a:t>argv</a:t>
            </a:r>
            <a:r>
              <a:rPr lang="en-US" dirty="0"/>
              <a:t>[1] is the first argument after the program name, and so on</a:t>
            </a:r>
          </a:p>
          <a:p>
            <a:r>
              <a:rPr lang="en-US" dirty="0"/>
              <a:t>It takes the command you enter </a:t>
            </a:r>
            <a:r>
              <a:rPr lang="en-US" i="1" dirty="0"/>
              <a:t>as a string</a:t>
            </a:r>
            <a:r>
              <a:rPr lang="en-US" dirty="0"/>
              <a:t> and then uses split() to divide it at the spaces</a:t>
            </a:r>
          </a:p>
        </p:txBody>
      </p:sp>
    </p:spTree>
    <p:extLst>
      <p:ext uri="{BB962C8B-B14F-4D97-AF65-F5344CB8AC3E}">
        <p14:creationId xmlns:p14="http://schemas.microsoft.com/office/powerpoint/2010/main" val="16730458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627" y="359330"/>
            <a:ext cx="11154073" cy="2171492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deserves the love and thanks of man and woman.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their country; but he that stands by it now,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in this crisis, shrink from the service of 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summer soldier and the sunshine patriot will,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These are the times that try men's souls. The </a:t>
            </a:r>
          </a:p>
        </p:txBody>
      </p:sp>
    </p:spTree>
    <p:extLst>
      <p:ext uri="{BB962C8B-B14F-4D97-AF65-F5344CB8AC3E}">
        <p14:creationId xmlns:p14="http://schemas.microsoft.com/office/powerpoint/2010/main" val="431710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BDC78-3578-F440-9E79-6BB11907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regular issue when working with data</a:t>
            </a:r>
          </a:p>
          <a:p>
            <a:r>
              <a:rPr lang="en-US" dirty="0"/>
              <a:t>Formatting details can be important</a:t>
            </a:r>
          </a:p>
          <a:p>
            <a:r>
              <a:rPr lang="en-US" dirty="0"/>
              <a:t>Sometimes write() is more convenient; sometimes print() is</a:t>
            </a:r>
          </a:p>
          <a:p>
            <a:r>
              <a:rPr lang="en-US" dirty="0"/>
              <a:t>The most important thing is to be consistent: if you chop the newlines off when you read from a file, you need to add them back when you write them out. If you leave them in when you read, you don't need to add them when you write.</a:t>
            </a:r>
          </a:p>
        </p:txBody>
      </p:sp>
    </p:spTree>
    <p:extLst>
      <p:ext uri="{BB962C8B-B14F-4D97-AF65-F5344CB8AC3E}">
        <p14:creationId xmlns:p14="http://schemas.microsoft.com/office/powerpoint/2010/main" val="3618231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CTECH403_M1_08</a:t>
            </a:r>
          </a:p>
          <a:p>
            <a:r>
              <a:rPr lang="en-US" dirty="0">
                <a:solidFill>
                  <a:schemeClr val="bg1"/>
                </a:solidFill>
              </a:rPr>
              <a:t>Fill-in-the-Blanks with Files</a:t>
            </a:r>
          </a:p>
        </p:txBody>
      </p:sp>
    </p:spTree>
    <p:extLst>
      <p:ext uri="{BB962C8B-B14F-4D97-AF65-F5344CB8AC3E}">
        <p14:creationId xmlns:p14="http://schemas.microsoft.com/office/powerpoint/2010/main" val="2866802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1702E-F734-734B-94EA-F6A00AB8D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write a version of our fill-in-the-blanks program that uses files to hold the word lists and story instead.</a:t>
            </a:r>
          </a:p>
        </p:txBody>
      </p:sp>
    </p:spTree>
    <p:extLst>
      <p:ext uri="{BB962C8B-B14F-4D97-AF65-F5344CB8AC3E}">
        <p14:creationId xmlns:p14="http://schemas.microsoft.com/office/powerpoint/2010/main" val="40658908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/>
              <a:t>cat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zeppelin</a:t>
            </a:r>
          </a:p>
          <a:p>
            <a:r>
              <a:rPr lang="en-US" dirty="0"/>
              <a:t>boomerang</a:t>
            </a:r>
          </a:p>
          <a:p>
            <a:r>
              <a:rPr lang="en-US" dirty="0"/>
              <a:t>trombone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nouns.txt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8140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82E84-D85A-9443-97F5-B5376870A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Import word lists and story template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nouns.txt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nouns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adjectives.txt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adjectives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verbs.txt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verbs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splitlines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with open('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story.txt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') as f: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    story = </a:t>
            </a:r>
            <a:r>
              <a:rPr lang="en-US" b="1" i="1" dirty="0" err="1">
                <a:solidFill>
                  <a:srgbClr val="8F5902"/>
                </a:solidFill>
                <a:latin typeface="Consolas" panose="020B0609020204030204" pitchFamily="49" charset="0"/>
              </a:rPr>
              <a:t>f.read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C919D-454A-8745-B4DE-0F715FB896DD}"/>
              </a:ext>
            </a:extLst>
          </p:cNvPr>
          <p:cNvSpPr txBox="1"/>
          <p:nvPr/>
        </p:nvSpPr>
        <p:spPr>
          <a:xfrm>
            <a:off x="2292824" y="646903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fillin-files.py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3164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B149C-655D-B14A-B8EA-4BE15FA2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We'll put each word list in a file, one word per line</a:t>
            </a:r>
          </a:p>
          <a:p>
            <a:r>
              <a:rPr lang="en-US" dirty="0"/>
              <a:t>This is our first example of a </a:t>
            </a:r>
            <a:r>
              <a:rPr lang="en-US" i="1" dirty="0"/>
              <a:t>file format</a:t>
            </a:r>
          </a:p>
          <a:p>
            <a:r>
              <a:rPr lang="en-US" dirty="0"/>
              <a:t>When you have a file format, the important question is how you can get that data into your program</a:t>
            </a:r>
          </a:p>
        </p:txBody>
      </p:sp>
    </p:spTree>
    <p:extLst>
      <p:ext uri="{BB962C8B-B14F-4D97-AF65-F5344CB8AC3E}">
        <p14:creationId xmlns:p14="http://schemas.microsoft.com/office/powerpoint/2010/main" val="21641663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B149C-655D-B14A-B8EA-4BE15FA2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use </a:t>
            </a:r>
            <a:r>
              <a:rPr lang="en-US" dirty="0" err="1"/>
              <a:t>readlines</a:t>
            </a:r>
            <a:r>
              <a:rPr lang="en-US" dirty="0"/>
              <a:t>(), but that would leave a newline on the end of each word. </a:t>
            </a:r>
          </a:p>
          <a:p>
            <a:pPr lvl="1"/>
            <a:r>
              <a:rPr lang="en-US" dirty="0"/>
              <a:t>That would mess up the formatting of the story if we left them in.</a:t>
            </a:r>
          </a:p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use </a:t>
            </a:r>
            <a:r>
              <a:rPr lang="en-US" dirty="0" err="1"/>
              <a:t>readlines</a:t>
            </a:r>
            <a:r>
              <a:rPr lang="en-US" dirty="0"/>
              <a:t>() and then remove each newline ourselves, maybe with the string replace() method</a:t>
            </a:r>
          </a:p>
          <a:p>
            <a:pPr lvl="1"/>
            <a:r>
              <a:rPr lang="en-US" dirty="0"/>
              <a:t>That would work, but it's a little tricky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5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E7594E-40E8-0141-8E64-AB3513AC9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Intead</a:t>
            </a:r>
            <a:r>
              <a:rPr lang="en-US" dirty="0"/>
              <a:t>, we'll use a Python string method that's designed for this specific task: </a:t>
            </a:r>
            <a:r>
              <a:rPr lang="en-US" dirty="0" err="1"/>
              <a:t>splitlines</a:t>
            </a:r>
            <a:r>
              <a:rPr lang="en-US" dirty="0"/>
              <a:t>()</a:t>
            </a:r>
          </a:p>
          <a:p>
            <a:pPr lvl="1"/>
            <a:r>
              <a:rPr lang="en-US" b="1" dirty="0"/>
              <a:t>with open('</a:t>
            </a:r>
            <a:r>
              <a:rPr lang="en-US" b="1" dirty="0" err="1"/>
              <a:t>nouns.txt</a:t>
            </a:r>
            <a:r>
              <a:rPr lang="en-US" b="1" dirty="0"/>
              <a:t>') as f:</a:t>
            </a:r>
          </a:p>
          <a:p>
            <a:pPr lvl="1"/>
            <a:r>
              <a:rPr lang="en-US" b="1" dirty="0"/>
              <a:t>    nouns = </a:t>
            </a:r>
            <a:r>
              <a:rPr lang="en-US" b="1" dirty="0" err="1"/>
              <a:t>f.read</a:t>
            </a:r>
            <a:r>
              <a:rPr lang="en-US" b="1" dirty="0"/>
              <a:t>().</a:t>
            </a:r>
            <a:r>
              <a:rPr lang="en-US" b="1" dirty="0" err="1"/>
              <a:t>splitlines</a:t>
            </a:r>
            <a:r>
              <a:rPr lang="en-US" b="1" dirty="0"/>
              <a:t>()</a:t>
            </a:r>
          </a:p>
          <a:p>
            <a:r>
              <a:rPr lang="en-US" dirty="0" err="1"/>
              <a:t>Splitlines</a:t>
            </a:r>
            <a:r>
              <a:rPr lang="en-US" dirty="0"/>
              <a:t>() works on a </a:t>
            </a:r>
            <a:r>
              <a:rPr lang="en-US" i="1" dirty="0"/>
              <a:t>string</a:t>
            </a:r>
            <a:r>
              <a:rPr lang="en-US" dirty="0"/>
              <a:t> — that's why we have to call read() first</a:t>
            </a:r>
          </a:p>
          <a:p>
            <a:r>
              <a:rPr lang="en-US" dirty="0"/>
              <a:t>Then it splits on the newlines, just like split('\n') but automatically handling some tricky corner cases </a:t>
            </a:r>
          </a:p>
        </p:txBody>
      </p:sp>
    </p:spTree>
    <p:extLst>
      <p:ext uri="{BB962C8B-B14F-4D97-AF65-F5344CB8AC3E}">
        <p14:creationId xmlns:p14="http://schemas.microsoft.com/office/powerpoint/2010/main" val="14846418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F227D-3E1A-6446-AC78-6FE50329D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4776" y="359330"/>
            <a:ext cx="10539924" cy="2586990"/>
          </a:xfrm>
        </p:spPr>
        <p:txBody>
          <a:bodyPr/>
          <a:lstStyle/>
          <a:p>
            <a:r>
              <a:rPr lang="en-US" dirty="0"/>
              <a:t>Yesterday, I ___VERB___ to the store to buy a ___NOUN___. But on my way, I ran into a ___ADJ___ ___NOUN___. I was very ___ADJ___. Then I remembered that I had a ___NOUN___ in my pocket. I ___VERB___ behind a ___ADJ___ ___NOUN___.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F293-CB42-D04E-8B3F-F565CEC8310F}"/>
              </a:ext>
            </a:extLst>
          </p:cNvPr>
          <p:cNvSpPr txBox="1"/>
          <p:nvPr/>
        </p:nvSpPr>
        <p:spPr>
          <a:xfrm>
            <a:off x="2524836" y="5786651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story.txt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919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15998-CDAE-5345-9CCC-5D3AD24E6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it know what the different arguments are?</a:t>
            </a:r>
          </a:p>
          <a:p>
            <a:r>
              <a:rPr lang="en-US" dirty="0"/>
              <a:t>You entered a </a:t>
            </a:r>
            <a:r>
              <a:rPr lang="en-US" i="1" dirty="0"/>
              <a:t>string</a:t>
            </a:r>
            <a:r>
              <a:rPr lang="en-US" dirty="0"/>
              <a:t> on the command line, with characters and spaces.</a:t>
            </a:r>
          </a:p>
          <a:p>
            <a:r>
              <a:rPr lang="en-US" dirty="0"/>
              <a:t>Python takes that string and uses split() to divide it at the spaces into a list</a:t>
            </a:r>
          </a:p>
          <a:p>
            <a:r>
              <a:rPr lang="en-US" dirty="0"/>
              <a:t>That list is </a:t>
            </a:r>
            <a:r>
              <a:rPr lang="en-US" dirty="0" err="1"/>
              <a:t>argv</a:t>
            </a:r>
            <a:endParaRPr lang="en-US" dirty="0"/>
          </a:p>
          <a:p>
            <a:r>
              <a:rPr lang="en-US" dirty="0"/>
              <a:t>Here: let's demonstrate</a:t>
            </a:r>
          </a:p>
        </p:txBody>
      </p:sp>
    </p:spTree>
    <p:extLst>
      <p:ext uri="{BB962C8B-B14F-4D97-AF65-F5344CB8AC3E}">
        <p14:creationId xmlns:p14="http://schemas.microsoft.com/office/powerpoint/2010/main" val="7456021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06897-E127-794C-A7E4-300A7C239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i="1" dirty="0"/>
              <a:t>story</a:t>
            </a:r>
            <a:r>
              <a:rPr lang="en-US" dirty="0"/>
              <a:t> itself we don't need to do any splitting() since the story is just one long string.</a:t>
            </a:r>
          </a:p>
          <a:p>
            <a:pPr lvl="1"/>
            <a:r>
              <a:rPr lang="en-US" b="1" dirty="0"/>
              <a:t>with open('</a:t>
            </a:r>
            <a:r>
              <a:rPr lang="en-US" b="1" dirty="0" err="1"/>
              <a:t>story.txt</a:t>
            </a:r>
            <a:r>
              <a:rPr lang="en-US" b="1" dirty="0"/>
              <a:t>') as f:</a:t>
            </a:r>
          </a:p>
          <a:p>
            <a:pPr lvl="1"/>
            <a:r>
              <a:rPr lang="en-US" b="1" dirty="0"/>
              <a:t>    story = </a:t>
            </a:r>
            <a:r>
              <a:rPr lang="en-US" b="1" dirty="0" err="1"/>
              <a:t>f.read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53617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E696A-3740-7E4A-8AC7-B9F1803BD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812" y="377686"/>
            <a:ext cx="11804375" cy="6480314"/>
          </a:xfrm>
        </p:spPr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/>
              <a:t>fillin-files.py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14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2319A-5676-9346-8C6B-EF1634548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What's the purpose of doing this with files?</a:t>
            </a:r>
          </a:p>
          <a:p>
            <a:r>
              <a:rPr lang="en-US" dirty="0"/>
              <a:t>It makes the program modular. If you just want to change the text of the story or add words to the lists, you can do that without touching the program.</a:t>
            </a:r>
          </a:p>
          <a:p>
            <a:r>
              <a:rPr lang="en-US" dirty="0"/>
              <a:t>This separation of a program's logic and its data is a key technique of good software engineering. We'll do this repeatedly.</a:t>
            </a:r>
          </a:p>
        </p:txBody>
      </p:sp>
    </p:spTree>
    <p:extLst>
      <p:ext uri="{BB962C8B-B14F-4D97-AF65-F5344CB8AC3E}">
        <p14:creationId xmlns:p14="http://schemas.microsoft.com/office/powerpoint/2010/main" val="17408580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</a:rPr>
              <a:t>CTECH403_M1_09</a:t>
            </a:r>
          </a:p>
          <a:p>
            <a:r>
              <a:rPr lang="en-US" dirty="0">
                <a:solidFill>
                  <a:schemeClr val="bg1"/>
                </a:solidFill>
              </a:rPr>
              <a:t>Files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25498673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another simple file format:</a:t>
            </a:r>
          </a:p>
          <a:p>
            <a:r>
              <a:rPr lang="en-US" dirty="0"/>
              <a:t>Suppose we run the aviary section of a zoo.</a:t>
            </a:r>
          </a:p>
          <a:p>
            <a:r>
              <a:rPr lang="en-US" dirty="0"/>
              <a:t>Here's a list of birds and how many of them there are in the zoo.</a:t>
            </a:r>
          </a:p>
        </p:txBody>
      </p:sp>
    </p:spTree>
    <p:extLst>
      <p:ext uri="{BB962C8B-B14F-4D97-AF65-F5344CB8AC3E}">
        <p14:creationId xmlns:p14="http://schemas.microsoft.com/office/powerpoint/2010/main" val="40738022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/>
              <a:t>sparrow 4</a:t>
            </a:r>
          </a:p>
          <a:p>
            <a:r>
              <a:rPr lang="en-US" b="1" dirty="0"/>
              <a:t>canary 4</a:t>
            </a:r>
          </a:p>
          <a:p>
            <a:r>
              <a:rPr lang="en-US" b="1" dirty="0"/>
              <a:t>parrot 2</a:t>
            </a:r>
          </a:p>
          <a:p>
            <a:r>
              <a:rPr lang="en-US" b="1" dirty="0" err="1"/>
              <a:t>bluejay</a:t>
            </a:r>
            <a:r>
              <a:rPr lang="en-US" b="1" dirty="0"/>
              <a:t> 1</a:t>
            </a:r>
          </a:p>
          <a:p>
            <a:r>
              <a:rPr lang="en-US" b="1" dirty="0"/>
              <a:t>macaw 8</a:t>
            </a:r>
          </a:p>
          <a:p>
            <a:r>
              <a:rPr lang="en-US" b="1" dirty="0"/>
              <a:t>crow 3</a:t>
            </a:r>
          </a:p>
          <a:p>
            <a:r>
              <a:rPr lang="en-US" b="1" dirty="0"/>
              <a:t>robin 1</a:t>
            </a:r>
          </a:p>
          <a:p>
            <a:r>
              <a:rPr lang="en-US" b="1" dirty="0"/>
              <a:t>pigeon 30</a:t>
            </a:r>
          </a:p>
          <a:p>
            <a:r>
              <a:rPr lang="en-US" b="1" dirty="0"/>
              <a:t>vulture 3</a:t>
            </a:r>
          </a:p>
          <a:p>
            <a:r>
              <a:rPr lang="en-US" b="1" dirty="0"/>
              <a:t>eagle 2</a:t>
            </a:r>
          </a:p>
          <a:p>
            <a:r>
              <a:rPr lang="en-US" b="1" dirty="0"/>
              <a:t>hawk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birds.txt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08207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E53B-E26A-324F-8F8F-E0EB26166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print out the birds of which there are more than 5.</a:t>
            </a:r>
          </a:p>
          <a:p>
            <a:r>
              <a:rPr lang="en-US" dirty="0"/>
              <a:t>A dictionary is the natural way to keep track of the birds and their associated counts</a:t>
            </a:r>
          </a:p>
          <a:p>
            <a:r>
              <a:rPr lang="en-US" dirty="0"/>
              <a:t>Bird's name is the key, the count is the value</a:t>
            </a:r>
          </a:p>
          <a:p>
            <a:r>
              <a:rPr lang="en-US" dirty="0"/>
              <a:t>So here's a program that reads this file into a dictionary and then checks the counts</a:t>
            </a:r>
          </a:p>
        </p:txBody>
      </p:sp>
    </p:spTree>
    <p:extLst>
      <p:ext uri="{BB962C8B-B14F-4D97-AF65-F5344CB8AC3E}">
        <p14:creationId xmlns:p14="http://schemas.microsoft.com/office/powerpoint/2010/main" val="19916598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8E32FE-3274-4E4F-A2C5-5B965B580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BC01-0ED5-3049-A807-F96C2DDB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49547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'There are more than 5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48E2-E3C4-624C-B0DD-F8DD7A667B8B}"/>
              </a:ext>
            </a:extLst>
          </p:cNvPr>
          <p:cNvSpPr txBox="1"/>
          <p:nvPr/>
        </p:nvSpPr>
        <p:spPr>
          <a:xfrm>
            <a:off x="2906973" y="62779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&lt;birds1.py&gt;</a:t>
            </a:r>
          </a:p>
        </p:txBody>
      </p:sp>
    </p:spTree>
    <p:extLst>
      <p:ext uri="{BB962C8B-B14F-4D97-AF65-F5344CB8AC3E}">
        <p14:creationId xmlns:p14="http://schemas.microsoft.com/office/powerpoint/2010/main" val="15961420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DC33F-4ED5-4C48-AE5B-48DB1CACF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we create an empty dictionary</a:t>
            </a:r>
          </a:p>
          <a:p>
            <a:r>
              <a:rPr lang="en-US" dirty="0"/>
              <a:t>Then, we open the </a:t>
            </a:r>
            <a:r>
              <a:rPr lang="en-US" dirty="0" err="1"/>
              <a:t>birds.txt</a:t>
            </a:r>
            <a:r>
              <a:rPr lang="en-US" dirty="0"/>
              <a:t> file and for-loop over the lines (this part is totally standard by now)</a:t>
            </a:r>
          </a:p>
          <a:p>
            <a:r>
              <a:rPr lang="en-US" dirty="0"/>
              <a:t>Each line is a name, a space, and then the count. This is a job for split!</a:t>
            </a:r>
          </a:p>
          <a:p>
            <a:r>
              <a:rPr lang="en-US" dirty="0"/>
              <a:t>The first </a:t>
            </a:r>
            <a:r>
              <a:rPr lang="en-US" i="1" dirty="0"/>
              <a:t>field</a:t>
            </a:r>
            <a:r>
              <a:rPr lang="en-US" dirty="0"/>
              <a:t> is the name, put that in </a:t>
            </a:r>
            <a:r>
              <a:rPr lang="en-US" dirty="0" err="1"/>
              <a:t>bird_name</a:t>
            </a:r>
            <a:endParaRPr lang="en-US" dirty="0"/>
          </a:p>
          <a:p>
            <a:r>
              <a:rPr lang="en-US" dirty="0"/>
              <a:t>The second field is the count, put that in </a:t>
            </a:r>
            <a:r>
              <a:rPr lang="en-US" dirty="0" err="1"/>
              <a:t>bird_count</a:t>
            </a:r>
            <a:r>
              <a:rPr lang="en-US" dirty="0"/>
              <a:t>, but convert it to an integer first</a:t>
            </a:r>
          </a:p>
          <a:p>
            <a:r>
              <a:rPr lang="en-US" dirty="0"/>
              <a:t>Then put that key/value pair into the birds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147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BF249-A0B5-E543-95F9-61E268537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we have the dictionary, it's straightforward to loop over it and find the birds with &gt; 5</a:t>
            </a:r>
          </a:p>
        </p:txBody>
      </p:sp>
    </p:spTree>
    <p:extLst>
      <p:ext uri="{BB962C8B-B14F-4D97-AF65-F5344CB8AC3E}">
        <p14:creationId xmlns:p14="http://schemas.microsoft.com/office/powerpoint/2010/main" val="2776929422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3772</TotalTime>
  <Words>4370</Words>
  <Application>Microsoft Macintosh PowerPoint</Application>
  <PresentationFormat>Widescreen</PresentationFormat>
  <Paragraphs>495</Paragraphs>
  <Slides>107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386</cp:revision>
  <dcterms:created xsi:type="dcterms:W3CDTF">2018-05-23T17:51:33Z</dcterms:created>
  <dcterms:modified xsi:type="dcterms:W3CDTF">2019-04-30T16:29:09Z</dcterms:modified>
</cp:coreProperties>
</file>