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0"/>
  </p:notesMasterIdLst>
  <p:sldIdLst>
    <p:sldId id="272" r:id="rId2"/>
    <p:sldId id="273" r:id="rId3"/>
    <p:sldId id="276" r:id="rId4"/>
    <p:sldId id="274" r:id="rId5"/>
    <p:sldId id="277" r:id="rId6"/>
    <p:sldId id="278" r:id="rId7"/>
    <p:sldId id="324" r:id="rId8"/>
    <p:sldId id="325" r:id="rId9"/>
    <p:sldId id="281" r:id="rId10"/>
    <p:sldId id="280" r:id="rId11"/>
    <p:sldId id="298" r:id="rId12"/>
    <p:sldId id="299" r:id="rId13"/>
    <p:sldId id="297" r:id="rId14"/>
    <p:sldId id="300" r:id="rId15"/>
    <p:sldId id="301" r:id="rId16"/>
    <p:sldId id="302" r:id="rId17"/>
    <p:sldId id="303" r:id="rId18"/>
    <p:sldId id="282" r:id="rId19"/>
    <p:sldId id="304" r:id="rId20"/>
    <p:sldId id="305" r:id="rId21"/>
    <p:sldId id="307" r:id="rId22"/>
    <p:sldId id="308" r:id="rId23"/>
    <p:sldId id="309" r:id="rId24"/>
    <p:sldId id="310" r:id="rId25"/>
    <p:sldId id="316" r:id="rId26"/>
    <p:sldId id="317" r:id="rId27"/>
    <p:sldId id="337" r:id="rId28"/>
    <p:sldId id="338" r:id="rId29"/>
    <p:sldId id="339" r:id="rId30"/>
    <p:sldId id="340" r:id="rId31"/>
    <p:sldId id="341" r:id="rId32"/>
    <p:sldId id="342" r:id="rId33"/>
    <p:sldId id="343" r:id="rId34"/>
    <p:sldId id="344" r:id="rId35"/>
    <p:sldId id="345" r:id="rId36"/>
    <p:sldId id="346" r:id="rId37"/>
    <p:sldId id="284" r:id="rId38"/>
    <p:sldId id="285" r:id="rId39"/>
    <p:sldId id="311" r:id="rId40"/>
    <p:sldId id="312" r:id="rId41"/>
    <p:sldId id="319" r:id="rId42"/>
    <p:sldId id="315" r:id="rId43"/>
    <p:sldId id="318" r:id="rId44"/>
    <p:sldId id="287" r:id="rId45"/>
    <p:sldId id="288" r:id="rId46"/>
    <p:sldId id="320" r:id="rId47"/>
    <p:sldId id="289" r:id="rId48"/>
    <p:sldId id="321" r:id="rId49"/>
    <p:sldId id="322" r:id="rId50"/>
    <p:sldId id="290" r:id="rId51"/>
    <p:sldId id="292" r:id="rId52"/>
    <p:sldId id="323" r:id="rId53"/>
    <p:sldId id="279" r:id="rId54"/>
    <p:sldId id="296" r:id="rId55"/>
    <p:sldId id="326" r:id="rId56"/>
    <p:sldId id="293" r:id="rId57"/>
    <p:sldId id="294" r:id="rId58"/>
    <p:sldId id="329" r:id="rId59"/>
    <p:sldId id="330" r:id="rId60"/>
    <p:sldId id="327" r:id="rId61"/>
    <p:sldId id="331" r:id="rId62"/>
    <p:sldId id="332" r:id="rId63"/>
    <p:sldId id="333" r:id="rId64"/>
    <p:sldId id="328" r:id="rId65"/>
    <p:sldId id="334" r:id="rId66"/>
    <p:sldId id="295" r:id="rId67"/>
    <p:sldId id="335" r:id="rId68"/>
    <p:sldId id="336" r:id="rId6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2424"/>
    <a:srgbClr val="A6A7A4"/>
    <a:srgbClr val="EA1E24"/>
    <a:srgbClr val="B3B3B3"/>
    <a:srgbClr val="ECECEC"/>
    <a:srgbClr val="4D4F4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526"/>
    <p:restoredTop sz="77388"/>
  </p:normalViewPr>
  <p:slideViewPr>
    <p:cSldViewPr snapToGrid="0" snapToObjects="1">
      <p:cViewPr varScale="1">
        <p:scale>
          <a:sx n="94" d="100"/>
          <a:sy n="94" d="100"/>
        </p:scale>
        <p:origin x="1736" y="19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78ACD8-6E14-F146-9986-2DDB8F18C1FA}" type="datetimeFigureOut">
              <a:rPr lang="en-US" smtClean="0"/>
              <a:t>5/13/19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B14FCA-A5D1-0749-96A8-1423D61C59E6}" type="slidenum">
              <a:rPr lang="en-US" smtClean="0"/>
              <a:t>‹#›</a:t>
            </a:fld>
            <a:endParaRPr lang="en-US"/>
          </a:p>
        </p:txBody>
      </p:sp>
    </p:spTree>
    <p:extLst>
      <p:ext uri="{BB962C8B-B14F-4D97-AF65-F5344CB8AC3E}">
        <p14:creationId xmlns:p14="http://schemas.microsoft.com/office/powerpoint/2010/main" val="1743074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a:t>
            </a:fld>
            <a:endParaRPr lang="en-US"/>
          </a:p>
        </p:txBody>
      </p:sp>
    </p:spTree>
    <p:extLst>
      <p:ext uri="{BB962C8B-B14F-4D97-AF65-F5344CB8AC3E}">
        <p14:creationId xmlns:p14="http://schemas.microsoft.com/office/powerpoint/2010/main" val="4816672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3</a:t>
            </a:fld>
            <a:endParaRPr lang="en-US"/>
          </a:p>
        </p:txBody>
      </p:sp>
    </p:spTree>
    <p:extLst>
      <p:ext uri="{BB962C8B-B14F-4D97-AF65-F5344CB8AC3E}">
        <p14:creationId xmlns:p14="http://schemas.microsoft.com/office/powerpoint/2010/main" val="393747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9</a:t>
            </a:fld>
            <a:endParaRPr lang="en-US"/>
          </a:p>
        </p:txBody>
      </p:sp>
    </p:spTree>
    <p:extLst>
      <p:ext uri="{BB962C8B-B14F-4D97-AF65-F5344CB8AC3E}">
        <p14:creationId xmlns:p14="http://schemas.microsoft.com/office/powerpoint/2010/main" val="25642091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25</a:t>
            </a:fld>
            <a:endParaRPr lang="en-US"/>
          </a:p>
        </p:txBody>
      </p:sp>
    </p:spTree>
    <p:extLst>
      <p:ext uri="{BB962C8B-B14F-4D97-AF65-F5344CB8AC3E}">
        <p14:creationId xmlns:p14="http://schemas.microsoft.com/office/powerpoint/2010/main" val="3732847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37</a:t>
            </a:fld>
            <a:endParaRPr lang="en-US"/>
          </a:p>
        </p:txBody>
      </p:sp>
    </p:spTree>
    <p:extLst>
      <p:ext uri="{BB962C8B-B14F-4D97-AF65-F5344CB8AC3E}">
        <p14:creationId xmlns:p14="http://schemas.microsoft.com/office/powerpoint/2010/main" val="18037917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44</a:t>
            </a:fld>
            <a:endParaRPr lang="en-US"/>
          </a:p>
        </p:txBody>
      </p:sp>
    </p:spTree>
    <p:extLst>
      <p:ext uri="{BB962C8B-B14F-4D97-AF65-F5344CB8AC3E}">
        <p14:creationId xmlns:p14="http://schemas.microsoft.com/office/powerpoint/2010/main" val="7995336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51</a:t>
            </a:fld>
            <a:endParaRPr lang="en-US"/>
          </a:p>
        </p:txBody>
      </p:sp>
    </p:spTree>
    <p:extLst>
      <p:ext uri="{BB962C8B-B14F-4D97-AF65-F5344CB8AC3E}">
        <p14:creationId xmlns:p14="http://schemas.microsoft.com/office/powerpoint/2010/main" val="13328938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B14FCA-A5D1-0749-96A8-1423D61C59E6}" type="slidenum">
              <a:rPr lang="en-US" smtClean="0"/>
              <a:t>53</a:t>
            </a:fld>
            <a:endParaRPr lang="en-US"/>
          </a:p>
        </p:txBody>
      </p:sp>
    </p:spTree>
    <p:extLst>
      <p:ext uri="{BB962C8B-B14F-4D97-AF65-F5344CB8AC3E}">
        <p14:creationId xmlns:p14="http://schemas.microsoft.com/office/powerpoint/2010/main" val="11853784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B14FCA-A5D1-0749-96A8-1423D61C59E6}" type="slidenum">
              <a:rPr lang="en-US" smtClean="0"/>
              <a:t>54</a:t>
            </a:fld>
            <a:endParaRPr lang="en-US"/>
          </a:p>
        </p:txBody>
      </p:sp>
    </p:spTree>
    <p:extLst>
      <p:ext uri="{BB962C8B-B14F-4D97-AF65-F5344CB8AC3E}">
        <p14:creationId xmlns:p14="http://schemas.microsoft.com/office/powerpoint/2010/main" val="1927352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Video Title Slide">
    <p:bg>
      <p:bgPr>
        <a:solidFill>
          <a:srgbClr val="EA1E24"/>
        </a:solidFill>
        <a:effectLst/>
      </p:bgPr>
    </p:bg>
    <p:spTree>
      <p:nvGrpSpPr>
        <p:cNvPr id="1" name=""/>
        <p:cNvGrpSpPr/>
        <p:nvPr/>
      </p:nvGrpSpPr>
      <p:grpSpPr>
        <a:xfrm>
          <a:off x="0" y="0"/>
          <a:ext cx="0" cy="0"/>
          <a:chOff x="0" y="0"/>
          <a:chExt cx="0" cy="0"/>
        </a:xfrm>
      </p:grpSpPr>
      <p:sp>
        <p:nvSpPr>
          <p:cNvPr id="4" name="TextBox 3"/>
          <p:cNvSpPr txBox="1"/>
          <p:nvPr userDrawn="1"/>
        </p:nvSpPr>
        <p:spPr>
          <a:xfrm>
            <a:off x="928687" y="1143000"/>
            <a:ext cx="2416397" cy="2395528"/>
          </a:xfrm>
          <a:prstGeom prst="rect">
            <a:avLst/>
          </a:prstGeom>
          <a:noFill/>
        </p:spPr>
        <p:txBody>
          <a:bodyPr wrap="square" rtlCol="0">
            <a:spAutoFit/>
          </a:bodyPr>
          <a:lstStyle/>
          <a:p>
            <a:pPr marL="0" indent="0" algn="r">
              <a:spcBef>
                <a:spcPts val="747"/>
              </a:spcBef>
              <a:buClr>
                <a:srgbClr val="800000"/>
              </a:buClr>
              <a:buSzPts val="2800"/>
              <a:buNone/>
            </a:pPr>
            <a:r>
              <a:rPr lang="en" sz="4000" b="1" dirty="0">
                <a:solidFill>
                  <a:schemeClr val="bg1"/>
                </a:solidFill>
                <a:latin typeface="Calibri"/>
                <a:ea typeface="Calibri"/>
                <a:cs typeface="Calibri"/>
                <a:sym typeface="Calibri"/>
              </a:rPr>
              <a:t>Module #</a:t>
            </a:r>
          </a:p>
          <a:p>
            <a:pPr marL="0" indent="0" algn="r">
              <a:spcBef>
                <a:spcPts val="747"/>
              </a:spcBef>
              <a:buClr>
                <a:srgbClr val="800000"/>
              </a:buClr>
              <a:buSzPts val="2800"/>
              <a:buNone/>
            </a:pPr>
            <a:r>
              <a:rPr lang="en" sz="4000" b="1" dirty="0">
                <a:solidFill>
                  <a:schemeClr val="bg1"/>
                </a:solidFill>
                <a:latin typeface="Calibri"/>
                <a:ea typeface="Calibri"/>
                <a:cs typeface="Calibri"/>
                <a:sym typeface="Calibri"/>
              </a:rPr>
              <a:t>Video #</a:t>
            </a:r>
          </a:p>
          <a:p>
            <a:pPr marL="0" indent="0" algn="r">
              <a:spcBef>
                <a:spcPts val="747"/>
              </a:spcBef>
              <a:buClr>
                <a:srgbClr val="800000"/>
              </a:buClr>
              <a:buSzPts val="2800"/>
              <a:buNone/>
            </a:pPr>
            <a:r>
              <a:rPr lang="en" sz="4000" b="1" dirty="0">
                <a:solidFill>
                  <a:schemeClr val="bg1"/>
                </a:solidFill>
                <a:latin typeface="Calibri"/>
                <a:ea typeface="Calibri"/>
                <a:cs typeface="Calibri"/>
                <a:sym typeface="Calibri"/>
              </a:rPr>
              <a:t>Title: </a:t>
            </a:r>
          </a:p>
          <a:p>
            <a:endParaRPr lang="en-US" dirty="0">
              <a:solidFill>
                <a:schemeClr val="bg1"/>
              </a:solidFill>
            </a:endParaRPr>
          </a:p>
        </p:txBody>
      </p:sp>
      <p:sp>
        <p:nvSpPr>
          <p:cNvPr id="6" name="Text Placeholder 5"/>
          <p:cNvSpPr>
            <a:spLocks noGrp="1"/>
          </p:cNvSpPr>
          <p:nvPr>
            <p:ph type="body" sz="quarter" idx="10"/>
          </p:nvPr>
        </p:nvSpPr>
        <p:spPr>
          <a:xfrm>
            <a:off x="3344863" y="1143000"/>
            <a:ext cx="7593012" cy="2177006"/>
          </a:xfrm>
        </p:spPr>
        <p:txBody>
          <a:bodyPr>
            <a:spAutoFit/>
          </a:bodyPr>
          <a:lstStyle>
            <a:lvl1pPr marL="0" indent="0">
              <a:buNone/>
              <a:defRPr/>
            </a:lvl1pPr>
          </a:lstStyle>
          <a:p>
            <a:pPr marL="228600" marR="0" lvl="0" indent="-411480" algn="l" defTabSz="914400" rtl="0" eaLnBrk="1" fontAlgn="auto" latinLnBrk="0" hangingPunct="1">
              <a:lnSpc>
                <a:spcPct val="90000"/>
              </a:lnSpc>
              <a:spcBef>
                <a:spcPts val="1000"/>
              </a:spcBef>
              <a:spcAft>
                <a:spcPts val="0"/>
              </a:spcAft>
              <a:buClrTx/>
              <a:buSzTx/>
              <a:tabLst/>
              <a:defRPr/>
            </a:pPr>
            <a:r>
              <a:rPr lang="en-US"/>
              <a:t>Edit Master text styles</a:t>
            </a:r>
          </a:p>
          <a:p>
            <a:pPr marL="228600" marR="0" lvl="1" indent="-411480" algn="l" defTabSz="914400" rtl="0" eaLnBrk="1" fontAlgn="auto" latinLnBrk="0" hangingPunct="1">
              <a:lnSpc>
                <a:spcPct val="90000"/>
              </a:lnSpc>
              <a:spcBef>
                <a:spcPts val="1000"/>
              </a:spcBef>
              <a:spcAft>
                <a:spcPts val="0"/>
              </a:spcAft>
              <a:buClrTx/>
              <a:buSzTx/>
              <a:tabLst/>
              <a:defRPr/>
            </a:pPr>
            <a:r>
              <a:rPr lang="en-US"/>
              <a:t>Second level</a:t>
            </a:r>
          </a:p>
          <a:p>
            <a:pPr marL="228600" marR="0" lvl="2" indent="-411480" algn="l" defTabSz="914400" rtl="0" eaLnBrk="1" fontAlgn="auto" latinLnBrk="0" hangingPunct="1">
              <a:lnSpc>
                <a:spcPct val="90000"/>
              </a:lnSpc>
              <a:spcBef>
                <a:spcPts val="1000"/>
              </a:spcBef>
              <a:spcAft>
                <a:spcPts val="0"/>
              </a:spcAft>
              <a:buClrTx/>
              <a:buSzTx/>
              <a:tabLst/>
              <a:defRPr/>
            </a:pPr>
            <a:r>
              <a:rPr lang="en-US"/>
              <a:t>Third level</a:t>
            </a:r>
          </a:p>
        </p:txBody>
      </p:sp>
    </p:spTree>
    <p:extLst>
      <p:ext uri="{BB962C8B-B14F-4D97-AF65-F5344CB8AC3E}">
        <p14:creationId xmlns:p14="http://schemas.microsoft.com/office/powerpoint/2010/main" val="1224003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lking Points">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9392960-2489-3744-9C81-E560B6633BAC}"/>
              </a:ext>
            </a:extLst>
          </p:cNvPr>
          <p:cNvSpPr>
            <a:spLocks noGrp="1"/>
          </p:cNvSpPr>
          <p:nvPr>
            <p:ph type="body" sz="quarter" idx="10"/>
          </p:nvPr>
        </p:nvSpPr>
        <p:spPr>
          <a:xfrm>
            <a:off x="199198" y="179456"/>
            <a:ext cx="11787394" cy="646982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96447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Screen Code">
    <p:bg>
      <p:bgRef idx="1001">
        <a:schemeClr val="bg1"/>
      </p:bgRef>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5892800" y="359330"/>
            <a:ext cx="6011900" cy="924997"/>
          </a:xfrm>
          <a:blipFill dpi="0" rotWithShape="1">
            <a:blip r:embed="rId2"/>
            <a:srcRect/>
            <a:tile tx="0" ty="0" sx="100000" sy="100000" flip="none" algn="l"/>
          </a:blipFill>
          <a:ln>
            <a:noFill/>
          </a:ln>
        </p:spPr>
        <p:txBody>
          <a:bodyPr wrap="square" lIns="182880" tIns="45720" rIns="182880" bIns="91440">
            <a:spAutoFit/>
          </a:bodyPr>
          <a:lstStyle>
            <a:lvl1pPr marL="0" indent="0">
              <a:lnSpc>
                <a:spcPct val="150000"/>
              </a:lnSpc>
              <a:spcBef>
                <a:spcPts val="0"/>
              </a:spcBef>
              <a:buNone/>
              <a:defRPr sz="1800">
                <a:latin typeface="Consolas" charset="0"/>
                <a:ea typeface="Consolas" charset="0"/>
                <a:cs typeface="Consolas" charset="0"/>
              </a:defRPr>
            </a:lvl1pPr>
          </a:lstStyle>
          <a:p>
            <a:pPr lvl="0"/>
            <a:r>
              <a:rPr lang="en-US" dirty="0"/>
              <a:t>&lt;click to add half screen code sample – top-aligned, 45 wide&gt;</a:t>
            </a:r>
          </a:p>
        </p:txBody>
      </p:sp>
      <p:sp>
        <p:nvSpPr>
          <p:cNvPr id="14" name="Text Placeholder 9"/>
          <p:cNvSpPr>
            <a:spLocks noGrp="1"/>
          </p:cNvSpPr>
          <p:nvPr>
            <p:ph type="body" sz="quarter" idx="12" hasCustomPrompt="1"/>
          </p:nvPr>
        </p:nvSpPr>
        <p:spPr>
          <a:xfrm>
            <a:off x="949123" y="368778"/>
            <a:ext cx="10955577" cy="509498"/>
          </a:xfrm>
          <a:blipFill dpi="0" rotWithShape="1">
            <a:blip r:embed="rId2"/>
            <a:srcRect/>
            <a:tile tx="0" ty="0" sx="100000" sy="100000" flip="none" algn="l"/>
          </a:blipFill>
        </p:spPr>
        <p:txBody>
          <a:bodyPr wrap="square" lIns="182880" tIns="45720" rIns="182880" bIns="91440">
            <a:spAutoFit/>
          </a:bodyPr>
          <a:lstStyle>
            <a:lvl1pPr marL="0" indent="0">
              <a:lnSpc>
                <a:spcPct val="150000"/>
              </a:lnSpc>
              <a:spcBef>
                <a:spcPts val="0"/>
              </a:spcBef>
              <a:buNone/>
              <a:defRPr sz="1800">
                <a:latin typeface="Consolas" charset="0"/>
                <a:ea typeface="Consolas" charset="0"/>
                <a:cs typeface="Consolas" charset="0"/>
              </a:defRPr>
            </a:lvl1pPr>
          </a:lstStyle>
          <a:p>
            <a:pPr lvl="0"/>
            <a:r>
              <a:rPr lang="en-US" dirty="0"/>
              <a:t>&lt;click to add full screen code sample&gt;</a:t>
            </a:r>
          </a:p>
        </p:txBody>
      </p:sp>
    </p:spTree>
    <p:extLst>
      <p:ext uri="{BB962C8B-B14F-4D97-AF65-F5344CB8AC3E}">
        <p14:creationId xmlns:p14="http://schemas.microsoft.com/office/powerpoint/2010/main" val="141722101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ive Code">
    <p:bg>
      <p:bgPr>
        <a:solidFill>
          <a:schemeClr val="bg1">
            <a:lumMod val="85000"/>
          </a:schemeClr>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A5443F8-D861-1D40-B2CB-178ED8F0FE1B}"/>
              </a:ext>
            </a:extLst>
          </p:cNvPr>
          <p:cNvSpPr>
            <a:spLocks noGrp="1"/>
          </p:cNvSpPr>
          <p:nvPr>
            <p:ph sz="quarter" idx="10" hasCustomPrompt="1"/>
          </p:nvPr>
        </p:nvSpPr>
        <p:spPr>
          <a:xfrm>
            <a:off x="212034" y="238538"/>
            <a:ext cx="11804375" cy="6480314"/>
          </a:xfrm>
        </p:spPr>
        <p:txBody>
          <a:bodyPr/>
          <a:lstStyle>
            <a:lvl1pPr marL="0" indent="0">
              <a:buNone/>
              <a:defRPr sz="3200">
                <a:latin typeface="Consolas" panose="020B0609020204030204" pitchFamily="49" charset="0"/>
                <a:cs typeface="Consolas" panose="020B0609020204030204" pitchFamily="49" charset="0"/>
              </a:defRPr>
            </a:lvl1pPr>
          </a:lstStyle>
          <a:p>
            <a:pPr lvl="0"/>
            <a:r>
              <a:rPr lang="en-US" dirty="0"/>
              <a:t>Live terminal code samples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8874946"/>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otes for Browser">
    <p:bg>
      <p:bgPr>
        <a:solidFill>
          <a:schemeClr val="accent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49B8AB-CBF4-E84E-AB4D-0D258B17CC94}"/>
              </a:ext>
            </a:extLst>
          </p:cNvPr>
          <p:cNvSpPr txBox="1"/>
          <p:nvPr userDrawn="1"/>
        </p:nvSpPr>
        <p:spPr>
          <a:xfrm>
            <a:off x="291547" y="172278"/>
            <a:ext cx="11767931" cy="707886"/>
          </a:xfrm>
          <a:prstGeom prst="rect">
            <a:avLst/>
          </a:prstGeom>
          <a:noFill/>
        </p:spPr>
        <p:txBody>
          <a:bodyPr wrap="square" rtlCol="0">
            <a:spAutoFit/>
          </a:bodyPr>
          <a:lstStyle/>
          <a:p>
            <a:r>
              <a:rPr lang="en-US" sz="4000" b="1" dirty="0">
                <a:solidFill>
                  <a:schemeClr val="tx1"/>
                </a:solidFill>
              </a:rPr>
              <a:t>Browser Transcript/Examples</a:t>
            </a:r>
          </a:p>
        </p:txBody>
      </p:sp>
    </p:spTree>
    <p:extLst>
      <p:ext uri="{BB962C8B-B14F-4D97-AF65-F5344CB8AC3E}">
        <p14:creationId xmlns:p14="http://schemas.microsoft.com/office/powerpoint/2010/main" val="1990807760"/>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User Facing PPT Slide">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3A4FF4B-3F5F-E04D-A6AC-DA761681CF8B}"/>
              </a:ext>
            </a:extLst>
          </p:cNvPr>
          <p:cNvPicPr>
            <a:picLocks noChangeAspect="1"/>
          </p:cNvPicPr>
          <p:nvPr userDrawn="1"/>
        </p:nvPicPr>
        <p:blipFill>
          <a:blip r:embed="rId2"/>
          <a:stretch>
            <a:fillRect/>
          </a:stretch>
        </p:blipFill>
        <p:spPr>
          <a:xfrm>
            <a:off x="9337198" y="215900"/>
            <a:ext cx="2534127" cy="1139687"/>
          </a:xfrm>
          <a:prstGeom prst="rect">
            <a:avLst/>
          </a:prstGeom>
        </p:spPr>
      </p:pic>
      <p:sp>
        <p:nvSpPr>
          <p:cNvPr id="2" name="TextBox 1">
            <a:extLst>
              <a:ext uri="{FF2B5EF4-FFF2-40B4-BE49-F238E27FC236}">
                <a16:creationId xmlns:a16="http://schemas.microsoft.com/office/drawing/2014/main" id="{261EF09E-689C-EA44-9594-C655C0BC072F}"/>
              </a:ext>
            </a:extLst>
          </p:cNvPr>
          <p:cNvSpPr txBox="1"/>
          <p:nvPr userDrawn="1"/>
        </p:nvSpPr>
        <p:spPr>
          <a:xfrm>
            <a:off x="139700" y="101600"/>
            <a:ext cx="9347200" cy="707886"/>
          </a:xfrm>
          <a:prstGeom prst="rect">
            <a:avLst/>
          </a:prstGeom>
          <a:noFill/>
        </p:spPr>
        <p:txBody>
          <a:bodyPr wrap="square" rtlCol="0">
            <a:spAutoFit/>
          </a:bodyPr>
          <a:lstStyle/>
          <a:p>
            <a:r>
              <a:rPr lang="en-US" sz="4000" b="1" dirty="0"/>
              <a:t>User Facing Slide (Post Production)</a:t>
            </a:r>
          </a:p>
        </p:txBody>
      </p:sp>
    </p:spTree>
    <p:extLst>
      <p:ext uri="{BB962C8B-B14F-4D97-AF65-F5344CB8AC3E}">
        <p14:creationId xmlns:p14="http://schemas.microsoft.com/office/powerpoint/2010/main" val="8438041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85775" y="400050"/>
            <a:ext cx="11258549" cy="615791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453071073"/>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50" r:id="rId3"/>
    <p:sldLayoutId id="2147483662" r:id="rId4"/>
    <p:sldLayoutId id="2147483665" r:id="rId5"/>
    <p:sldLayoutId id="2147483661"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411480" algn="l" defTabSz="914400" rtl="0" eaLnBrk="1" latinLnBrk="0" hangingPunct="1">
        <a:lnSpc>
          <a:spcPct val="90000"/>
        </a:lnSpc>
        <a:spcBef>
          <a:spcPts val="1000"/>
        </a:spcBef>
        <a:buFont typeface="Arial"/>
        <a:buChar char="•"/>
        <a:defRPr sz="4400" kern="1200">
          <a:solidFill>
            <a:schemeClr val="tx1"/>
          </a:solidFill>
          <a:latin typeface="+mn-lt"/>
          <a:ea typeface="+mn-ea"/>
          <a:cs typeface="+mn-cs"/>
        </a:defRPr>
      </a:lvl1pPr>
      <a:lvl2pPr marL="685800" indent="-411480" algn="l" defTabSz="914400" rtl="0" eaLnBrk="1" latinLnBrk="0" hangingPunct="1">
        <a:lnSpc>
          <a:spcPct val="90000"/>
        </a:lnSpc>
        <a:spcBef>
          <a:spcPts val="500"/>
        </a:spcBef>
        <a:buFont typeface="CambriaMath" charset="0"/>
        <a:buChar char="⎯"/>
        <a:defRPr sz="3600" kern="1200">
          <a:solidFill>
            <a:schemeClr val="tx1"/>
          </a:solidFill>
          <a:latin typeface="+mn-lt"/>
          <a:ea typeface="+mn-ea"/>
          <a:cs typeface="+mn-cs"/>
        </a:defRPr>
      </a:lvl2pPr>
      <a:lvl3pPr marL="1143000" indent="-411480" algn="l" defTabSz="914400" rtl="0" eaLnBrk="1" latinLnBrk="0" hangingPunct="1">
        <a:lnSpc>
          <a:spcPct val="90000"/>
        </a:lnSpc>
        <a:spcBef>
          <a:spcPts val="500"/>
        </a:spcBef>
        <a:buFont typeface="Arial"/>
        <a:buChar char="•"/>
        <a:defRPr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https://try.redis.io/"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6 </a:t>
            </a:r>
          </a:p>
          <a:p>
            <a:r>
              <a:rPr lang="en-US" dirty="0">
                <a:solidFill>
                  <a:schemeClr val="bg1"/>
                </a:solidFill>
              </a:rPr>
              <a:t>CTECH403_M6_01</a:t>
            </a:r>
          </a:p>
          <a:p>
            <a:r>
              <a:rPr lang="en-US" dirty="0">
                <a:solidFill>
                  <a:schemeClr val="bg1"/>
                </a:solidFill>
              </a:rPr>
              <a:t>Module Intro</a:t>
            </a:r>
          </a:p>
        </p:txBody>
      </p:sp>
    </p:spTree>
    <p:extLst>
      <p:ext uri="{BB962C8B-B14F-4D97-AF65-F5344CB8AC3E}">
        <p14:creationId xmlns:p14="http://schemas.microsoft.com/office/powerpoint/2010/main" val="16166098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82CE227-847B-5442-9D37-ED7A1E0087E4}"/>
              </a:ext>
            </a:extLst>
          </p:cNvPr>
          <p:cNvSpPr>
            <a:spLocks noGrp="1"/>
          </p:cNvSpPr>
          <p:nvPr>
            <p:ph type="body" sz="quarter" idx="10"/>
          </p:nvPr>
        </p:nvSpPr>
        <p:spPr/>
        <p:txBody>
          <a:bodyPr/>
          <a:lstStyle/>
          <a:p>
            <a:r>
              <a:rPr lang="en-US" dirty="0"/>
              <a:t>Let's run through the correspondence between </a:t>
            </a:r>
            <a:r>
              <a:rPr lang="en-US" dirty="0" err="1"/>
              <a:t>basicdb</a:t>
            </a:r>
            <a:r>
              <a:rPr lang="en-US" dirty="0"/>
              <a:t> functions and SQL commands</a:t>
            </a:r>
          </a:p>
        </p:txBody>
      </p:sp>
    </p:spTree>
    <p:extLst>
      <p:ext uri="{BB962C8B-B14F-4D97-AF65-F5344CB8AC3E}">
        <p14:creationId xmlns:p14="http://schemas.microsoft.com/office/powerpoint/2010/main" val="2051473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D58D567-4986-0640-82B3-EB5D3DF25E04}"/>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B58B0D0D-2AC1-744D-A9DD-12192D66F91C}"/>
              </a:ext>
            </a:extLst>
          </p:cNvPr>
          <p:cNvSpPr>
            <a:spLocks noGrp="1"/>
          </p:cNvSpPr>
          <p:nvPr>
            <p:ph type="body" sz="quarter" idx="12"/>
          </p:nvPr>
        </p:nvSpPr>
        <p:spPr>
          <a:xfrm>
            <a:off x="949123" y="368778"/>
            <a:ext cx="10955577" cy="6326475"/>
          </a:xfrm>
        </p:spPr>
        <p:txBody>
          <a:bodyPr/>
          <a:lstStyle/>
          <a:p>
            <a:r>
              <a:rPr lang="en-US" dirty="0"/>
              <a:t># Creates an empty table with the specified fields</a:t>
            </a:r>
          </a:p>
          <a:p>
            <a:r>
              <a:rPr lang="en-US" dirty="0"/>
              <a:t># SQL: CREATE TABLE </a:t>
            </a:r>
            <a:r>
              <a:rPr lang="en-US" dirty="0" err="1"/>
              <a:t>table_name</a:t>
            </a:r>
            <a:r>
              <a:rPr lang="en-US" dirty="0"/>
              <a:t> (fields);</a:t>
            </a:r>
          </a:p>
          <a:p>
            <a:r>
              <a:rPr lang="en-US" dirty="0"/>
              <a:t>def </a:t>
            </a:r>
            <a:r>
              <a:rPr lang="en-US" dirty="0" err="1"/>
              <a:t>create_table</a:t>
            </a:r>
            <a:r>
              <a:rPr lang="en-US" dirty="0"/>
              <a:t>(</a:t>
            </a:r>
            <a:r>
              <a:rPr lang="en-US" dirty="0" err="1"/>
              <a:t>table_name</a:t>
            </a:r>
            <a:r>
              <a:rPr lang="en-US" dirty="0"/>
              <a:t>, </a:t>
            </a:r>
            <a:r>
              <a:rPr lang="en-US" dirty="0" err="1"/>
              <a:t>field_names</a:t>
            </a:r>
            <a:r>
              <a:rPr lang="en-US" dirty="0"/>
              <a:t>):</a:t>
            </a:r>
          </a:p>
          <a:p>
            <a:r>
              <a:rPr lang="en-US" dirty="0"/>
              <a:t>   </a:t>
            </a:r>
          </a:p>
          <a:p>
            <a:r>
              <a:rPr lang="en-US" dirty="0"/>
              <a:t># Removes the specified table from the database</a:t>
            </a:r>
          </a:p>
          <a:p>
            <a:r>
              <a:rPr lang="en-US" dirty="0"/>
              <a:t># SQL: DROP TABLE </a:t>
            </a:r>
            <a:r>
              <a:rPr lang="en-US" dirty="0" err="1"/>
              <a:t>table_name</a:t>
            </a:r>
            <a:r>
              <a:rPr lang="en-US" dirty="0"/>
              <a:t>;</a:t>
            </a:r>
          </a:p>
          <a:p>
            <a:r>
              <a:rPr lang="en-US" dirty="0"/>
              <a:t>def </a:t>
            </a:r>
            <a:r>
              <a:rPr lang="en-US" dirty="0" err="1"/>
              <a:t>drop_table</a:t>
            </a:r>
            <a:r>
              <a:rPr lang="en-US" dirty="0"/>
              <a:t>(</a:t>
            </a:r>
            <a:r>
              <a:rPr lang="en-US" dirty="0" err="1"/>
              <a:t>table_name</a:t>
            </a:r>
            <a:r>
              <a:rPr lang="en-US" dirty="0"/>
              <a:t>):</a:t>
            </a:r>
          </a:p>
          <a:p>
            <a:endParaRPr lang="en-US" dirty="0"/>
          </a:p>
          <a:p>
            <a:r>
              <a:rPr lang="en-US" dirty="0"/>
              <a:t># Add specified row to </a:t>
            </a:r>
            <a:r>
              <a:rPr lang="en-US" dirty="0" err="1"/>
              <a:t>table_name</a:t>
            </a:r>
            <a:endParaRPr lang="en-US" dirty="0"/>
          </a:p>
          <a:p>
            <a:r>
              <a:rPr lang="en-US" dirty="0"/>
              <a:t># SQL: INSERT INTO </a:t>
            </a:r>
            <a:r>
              <a:rPr lang="en-US" dirty="0" err="1"/>
              <a:t>table_name</a:t>
            </a:r>
            <a:r>
              <a:rPr lang="en-US" dirty="0"/>
              <a:t> VALUES row;</a:t>
            </a:r>
          </a:p>
          <a:p>
            <a:r>
              <a:rPr lang="en-US" dirty="0"/>
              <a:t>def insert(</a:t>
            </a:r>
            <a:r>
              <a:rPr lang="en-US" dirty="0" err="1"/>
              <a:t>table_name</a:t>
            </a:r>
            <a:r>
              <a:rPr lang="en-US" dirty="0"/>
              <a:t>, row):</a:t>
            </a:r>
          </a:p>
          <a:p>
            <a:endParaRPr lang="en-US" dirty="0"/>
          </a:p>
          <a:p>
            <a:r>
              <a:rPr lang="en-US" dirty="0"/>
              <a:t># Delete specified row from </a:t>
            </a:r>
            <a:r>
              <a:rPr lang="en-US" dirty="0" err="1"/>
              <a:t>table_name</a:t>
            </a:r>
            <a:endParaRPr lang="en-US" dirty="0"/>
          </a:p>
          <a:p>
            <a:r>
              <a:rPr lang="en-US" dirty="0"/>
              <a:t># SQL: DELETE FROM </a:t>
            </a:r>
            <a:r>
              <a:rPr lang="en-US" dirty="0" err="1"/>
              <a:t>table_name</a:t>
            </a:r>
            <a:r>
              <a:rPr lang="en-US" dirty="0"/>
              <a:t> ...</a:t>
            </a:r>
          </a:p>
          <a:p>
            <a:r>
              <a:rPr lang="en-US" dirty="0"/>
              <a:t>def delete(</a:t>
            </a:r>
            <a:r>
              <a:rPr lang="en-US" dirty="0" err="1"/>
              <a:t>table_name</a:t>
            </a:r>
            <a:r>
              <a:rPr lang="en-US" dirty="0"/>
              <a:t>, </a:t>
            </a:r>
            <a:r>
              <a:rPr lang="en-US" dirty="0" err="1"/>
              <a:t>delete_row</a:t>
            </a:r>
            <a:r>
              <a:rPr lang="en-US" dirty="0"/>
              <a:t>):</a:t>
            </a:r>
          </a:p>
        </p:txBody>
      </p:sp>
      <p:sp>
        <p:nvSpPr>
          <p:cNvPr id="2" name="TextBox 1">
            <a:extLst>
              <a:ext uri="{FF2B5EF4-FFF2-40B4-BE49-F238E27FC236}">
                <a16:creationId xmlns:a16="http://schemas.microsoft.com/office/drawing/2014/main" id="{3642BD0F-4E0B-F043-8B5C-6B4D00935452}"/>
              </a:ext>
            </a:extLst>
          </p:cNvPr>
          <p:cNvSpPr txBox="1"/>
          <p:nvPr/>
        </p:nvSpPr>
        <p:spPr>
          <a:xfrm>
            <a:off x="1856096" y="68239"/>
            <a:ext cx="1556836" cy="369332"/>
          </a:xfrm>
          <a:prstGeom prst="rect">
            <a:avLst/>
          </a:prstGeom>
          <a:noFill/>
        </p:spPr>
        <p:txBody>
          <a:bodyPr wrap="none" rtlCol="0">
            <a:spAutoFit/>
          </a:bodyPr>
          <a:lstStyle/>
          <a:p>
            <a:r>
              <a:rPr lang="en-US" dirty="0"/>
              <a:t>&lt;</a:t>
            </a:r>
            <a:r>
              <a:rPr lang="en-US" dirty="0" err="1"/>
              <a:t>basicdb.py</a:t>
            </a:r>
            <a:r>
              <a:rPr lang="en-US" dirty="0"/>
              <a:t>&gt;</a:t>
            </a:r>
          </a:p>
        </p:txBody>
      </p:sp>
    </p:spTree>
    <p:extLst>
      <p:ext uri="{BB962C8B-B14F-4D97-AF65-F5344CB8AC3E}">
        <p14:creationId xmlns:p14="http://schemas.microsoft.com/office/powerpoint/2010/main" val="935535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82CE227-847B-5442-9D37-ED7A1E0087E4}"/>
              </a:ext>
            </a:extLst>
          </p:cNvPr>
          <p:cNvSpPr>
            <a:spLocks noGrp="1"/>
          </p:cNvSpPr>
          <p:nvPr>
            <p:ph type="body" sz="quarter" idx="10"/>
          </p:nvPr>
        </p:nvSpPr>
        <p:spPr/>
        <p:txBody>
          <a:bodyPr/>
          <a:lstStyle/>
          <a:p>
            <a:r>
              <a:rPr lang="en-US" dirty="0"/>
              <a:t>SQL has commands for adding and removing entire tables: CREATE TABLE and DROP TABLE, that function just like </a:t>
            </a:r>
            <a:r>
              <a:rPr lang="en-US" dirty="0" err="1"/>
              <a:t>basicdb's</a:t>
            </a:r>
            <a:r>
              <a:rPr lang="en-US" dirty="0"/>
              <a:t> versions</a:t>
            </a:r>
          </a:p>
          <a:p>
            <a:r>
              <a:rPr lang="en-US" dirty="0"/>
              <a:t>SQL has commands for inserting rows and removing rows: INSERT INTO and DELETE FROM, that function a lot like </a:t>
            </a:r>
            <a:r>
              <a:rPr lang="en-US" dirty="0" err="1"/>
              <a:t>basicdb's</a:t>
            </a:r>
            <a:r>
              <a:rPr lang="en-US" dirty="0"/>
              <a:t> versions</a:t>
            </a:r>
          </a:p>
        </p:txBody>
      </p:sp>
    </p:spTree>
    <p:extLst>
      <p:ext uri="{BB962C8B-B14F-4D97-AF65-F5344CB8AC3E}">
        <p14:creationId xmlns:p14="http://schemas.microsoft.com/office/powerpoint/2010/main" val="2530057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D58D567-4986-0640-82B3-EB5D3DF25E04}"/>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B58B0D0D-2AC1-744D-A9DD-12192D66F91C}"/>
              </a:ext>
            </a:extLst>
          </p:cNvPr>
          <p:cNvSpPr>
            <a:spLocks noGrp="1"/>
          </p:cNvSpPr>
          <p:nvPr>
            <p:ph type="body" sz="quarter" idx="12"/>
          </p:nvPr>
        </p:nvSpPr>
        <p:spPr>
          <a:xfrm>
            <a:off x="949123" y="368778"/>
            <a:ext cx="10955577" cy="14636443"/>
          </a:xfrm>
        </p:spPr>
        <p:txBody>
          <a:bodyPr/>
          <a:lstStyle/>
          <a:p>
            <a:r>
              <a:rPr lang="en-US" dirty="0"/>
              <a:t># Returns all the rows from </a:t>
            </a:r>
            <a:r>
              <a:rPr lang="en-US" dirty="0" err="1"/>
              <a:t>table_name</a:t>
            </a:r>
            <a:endParaRPr lang="en-US" dirty="0"/>
          </a:p>
          <a:p>
            <a:r>
              <a:rPr lang="en-US" dirty="0"/>
              <a:t># SQL: FROM </a:t>
            </a:r>
            <a:r>
              <a:rPr lang="en-US" dirty="0" err="1"/>
              <a:t>table_name</a:t>
            </a:r>
            <a:r>
              <a:rPr lang="en-US" dirty="0"/>
              <a:t>;</a:t>
            </a:r>
          </a:p>
          <a:p>
            <a:r>
              <a:rPr lang="en-US" dirty="0"/>
              <a:t>def </a:t>
            </a:r>
            <a:r>
              <a:rPr lang="en-US" dirty="0" err="1"/>
              <a:t>db_from</a:t>
            </a:r>
            <a:r>
              <a:rPr lang="en-US" dirty="0"/>
              <a:t>(</a:t>
            </a:r>
            <a:r>
              <a:rPr lang="en-US" dirty="0" err="1"/>
              <a:t>table_name</a:t>
            </a:r>
            <a:r>
              <a:rPr lang="en-US" dirty="0"/>
              <a:t>):</a:t>
            </a:r>
          </a:p>
          <a:p>
            <a:endParaRPr lang="en-US" dirty="0"/>
          </a:p>
          <a:p>
            <a:r>
              <a:rPr lang="en-US" dirty="0"/>
              <a:t># Extracts specified field</a:t>
            </a:r>
          </a:p>
          <a:p>
            <a:r>
              <a:rPr lang="en-US" dirty="0"/>
              <a:t># SQL: SELECT field </a:t>
            </a:r>
          </a:p>
          <a:p>
            <a:r>
              <a:rPr lang="en-US" dirty="0"/>
              <a:t>def select(rows, field):</a:t>
            </a:r>
          </a:p>
          <a:p>
            <a:endParaRPr lang="en-US" dirty="0"/>
          </a:p>
          <a:p>
            <a:r>
              <a:rPr lang="en-US" dirty="0"/>
              <a:t># Return list of only the rows where field == value</a:t>
            </a:r>
          </a:p>
          <a:p>
            <a:r>
              <a:rPr lang="en-US" dirty="0"/>
              <a:t># SQL: WHERE field=value</a:t>
            </a:r>
          </a:p>
          <a:p>
            <a:r>
              <a:rPr lang="en-US" dirty="0"/>
              <a:t>def where(rows, field, value):</a:t>
            </a:r>
          </a:p>
          <a:p>
            <a:endParaRPr lang="en-US" dirty="0"/>
          </a:p>
          <a:p>
            <a:r>
              <a:rPr lang="en-US" dirty="0"/>
              <a:t># Returns only the distinct rows in a list</a:t>
            </a:r>
          </a:p>
          <a:p>
            <a:r>
              <a:rPr lang="en-US" dirty="0"/>
              <a:t># SQL DISTINCT </a:t>
            </a:r>
          </a:p>
          <a:p>
            <a:r>
              <a:rPr lang="en-US" dirty="0"/>
              <a:t>def distinct(rows):</a:t>
            </a:r>
          </a:p>
          <a:p>
            <a:endParaRPr lang="en-US" dirty="0"/>
          </a:p>
          <a:p>
            <a:r>
              <a:rPr lang="en-US" dirty="0"/>
              <a:t># Sort a list of rows based on their value in field</a:t>
            </a:r>
          </a:p>
          <a:p>
            <a:r>
              <a:rPr lang="en-US" dirty="0"/>
              <a:t># SQL: ORDERBY field </a:t>
            </a:r>
          </a:p>
          <a:p>
            <a:r>
              <a:rPr lang="en-US" dirty="0"/>
              <a:t>def </a:t>
            </a:r>
            <a:r>
              <a:rPr lang="en-US" dirty="0" err="1"/>
              <a:t>orderby</a:t>
            </a:r>
            <a:r>
              <a:rPr lang="en-US" dirty="0"/>
              <a:t>(rows, field):</a:t>
            </a:r>
          </a:p>
          <a:p>
            <a:endParaRPr lang="en-US" dirty="0"/>
          </a:p>
          <a:p>
            <a:r>
              <a:rPr lang="en-US" dirty="0"/>
              <a:t># Counts the number of rows</a:t>
            </a:r>
          </a:p>
          <a:p>
            <a:r>
              <a:rPr lang="en-US" dirty="0"/>
              <a:t># SQL: COUNT(*)</a:t>
            </a:r>
          </a:p>
          <a:p>
            <a:r>
              <a:rPr lang="en-US" dirty="0"/>
              <a:t>def count(rows):</a:t>
            </a:r>
          </a:p>
          <a:p>
            <a:r>
              <a:rPr lang="en-US" dirty="0"/>
              <a:t>    </a:t>
            </a:r>
          </a:p>
          <a:p>
            <a:r>
              <a:rPr lang="en-US" dirty="0"/>
              <a:t># Totals the values in field</a:t>
            </a:r>
          </a:p>
          <a:p>
            <a:r>
              <a:rPr lang="en-US" dirty="0"/>
              <a:t># SQL: SUM(field)</a:t>
            </a:r>
          </a:p>
          <a:p>
            <a:r>
              <a:rPr lang="en-US" dirty="0"/>
              <a:t>def </a:t>
            </a:r>
            <a:r>
              <a:rPr lang="en-US" dirty="0" err="1"/>
              <a:t>db_sum</a:t>
            </a:r>
            <a:r>
              <a:rPr lang="en-US" dirty="0"/>
              <a:t>(rows, field):</a:t>
            </a:r>
          </a:p>
          <a:p>
            <a:endParaRPr lang="en-US" dirty="0"/>
          </a:p>
          <a:p>
            <a:r>
              <a:rPr lang="en-US" dirty="0"/>
              <a:t># Combine rows which have the same value in field in both tables</a:t>
            </a:r>
          </a:p>
          <a:p>
            <a:r>
              <a:rPr lang="en-US" dirty="0"/>
              <a:t># SQL: INNER JOIN ... ON rows1.field = rows2.field</a:t>
            </a:r>
          </a:p>
          <a:p>
            <a:r>
              <a:rPr lang="en-US" dirty="0"/>
              <a:t>def join(rows1, rows2, field):</a:t>
            </a:r>
          </a:p>
          <a:p>
            <a:endParaRPr lang="en-US" dirty="0"/>
          </a:p>
          <a:p>
            <a:endParaRPr lang="en-US" dirty="0"/>
          </a:p>
          <a:p>
            <a:endParaRPr lang="en-US" dirty="0"/>
          </a:p>
        </p:txBody>
      </p:sp>
    </p:spTree>
    <p:extLst>
      <p:ext uri="{BB962C8B-B14F-4D97-AF65-F5344CB8AC3E}">
        <p14:creationId xmlns:p14="http://schemas.microsoft.com/office/powerpoint/2010/main" val="35151508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82CE227-847B-5442-9D37-ED7A1E0087E4}"/>
              </a:ext>
            </a:extLst>
          </p:cNvPr>
          <p:cNvSpPr>
            <a:spLocks noGrp="1"/>
          </p:cNvSpPr>
          <p:nvPr>
            <p:ph type="body" sz="quarter" idx="10"/>
          </p:nvPr>
        </p:nvSpPr>
        <p:spPr/>
        <p:txBody>
          <a:bodyPr>
            <a:normAutofit lnSpcReduction="10000"/>
          </a:bodyPr>
          <a:lstStyle/>
          <a:p>
            <a:r>
              <a:rPr lang="en-US" dirty="0"/>
              <a:t>SQL FROM is like </a:t>
            </a:r>
            <a:r>
              <a:rPr lang="en-US" dirty="0" err="1"/>
              <a:t>basicdb's</a:t>
            </a:r>
            <a:r>
              <a:rPr lang="en-US" dirty="0"/>
              <a:t> </a:t>
            </a:r>
            <a:r>
              <a:rPr lang="en-US" dirty="0" err="1"/>
              <a:t>db_from</a:t>
            </a:r>
            <a:r>
              <a:rPr lang="en-US" dirty="0"/>
              <a:t>: it takes a table name and give you back all the rows in the table</a:t>
            </a:r>
          </a:p>
          <a:p>
            <a:r>
              <a:rPr lang="en-US" dirty="0"/>
              <a:t>We called </a:t>
            </a:r>
            <a:r>
              <a:rPr lang="en-US" dirty="0" err="1"/>
              <a:t>basicdb's</a:t>
            </a:r>
            <a:r>
              <a:rPr lang="en-US" dirty="0"/>
              <a:t> </a:t>
            </a:r>
            <a:r>
              <a:rPr lang="en-US" i="1" dirty="0" err="1"/>
              <a:t>db</a:t>
            </a:r>
            <a:r>
              <a:rPr lang="en-US" dirty="0" err="1"/>
              <a:t>_from</a:t>
            </a:r>
            <a:r>
              <a:rPr lang="en-US" dirty="0"/>
              <a:t> because "from" is a keyword in Python: it's used in a kind of advanced control flow we haven't discussed</a:t>
            </a:r>
          </a:p>
          <a:p>
            <a:r>
              <a:rPr lang="en-US" dirty="0"/>
              <a:t>SELECT in SQL is more powerful: it can select multiple columns at once</a:t>
            </a:r>
          </a:p>
          <a:p>
            <a:r>
              <a:rPr lang="en-US" dirty="0"/>
              <a:t>And WHERE in SQL is also more powerful: it can do much more than check a single value in one column</a:t>
            </a:r>
          </a:p>
        </p:txBody>
      </p:sp>
    </p:spTree>
    <p:extLst>
      <p:ext uri="{BB962C8B-B14F-4D97-AF65-F5344CB8AC3E}">
        <p14:creationId xmlns:p14="http://schemas.microsoft.com/office/powerpoint/2010/main" val="41916376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D58D567-4986-0640-82B3-EB5D3DF25E04}"/>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B58B0D0D-2AC1-744D-A9DD-12192D66F91C}"/>
              </a:ext>
            </a:extLst>
          </p:cNvPr>
          <p:cNvSpPr>
            <a:spLocks noGrp="1"/>
          </p:cNvSpPr>
          <p:nvPr>
            <p:ph type="body" sz="quarter" idx="12"/>
          </p:nvPr>
        </p:nvSpPr>
        <p:spPr>
          <a:xfrm>
            <a:off x="949123" y="368778"/>
            <a:ext cx="10955577" cy="9234964"/>
          </a:xfrm>
        </p:spPr>
        <p:txBody>
          <a:bodyPr/>
          <a:lstStyle/>
          <a:p>
            <a:r>
              <a:rPr lang="en-US" dirty="0"/>
              <a:t># Returns only the distinct rows in a list</a:t>
            </a:r>
          </a:p>
          <a:p>
            <a:r>
              <a:rPr lang="en-US" dirty="0"/>
              <a:t># SQL DISTINCT </a:t>
            </a:r>
          </a:p>
          <a:p>
            <a:r>
              <a:rPr lang="en-US" dirty="0"/>
              <a:t>def distinct(rows):</a:t>
            </a:r>
          </a:p>
          <a:p>
            <a:endParaRPr lang="en-US" dirty="0"/>
          </a:p>
          <a:p>
            <a:r>
              <a:rPr lang="en-US" dirty="0"/>
              <a:t># Sort a list of rows based on their value in field</a:t>
            </a:r>
          </a:p>
          <a:p>
            <a:r>
              <a:rPr lang="en-US" dirty="0"/>
              <a:t># SQL: ORDERBY field </a:t>
            </a:r>
          </a:p>
          <a:p>
            <a:r>
              <a:rPr lang="en-US" dirty="0"/>
              <a:t>def </a:t>
            </a:r>
            <a:r>
              <a:rPr lang="en-US" dirty="0" err="1"/>
              <a:t>orderby</a:t>
            </a:r>
            <a:r>
              <a:rPr lang="en-US" dirty="0"/>
              <a:t>(rows, field):</a:t>
            </a:r>
          </a:p>
          <a:p>
            <a:endParaRPr lang="en-US" dirty="0"/>
          </a:p>
          <a:p>
            <a:r>
              <a:rPr lang="en-US" dirty="0"/>
              <a:t># Counts the number of rows</a:t>
            </a:r>
          </a:p>
          <a:p>
            <a:r>
              <a:rPr lang="en-US" dirty="0"/>
              <a:t># SQL: COUNT(*)</a:t>
            </a:r>
          </a:p>
          <a:p>
            <a:r>
              <a:rPr lang="en-US" dirty="0"/>
              <a:t>def count(rows):</a:t>
            </a:r>
          </a:p>
          <a:p>
            <a:r>
              <a:rPr lang="en-US" dirty="0"/>
              <a:t>    </a:t>
            </a:r>
          </a:p>
          <a:p>
            <a:r>
              <a:rPr lang="en-US" dirty="0"/>
              <a:t># Totals the values in field</a:t>
            </a:r>
          </a:p>
          <a:p>
            <a:r>
              <a:rPr lang="en-US" dirty="0"/>
              <a:t># SQL: SUM(field)</a:t>
            </a:r>
          </a:p>
          <a:p>
            <a:r>
              <a:rPr lang="en-US" dirty="0"/>
              <a:t>def </a:t>
            </a:r>
            <a:r>
              <a:rPr lang="en-US" dirty="0" err="1"/>
              <a:t>db_sum</a:t>
            </a:r>
            <a:r>
              <a:rPr lang="en-US" dirty="0"/>
              <a:t>(rows, field):</a:t>
            </a:r>
          </a:p>
          <a:p>
            <a:endParaRPr lang="en-US" dirty="0"/>
          </a:p>
          <a:p>
            <a:r>
              <a:rPr lang="en-US" dirty="0"/>
              <a:t># Combine rows which have the same value in field in both tables</a:t>
            </a:r>
          </a:p>
          <a:p>
            <a:r>
              <a:rPr lang="en-US" dirty="0"/>
              <a:t># SQL: INNER JOIN ... ON rows1.field = rows2.field</a:t>
            </a:r>
          </a:p>
          <a:p>
            <a:r>
              <a:rPr lang="en-US" dirty="0"/>
              <a:t>def join(rows1, rows2, field):</a:t>
            </a:r>
          </a:p>
          <a:p>
            <a:endParaRPr lang="en-US" dirty="0"/>
          </a:p>
          <a:p>
            <a:endParaRPr lang="en-US" dirty="0"/>
          </a:p>
          <a:p>
            <a:endParaRPr lang="en-US" dirty="0"/>
          </a:p>
        </p:txBody>
      </p:sp>
    </p:spTree>
    <p:extLst>
      <p:ext uri="{BB962C8B-B14F-4D97-AF65-F5344CB8AC3E}">
        <p14:creationId xmlns:p14="http://schemas.microsoft.com/office/powerpoint/2010/main" val="17979003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82CE227-847B-5442-9D37-ED7A1E0087E4}"/>
              </a:ext>
            </a:extLst>
          </p:cNvPr>
          <p:cNvSpPr>
            <a:spLocks noGrp="1"/>
          </p:cNvSpPr>
          <p:nvPr>
            <p:ph type="body" sz="quarter" idx="10"/>
          </p:nvPr>
        </p:nvSpPr>
        <p:spPr/>
        <p:txBody>
          <a:bodyPr>
            <a:normAutofit/>
          </a:bodyPr>
          <a:lstStyle/>
          <a:p>
            <a:r>
              <a:rPr lang="en-US" dirty="0"/>
              <a:t>DISTINCT in SQL is very much like </a:t>
            </a:r>
            <a:r>
              <a:rPr lang="en-US" dirty="0" err="1"/>
              <a:t>basicdb's</a:t>
            </a:r>
            <a:r>
              <a:rPr lang="en-US" dirty="0"/>
              <a:t> distinct: it eliminates duplicate rows.</a:t>
            </a:r>
          </a:p>
          <a:p>
            <a:r>
              <a:rPr lang="en-US" dirty="0"/>
              <a:t>ORDERBY, COUNT, and SUM are all similar, although again I'm not going to mention some of the other ways you can also use them in SQL</a:t>
            </a:r>
          </a:p>
        </p:txBody>
      </p:sp>
    </p:spTree>
    <p:extLst>
      <p:ext uri="{BB962C8B-B14F-4D97-AF65-F5344CB8AC3E}">
        <p14:creationId xmlns:p14="http://schemas.microsoft.com/office/powerpoint/2010/main" val="2745514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D58D567-4986-0640-82B3-EB5D3DF25E04}"/>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B58B0D0D-2AC1-744D-A9DD-12192D66F91C}"/>
              </a:ext>
            </a:extLst>
          </p:cNvPr>
          <p:cNvSpPr>
            <a:spLocks noGrp="1"/>
          </p:cNvSpPr>
          <p:nvPr>
            <p:ph type="body" sz="quarter" idx="12"/>
          </p:nvPr>
        </p:nvSpPr>
        <p:spPr>
          <a:xfrm>
            <a:off x="949123" y="368778"/>
            <a:ext cx="10955577" cy="2586990"/>
          </a:xfrm>
        </p:spPr>
        <p:txBody>
          <a:bodyPr/>
          <a:lstStyle/>
          <a:p>
            <a:r>
              <a:rPr lang="en-US" dirty="0"/>
              <a:t># Combine rows which have the same value in field in both tables</a:t>
            </a:r>
          </a:p>
          <a:p>
            <a:r>
              <a:rPr lang="en-US" dirty="0"/>
              <a:t># SQL: INNER JOIN ... ON rows1.field = rows2.field</a:t>
            </a:r>
          </a:p>
          <a:p>
            <a:r>
              <a:rPr lang="en-US" dirty="0"/>
              <a:t>def join(rows1, rows2, field):</a:t>
            </a:r>
          </a:p>
          <a:p>
            <a:endParaRPr lang="en-US" dirty="0"/>
          </a:p>
          <a:p>
            <a:endParaRPr lang="en-US" dirty="0"/>
          </a:p>
          <a:p>
            <a:endParaRPr lang="en-US" dirty="0"/>
          </a:p>
        </p:txBody>
      </p:sp>
    </p:spTree>
    <p:extLst>
      <p:ext uri="{BB962C8B-B14F-4D97-AF65-F5344CB8AC3E}">
        <p14:creationId xmlns:p14="http://schemas.microsoft.com/office/powerpoint/2010/main" val="16800071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00E6955-4557-E34E-B46E-225604651BFB}"/>
              </a:ext>
            </a:extLst>
          </p:cNvPr>
          <p:cNvSpPr>
            <a:spLocks noGrp="1"/>
          </p:cNvSpPr>
          <p:nvPr>
            <p:ph type="body" sz="quarter" idx="10"/>
          </p:nvPr>
        </p:nvSpPr>
        <p:spPr/>
        <p:txBody>
          <a:bodyPr/>
          <a:lstStyle/>
          <a:p>
            <a:r>
              <a:rPr lang="en-US" dirty="0"/>
              <a:t>That leaves JOIN, or rather, I should say INNER JOIN, because there are actually six different types of JOIN in SQL</a:t>
            </a:r>
          </a:p>
          <a:p>
            <a:r>
              <a:rPr lang="en-US" dirty="0"/>
              <a:t>We used the simplest, which only creates rows when there's an exact match — joins can also be used to fill in default values and do lots of other kinds of deep database wizardry</a:t>
            </a:r>
          </a:p>
        </p:txBody>
      </p:sp>
    </p:spTree>
    <p:extLst>
      <p:ext uri="{BB962C8B-B14F-4D97-AF65-F5344CB8AC3E}">
        <p14:creationId xmlns:p14="http://schemas.microsoft.com/office/powerpoint/2010/main" val="32647524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00E6955-4557-E34E-B46E-225604651BFB}"/>
              </a:ext>
            </a:extLst>
          </p:cNvPr>
          <p:cNvSpPr>
            <a:spLocks noGrp="1"/>
          </p:cNvSpPr>
          <p:nvPr>
            <p:ph type="body" sz="quarter" idx="10"/>
          </p:nvPr>
        </p:nvSpPr>
        <p:spPr/>
        <p:txBody>
          <a:bodyPr>
            <a:normAutofit fontScale="92500" lnSpcReduction="10000"/>
          </a:bodyPr>
          <a:lstStyle/>
          <a:p>
            <a:r>
              <a:rPr lang="en-US" dirty="0"/>
              <a:t>The syntax of SQL is fairly readable, but it can be subtle and it takes some getting used to. </a:t>
            </a:r>
          </a:p>
          <a:p>
            <a:r>
              <a:rPr lang="en-US" dirty="0"/>
              <a:t>Generally speaking, in a query, it's easiest start by finding the FROM to know what table you're looking at. Read to the right to see how you restrict your attention to specific rows (or "records" as they're called in database terminology) and then to the left to see what you do with them.</a:t>
            </a:r>
          </a:p>
          <a:p>
            <a:r>
              <a:rPr lang="en-US" dirty="0"/>
              <a:t>Let's look at the canonical simple but useful SQL query; SELECT ... FROM ... WHERE</a:t>
            </a:r>
          </a:p>
          <a:p>
            <a:endParaRPr lang="en-US" dirty="0"/>
          </a:p>
          <a:p>
            <a:pPr marL="0" indent="0">
              <a:buNone/>
            </a:pPr>
            <a:endParaRPr lang="en-US" dirty="0"/>
          </a:p>
        </p:txBody>
      </p:sp>
    </p:spTree>
    <p:extLst>
      <p:ext uri="{BB962C8B-B14F-4D97-AF65-F5344CB8AC3E}">
        <p14:creationId xmlns:p14="http://schemas.microsoft.com/office/powerpoint/2010/main" val="3236723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457FAC1-7FBB-2046-A41D-AB8DDA622CFA}"/>
              </a:ext>
            </a:extLst>
          </p:cNvPr>
          <p:cNvSpPr>
            <a:spLocks noGrp="1"/>
          </p:cNvSpPr>
          <p:nvPr>
            <p:ph type="body" sz="quarter" idx="10"/>
          </p:nvPr>
        </p:nvSpPr>
        <p:spPr/>
        <p:txBody>
          <a:bodyPr>
            <a:normAutofit lnSpcReduction="10000"/>
          </a:bodyPr>
          <a:lstStyle/>
          <a:p>
            <a:r>
              <a:rPr lang="en-US" dirty="0"/>
              <a:t>In this module, we're going to move from our bare-bones </a:t>
            </a:r>
            <a:r>
              <a:rPr lang="en-US" dirty="0" err="1"/>
              <a:t>basicdb</a:t>
            </a:r>
            <a:r>
              <a:rPr lang="en-US" dirty="0"/>
              <a:t> to more sophisticated database programs</a:t>
            </a:r>
          </a:p>
          <a:p>
            <a:r>
              <a:rPr lang="en-US" dirty="0"/>
              <a:t>We're just going to scratch the surface of how to use them</a:t>
            </a:r>
          </a:p>
          <a:p>
            <a:r>
              <a:rPr lang="en-US" dirty="0"/>
              <a:t>But hopefully you'll see that they rely on the same fundamentals as </a:t>
            </a:r>
            <a:r>
              <a:rPr lang="en-US" dirty="0" err="1"/>
              <a:t>basicdb</a:t>
            </a:r>
            <a:endParaRPr lang="en-US" dirty="0"/>
          </a:p>
          <a:p>
            <a:r>
              <a:rPr lang="en-US" dirty="0"/>
              <a:t>The key to it all is a new programming language, called SQL: Structured Query Language</a:t>
            </a:r>
          </a:p>
        </p:txBody>
      </p:sp>
    </p:spTree>
    <p:extLst>
      <p:ext uri="{BB962C8B-B14F-4D97-AF65-F5344CB8AC3E}">
        <p14:creationId xmlns:p14="http://schemas.microsoft.com/office/powerpoint/2010/main" val="39087910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74898D0-261F-0B40-BB6A-B37C05A7F6D4}"/>
              </a:ext>
            </a:extLst>
          </p:cNvPr>
          <p:cNvSpPr>
            <a:spLocks noGrp="1"/>
          </p:cNvSpPr>
          <p:nvPr>
            <p:ph type="body" sz="quarter" idx="10"/>
          </p:nvPr>
        </p:nvSpPr>
        <p:spPr/>
        <p:txBody>
          <a:bodyPr>
            <a:normAutofit fontScale="92500" lnSpcReduction="10000"/>
          </a:bodyPr>
          <a:lstStyle/>
          <a:p>
            <a:r>
              <a:rPr lang="en-US" b="1" dirty="0"/>
              <a:t>SELECT "Zip Code" FROM </a:t>
            </a:r>
            <a:r>
              <a:rPr lang="en-US" b="1" dirty="0" err="1"/>
              <a:t>zipcodes</a:t>
            </a:r>
            <a:r>
              <a:rPr lang="en-US" b="1" dirty="0"/>
              <a:t> WHERE "State"="New York";</a:t>
            </a:r>
          </a:p>
          <a:p>
            <a:r>
              <a:rPr lang="en-US" dirty="0"/>
              <a:t>Start with</a:t>
            </a:r>
            <a:r>
              <a:rPr lang="en-US" b="1" dirty="0"/>
              <a:t> FROM </a:t>
            </a:r>
            <a:r>
              <a:rPr lang="en-US" b="1" dirty="0" err="1"/>
              <a:t>zipcodes</a:t>
            </a:r>
            <a:r>
              <a:rPr lang="en-US" dirty="0"/>
              <a:t> — looking at the </a:t>
            </a:r>
            <a:r>
              <a:rPr lang="en-US" dirty="0" err="1"/>
              <a:t>zipcodes</a:t>
            </a:r>
            <a:r>
              <a:rPr lang="en-US" dirty="0"/>
              <a:t> table</a:t>
            </a:r>
          </a:p>
          <a:p>
            <a:r>
              <a:rPr lang="en-US" dirty="0"/>
              <a:t>Which rows? Only those </a:t>
            </a:r>
            <a:r>
              <a:rPr lang="en-US" b="1" dirty="0"/>
              <a:t>WHERE "State"="New York"</a:t>
            </a:r>
            <a:endParaRPr lang="en-US" dirty="0"/>
          </a:p>
          <a:p>
            <a:r>
              <a:rPr lang="en-US" dirty="0"/>
              <a:t>What do we do with those rows: </a:t>
            </a:r>
            <a:r>
              <a:rPr lang="en-US" b="1" dirty="0"/>
              <a:t>SELECT "Zip Code"</a:t>
            </a:r>
          </a:p>
          <a:p>
            <a:r>
              <a:rPr lang="en-US" dirty="0"/>
              <a:t>Here's the equivalent </a:t>
            </a:r>
            <a:r>
              <a:rPr lang="en-US" dirty="0" err="1"/>
              <a:t>basicdb</a:t>
            </a:r>
            <a:r>
              <a:rPr lang="en-US" dirty="0"/>
              <a:t> command in Python: </a:t>
            </a:r>
            <a:r>
              <a:rPr lang="en-US" b="1" dirty="0"/>
              <a:t>select(where(from('</a:t>
            </a:r>
            <a:r>
              <a:rPr lang="en-US" b="1" dirty="0" err="1"/>
              <a:t>zipcodes</a:t>
            </a:r>
            <a:r>
              <a:rPr lang="en-US" b="1" dirty="0"/>
              <a:t>'), 'State', 'New York'), 'Zip Code')</a:t>
            </a:r>
          </a:p>
          <a:p>
            <a:endParaRPr lang="en-US" dirty="0"/>
          </a:p>
        </p:txBody>
      </p:sp>
    </p:spTree>
    <p:extLst>
      <p:ext uri="{BB962C8B-B14F-4D97-AF65-F5344CB8AC3E}">
        <p14:creationId xmlns:p14="http://schemas.microsoft.com/office/powerpoint/2010/main" val="28682628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CACC6D7-4EEE-704B-AFC2-3DF536572E4C}"/>
              </a:ext>
            </a:extLst>
          </p:cNvPr>
          <p:cNvSpPr>
            <a:spLocks noGrp="1"/>
          </p:cNvSpPr>
          <p:nvPr>
            <p:ph type="body" sz="quarter" idx="10"/>
          </p:nvPr>
        </p:nvSpPr>
        <p:spPr/>
        <p:txBody>
          <a:bodyPr>
            <a:normAutofit lnSpcReduction="10000"/>
          </a:bodyPr>
          <a:lstStyle/>
          <a:p>
            <a:r>
              <a:rPr lang="en-US" dirty="0"/>
              <a:t>What if we wanted to </a:t>
            </a:r>
            <a:r>
              <a:rPr lang="en-US" i="1" dirty="0"/>
              <a:t>count</a:t>
            </a:r>
            <a:r>
              <a:rPr lang="en-US" dirty="0"/>
              <a:t> the </a:t>
            </a:r>
            <a:r>
              <a:rPr lang="en-US" dirty="0" err="1"/>
              <a:t>zipcodes</a:t>
            </a:r>
            <a:r>
              <a:rPr lang="en-US" dirty="0"/>
              <a:t> in New York?</a:t>
            </a:r>
          </a:p>
          <a:p>
            <a:r>
              <a:rPr lang="en-US" dirty="0" err="1"/>
              <a:t>Basicdb</a:t>
            </a:r>
            <a:r>
              <a:rPr lang="en-US" dirty="0"/>
              <a:t>: </a:t>
            </a:r>
            <a:r>
              <a:rPr lang="en-US" b="1" dirty="0"/>
              <a:t>count(where(from('</a:t>
            </a:r>
            <a:r>
              <a:rPr lang="en-US" b="1" dirty="0" err="1"/>
              <a:t>zipcodes</a:t>
            </a:r>
            <a:r>
              <a:rPr lang="en-US" b="1" dirty="0"/>
              <a:t>'), 'State', 'New York'))</a:t>
            </a:r>
          </a:p>
          <a:p>
            <a:r>
              <a:rPr lang="en-US" dirty="0"/>
              <a:t>SQL: </a:t>
            </a:r>
            <a:r>
              <a:rPr lang="en-US" b="1" dirty="0"/>
              <a:t>SELECT COUNT(*) FROM "</a:t>
            </a:r>
            <a:r>
              <a:rPr lang="en-US" b="1" dirty="0" err="1"/>
              <a:t>zipcodes</a:t>
            </a:r>
            <a:r>
              <a:rPr lang="en-US" b="1" dirty="0"/>
              <a:t>" WHERE "State" = "New York";</a:t>
            </a:r>
          </a:p>
          <a:p>
            <a:r>
              <a:rPr lang="en-US" dirty="0"/>
              <a:t>This is another subtle detail I would explain more thoroughly if this were a course in SQL: you have to SELECT the results of a COUNT() in SQL </a:t>
            </a:r>
          </a:p>
        </p:txBody>
      </p:sp>
    </p:spTree>
    <p:extLst>
      <p:ext uri="{BB962C8B-B14F-4D97-AF65-F5344CB8AC3E}">
        <p14:creationId xmlns:p14="http://schemas.microsoft.com/office/powerpoint/2010/main" val="3324579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CACC6D7-4EEE-704B-AFC2-3DF536572E4C}"/>
              </a:ext>
            </a:extLst>
          </p:cNvPr>
          <p:cNvSpPr>
            <a:spLocks noGrp="1"/>
          </p:cNvSpPr>
          <p:nvPr>
            <p:ph type="body" sz="quarter" idx="10"/>
          </p:nvPr>
        </p:nvSpPr>
        <p:spPr/>
        <p:txBody>
          <a:bodyPr>
            <a:normAutofit/>
          </a:bodyPr>
          <a:lstStyle/>
          <a:p>
            <a:r>
              <a:rPr lang="en-US" dirty="0"/>
              <a:t>Similarly, what are the </a:t>
            </a:r>
            <a:r>
              <a:rPr lang="en-US" i="1" dirty="0"/>
              <a:t>distinct</a:t>
            </a:r>
            <a:r>
              <a:rPr lang="en-US" dirty="0"/>
              <a:t> localities in New York, in alphabetical order?</a:t>
            </a:r>
          </a:p>
          <a:p>
            <a:r>
              <a:rPr lang="en-US" dirty="0" err="1"/>
              <a:t>Basicdb</a:t>
            </a:r>
            <a:r>
              <a:rPr lang="en-US" dirty="0"/>
              <a:t>: </a:t>
            </a:r>
            <a:r>
              <a:rPr lang="en-US" b="1" dirty="0"/>
              <a:t>distinct(select(</a:t>
            </a:r>
            <a:r>
              <a:rPr lang="en-US" b="1" dirty="0" err="1"/>
              <a:t>orderby</a:t>
            </a:r>
            <a:r>
              <a:rPr lang="en-US" b="1" dirty="0"/>
              <a:t>(where(from('</a:t>
            </a:r>
            <a:r>
              <a:rPr lang="en-US" b="1" dirty="0" err="1"/>
              <a:t>zipcodes</a:t>
            </a:r>
            <a:r>
              <a:rPr lang="en-US" b="1" dirty="0"/>
              <a:t>'), 'State', 'New York'), 'City'),'City'))</a:t>
            </a:r>
          </a:p>
          <a:p>
            <a:r>
              <a:rPr lang="en-US" dirty="0"/>
              <a:t>SQL: </a:t>
            </a:r>
            <a:r>
              <a:rPr lang="en-US" b="1" dirty="0"/>
              <a:t>SELECT DISTINCT "City" FROM "</a:t>
            </a:r>
            <a:r>
              <a:rPr lang="en-US" b="1" dirty="0" err="1"/>
              <a:t>zipcodes</a:t>
            </a:r>
            <a:r>
              <a:rPr lang="en-US" b="1" dirty="0"/>
              <a:t>" WHERE "State" = "New York" ORDER BY "City";</a:t>
            </a:r>
          </a:p>
        </p:txBody>
      </p:sp>
    </p:spTree>
    <p:extLst>
      <p:ext uri="{BB962C8B-B14F-4D97-AF65-F5344CB8AC3E}">
        <p14:creationId xmlns:p14="http://schemas.microsoft.com/office/powerpoint/2010/main" val="16976021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CACC6D7-4EEE-704B-AFC2-3DF536572E4C}"/>
              </a:ext>
            </a:extLst>
          </p:cNvPr>
          <p:cNvSpPr>
            <a:spLocks noGrp="1"/>
          </p:cNvSpPr>
          <p:nvPr>
            <p:ph type="body" sz="quarter" idx="10"/>
          </p:nvPr>
        </p:nvSpPr>
        <p:spPr/>
        <p:txBody>
          <a:bodyPr>
            <a:normAutofit/>
          </a:bodyPr>
          <a:lstStyle/>
          <a:p>
            <a:r>
              <a:rPr lang="en-US" dirty="0"/>
              <a:t>Similarly, what are the </a:t>
            </a:r>
            <a:r>
              <a:rPr lang="en-US" i="1" dirty="0"/>
              <a:t>distinct</a:t>
            </a:r>
            <a:r>
              <a:rPr lang="en-US" dirty="0"/>
              <a:t> localities in New York, in alphabetical order?</a:t>
            </a:r>
          </a:p>
          <a:p>
            <a:r>
              <a:rPr lang="en-US" dirty="0" err="1"/>
              <a:t>Basicdb</a:t>
            </a:r>
            <a:r>
              <a:rPr lang="en-US" dirty="0"/>
              <a:t>: </a:t>
            </a:r>
            <a:r>
              <a:rPr lang="en-US" b="1" dirty="0"/>
              <a:t>distinct(select(</a:t>
            </a:r>
            <a:r>
              <a:rPr lang="en-US" b="1" dirty="0" err="1"/>
              <a:t>orderby</a:t>
            </a:r>
            <a:r>
              <a:rPr lang="en-US" b="1" dirty="0"/>
              <a:t>(where(from('</a:t>
            </a:r>
            <a:r>
              <a:rPr lang="en-US" b="1" dirty="0" err="1"/>
              <a:t>zipcodes</a:t>
            </a:r>
            <a:r>
              <a:rPr lang="en-US" b="1" dirty="0"/>
              <a:t>'), 'State', 'New York'), 'City'),'City'))</a:t>
            </a:r>
          </a:p>
          <a:p>
            <a:r>
              <a:rPr lang="en-US" dirty="0"/>
              <a:t>SQL: </a:t>
            </a:r>
            <a:r>
              <a:rPr lang="en-US" b="1" dirty="0"/>
              <a:t>SELECT DISTINCT "City" FROM "</a:t>
            </a:r>
            <a:r>
              <a:rPr lang="en-US" b="1" dirty="0" err="1"/>
              <a:t>zipcodes</a:t>
            </a:r>
            <a:r>
              <a:rPr lang="en-US" b="1" dirty="0"/>
              <a:t>" WHERE "State" = "New York" ORDER BY "City";</a:t>
            </a:r>
          </a:p>
        </p:txBody>
      </p:sp>
    </p:spTree>
    <p:extLst>
      <p:ext uri="{BB962C8B-B14F-4D97-AF65-F5344CB8AC3E}">
        <p14:creationId xmlns:p14="http://schemas.microsoft.com/office/powerpoint/2010/main" val="18865256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1EE162-91E0-F846-9609-BB7AD131F83A}"/>
              </a:ext>
            </a:extLst>
          </p:cNvPr>
          <p:cNvSpPr>
            <a:spLocks noGrp="1"/>
          </p:cNvSpPr>
          <p:nvPr>
            <p:ph type="body" sz="quarter" idx="10"/>
          </p:nvPr>
        </p:nvSpPr>
        <p:spPr/>
        <p:txBody>
          <a:bodyPr/>
          <a:lstStyle/>
          <a:p>
            <a:r>
              <a:rPr lang="en-US" dirty="0"/>
              <a:t>I could go on, but you get the picture. SQL is a programming language for writing database queries</a:t>
            </a:r>
          </a:p>
          <a:p>
            <a:r>
              <a:rPr lang="en-US" dirty="0"/>
              <a:t>It's very different from Python … but just like in Python you can build up what you want out of smaller pieces connected logically</a:t>
            </a:r>
          </a:p>
          <a:p>
            <a:r>
              <a:rPr lang="en-US" dirty="0"/>
              <a:t>SQL is a thing of beauty. A strange and austere beauty, like art made by space aliens, but beauty nonetheless</a:t>
            </a:r>
          </a:p>
        </p:txBody>
      </p:sp>
    </p:spTree>
    <p:extLst>
      <p:ext uri="{BB962C8B-B14F-4D97-AF65-F5344CB8AC3E}">
        <p14:creationId xmlns:p14="http://schemas.microsoft.com/office/powerpoint/2010/main" val="34533414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6 </a:t>
            </a:r>
          </a:p>
          <a:p>
            <a:r>
              <a:rPr lang="en-US" dirty="0">
                <a:solidFill>
                  <a:schemeClr val="bg1"/>
                </a:solidFill>
              </a:rPr>
              <a:t>CTECH403_M6_04</a:t>
            </a:r>
          </a:p>
          <a:p>
            <a:r>
              <a:rPr lang="en-US" dirty="0">
                <a:solidFill>
                  <a:schemeClr val="bg1"/>
                </a:solidFill>
              </a:rPr>
              <a:t>Advanced SQL Queries</a:t>
            </a:r>
          </a:p>
        </p:txBody>
      </p:sp>
    </p:spTree>
    <p:extLst>
      <p:ext uri="{BB962C8B-B14F-4D97-AF65-F5344CB8AC3E}">
        <p14:creationId xmlns:p14="http://schemas.microsoft.com/office/powerpoint/2010/main" val="23608148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CBEF844-8C99-BB4F-98B8-9AA93583F084}"/>
              </a:ext>
            </a:extLst>
          </p:cNvPr>
          <p:cNvSpPr>
            <a:spLocks noGrp="1"/>
          </p:cNvSpPr>
          <p:nvPr>
            <p:ph type="body" sz="quarter" idx="10"/>
          </p:nvPr>
        </p:nvSpPr>
        <p:spPr/>
        <p:txBody>
          <a:bodyPr/>
          <a:lstStyle/>
          <a:p>
            <a:r>
              <a:rPr lang="en-US" dirty="0"/>
              <a:t>To give a better sense of the power of SQL, let's use a slightly more complicated database.</a:t>
            </a:r>
          </a:p>
          <a:p>
            <a:r>
              <a:rPr lang="en-US" dirty="0"/>
              <a:t>Here's a </a:t>
            </a:r>
            <a:r>
              <a:rPr lang="en-US" dirty="0" err="1"/>
              <a:t>sqlite</a:t>
            </a:r>
            <a:r>
              <a:rPr lang="en-US" dirty="0"/>
              <a:t> version of our registrar database</a:t>
            </a:r>
          </a:p>
        </p:txBody>
      </p:sp>
    </p:spTree>
    <p:extLst>
      <p:ext uri="{BB962C8B-B14F-4D97-AF65-F5344CB8AC3E}">
        <p14:creationId xmlns:p14="http://schemas.microsoft.com/office/powerpoint/2010/main" val="41314807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88B8CBD7-485B-6C4A-953D-238AAC66F85A}"/>
              </a:ext>
            </a:extLst>
          </p:cNvPr>
          <p:cNvSpPr>
            <a:spLocks noGrp="1"/>
          </p:cNvSpPr>
          <p:nvPr>
            <p:ph sz="quarter" idx="10"/>
          </p:nvPr>
        </p:nvSpPr>
        <p:spPr/>
        <p:txBody>
          <a:bodyPr>
            <a:normAutofit/>
          </a:bodyPr>
          <a:lstStyle/>
          <a:p>
            <a:r>
              <a:rPr lang="en-US" b="1" dirty="0" err="1"/>
              <a:t>sqlite</a:t>
            </a:r>
            <a:r>
              <a:rPr lang="en-US" b="1" dirty="0"/>
              <a:t>&gt; SELECT "</a:t>
            </a:r>
            <a:r>
              <a:rPr lang="en-US" b="1" dirty="0" err="1"/>
              <a:t>coursename</a:t>
            </a:r>
            <a:r>
              <a:rPr lang="en-US" b="1" dirty="0"/>
              <a:t>","</a:t>
            </a:r>
            <a:r>
              <a:rPr lang="en-US" b="1" dirty="0" err="1"/>
              <a:t>courseid</a:t>
            </a:r>
            <a:r>
              <a:rPr lang="en-US" b="1" dirty="0"/>
              <a:t>" FROM courses;</a:t>
            </a:r>
          </a:p>
          <a:p>
            <a:r>
              <a:rPr lang="en-US" dirty="0"/>
              <a:t>SQL SELECT lets you grab multiple columns …</a:t>
            </a:r>
          </a:p>
          <a:p>
            <a:endParaRPr lang="en-US" dirty="0"/>
          </a:p>
          <a:p>
            <a:r>
              <a:rPr lang="en-US" b="1" dirty="0" err="1"/>
              <a:t>sqlite</a:t>
            </a:r>
            <a:r>
              <a:rPr lang="en-US" b="1" dirty="0"/>
              <a:t>&gt; SELECT * FROM courses;</a:t>
            </a:r>
          </a:p>
          <a:p>
            <a:r>
              <a:rPr lang="en-US" dirty="0"/>
              <a:t>Or even all of them at once!</a:t>
            </a:r>
          </a:p>
          <a:p>
            <a:endParaRPr lang="en-US" dirty="0"/>
          </a:p>
          <a:p>
            <a:endParaRPr lang="en-US" dirty="0"/>
          </a:p>
        </p:txBody>
      </p:sp>
    </p:spTree>
    <p:extLst>
      <p:ext uri="{BB962C8B-B14F-4D97-AF65-F5344CB8AC3E}">
        <p14:creationId xmlns:p14="http://schemas.microsoft.com/office/powerpoint/2010/main" val="19729234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49B716F-B5E3-8141-80F2-DE7890B2C718}"/>
              </a:ext>
            </a:extLst>
          </p:cNvPr>
          <p:cNvSpPr>
            <a:spLocks noGrp="1"/>
          </p:cNvSpPr>
          <p:nvPr>
            <p:ph sz="quarter" idx="10"/>
          </p:nvPr>
        </p:nvSpPr>
        <p:spPr/>
        <p:txBody>
          <a:bodyPr/>
          <a:lstStyle/>
          <a:p>
            <a:r>
              <a:rPr lang="en-US" b="1" dirty="0" err="1"/>
              <a:t>sqlite</a:t>
            </a:r>
            <a:r>
              <a:rPr lang="en-US" b="1" dirty="0"/>
              <a:t>&gt; INSERT INTO courses VALUES ("13","Astronomy","1001","MW12","3");</a:t>
            </a:r>
          </a:p>
          <a:p>
            <a:r>
              <a:rPr lang="en-US" b="1" dirty="0" err="1"/>
              <a:t>sqlite</a:t>
            </a:r>
            <a:r>
              <a:rPr lang="en-US" b="1" dirty="0"/>
              <a:t>&gt; SELECT * from courses;</a:t>
            </a:r>
          </a:p>
          <a:p>
            <a:r>
              <a:rPr lang="en-US" dirty="0"/>
              <a:t>You can insert … </a:t>
            </a:r>
          </a:p>
          <a:p>
            <a:endParaRPr lang="en-US" dirty="0"/>
          </a:p>
          <a:p>
            <a:r>
              <a:rPr lang="en-US" b="1" dirty="0" err="1"/>
              <a:t>sqlite</a:t>
            </a:r>
            <a:r>
              <a:rPr lang="en-US" b="1" dirty="0"/>
              <a:t>&gt; DELETE FROM courses WHERE "times" = "MW12";</a:t>
            </a:r>
          </a:p>
          <a:p>
            <a:r>
              <a:rPr lang="en-US" b="1" dirty="0" err="1"/>
              <a:t>sqlite</a:t>
            </a:r>
            <a:r>
              <a:rPr lang="en-US" b="1" dirty="0"/>
              <a:t>&gt; SELECT * from courses;</a:t>
            </a:r>
          </a:p>
          <a:p>
            <a:endParaRPr lang="en-US" dirty="0"/>
          </a:p>
          <a:p>
            <a:r>
              <a:rPr lang="en-US" dirty="0"/>
              <a:t>… but you can DELETE all the rows that match a given WHERE condition, just like you can SELECT all the rows that match a given WHERE condition</a:t>
            </a:r>
          </a:p>
        </p:txBody>
      </p:sp>
    </p:spTree>
    <p:extLst>
      <p:ext uri="{BB962C8B-B14F-4D97-AF65-F5344CB8AC3E}">
        <p14:creationId xmlns:p14="http://schemas.microsoft.com/office/powerpoint/2010/main" val="24378838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F14EC55-5EFE-974B-BBD4-31BFE3EEEA45}"/>
              </a:ext>
            </a:extLst>
          </p:cNvPr>
          <p:cNvSpPr>
            <a:spLocks noGrp="1"/>
          </p:cNvSpPr>
          <p:nvPr>
            <p:ph type="body" sz="quarter" idx="10"/>
          </p:nvPr>
        </p:nvSpPr>
        <p:spPr/>
        <p:txBody>
          <a:bodyPr/>
          <a:lstStyle/>
          <a:p>
            <a:r>
              <a:rPr lang="en-US" dirty="0"/>
              <a:t>Suppose we want to add information about students.</a:t>
            </a:r>
          </a:p>
          <a:p>
            <a:r>
              <a:rPr lang="en-US" dirty="0"/>
              <a:t>So we probably want to have their names.</a:t>
            </a:r>
          </a:p>
          <a:p>
            <a:r>
              <a:rPr lang="en-US" dirty="0"/>
              <a:t>What if two students are both named "John Doe". </a:t>
            </a:r>
            <a:r>
              <a:rPr lang="en-US" dirty="0" err="1"/>
              <a:t>HOw</a:t>
            </a:r>
            <a:r>
              <a:rPr lang="en-US" dirty="0"/>
              <a:t> can we tell them apart? This is a standard database technique: we give them unique ID numbers.</a:t>
            </a:r>
          </a:p>
          <a:p>
            <a:r>
              <a:rPr lang="en-US" dirty="0"/>
              <a:t>So the students table will have at three columns: first name, last name, and ID</a:t>
            </a:r>
          </a:p>
        </p:txBody>
      </p:sp>
    </p:spTree>
    <p:extLst>
      <p:ext uri="{BB962C8B-B14F-4D97-AF65-F5344CB8AC3E}">
        <p14:creationId xmlns:p14="http://schemas.microsoft.com/office/powerpoint/2010/main" val="846012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6 </a:t>
            </a:r>
          </a:p>
          <a:p>
            <a:r>
              <a:rPr lang="en-US" dirty="0">
                <a:solidFill>
                  <a:schemeClr val="bg1"/>
                </a:solidFill>
              </a:rPr>
              <a:t>CTECH403_M6_02</a:t>
            </a:r>
          </a:p>
          <a:p>
            <a:r>
              <a:rPr lang="en-US" dirty="0">
                <a:solidFill>
                  <a:schemeClr val="bg1"/>
                </a:solidFill>
              </a:rPr>
              <a:t>SQLite</a:t>
            </a:r>
          </a:p>
        </p:txBody>
      </p:sp>
    </p:spTree>
    <p:extLst>
      <p:ext uri="{BB962C8B-B14F-4D97-AF65-F5344CB8AC3E}">
        <p14:creationId xmlns:p14="http://schemas.microsoft.com/office/powerpoint/2010/main" val="37449964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A0C6A2-CB22-6741-80E8-3F8CF25E68F6}"/>
              </a:ext>
            </a:extLst>
          </p:cNvPr>
          <p:cNvSpPr>
            <a:spLocks noGrp="1"/>
          </p:cNvSpPr>
          <p:nvPr>
            <p:ph sz="quarter" idx="10"/>
          </p:nvPr>
        </p:nvSpPr>
        <p:spPr/>
        <p:txBody>
          <a:bodyPr/>
          <a:lstStyle/>
          <a:p>
            <a:r>
              <a:rPr lang="en-US" dirty="0" err="1"/>
              <a:t>sqlite</a:t>
            </a:r>
            <a:r>
              <a:rPr lang="en-US" dirty="0"/>
              <a:t>&gt; SELECT * from students;</a:t>
            </a:r>
          </a:p>
          <a:p>
            <a:endParaRPr lang="en-US" dirty="0"/>
          </a:p>
          <a:p>
            <a:r>
              <a:rPr lang="en-US" b="1" dirty="0"/>
              <a:t>This unique ID is called a </a:t>
            </a:r>
            <a:r>
              <a:rPr lang="en-US" b="1" i="1" dirty="0"/>
              <a:t>primary key</a:t>
            </a:r>
            <a:r>
              <a:rPr lang="en-US" b="1" dirty="0"/>
              <a:t>. When you have one, you guarantee to commit that it will be unique for each record in the table.</a:t>
            </a:r>
          </a:p>
        </p:txBody>
      </p:sp>
    </p:spTree>
    <p:extLst>
      <p:ext uri="{BB962C8B-B14F-4D97-AF65-F5344CB8AC3E}">
        <p14:creationId xmlns:p14="http://schemas.microsoft.com/office/powerpoint/2010/main" val="39960142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7E0F00C-E9DE-2B48-9003-5BCFF535746F}"/>
              </a:ext>
            </a:extLst>
          </p:cNvPr>
          <p:cNvSpPr>
            <a:spLocks noGrp="1"/>
          </p:cNvSpPr>
          <p:nvPr>
            <p:ph type="body" sz="quarter" idx="10"/>
          </p:nvPr>
        </p:nvSpPr>
        <p:spPr/>
        <p:txBody>
          <a:bodyPr>
            <a:normAutofit fontScale="92500" lnSpcReduction="10000"/>
          </a:bodyPr>
          <a:lstStyle/>
          <a:p>
            <a:r>
              <a:rPr lang="en-US" dirty="0"/>
              <a:t>How should we keep track of what courses a student is enrolled in?</a:t>
            </a:r>
          </a:p>
          <a:p>
            <a:r>
              <a:rPr lang="en-US" dirty="0"/>
              <a:t>We could have an "</a:t>
            </a:r>
            <a:r>
              <a:rPr lang="en-US" dirty="0" err="1"/>
              <a:t>enrollledin</a:t>
            </a:r>
            <a:r>
              <a:rPr lang="en-US" dirty="0"/>
              <a:t>" column and then store a list of courses in it. But "list" isn't a type that most SQL databases support. The reason is that it's very important for database efficiency to have </a:t>
            </a:r>
            <a:r>
              <a:rPr lang="en-US" i="1" dirty="0"/>
              <a:t>every record in a table be exactly the same size</a:t>
            </a:r>
            <a:r>
              <a:rPr lang="en-US" dirty="0"/>
              <a:t>. Since lists can grow and shrink, they don't fit well in database records</a:t>
            </a:r>
          </a:p>
          <a:p>
            <a:r>
              <a:rPr lang="en-US" b="1" dirty="0"/>
              <a:t>ANIMATION of list changing in size as </a:t>
            </a:r>
            <a:r>
              <a:rPr lang="en-US" b="1" dirty="0" err="1"/>
              <a:t>courseids</a:t>
            </a:r>
            <a:r>
              <a:rPr lang="en-US" b="1" dirty="0"/>
              <a:t> are added</a:t>
            </a:r>
          </a:p>
        </p:txBody>
      </p:sp>
    </p:spTree>
    <p:extLst>
      <p:ext uri="{BB962C8B-B14F-4D97-AF65-F5344CB8AC3E}">
        <p14:creationId xmlns:p14="http://schemas.microsoft.com/office/powerpoint/2010/main" val="17887563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4FB52D7-FDFF-A849-B3B1-9657B332890E}"/>
              </a:ext>
            </a:extLst>
          </p:cNvPr>
          <p:cNvSpPr>
            <a:spLocks noGrp="1"/>
          </p:cNvSpPr>
          <p:nvPr>
            <p:ph type="body" sz="quarter" idx="10"/>
          </p:nvPr>
        </p:nvSpPr>
        <p:spPr/>
        <p:txBody>
          <a:bodyPr/>
          <a:lstStyle/>
          <a:p>
            <a:r>
              <a:rPr lang="en-US" dirty="0"/>
              <a:t>We could make a column with a string long enough to contain as many courses as each student could ever be enrolled in, and then use join and split to inspect the courses</a:t>
            </a:r>
          </a:p>
          <a:p>
            <a:r>
              <a:rPr lang="en-US" b="1" dirty="0"/>
              <a:t>SHOW column with </a:t>
            </a:r>
            <a:r>
              <a:rPr lang="en-US" b="1" dirty="0" err="1"/>
              <a:t>courseids</a:t>
            </a:r>
            <a:r>
              <a:rPr lang="en-US" b="1" dirty="0"/>
              <a:t> joined with commas</a:t>
            </a:r>
            <a:endParaRPr lang="en-US" dirty="0"/>
          </a:p>
          <a:p>
            <a:r>
              <a:rPr lang="en-US" dirty="0"/>
              <a:t>But this won't let us do what we want, since the database doesn't know that the contents of the string are </a:t>
            </a:r>
            <a:r>
              <a:rPr lang="en-US" dirty="0" err="1"/>
              <a:t>courseids</a:t>
            </a:r>
            <a:r>
              <a:rPr lang="en-US" dirty="0"/>
              <a:t>! We can't do the WHEREs and JOINs we'd like to.</a:t>
            </a:r>
          </a:p>
          <a:p>
            <a:endParaRPr lang="en-US" dirty="0"/>
          </a:p>
        </p:txBody>
      </p:sp>
    </p:spTree>
    <p:extLst>
      <p:ext uri="{BB962C8B-B14F-4D97-AF65-F5344CB8AC3E}">
        <p14:creationId xmlns:p14="http://schemas.microsoft.com/office/powerpoint/2010/main" val="22644752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6C8DF6C-7361-A04D-A5AA-FB7F060A0B9E}"/>
              </a:ext>
            </a:extLst>
          </p:cNvPr>
          <p:cNvSpPr>
            <a:spLocks noGrp="1"/>
          </p:cNvSpPr>
          <p:nvPr>
            <p:ph type="body" sz="quarter" idx="10"/>
          </p:nvPr>
        </p:nvSpPr>
        <p:spPr/>
        <p:txBody>
          <a:bodyPr>
            <a:normAutofit fontScale="92500" lnSpcReduction="10000"/>
          </a:bodyPr>
          <a:lstStyle/>
          <a:p>
            <a:r>
              <a:rPr lang="en-US" dirty="0"/>
              <a:t>We could add multiple columns, enough for all the courses a student could take, with a </a:t>
            </a:r>
            <a:r>
              <a:rPr lang="en-US" dirty="0" err="1"/>
              <a:t>courseid</a:t>
            </a:r>
            <a:r>
              <a:rPr lang="en-US" dirty="0"/>
              <a:t> in each one:</a:t>
            </a:r>
          </a:p>
          <a:p>
            <a:r>
              <a:rPr lang="en-US" b="1" dirty="0"/>
              <a:t>ANIMATION showing multiple columns</a:t>
            </a:r>
            <a:endParaRPr lang="en-US" dirty="0"/>
          </a:p>
          <a:p>
            <a:r>
              <a:rPr lang="en-US" dirty="0"/>
              <a:t>But (1) we'll have to write complicated queries like:</a:t>
            </a:r>
          </a:p>
          <a:p>
            <a:r>
              <a:rPr lang="en-US" dirty="0"/>
              <a:t>SELECT * FROM students WHERE courseid1 = '13' OR courseid2 = '13' OR coursed3 = '13'</a:t>
            </a:r>
          </a:p>
          <a:p>
            <a:r>
              <a:rPr lang="en-US" dirty="0"/>
              <a:t>(2) if we get the number of courses wrong, we're hosed, because we'd have to change the entire table's schema to add another course column</a:t>
            </a:r>
          </a:p>
        </p:txBody>
      </p:sp>
    </p:spTree>
    <p:extLst>
      <p:ext uri="{BB962C8B-B14F-4D97-AF65-F5344CB8AC3E}">
        <p14:creationId xmlns:p14="http://schemas.microsoft.com/office/powerpoint/2010/main" val="34836736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892C7FD-278C-694D-93C1-4B532E87D3F9}"/>
              </a:ext>
            </a:extLst>
          </p:cNvPr>
          <p:cNvSpPr>
            <a:spLocks noGrp="1"/>
          </p:cNvSpPr>
          <p:nvPr>
            <p:ph type="body" sz="quarter" idx="10"/>
          </p:nvPr>
        </p:nvSpPr>
        <p:spPr/>
        <p:txBody>
          <a:bodyPr>
            <a:normAutofit lnSpcReduction="10000"/>
          </a:bodyPr>
          <a:lstStyle/>
          <a:p>
            <a:r>
              <a:rPr lang="en-US" dirty="0"/>
              <a:t>Instead, we'll use another common database trick: a </a:t>
            </a:r>
            <a:r>
              <a:rPr lang="en-US" i="1" dirty="0"/>
              <a:t>separate table</a:t>
            </a:r>
            <a:r>
              <a:rPr lang="en-US" dirty="0"/>
              <a:t> for the enrollments</a:t>
            </a:r>
          </a:p>
          <a:p>
            <a:r>
              <a:rPr lang="en-US" dirty="0"/>
              <a:t>Think of "is enrolled in" as a relationship between a student and a course</a:t>
            </a:r>
          </a:p>
          <a:p>
            <a:r>
              <a:rPr lang="en-US" dirty="0"/>
              <a:t>The new table, called "enrollments" will capture this </a:t>
            </a:r>
            <a:r>
              <a:rPr lang="en-US" i="1" dirty="0"/>
              <a:t>relationship</a:t>
            </a:r>
            <a:r>
              <a:rPr lang="en-US" dirty="0"/>
              <a:t>, hence the name, </a:t>
            </a:r>
            <a:r>
              <a:rPr lang="en-US" i="1" dirty="0"/>
              <a:t>relational </a:t>
            </a:r>
            <a:r>
              <a:rPr lang="en-US" dirty="0"/>
              <a:t>database</a:t>
            </a:r>
          </a:p>
          <a:p>
            <a:r>
              <a:rPr lang="en-US" dirty="0"/>
              <a:t>Each record will have a </a:t>
            </a:r>
            <a:r>
              <a:rPr lang="en-US" dirty="0" err="1"/>
              <a:t>studentid</a:t>
            </a:r>
            <a:r>
              <a:rPr lang="en-US" dirty="0"/>
              <a:t> and a </a:t>
            </a:r>
            <a:r>
              <a:rPr lang="en-US" dirty="0" err="1"/>
              <a:t>courseid</a:t>
            </a:r>
            <a:r>
              <a:rPr lang="en-US" dirty="0"/>
              <a:t>. It will mean "the student with this </a:t>
            </a:r>
            <a:r>
              <a:rPr lang="en-US" dirty="0" err="1"/>
              <a:t>studentid</a:t>
            </a:r>
            <a:r>
              <a:rPr lang="en-US" dirty="0"/>
              <a:t> is enrolled in the course with this </a:t>
            </a:r>
            <a:r>
              <a:rPr lang="en-US" dirty="0" err="1"/>
              <a:t>courseid</a:t>
            </a:r>
            <a:r>
              <a:rPr lang="en-US" dirty="0"/>
              <a:t>"</a:t>
            </a:r>
          </a:p>
        </p:txBody>
      </p:sp>
    </p:spTree>
    <p:extLst>
      <p:ext uri="{BB962C8B-B14F-4D97-AF65-F5344CB8AC3E}">
        <p14:creationId xmlns:p14="http://schemas.microsoft.com/office/powerpoint/2010/main" val="19170697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B12097-80D2-4941-8399-E17EAC530727}"/>
              </a:ext>
            </a:extLst>
          </p:cNvPr>
          <p:cNvSpPr>
            <a:spLocks noGrp="1"/>
          </p:cNvSpPr>
          <p:nvPr>
            <p:ph sz="quarter" idx="10"/>
          </p:nvPr>
        </p:nvSpPr>
        <p:spPr/>
        <p:txBody>
          <a:bodyPr/>
          <a:lstStyle/>
          <a:p>
            <a:r>
              <a:rPr lang="en-US" b="1" dirty="0" err="1"/>
              <a:t>sqlite</a:t>
            </a:r>
            <a:r>
              <a:rPr lang="en-US" b="1" dirty="0"/>
              <a:t>&gt; SELECT * FROM enrollments;</a:t>
            </a:r>
          </a:p>
          <a:p>
            <a:endParaRPr lang="en-US" dirty="0"/>
          </a:p>
          <a:p>
            <a:r>
              <a:rPr lang="en-US" dirty="0"/>
              <a:t>Now we can do things like count the credits in a student's schedule:</a:t>
            </a:r>
          </a:p>
          <a:p>
            <a:r>
              <a:rPr lang="en-US" b="1" dirty="0"/>
              <a:t> SELECT SUM(credits) FROM enrollments INNER JOIN courses ON </a:t>
            </a:r>
            <a:r>
              <a:rPr lang="en-US" b="1" dirty="0" err="1"/>
              <a:t>enrollments.courseid</a:t>
            </a:r>
            <a:r>
              <a:rPr lang="en-US" b="1" dirty="0"/>
              <a:t> = </a:t>
            </a:r>
            <a:r>
              <a:rPr lang="en-US" b="1" dirty="0" err="1"/>
              <a:t>courses.courseid</a:t>
            </a:r>
            <a:r>
              <a:rPr lang="en-US" b="1" dirty="0"/>
              <a:t> WHERE </a:t>
            </a:r>
            <a:r>
              <a:rPr lang="en-US" b="1" dirty="0" err="1"/>
              <a:t>studentid</a:t>
            </a:r>
            <a:r>
              <a:rPr lang="en-US" b="1" dirty="0"/>
              <a:t>="67120";</a:t>
            </a:r>
          </a:p>
          <a:p>
            <a:r>
              <a:rPr lang="en-US" dirty="0"/>
              <a:t>This takes the courses table and joins it to enrollments — in effect, it adds the columns from courses to the enrollments table (</a:t>
            </a:r>
            <a:r>
              <a:rPr lang="en-US" b="1" dirty="0"/>
              <a:t>ANIMATE</a:t>
            </a:r>
            <a:r>
              <a:rPr lang="en-US" dirty="0"/>
              <a:t>), then we use WHERE to restrict ourselves to this one student's courses, and then we take the </a:t>
            </a:r>
            <a:r>
              <a:rPr lang="en-US" b="1" dirty="0"/>
              <a:t>SUM</a:t>
            </a:r>
            <a:r>
              <a:rPr lang="en-US" dirty="0"/>
              <a:t> of the credits in those courses</a:t>
            </a:r>
          </a:p>
        </p:txBody>
      </p:sp>
    </p:spTree>
    <p:extLst>
      <p:ext uri="{BB962C8B-B14F-4D97-AF65-F5344CB8AC3E}">
        <p14:creationId xmlns:p14="http://schemas.microsoft.com/office/powerpoint/2010/main" val="27346033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03C9701-EE52-674C-9BEE-D9DC9C282FE0}"/>
              </a:ext>
            </a:extLst>
          </p:cNvPr>
          <p:cNvSpPr>
            <a:spLocks noGrp="1"/>
          </p:cNvSpPr>
          <p:nvPr>
            <p:ph sz="quarter" idx="10"/>
          </p:nvPr>
        </p:nvSpPr>
        <p:spPr/>
        <p:txBody>
          <a:bodyPr>
            <a:normAutofit/>
          </a:bodyPr>
          <a:lstStyle/>
          <a:p>
            <a:r>
              <a:rPr lang="en-US" dirty="0"/>
              <a:t>Let's make our student a schedule that shows where and when her courses meet:</a:t>
            </a:r>
          </a:p>
          <a:p>
            <a:r>
              <a:rPr lang="en-US" b="1" dirty="0" err="1"/>
              <a:t>sqlite</a:t>
            </a:r>
            <a:r>
              <a:rPr lang="en-US" b="1" dirty="0"/>
              <a:t>&gt; SELECT </a:t>
            </a:r>
            <a:r>
              <a:rPr lang="en-US" b="1" dirty="0" err="1"/>
              <a:t>coursename,roomname,times</a:t>
            </a:r>
            <a:r>
              <a:rPr lang="en-US" b="1" dirty="0"/>
              <a:t> FROM enrollments INNER JOIN courses ON </a:t>
            </a:r>
            <a:r>
              <a:rPr lang="en-US" b="1" dirty="0" err="1"/>
              <a:t>enrollments.courseid</a:t>
            </a:r>
            <a:r>
              <a:rPr lang="en-US" b="1" dirty="0"/>
              <a:t> = </a:t>
            </a:r>
            <a:r>
              <a:rPr lang="en-US" b="1" dirty="0" err="1"/>
              <a:t>courses.courseid</a:t>
            </a:r>
            <a:r>
              <a:rPr lang="en-US" b="1" dirty="0"/>
              <a:t> INNER JOIN rooms ON </a:t>
            </a:r>
            <a:r>
              <a:rPr lang="en-US" b="1" dirty="0" err="1"/>
              <a:t>courses.roomid</a:t>
            </a:r>
            <a:r>
              <a:rPr lang="en-US" b="1" dirty="0"/>
              <a:t> = </a:t>
            </a:r>
            <a:r>
              <a:rPr lang="en-US" b="1" dirty="0" err="1"/>
              <a:t>rooms.roomid</a:t>
            </a:r>
            <a:r>
              <a:rPr lang="en-US" b="1" dirty="0"/>
              <a:t>  WHERE </a:t>
            </a:r>
            <a:r>
              <a:rPr lang="en-US" b="1" dirty="0" err="1"/>
              <a:t>studentid</a:t>
            </a:r>
            <a:r>
              <a:rPr lang="en-US" b="1" dirty="0"/>
              <a:t>="67120" ;</a:t>
            </a:r>
          </a:p>
          <a:p>
            <a:r>
              <a:rPr lang="en-US" dirty="0"/>
              <a:t>This requires pulling data from three tables: enrollments, courses, and rooms. </a:t>
            </a:r>
            <a:r>
              <a:rPr lang="en-US" i="1" dirty="0"/>
              <a:t>There is no table that has both course name and room name</a:t>
            </a:r>
            <a:r>
              <a:rPr lang="en-US" dirty="0"/>
              <a:t>, and neither of those tables knows which students are </a:t>
            </a:r>
            <a:r>
              <a:rPr lang="en-US"/>
              <a:t>taking which </a:t>
            </a:r>
            <a:r>
              <a:rPr lang="en-US" dirty="0"/>
              <a:t>courses. Only by putting these tables in a single database can we do this kind of magic.</a:t>
            </a:r>
          </a:p>
        </p:txBody>
      </p:sp>
    </p:spTree>
    <p:extLst>
      <p:ext uri="{BB962C8B-B14F-4D97-AF65-F5344CB8AC3E}">
        <p14:creationId xmlns:p14="http://schemas.microsoft.com/office/powerpoint/2010/main" val="40151195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6 </a:t>
            </a:r>
          </a:p>
          <a:p>
            <a:r>
              <a:rPr lang="en-US" dirty="0">
                <a:solidFill>
                  <a:schemeClr val="bg1"/>
                </a:solidFill>
              </a:rPr>
              <a:t>CTECH403_M6_05</a:t>
            </a:r>
          </a:p>
          <a:p>
            <a:r>
              <a:rPr lang="en-US" dirty="0">
                <a:solidFill>
                  <a:schemeClr val="bg1"/>
                </a:solidFill>
              </a:rPr>
              <a:t>SQL  in Python</a:t>
            </a:r>
          </a:p>
        </p:txBody>
      </p:sp>
    </p:spTree>
    <p:extLst>
      <p:ext uri="{BB962C8B-B14F-4D97-AF65-F5344CB8AC3E}">
        <p14:creationId xmlns:p14="http://schemas.microsoft.com/office/powerpoint/2010/main" val="18667377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964ED9E-73B2-BA40-8D03-973BF13155A7}"/>
              </a:ext>
            </a:extLst>
          </p:cNvPr>
          <p:cNvSpPr>
            <a:spLocks noGrp="1"/>
          </p:cNvSpPr>
          <p:nvPr>
            <p:ph type="body" sz="quarter" idx="10"/>
          </p:nvPr>
        </p:nvSpPr>
        <p:spPr/>
        <p:txBody>
          <a:bodyPr/>
          <a:lstStyle/>
          <a:p>
            <a:r>
              <a:rPr lang="en-US" dirty="0"/>
              <a:t>So far, </a:t>
            </a:r>
            <a:r>
              <a:rPr lang="en-US" dirty="0" err="1"/>
              <a:t>basicdb</a:t>
            </a:r>
            <a:r>
              <a:rPr lang="en-US" dirty="0"/>
              <a:t> has one big advantage over a separate database program like </a:t>
            </a:r>
            <a:r>
              <a:rPr lang="en-US" dirty="0" err="1"/>
              <a:t>sqlite</a:t>
            </a:r>
            <a:endParaRPr lang="en-US" dirty="0"/>
          </a:p>
          <a:p>
            <a:r>
              <a:rPr lang="en-US" i="1" dirty="0"/>
              <a:t>We can use it from within Python programs</a:t>
            </a:r>
            <a:endParaRPr lang="en-US" dirty="0"/>
          </a:p>
          <a:p>
            <a:r>
              <a:rPr lang="en-US" dirty="0"/>
              <a:t>So let's see how to connect </a:t>
            </a:r>
            <a:r>
              <a:rPr lang="en-US" dirty="0" err="1"/>
              <a:t>sqlite</a:t>
            </a:r>
            <a:r>
              <a:rPr lang="en-US" dirty="0"/>
              <a:t> to a Python program</a:t>
            </a:r>
          </a:p>
          <a:p>
            <a:r>
              <a:rPr lang="en-US" dirty="0"/>
              <a:t>(With the understanding that almost any other SQL database program you could imagine can also be connected in a similar way)</a:t>
            </a:r>
          </a:p>
        </p:txBody>
      </p:sp>
    </p:spTree>
    <p:extLst>
      <p:ext uri="{BB962C8B-B14F-4D97-AF65-F5344CB8AC3E}">
        <p14:creationId xmlns:p14="http://schemas.microsoft.com/office/powerpoint/2010/main" val="12296913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964ED9E-73B2-BA40-8D03-973BF13155A7}"/>
              </a:ext>
            </a:extLst>
          </p:cNvPr>
          <p:cNvSpPr>
            <a:spLocks noGrp="1"/>
          </p:cNvSpPr>
          <p:nvPr>
            <p:ph sz="quarter" idx="10"/>
          </p:nvPr>
        </p:nvSpPr>
        <p:spPr/>
        <p:txBody>
          <a:bodyPr>
            <a:normAutofit fontScale="92500"/>
          </a:bodyPr>
          <a:lstStyle/>
          <a:p>
            <a:r>
              <a:rPr lang="en-US" dirty="0"/>
              <a:t>&gt;&gt;&gt; import sqlite3</a:t>
            </a:r>
            <a:endParaRPr lang="en-US" b="1" dirty="0"/>
          </a:p>
          <a:p>
            <a:r>
              <a:rPr lang="en-US" b="1" dirty="0"/>
              <a:t>First, we import the sqlite3 library.</a:t>
            </a:r>
          </a:p>
          <a:p>
            <a:r>
              <a:rPr lang="en-US" b="1" dirty="0"/>
              <a:t>This is what lets us work with sqlite3, just as csv lets us work with </a:t>
            </a:r>
            <a:r>
              <a:rPr lang="en-US" b="1" dirty="0" err="1"/>
              <a:t>csvs</a:t>
            </a:r>
            <a:endParaRPr lang="en-US" b="1" dirty="0"/>
          </a:p>
          <a:p>
            <a:endParaRPr lang="en-US" dirty="0"/>
          </a:p>
          <a:p>
            <a:r>
              <a:rPr lang="en-US" dirty="0"/>
              <a:t>&gt;&gt;&gt; c = </a:t>
            </a:r>
            <a:r>
              <a:rPr lang="en-US" dirty="0" err="1"/>
              <a:t>sqlite.connect</a:t>
            </a:r>
            <a:r>
              <a:rPr lang="en-US" dirty="0"/>
              <a:t>('</a:t>
            </a:r>
            <a:r>
              <a:rPr lang="en-US" dirty="0" err="1"/>
              <a:t>zipcodesdb.sqlite</a:t>
            </a:r>
            <a:r>
              <a:rPr lang="en-US" dirty="0"/>
              <a:t>')</a:t>
            </a:r>
          </a:p>
          <a:p>
            <a:r>
              <a:rPr lang="en-US" b="1" dirty="0"/>
              <a:t>Then, we </a:t>
            </a:r>
            <a:r>
              <a:rPr lang="en-US" b="1" i="1" dirty="0"/>
              <a:t>connect</a:t>
            </a:r>
            <a:r>
              <a:rPr lang="en-US" b="1" dirty="0"/>
              <a:t> to a </a:t>
            </a:r>
            <a:r>
              <a:rPr lang="en-US" b="1" dirty="0" err="1"/>
              <a:t>sqlite</a:t>
            </a:r>
            <a:r>
              <a:rPr lang="en-US" b="1" dirty="0"/>
              <a:t> database. This opens the database file so we can work with it, just like opening a file to read/write it. c (for "connection") is like a file handle</a:t>
            </a:r>
            <a:endParaRPr lang="en-US" dirty="0"/>
          </a:p>
          <a:p>
            <a:endParaRPr lang="en-US" b="1" dirty="0"/>
          </a:p>
          <a:p>
            <a:r>
              <a:rPr lang="en-US" dirty="0"/>
              <a:t>&gt;&gt;&gt; cursor = </a:t>
            </a:r>
            <a:r>
              <a:rPr lang="en-US" dirty="0" err="1"/>
              <a:t>conn.cursor</a:t>
            </a:r>
            <a:r>
              <a:rPr lang="en-US" dirty="0"/>
              <a:t>()</a:t>
            </a:r>
          </a:p>
          <a:p>
            <a:r>
              <a:rPr lang="en-US" b="1" dirty="0"/>
              <a:t>Next, we create a "cursor" for executing SQL commands</a:t>
            </a:r>
          </a:p>
        </p:txBody>
      </p:sp>
    </p:spTree>
    <p:extLst>
      <p:ext uri="{BB962C8B-B14F-4D97-AF65-F5344CB8AC3E}">
        <p14:creationId xmlns:p14="http://schemas.microsoft.com/office/powerpoint/2010/main" val="1236263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5945BBE-2EA6-F844-A918-5C8964ADF45E}"/>
              </a:ext>
            </a:extLst>
          </p:cNvPr>
          <p:cNvSpPr>
            <a:spLocks noGrp="1"/>
          </p:cNvSpPr>
          <p:nvPr>
            <p:ph sz="quarter" idx="10"/>
          </p:nvPr>
        </p:nvSpPr>
        <p:spPr/>
        <p:txBody>
          <a:bodyPr>
            <a:normAutofit/>
          </a:bodyPr>
          <a:lstStyle/>
          <a:p>
            <a:r>
              <a:rPr lang="en-US" dirty="0"/>
              <a:t>Here. Let's run a program called sqlite3</a:t>
            </a:r>
          </a:p>
          <a:p>
            <a:endParaRPr lang="en-US" dirty="0"/>
          </a:p>
          <a:p>
            <a:r>
              <a:rPr lang="en-US" dirty="0"/>
              <a:t>$ sqlite3</a:t>
            </a:r>
          </a:p>
          <a:p>
            <a:endParaRPr lang="en-US" dirty="0"/>
          </a:p>
          <a:p>
            <a:r>
              <a:rPr lang="en-US" dirty="0"/>
              <a:t>This is a programming language interpreter. Just like Python interprets Python, this interprets SQL</a:t>
            </a:r>
          </a:p>
          <a:p>
            <a:endParaRPr lang="en-US" dirty="0"/>
          </a:p>
          <a:p>
            <a:r>
              <a:rPr lang="en-US" dirty="0" err="1"/>
              <a:t>sqlite</a:t>
            </a:r>
            <a:r>
              <a:rPr lang="en-US" dirty="0"/>
              <a:t>&gt; .open zipcodesdb.sqlite3</a:t>
            </a:r>
          </a:p>
          <a:p>
            <a:endParaRPr lang="en-US" dirty="0"/>
          </a:p>
          <a:p>
            <a:r>
              <a:rPr lang="en-US" dirty="0"/>
              <a:t>So let's open a database</a:t>
            </a:r>
          </a:p>
        </p:txBody>
      </p:sp>
    </p:spTree>
    <p:extLst>
      <p:ext uri="{BB962C8B-B14F-4D97-AF65-F5344CB8AC3E}">
        <p14:creationId xmlns:p14="http://schemas.microsoft.com/office/powerpoint/2010/main" val="35369027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3A1A76A-A63F-EB44-8A3B-6F02F6CA2302}"/>
              </a:ext>
            </a:extLst>
          </p:cNvPr>
          <p:cNvSpPr>
            <a:spLocks noGrp="1"/>
          </p:cNvSpPr>
          <p:nvPr>
            <p:ph sz="quarter" idx="10"/>
          </p:nvPr>
        </p:nvSpPr>
        <p:spPr/>
        <p:txBody>
          <a:bodyPr>
            <a:normAutofit/>
          </a:bodyPr>
          <a:lstStyle/>
          <a:p>
            <a:r>
              <a:rPr lang="en-US" dirty="0"/>
              <a:t>Once we have the cursor, we can actually execute SQL commands with </a:t>
            </a:r>
            <a:r>
              <a:rPr lang="en-US" b="1" dirty="0"/>
              <a:t>execute</a:t>
            </a:r>
            <a:r>
              <a:rPr lang="en-US" dirty="0"/>
              <a:t>:</a:t>
            </a:r>
          </a:p>
          <a:p>
            <a:endParaRPr lang="en-US" dirty="0"/>
          </a:p>
          <a:p>
            <a:r>
              <a:rPr lang="en-US" dirty="0"/>
              <a:t>&gt;&gt;&gt; </a:t>
            </a:r>
            <a:r>
              <a:rPr lang="en-US" b="1" dirty="0" err="1"/>
              <a:t>cursor.execute</a:t>
            </a:r>
            <a:r>
              <a:rPr lang="en-US" b="1" dirty="0"/>
              <a:t>('SELECT DISTINCT "State" FROM "</a:t>
            </a:r>
            <a:r>
              <a:rPr lang="en-US" b="1" dirty="0" err="1"/>
              <a:t>zipcodes</a:t>
            </a:r>
            <a:r>
              <a:rPr lang="en-US" b="1" dirty="0"/>
              <a:t>"')</a:t>
            </a:r>
          </a:p>
          <a:p>
            <a:r>
              <a:rPr lang="en-US" dirty="0"/>
              <a:t>This </a:t>
            </a:r>
            <a:r>
              <a:rPr lang="en-US" i="1" dirty="0"/>
              <a:t>loads</a:t>
            </a:r>
            <a:r>
              <a:rPr lang="en-US" dirty="0"/>
              <a:t> the list of results of the query into the cursor. What do you think we need to do in Python to look at them? That's right — let's call list() on it.</a:t>
            </a:r>
          </a:p>
          <a:p>
            <a:r>
              <a:rPr lang="en-US" dirty="0"/>
              <a:t>&gt;&gt;&gt; results = </a:t>
            </a:r>
            <a:r>
              <a:rPr lang="en-US" dirty="0" err="1"/>
              <a:t>cursor.fetchall</a:t>
            </a:r>
            <a:r>
              <a:rPr lang="en-US" dirty="0"/>
              <a:t>()</a:t>
            </a:r>
          </a:p>
          <a:p>
            <a:r>
              <a:rPr lang="en-US" b="1" dirty="0"/>
              <a:t>&gt;&gt;&gt; print(results)</a:t>
            </a:r>
          </a:p>
          <a:p>
            <a:r>
              <a:rPr lang="en-US" dirty="0"/>
              <a:t>Not bad!</a:t>
            </a:r>
          </a:p>
        </p:txBody>
      </p:sp>
    </p:spTree>
    <p:extLst>
      <p:ext uri="{BB962C8B-B14F-4D97-AF65-F5344CB8AC3E}">
        <p14:creationId xmlns:p14="http://schemas.microsoft.com/office/powerpoint/2010/main" val="25315700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31DDC4B-C3A9-3C48-A13A-188DB9373EB6}"/>
              </a:ext>
            </a:extLst>
          </p:cNvPr>
          <p:cNvSpPr>
            <a:spLocks noGrp="1"/>
          </p:cNvSpPr>
          <p:nvPr>
            <p:ph type="body" sz="quarter" idx="11"/>
          </p:nvPr>
        </p:nvSpPr>
        <p:spPr/>
        <p:txBody>
          <a:bodyPr/>
          <a:lstStyle/>
          <a:p>
            <a:endParaRPr lang="en-US"/>
          </a:p>
        </p:txBody>
      </p:sp>
      <p:sp>
        <p:nvSpPr>
          <p:cNvPr id="4" name="Text Placeholder 3">
            <a:extLst>
              <a:ext uri="{FF2B5EF4-FFF2-40B4-BE49-F238E27FC236}">
                <a16:creationId xmlns:a16="http://schemas.microsoft.com/office/drawing/2014/main" id="{E133807D-8357-134D-9148-91702F4C7BC5}"/>
              </a:ext>
            </a:extLst>
          </p:cNvPr>
          <p:cNvSpPr>
            <a:spLocks noGrp="1"/>
          </p:cNvSpPr>
          <p:nvPr>
            <p:ph type="body" sz="quarter" idx="12"/>
          </p:nvPr>
        </p:nvSpPr>
        <p:spPr/>
        <p:txBody>
          <a:bodyPr/>
          <a:lstStyle/>
          <a:p>
            <a:r>
              <a:rPr lang="en-US" dirty="0"/>
              <a:t>XXX</a:t>
            </a:r>
          </a:p>
        </p:txBody>
      </p:sp>
      <p:sp>
        <p:nvSpPr>
          <p:cNvPr id="5" name="TextBox 4">
            <a:extLst>
              <a:ext uri="{FF2B5EF4-FFF2-40B4-BE49-F238E27FC236}">
                <a16:creationId xmlns:a16="http://schemas.microsoft.com/office/drawing/2014/main" id="{A0D1C69E-30A7-B74E-83A6-5EE96AC0C055}"/>
              </a:ext>
            </a:extLst>
          </p:cNvPr>
          <p:cNvSpPr txBox="1"/>
          <p:nvPr/>
        </p:nvSpPr>
        <p:spPr>
          <a:xfrm>
            <a:off x="2797791" y="6168788"/>
            <a:ext cx="1300356" cy="369332"/>
          </a:xfrm>
          <a:prstGeom prst="rect">
            <a:avLst/>
          </a:prstGeom>
          <a:noFill/>
        </p:spPr>
        <p:txBody>
          <a:bodyPr wrap="none" rtlCol="0">
            <a:spAutoFit/>
          </a:bodyPr>
          <a:lstStyle/>
          <a:p>
            <a:r>
              <a:rPr lang="en-US" dirty="0"/>
              <a:t>&lt;</a:t>
            </a:r>
            <a:r>
              <a:rPr lang="en-US" dirty="0" err="1"/>
              <a:t>sqlite.py</a:t>
            </a:r>
            <a:r>
              <a:rPr lang="en-US" dirty="0"/>
              <a:t>&gt;</a:t>
            </a:r>
          </a:p>
        </p:txBody>
      </p:sp>
    </p:spTree>
    <p:extLst>
      <p:ext uri="{BB962C8B-B14F-4D97-AF65-F5344CB8AC3E}">
        <p14:creationId xmlns:p14="http://schemas.microsoft.com/office/powerpoint/2010/main" val="34156899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30041CD-72E1-CB43-A773-EB22396BD1C1}"/>
              </a:ext>
            </a:extLst>
          </p:cNvPr>
          <p:cNvSpPr>
            <a:spLocks noGrp="1"/>
          </p:cNvSpPr>
          <p:nvPr>
            <p:ph type="body" sz="quarter" idx="10"/>
          </p:nvPr>
        </p:nvSpPr>
        <p:spPr/>
        <p:txBody>
          <a:bodyPr>
            <a:normAutofit/>
          </a:bodyPr>
          <a:lstStyle/>
          <a:p>
            <a:r>
              <a:rPr lang="en-US" dirty="0"/>
              <a:t>There's just one drawback, and it's a big </a:t>
            </a:r>
            <a:r>
              <a:rPr lang="en-US" dirty="0" err="1"/>
              <a:t>one:,we</a:t>
            </a:r>
            <a:r>
              <a:rPr lang="en-US" dirty="0"/>
              <a:t> had to formulate our SQL query as a </a:t>
            </a:r>
            <a:r>
              <a:rPr lang="en-US" i="1" dirty="0"/>
              <a:t>string</a:t>
            </a:r>
            <a:r>
              <a:rPr lang="en-US" dirty="0"/>
              <a:t>. That means rather than just calling Python functions like in </a:t>
            </a:r>
            <a:r>
              <a:rPr lang="en-US" dirty="0" err="1"/>
              <a:t>basicdb</a:t>
            </a:r>
            <a:r>
              <a:rPr lang="en-US" dirty="0"/>
              <a:t>, we had to translate everything into text. That's a major inconvenience.</a:t>
            </a:r>
          </a:p>
          <a:p>
            <a:r>
              <a:rPr lang="en-US" dirty="0"/>
              <a:t>It gets annoying fast when you're </a:t>
            </a:r>
            <a:r>
              <a:rPr lang="en-US" i="1" dirty="0"/>
              <a:t>inserting</a:t>
            </a:r>
            <a:r>
              <a:rPr lang="en-US" dirty="0"/>
              <a:t> items in a table: XXX</a:t>
            </a:r>
          </a:p>
          <a:p>
            <a:endParaRPr lang="en-US" dirty="0"/>
          </a:p>
        </p:txBody>
      </p:sp>
    </p:spTree>
    <p:extLst>
      <p:ext uri="{BB962C8B-B14F-4D97-AF65-F5344CB8AC3E}">
        <p14:creationId xmlns:p14="http://schemas.microsoft.com/office/powerpoint/2010/main" val="6890327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497399E-7D85-3141-8593-833B6C52E710}"/>
              </a:ext>
            </a:extLst>
          </p:cNvPr>
          <p:cNvSpPr>
            <a:spLocks noGrp="1"/>
          </p:cNvSpPr>
          <p:nvPr>
            <p:ph type="body" sz="quarter" idx="10"/>
          </p:nvPr>
        </p:nvSpPr>
        <p:spPr/>
        <p:txBody>
          <a:bodyPr/>
          <a:lstStyle/>
          <a:p>
            <a:r>
              <a:rPr lang="en-US" dirty="0"/>
              <a:t>If we wanted to write in SQL, we would be </a:t>
            </a:r>
            <a:r>
              <a:rPr lang="en-US" i="1" dirty="0"/>
              <a:t>writing in SQL</a:t>
            </a:r>
            <a:r>
              <a:rPr lang="en-US" dirty="0"/>
              <a:t>.</a:t>
            </a:r>
          </a:p>
          <a:p>
            <a:r>
              <a:rPr lang="en-US" dirty="0"/>
              <a:t>We would much rather have something more like </a:t>
            </a:r>
            <a:r>
              <a:rPr lang="en-US" dirty="0" err="1"/>
              <a:t>basicdb</a:t>
            </a:r>
            <a:r>
              <a:rPr lang="en-US" dirty="0"/>
              <a:t>: a database interface that's really in Python</a:t>
            </a:r>
          </a:p>
        </p:txBody>
      </p:sp>
    </p:spTree>
    <p:extLst>
      <p:ext uri="{BB962C8B-B14F-4D97-AF65-F5344CB8AC3E}">
        <p14:creationId xmlns:p14="http://schemas.microsoft.com/office/powerpoint/2010/main" val="5338382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6 </a:t>
            </a:r>
          </a:p>
          <a:p>
            <a:r>
              <a:rPr lang="en-US" dirty="0">
                <a:solidFill>
                  <a:schemeClr val="bg1"/>
                </a:solidFill>
              </a:rPr>
              <a:t>CTECH403_M6_05</a:t>
            </a:r>
          </a:p>
          <a:p>
            <a:r>
              <a:rPr lang="en-US" dirty="0">
                <a:solidFill>
                  <a:schemeClr val="bg1"/>
                </a:solidFill>
              </a:rPr>
              <a:t>Object-Relational Mappers</a:t>
            </a:r>
          </a:p>
        </p:txBody>
      </p:sp>
    </p:spTree>
    <p:extLst>
      <p:ext uri="{BB962C8B-B14F-4D97-AF65-F5344CB8AC3E}">
        <p14:creationId xmlns:p14="http://schemas.microsoft.com/office/powerpoint/2010/main" val="30851250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F594662-AED1-6449-87B7-0239793757E3}"/>
              </a:ext>
            </a:extLst>
          </p:cNvPr>
          <p:cNvSpPr>
            <a:spLocks noGrp="1"/>
          </p:cNvSpPr>
          <p:nvPr>
            <p:ph type="body" sz="quarter" idx="10"/>
          </p:nvPr>
        </p:nvSpPr>
        <p:spPr/>
        <p:txBody>
          <a:bodyPr/>
          <a:lstStyle/>
          <a:p>
            <a:r>
              <a:rPr lang="en-US" dirty="0"/>
              <a:t>Here is another way to use a SQL database from within Python.</a:t>
            </a:r>
          </a:p>
          <a:p>
            <a:r>
              <a:rPr lang="en-US" dirty="0"/>
              <a:t>With an </a:t>
            </a:r>
            <a:r>
              <a:rPr lang="en-US" i="1" dirty="0"/>
              <a:t>object-relational mapper</a:t>
            </a:r>
            <a:r>
              <a:rPr lang="en-US" dirty="0"/>
              <a:t>: a way of issuing regular Python function calls that the ORM then turns into SQL commands for the database</a:t>
            </a:r>
          </a:p>
          <a:p>
            <a:r>
              <a:rPr lang="en-US" dirty="0" err="1"/>
              <a:t>basicdb</a:t>
            </a:r>
            <a:r>
              <a:rPr lang="en-US" dirty="0"/>
              <a:t> is a kind of extremely simple ORM</a:t>
            </a:r>
          </a:p>
          <a:p>
            <a:r>
              <a:rPr lang="en-US" dirty="0"/>
              <a:t>Here is another one, still simple but actually real-world usable, called peewee</a:t>
            </a:r>
          </a:p>
        </p:txBody>
      </p:sp>
    </p:spTree>
    <p:extLst>
      <p:ext uri="{BB962C8B-B14F-4D97-AF65-F5344CB8AC3E}">
        <p14:creationId xmlns:p14="http://schemas.microsoft.com/office/powerpoint/2010/main" val="9061561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83D646E-7527-FE46-BF30-6665D8DD54A2}"/>
              </a:ext>
            </a:extLst>
          </p:cNvPr>
          <p:cNvSpPr>
            <a:spLocks noGrp="1"/>
          </p:cNvSpPr>
          <p:nvPr>
            <p:ph type="body" sz="quarter" idx="11"/>
          </p:nvPr>
        </p:nvSpPr>
        <p:spPr/>
        <p:txBody>
          <a:bodyPr/>
          <a:lstStyle/>
          <a:p>
            <a:endParaRPr lang="en-US"/>
          </a:p>
        </p:txBody>
      </p:sp>
      <p:sp>
        <p:nvSpPr>
          <p:cNvPr id="4" name="Text Placeholder 3">
            <a:extLst>
              <a:ext uri="{FF2B5EF4-FFF2-40B4-BE49-F238E27FC236}">
                <a16:creationId xmlns:a16="http://schemas.microsoft.com/office/drawing/2014/main" id="{A355ABCF-6408-2445-B5B6-FC9C8074D127}"/>
              </a:ext>
            </a:extLst>
          </p:cNvPr>
          <p:cNvSpPr>
            <a:spLocks noGrp="1"/>
          </p:cNvSpPr>
          <p:nvPr>
            <p:ph type="body" sz="quarter" idx="12"/>
          </p:nvPr>
        </p:nvSpPr>
        <p:spPr/>
        <p:txBody>
          <a:bodyPr/>
          <a:lstStyle/>
          <a:p>
            <a:r>
              <a:rPr lang="en-US" dirty="0"/>
              <a:t>XXX Peewee</a:t>
            </a:r>
          </a:p>
        </p:txBody>
      </p:sp>
    </p:spTree>
    <p:extLst>
      <p:ext uri="{BB962C8B-B14F-4D97-AF65-F5344CB8AC3E}">
        <p14:creationId xmlns:p14="http://schemas.microsoft.com/office/powerpoint/2010/main" val="5973518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2CC64C-5F87-3246-BFA1-510B680B714A}"/>
              </a:ext>
            </a:extLst>
          </p:cNvPr>
          <p:cNvSpPr>
            <a:spLocks noGrp="1"/>
          </p:cNvSpPr>
          <p:nvPr>
            <p:ph type="body" sz="quarter" idx="10"/>
          </p:nvPr>
        </p:nvSpPr>
        <p:spPr/>
        <p:txBody>
          <a:bodyPr>
            <a:normAutofit/>
          </a:bodyPr>
          <a:lstStyle/>
          <a:p>
            <a:r>
              <a:rPr lang="en-US" dirty="0"/>
              <a:t>import peewee … </a:t>
            </a:r>
            <a:br>
              <a:rPr lang="en-US" dirty="0"/>
            </a:br>
            <a:r>
              <a:rPr lang="en-US" dirty="0" err="1"/>
              <a:t>Items.select</a:t>
            </a:r>
            <a:r>
              <a:rPr lang="en-US" dirty="0"/>
              <a:t>().join(Inventory, on=(</a:t>
            </a:r>
            <a:r>
              <a:rPr lang="en-US" dirty="0" err="1"/>
              <a:t>Items.ID</a:t>
            </a:r>
            <a:r>
              <a:rPr lang="en-US" dirty="0"/>
              <a:t> == </a:t>
            </a:r>
            <a:r>
              <a:rPr lang="en-US" dirty="0" err="1"/>
              <a:t>Inventory.ID</a:t>
            </a:r>
            <a:r>
              <a:rPr lang="en-US" dirty="0"/>
              <a:t>))</a:t>
            </a:r>
          </a:p>
          <a:p>
            <a:r>
              <a:rPr lang="en-US" dirty="0"/>
              <a:t>This is a more complicated interface. It takes some getting used to programming this way.</a:t>
            </a:r>
          </a:p>
        </p:txBody>
      </p:sp>
    </p:spTree>
    <p:extLst>
      <p:ext uri="{BB962C8B-B14F-4D97-AF65-F5344CB8AC3E}">
        <p14:creationId xmlns:p14="http://schemas.microsoft.com/office/powerpoint/2010/main" val="19836626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2CC64C-5F87-3246-BFA1-510B680B714A}"/>
              </a:ext>
            </a:extLst>
          </p:cNvPr>
          <p:cNvSpPr>
            <a:spLocks noGrp="1"/>
          </p:cNvSpPr>
          <p:nvPr>
            <p:ph type="body" sz="quarter" idx="10"/>
          </p:nvPr>
        </p:nvSpPr>
        <p:spPr/>
        <p:txBody>
          <a:bodyPr>
            <a:normAutofit/>
          </a:bodyPr>
          <a:lstStyle/>
          <a:p>
            <a:r>
              <a:rPr lang="en-US" dirty="0" err="1"/>
              <a:t>Basicdb</a:t>
            </a:r>
            <a:r>
              <a:rPr lang="en-US" dirty="0"/>
              <a:t> was simple because it treated every column as as string. If you wanted to treat a column's data as numbers, you needed to convert them yourself</a:t>
            </a:r>
          </a:p>
          <a:p>
            <a:r>
              <a:rPr lang="en-US" dirty="0"/>
              <a:t>Peewee requires you to make explicit what the different columns contain</a:t>
            </a:r>
          </a:p>
          <a:p>
            <a:r>
              <a:rPr lang="en-US" dirty="0"/>
              <a:t>This is typical for serious SQL databases: the schema specifies the types of all of the data</a:t>
            </a:r>
          </a:p>
        </p:txBody>
      </p:sp>
    </p:spTree>
    <p:extLst>
      <p:ext uri="{BB962C8B-B14F-4D97-AF65-F5344CB8AC3E}">
        <p14:creationId xmlns:p14="http://schemas.microsoft.com/office/powerpoint/2010/main" val="16326849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8A3CA80-1055-644E-A67D-9B36D6E2DF64}"/>
              </a:ext>
            </a:extLst>
          </p:cNvPr>
          <p:cNvSpPr>
            <a:spLocks noGrp="1"/>
          </p:cNvSpPr>
          <p:nvPr>
            <p:ph type="body" sz="quarter" idx="10"/>
          </p:nvPr>
        </p:nvSpPr>
        <p:spPr/>
        <p:txBody>
          <a:bodyPr/>
          <a:lstStyle/>
          <a:p>
            <a:r>
              <a:rPr lang="en-US" dirty="0"/>
              <a:t>On the other hand, peewee is a lot more like </a:t>
            </a:r>
            <a:r>
              <a:rPr lang="en-US" dirty="0" err="1"/>
              <a:t>basicdb</a:t>
            </a:r>
            <a:r>
              <a:rPr lang="en-US" dirty="0"/>
              <a:t> in the way that matters: you can build up queries by wiring together Python functions</a:t>
            </a:r>
          </a:p>
          <a:p>
            <a:r>
              <a:rPr lang="en-US" dirty="0" err="1"/>
              <a:t>mainsList</a:t>
            </a:r>
            <a:r>
              <a:rPr lang="en-US" dirty="0"/>
              <a:t> = </a:t>
            </a:r>
            <a:r>
              <a:rPr lang="en-US" dirty="0" err="1"/>
              <a:t>Items.select</a:t>
            </a:r>
            <a:r>
              <a:rPr lang="en-US" dirty="0"/>
              <a:t>().where(</a:t>
            </a:r>
            <a:r>
              <a:rPr lang="en-US" dirty="0" err="1"/>
              <a:t>Items.Type</a:t>
            </a:r>
            <a:r>
              <a:rPr lang="en-US" dirty="0"/>
              <a:t> == 'Mains') XXX</a:t>
            </a:r>
          </a:p>
        </p:txBody>
      </p:sp>
    </p:spTree>
    <p:extLst>
      <p:ext uri="{BB962C8B-B14F-4D97-AF65-F5344CB8AC3E}">
        <p14:creationId xmlns:p14="http://schemas.microsoft.com/office/powerpoint/2010/main" val="3979942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53E1E97-167D-2C4A-9571-EB0C290ABD87}"/>
              </a:ext>
            </a:extLst>
          </p:cNvPr>
          <p:cNvSpPr>
            <a:spLocks noGrp="1"/>
          </p:cNvSpPr>
          <p:nvPr>
            <p:ph sz="quarter" idx="10"/>
          </p:nvPr>
        </p:nvSpPr>
        <p:spPr/>
        <p:txBody>
          <a:bodyPr/>
          <a:lstStyle/>
          <a:p>
            <a:r>
              <a:rPr lang="en-US" dirty="0" err="1"/>
              <a:t>sqlite</a:t>
            </a:r>
            <a:r>
              <a:rPr lang="en-US" dirty="0"/>
              <a:t>&gt; SELECT "Zip Code" FROM </a:t>
            </a:r>
            <a:r>
              <a:rPr lang="en-US" dirty="0" err="1"/>
              <a:t>zipcodes</a:t>
            </a:r>
            <a:r>
              <a:rPr lang="en-US" dirty="0"/>
              <a:t> WHERE "State"="New York";</a:t>
            </a:r>
          </a:p>
          <a:p>
            <a:r>
              <a:rPr lang="en-US" dirty="0" err="1"/>
              <a:t>sqlite</a:t>
            </a:r>
            <a:r>
              <a:rPr lang="en-US" dirty="0"/>
              <a:t>&gt; SELECT "Place Name" FROM </a:t>
            </a:r>
            <a:r>
              <a:rPr lang="en-US" dirty="0" err="1"/>
              <a:t>zipcodes</a:t>
            </a:r>
            <a:r>
              <a:rPr lang="en-US" dirty="0"/>
              <a:t> WHERE "State"="New Jersey";</a:t>
            </a:r>
          </a:p>
          <a:p>
            <a:r>
              <a:rPr lang="en-US" dirty="0" err="1"/>
              <a:t>sqlite</a:t>
            </a:r>
            <a:r>
              <a:rPr lang="en-US" dirty="0"/>
              <a:t>&gt; SELECT "Place Name" FROM </a:t>
            </a:r>
            <a:r>
              <a:rPr lang="en-US" dirty="0" err="1"/>
              <a:t>zipcodes</a:t>
            </a:r>
            <a:r>
              <a:rPr lang="en-US" dirty="0"/>
              <a:t> WHERE "State Subdivision"="Bergen";</a:t>
            </a:r>
          </a:p>
          <a:p>
            <a:endParaRPr lang="en-US" dirty="0"/>
          </a:p>
          <a:p>
            <a:r>
              <a:rPr lang="en-US" dirty="0"/>
              <a:t>Does this look ... familiar? The syntax is a little different, but we're using the SAME functions that </a:t>
            </a:r>
            <a:r>
              <a:rPr lang="en-US" dirty="0" err="1"/>
              <a:t>basicdb</a:t>
            </a:r>
            <a:r>
              <a:rPr lang="en-US" dirty="0"/>
              <a:t> implemented: select, from, and where</a:t>
            </a:r>
          </a:p>
          <a:p>
            <a:r>
              <a:rPr lang="en-US" dirty="0"/>
              <a:t>From picks a table, where filters it to only some rows, and select picks out a column of interest</a:t>
            </a:r>
          </a:p>
          <a:p>
            <a:endParaRPr lang="en-US" dirty="0"/>
          </a:p>
          <a:p>
            <a:endParaRPr lang="en-US" dirty="0"/>
          </a:p>
        </p:txBody>
      </p:sp>
    </p:spTree>
    <p:extLst>
      <p:ext uri="{BB962C8B-B14F-4D97-AF65-F5344CB8AC3E}">
        <p14:creationId xmlns:p14="http://schemas.microsoft.com/office/powerpoint/2010/main" val="6978421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91341AD-5CDF-BB40-AF97-7A0F78F4A003}"/>
              </a:ext>
            </a:extLst>
          </p:cNvPr>
          <p:cNvSpPr>
            <a:spLocks noGrp="1"/>
          </p:cNvSpPr>
          <p:nvPr>
            <p:ph type="body" sz="quarter" idx="10"/>
          </p:nvPr>
        </p:nvSpPr>
        <p:spPr/>
        <p:txBody>
          <a:bodyPr>
            <a:normAutofit fontScale="92500" lnSpcReduction="10000"/>
          </a:bodyPr>
          <a:lstStyle/>
          <a:p>
            <a:r>
              <a:rPr lang="en-US" dirty="0"/>
              <a:t>To summarize:</a:t>
            </a:r>
          </a:p>
          <a:p>
            <a:r>
              <a:rPr lang="en-US" dirty="0"/>
              <a:t>SQL databases speak SQL; that's their native language</a:t>
            </a:r>
          </a:p>
          <a:p>
            <a:r>
              <a:rPr lang="en-US" dirty="0"/>
              <a:t>It's a good language for talking about tabular data, but not easy to write</a:t>
            </a:r>
          </a:p>
          <a:p>
            <a:r>
              <a:rPr lang="en-US" dirty="0"/>
              <a:t>You can write a program that speaks SQL directly to the DB</a:t>
            </a:r>
          </a:p>
          <a:p>
            <a:r>
              <a:rPr lang="en-US" dirty="0"/>
              <a:t>	But that would be tricky and error-prone</a:t>
            </a:r>
          </a:p>
          <a:p>
            <a:r>
              <a:rPr lang="en-US" dirty="0"/>
              <a:t>Or you can use an ORM like Peewee</a:t>
            </a:r>
          </a:p>
          <a:p>
            <a:r>
              <a:rPr lang="en-US" dirty="0"/>
              <a:t>	Your program speaks Python to Peewee, which speaks SQL to the DB</a:t>
            </a:r>
          </a:p>
          <a:p>
            <a:endParaRPr lang="en-US" dirty="0"/>
          </a:p>
        </p:txBody>
      </p:sp>
    </p:spTree>
    <p:extLst>
      <p:ext uri="{BB962C8B-B14F-4D97-AF65-F5344CB8AC3E}">
        <p14:creationId xmlns:p14="http://schemas.microsoft.com/office/powerpoint/2010/main" val="38845134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6 </a:t>
            </a:r>
          </a:p>
          <a:p>
            <a:r>
              <a:rPr lang="en-US" dirty="0">
                <a:solidFill>
                  <a:schemeClr val="bg1"/>
                </a:solidFill>
              </a:rPr>
              <a:t>CTECH403_M6_06</a:t>
            </a:r>
          </a:p>
          <a:p>
            <a:r>
              <a:rPr lang="en-US" dirty="0">
                <a:solidFill>
                  <a:schemeClr val="bg1"/>
                </a:solidFill>
              </a:rPr>
              <a:t>Non-SQL Databases</a:t>
            </a:r>
          </a:p>
        </p:txBody>
      </p:sp>
    </p:spTree>
    <p:extLst>
      <p:ext uri="{BB962C8B-B14F-4D97-AF65-F5344CB8AC3E}">
        <p14:creationId xmlns:p14="http://schemas.microsoft.com/office/powerpoint/2010/main" val="403106481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8DBDD2-CD0D-F64F-9B52-59C65C85314A}"/>
              </a:ext>
            </a:extLst>
          </p:cNvPr>
          <p:cNvSpPr>
            <a:spLocks noGrp="1"/>
          </p:cNvSpPr>
          <p:nvPr>
            <p:ph type="body" sz="quarter" idx="10"/>
          </p:nvPr>
        </p:nvSpPr>
        <p:spPr/>
        <p:txBody>
          <a:bodyPr/>
          <a:lstStyle/>
          <a:p>
            <a:r>
              <a:rPr lang="en-US" dirty="0"/>
              <a:t>To use a database, you need two things:</a:t>
            </a:r>
          </a:p>
          <a:p>
            <a:pPr lvl="1"/>
            <a:r>
              <a:rPr lang="en-US" dirty="0"/>
              <a:t>(1) A database </a:t>
            </a:r>
            <a:r>
              <a:rPr lang="en-US" i="1" dirty="0"/>
              <a:t>program</a:t>
            </a:r>
            <a:r>
              <a:rPr lang="en-US" dirty="0"/>
              <a:t>, which actually stores data on disk and executes queries against it</a:t>
            </a:r>
          </a:p>
          <a:p>
            <a:pPr lvl="1"/>
            <a:r>
              <a:rPr lang="en-US" dirty="0"/>
              <a:t>(2) A database </a:t>
            </a:r>
            <a:r>
              <a:rPr lang="en-US" i="1" dirty="0"/>
              <a:t>interface</a:t>
            </a:r>
            <a:r>
              <a:rPr lang="en-US" dirty="0"/>
              <a:t>, which lets you use the database program from your own program (for this, that's in Python)</a:t>
            </a:r>
          </a:p>
          <a:p>
            <a:r>
              <a:rPr lang="en-US" dirty="0"/>
              <a:t>Let's talk about some of the better-known options. We'll start with SQL databases and then consider a few non-SQL databases</a:t>
            </a:r>
          </a:p>
        </p:txBody>
      </p:sp>
    </p:spTree>
    <p:extLst>
      <p:ext uri="{BB962C8B-B14F-4D97-AF65-F5344CB8AC3E}">
        <p14:creationId xmlns:p14="http://schemas.microsoft.com/office/powerpoint/2010/main" val="12659549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D2A60A-6E60-7F47-AD37-618ABC53DC2F}"/>
              </a:ext>
            </a:extLst>
          </p:cNvPr>
          <p:cNvSpPr>
            <a:spLocks noGrp="1"/>
          </p:cNvSpPr>
          <p:nvPr>
            <p:ph type="body" sz="quarter" idx="10"/>
          </p:nvPr>
        </p:nvSpPr>
        <p:spPr/>
        <p:txBody>
          <a:bodyPr>
            <a:normAutofit/>
          </a:bodyPr>
          <a:lstStyle/>
          <a:p>
            <a:r>
              <a:rPr lang="en-US" dirty="0"/>
              <a:t>You could write your own database program, like </a:t>
            </a:r>
            <a:r>
              <a:rPr lang="en-US" dirty="0" err="1"/>
              <a:t>basicdb</a:t>
            </a:r>
            <a:r>
              <a:rPr lang="en-US" dirty="0"/>
              <a:t>, which uses CSV files. That's almost always a terrible idea, because the existing database programs are so good. </a:t>
            </a:r>
          </a:p>
          <a:p>
            <a:r>
              <a:rPr lang="en-US" dirty="0"/>
              <a:t>SQLite is widely used because it is simple and open-source: anyone can use it or modify it for their own purposes without needing to pay a licensing fee or get permission</a:t>
            </a:r>
          </a:p>
          <a:p>
            <a:endParaRPr lang="en-US" dirty="0"/>
          </a:p>
        </p:txBody>
      </p:sp>
    </p:spTree>
    <p:extLst>
      <p:ext uri="{BB962C8B-B14F-4D97-AF65-F5344CB8AC3E}">
        <p14:creationId xmlns:p14="http://schemas.microsoft.com/office/powerpoint/2010/main" val="355042221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D2A60A-6E60-7F47-AD37-618ABC53DC2F}"/>
              </a:ext>
            </a:extLst>
          </p:cNvPr>
          <p:cNvSpPr>
            <a:spLocks noGrp="1"/>
          </p:cNvSpPr>
          <p:nvPr>
            <p:ph type="body" sz="quarter" idx="10"/>
          </p:nvPr>
        </p:nvSpPr>
        <p:spPr/>
        <p:txBody>
          <a:bodyPr>
            <a:normAutofit/>
          </a:bodyPr>
          <a:lstStyle/>
          <a:p>
            <a:r>
              <a:rPr lang="en-US" dirty="0"/>
              <a:t>Two other widely used open-source SQL databases are MySQL and PostgreSQL, both of which are significantly more complicated but also more powerful than SQLite3</a:t>
            </a:r>
          </a:p>
          <a:p>
            <a:r>
              <a:rPr lang="en-US" dirty="0"/>
              <a:t>The best-known commercial SQL databases are made by Microsoft and Oracle. These are extraordinarily fully-featured products that typically integrate into a company's computer systems in a deep way</a:t>
            </a:r>
          </a:p>
          <a:p>
            <a:r>
              <a:rPr lang="en-US" b="1" dirty="0"/>
              <a:t>Chart with logos</a:t>
            </a:r>
          </a:p>
        </p:txBody>
      </p:sp>
    </p:spTree>
    <p:extLst>
      <p:ext uri="{BB962C8B-B14F-4D97-AF65-F5344CB8AC3E}">
        <p14:creationId xmlns:p14="http://schemas.microsoft.com/office/powerpoint/2010/main" val="33274882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5FD55DA-7E84-CB4C-BF44-80BE412851C5}"/>
              </a:ext>
            </a:extLst>
          </p:cNvPr>
          <p:cNvSpPr>
            <a:spLocks noGrp="1"/>
          </p:cNvSpPr>
          <p:nvPr>
            <p:ph type="body" sz="quarter" idx="10"/>
          </p:nvPr>
        </p:nvSpPr>
        <p:spPr/>
        <p:txBody>
          <a:bodyPr>
            <a:normAutofit fontScale="92500" lnSpcReduction="20000"/>
          </a:bodyPr>
          <a:lstStyle/>
          <a:p>
            <a:r>
              <a:rPr lang="en-US" dirty="0"/>
              <a:t>What about other ORMs?</a:t>
            </a:r>
          </a:p>
          <a:p>
            <a:r>
              <a:rPr lang="en-US" dirty="0"/>
              <a:t>Peewee works with SQLite, MySQL and Postgres. All of the common open-source </a:t>
            </a:r>
            <a:r>
              <a:rPr lang="en-US" dirty="0" err="1"/>
              <a:t>databses</a:t>
            </a:r>
            <a:r>
              <a:rPr lang="en-US" dirty="0"/>
              <a:t>.</a:t>
            </a:r>
          </a:p>
          <a:p>
            <a:r>
              <a:rPr lang="en-US" dirty="0" err="1"/>
              <a:t>SQLAlchemy</a:t>
            </a:r>
            <a:r>
              <a:rPr lang="en-US" dirty="0"/>
              <a:t> is another Python ORM. It too works with a wide range of popular databases</a:t>
            </a:r>
          </a:p>
          <a:p>
            <a:r>
              <a:rPr lang="en-US" dirty="0"/>
              <a:t>Django is a widely-used framework for making entire web apps that includes a fully-featured ORM</a:t>
            </a:r>
          </a:p>
          <a:p>
            <a:r>
              <a:rPr lang="en-US" dirty="0"/>
              <a:t>There's </a:t>
            </a:r>
            <a:r>
              <a:rPr lang="en-US" dirty="0" err="1"/>
              <a:t>pyodbc</a:t>
            </a:r>
            <a:r>
              <a:rPr lang="en-US" dirty="0"/>
              <a:t>… there are a lot of options here.</a:t>
            </a:r>
          </a:p>
          <a:p>
            <a:r>
              <a:rPr lang="en-US" dirty="0"/>
              <a:t>And of course other programming languages have their own ORMs.</a:t>
            </a:r>
          </a:p>
          <a:p>
            <a:endParaRPr lang="en-US" dirty="0"/>
          </a:p>
        </p:txBody>
      </p:sp>
    </p:spTree>
    <p:extLst>
      <p:ext uri="{BB962C8B-B14F-4D97-AF65-F5344CB8AC3E}">
        <p14:creationId xmlns:p14="http://schemas.microsoft.com/office/powerpoint/2010/main" val="45691270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EF9A99E-545E-C24F-B764-6AA4CFC4698F}"/>
              </a:ext>
            </a:extLst>
          </p:cNvPr>
          <p:cNvSpPr>
            <a:spLocks noGrp="1"/>
          </p:cNvSpPr>
          <p:nvPr>
            <p:ph type="body" sz="quarter" idx="10"/>
          </p:nvPr>
        </p:nvSpPr>
        <p:spPr/>
        <p:txBody>
          <a:bodyPr>
            <a:normAutofit fontScale="92500"/>
          </a:bodyPr>
          <a:lstStyle/>
          <a:p>
            <a:r>
              <a:rPr lang="en-US" dirty="0"/>
              <a:t>SQL is not the only way to work with databases</a:t>
            </a:r>
          </a:p>
          <a:p>
            <a:r>
              <a:rPr lang="en-US" dirty="0"/>
              <a:t>And not all data is tabular!</a:t>
            </a:r>
          </a:p>
          <a:p>
            <a:r>
              <a:rPr lang="en-US" dirty="0"/>
              <a:t>Remember that we started with JSON. Some data structures don't flatten as nicely into tables.</a:t>
            </a:r>
          </a:p>
          <a:p>
            <a:r>
              <a:rPr lang="en-US" dirty="0"/>
              <a:t>So there are also what are called "NoSQL" databases, which have very different data models</a:t>
            </a:r>
          </a:p>
          <a:p>
            <a:r>
              <a:rPr lang="en-US" dirty="0"/>
              <a:t>Here, briefly are three non-SQL approaches to data:</a:t>
            </a:r>
          </a:p>
        </p:txBody>
      </p:sp>
    </p:spTree>
    <p:extLst>
      <p:ext uri="{BB962C8B-B14F-4D97-AF65-F5344CB8AC3E}">
        <p14:creationId xmlns:p14="http://schemas.microsoft.com/office/powerpoint/2010/main" val="392442150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4F4E7FB-F053-BA4E-8274-A759DCF356FC}"/>
              </a:ext>
            </a:extLst>
          </p:cNvPr>
          <p:cNvSpPr>
            <a:spLocks noGrp="1"/>
          </p:cNvSpPr>
          <p:nvPr>
            <p:ph type="body" sz="quarter" idx="10"/>
          </p:nvPr>
        </p:nvSpPr>
        <p:spPr/>
        <p:txBody>
          <a:bodyPr>
            <a:normAutofit/>
          </a:bodyPr>
          <a:lstStyle/>
          <a:p>
            <a:r>
              <a:rPr lang="en-US" dirty="0"/>
              <a:t>There are "key-value" databases:</a:t>
            </a:r>
          </a:p>
          <a:p>
            <a:r>
              <a:rPr lang="en-US" dirty="0" err="1"/>
              <a:t>YOu</a:t>
            </a:r>
            <a:r>
              <a:rPr lang="en-US" dirty="0"/>
              <a:t> can think of them as giant, </a:t>
            </a:r>
            <a:r>
              <a:rPr lang="en-US" dirty="0" err="1"/>
              <a:t>hyperefficient</a:t>
            </a:r>
            <a:r>
              <a:rPr lang="en-US" dirty="0"/>
              <a:t> dictionaries:</a:t>
            </a:r>
          </a:p>
          <a:p>
            <a:r>
              <a:rPr lang="en-US" dirty="0"/>
              <a:t>Here: let's play around with </a:t>
            </a:r>
            <a:r>
              <a:rPr lang="en-US" dirty="0" err="1"/>
              <a:t>Redis</a:t>
            </a:r>
            <a:r>
              <a:rPr lang="en-US" dirty="0"/>
              <a:t>:</a:t>
            </a:r>
          </a:p>
          <a:p>
            <a:r>
              <a:rPr lang="en-US" dirty="0">
                <a:hlinkClick r:id="rId2"/>
              </a:rPr>
              <a:t>https://try.redis.io</a:t>
            </a:r>
            <a:endParaRPr lang="en-US" dirty="0"/>
          </a:p>
        </p:txBody>
      </p:sp>
    </p:spTree>
    <p:extLst>
      <p:ext uri="{BB962C8B-B14F-4D97-AF65-F5344CB8AC3E}">
        <p14:creationId xmlns:p14="http://schemas.microsoft.com/office/powerpoint/2010/main" val="19173881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CCB64A3-C86E-D84C-92F5-9D4CA4C15093}"/>
              </a:ext>
            </a:extLst>
          </p:cNvPr>
          <p:cNvSpPr>
            <a:spLocks noGrp="1"/>
          </p:cNvSpPr>
          <p:nvPr>
            <p:ph type="body" sz="quarter" idx="10"/>
          </p:nvPr>
        </p:nvSpPr>
        <p:spPr/>
        <p:txBody>
          <a:bodyPr>
            <a:normAutofit lnSpcReduction="10000"/>
          </a:bodyPr>
          <a:lstStyle/>
          <a:p>
            <a:r>
              <a:rPr lang="en-US" dirty="0"/>
              <a:t>set a 1</a:t>
            </a:r>
          </a:p>
          <a:p>
            <a:r>
              <a:rPr lang="en-US" dirty="0"/>
              <a:t>set b 2</a:t>
            </a:r>
          </a:p>
          <a:p>
            <a:r>
              <a:rPr lang="en-US" dirty="0"/>
              <a:t>get a</a:t>
            </a:r>
          </a:p>
          <a:p>
            <a:r>
              <a:rPr lang="en-US" dirty="0"/>
              <a:t>get b</a:t>
            </a:r>
          </a:p>
          <a:p>
            <a:r>
              <a:rPr lang="en-US" dirty="0"/>
              <a:t>a</a:t>
            </a:r>
          </a:p>
          <a:p>
            <a:r>
              <a:rPr lang="en-US" dirty="0"/>
              <a:t>b</a:t>
            </a:r>
          </a:p>
          <a:p>
            <a:r>
              <a:rPr lang="en-US" dirty="0"/>
              <a:t>del b</a:t>
            </a:r>
          </a:p>
          <a:p>
            <a:r>
              <a:rPr lang="en-US" dirty="0" err="1"/>
              <a:t>incr</a:t>
            </a:r>
            <a:r>
              <a:rPr lang="en-US" dirty="0"/>
              <a:t> a</a:t>
            </a:r>
          </a:p>
          <a:p>
            <a:r>
              <a:rPr lang="en-US" dirty="0"/>
              <a:t>get a</a:t>
            </a:r>
          </a:p>
          <a:p>
            <a:endParaRPr lang="en-US" dirty="0"/>
          </a:p>
        </p:txBody>
      </p:sp>
    </p:spTree>
    <p:extLst>
      <p:ext uri="{BB962C8B-B14F-4D97-AF65-F5344CB8AC3E}">
        <p14:creationId xmlns:p14="http://schemas.microsoft.com/office/powerpoint/2010/main" val="418352571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5D709F6-B66A-A34B-AA06-270CA8651AFD}"/>
              </a:ext>
            </a:extLst>
          </p:cNvPr>
          <p:cNvSpPr>
            <a:spLocks noGrp="1"/>
          </p:cNvSpPr>
          <p:nvPr>
            <p:ph type="body" sz="quarter" idx="10"/>
          </p:nvPr>
        </p:nvSpPr>
        <p:spPr/>
        <p:txBody>
          <a:bodyPr>
            <a:normAutofit lnSpcReduction="10000"/>
          </a:bodyPr>
          <a:lstStyle/>
          <a:p>
            <a:r>
              <a:rPr lang="en-US" dirty="0"/>
              <a:t>This is ... a dictionary</a:t>
            </a:r>
          </a:p>
          <a:p>
            <a:r>
              <a:rPr lang="en-US" dirty="0"/>
              <a:t>Just imagine that there are millions of keys and some of them have values that are tens of megabytes</a:t>
            </a:r>
          </a:p>
          <a:p>
            <a:r>
              <a:rPr lang="en-US" dirty="0"/>
              <a:t>A big advantage of a key-value database is that it's super-easy to integrate into your program, since it functions so much like a data structure you're already using </a:t>
            </a:r>
          </a:p>
          <a:p>
            <a:r>
              <a:rPr lang="en-US" dirty="0"/>
              <a:t>Only it scales up much larger than Python </a:t>
            </a:r>
            <a:r>
              <a:rPr lang="en-US" dirty="0" err="1"/>
              <a:t>itelf</a:t>
            </a:r>
            <a:r>
              <a:rPr lang="en-US" dirty="0"/>
              <a:t> can handle on its own</a:t>
            </a:r>
          </a:p>
        </p:txBody>
      </p:sp>
    </p:spTree>
    <p:extLst>
      <p:ext uri="{BB962C8B-B14F-4D97-AF65-F5344CB8AC3E}">
        <p14:creationId xmlns:p14="http://schemas.microsoft.com/office/powerpoint/2010/main" val="3532968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46CDDA-6348-8345-9D67-667CFDF7F492}"/>
              </a:ext>
            </a:extLst>
          </p:cNvPr>
          <p:cNvSpPr>
            <a:spLocks noGrp="1"/>
          </p:cNvSpPr>
          <p:nvPr>
            <p:ph type="body" sz="quarter" idx="10"/>
          </p:nvPr>
        </p:nvSpPr>
        <p:spPr/>
        <p:txBody>
          <a:bodyPr>
            <a:normAutofit lnSpcReduction="10000"/>
          </a:bodyPr>
          <a:lstStyle/>
          <a:p>
            <a:r>
              <a:rPr lang="en-US" dirty="0"/>
              <a:t>SQL is a language designed for writing </a:t>
            </a:r>
            <a:r>
              <a:rPr lang="en-US" i="1" dirty="0"/>
              <a:t>queries</a:t>
            </a:r>
            <a:r>
              <a:rPr lang="en-US" dirty="0"/>
              <a:t> against a database</a:t>
            </a:r>
          </a:p>
          <a:p>
            <a:r>
              <a:rPr lang="en-US" dirty="0"/>
              <a:t>Hence the name.</a:t>
            </a:r>
          </a:p>
          <a:p>
            <a:r>
              <a:rPr lang="en-US" dirty="0"/>
              <a:t>There are fewer parentheses and other </a:t>
            </a:r>
            <a:r>
              <a:rPr lang="en-US" dirty="0" err="1"/>
              <a:t>distrctions</a:t>
            </a:r>
            <a:r>
              <a:rPr lang="en-US" dirty="0"/>
              <a:t> than in our Python code to run </a:t>
            </a:r>
            <a:r>
              <a:rPr lang="en-US" dirty="0" err="1"/>
              <a:t>basicdb</a:t>
            </a:r>
            <a:endParaRPr lang="en-US" dirty="0"/>
          </a:p>
          <a:p>
            <a:r>
              <a:rPr lang="en-US" dirty="0"/>
              <a:t>The language is </a:t>
            </a:r>
            <a:r>
              <a:rPr lang="en-US" dirty="0" err="1"/>
              <a:t>optimzied</a:t>
            </a:r>
            <a:r>
              <a:rPr lang="en-US" dirty="0"/>
              <a:t> for working with databases</a:t>
            </a:r>
          </a:p>
          <a:p>
            <a:r>
              <a:rPr lang="en-US" dirty="0"/>
              <a:t>It has powerful operations for sorting, filtering, doing different types of joins, etc.</a:t>
            </a:r>
          </a:p>
        </p:txBody>
      </p:sp>
    </p:spTree>
    <p:extLst>
      <p:ext uri="{BB962C8B-B14F-4D97-AF65-F5344CB8AC3E}">
        <p14:creationId xmlns:p14="http://schemas.microsoft.com/office/powerpoint/2010/main" val="417362114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4F4E7FB-F053-BA4E-8274-A759DCF356FC}"/>
              </a:ext>
            </a:extLst>
          </p:cNvPr>
          <p:cNvSpPr>
            <a:spLocks noGrp="1"/>
          </p:cNvSpPr>
          <p:nvPr>
            <p:ph type="body" sz="quarter" idx="10"/>
          </p:nvPr>
        </p:nvSpPr>
        <p:spPr/>
        <p:txBody>
          <a:bodyPr/>
          <a:lstStyle/>
          <a:p>
            <a:r>
              <a:rPr lang="en-US" dirty="0"/>
              <a:t>Next, graph databases. In a relational database, we had to pick out appropriate tables for all the information we're interested in</a:t>
            </a:r>
          </a:p>
          <a:p>
            <a:r>
              <a:rPr lang="en-US" dirty="0"/>
              <a:t>This results in some unnatural-looking tables</a:t>
            </a:r>
          </a:p>
          <a:p>
            <a:r>
              <a:rPr lang="en-US" dirty="0"/>
              <a:t>For example, we had a table just for enrollments, since we had to model them as a relationship between students and courses</a:t>
            </a:r>
          </a:p>
          <a:p>
            <a:r>
              <a:rPr lang="en-US" b="1" dirty="0"/>
              <a:t>XXX show </a:t>
            </a:r>
          </a:p>
        </p:txBody>
      </p:sp>
    </p:spTree>
    <p:extLst>
      <p:ext uri="{BB962C8B-B14F-4D97-AF65-F5344CB8AC3E}">
        <p14:creationId xmlns:p14="http://schemas.microsoft.com/office/powerpoint/2010/main" val="36138178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B3F3BF9-F2B9-B041-804D-8120B9C23947}"/>
              </a:ext>
            </a:extLst>
          </p:cNvPr>
          <p:cNvSpPr>
            <a:spLocks noGrp="1"/>
          </p:cNvSpPr>
          <p:nvPr>
            <p:ph type="body" sz="quarter" idx="10"/>
          </p:nvPr>
        </p:nvSpPr>
        <p:spPr/>
        <p:txBody>
          <a:bodyPr>
            <a:normAutofit lnSpcReduction="10000"/>
          </a:bodyPr>
          <a:lstStyle/>
          <a:p>
            <a:r>
              <a:rPr lang="en-US" dirty="0"/>
              <a:t>Graph databases take what can sometimes be a simpler approach: write out the things in your model as nodes on a graph.</a:t>
            </a:r>
          </a:p>
          <a:p>
            <a:r>
              <a:rPr lang="en-US" dirty="0"/>
              <a:t>For us, that's students, courses, and rooms</a:t>
            </a:r>
          </a:p>
          <a:p>
            <a:r>
              <a:rPr lang="en-US" b="1" dirty="0"/>
              <a:t>SHOW</a:t>
            </a:r>
            <a:endParaRPr lang="en-US" dirty="0"/>
          </a:p>
          <a:p>
            <a:r>
              <a:rPr lang="en-US" dirty="0"/>
              <a:t>Now, turn the relationships among them into edges on the graph</a:t>
            </a:r>
          </a:p>
          <a:p>
            <a:r>
              <a:rPr lang="en-US" dirty="0"/>
              <a:t>For example, make an edge from each course to the room it meets in</a:t>
            </a:r>
          </a:p>
          <a:p>
            <a:r>
              <a:rPr lang="en-US" b="1" dirty="0"/>
              <a:t>DRAW MEETS IN edges</a:t>
            </a:r>
          </a:p>
        </p:txBody>
      </p:sp>
    </p:spTree>
    <p:extLst>
      <p:ext uri="{BB962C8B-B14F-4D97-AF65-F5344CB8AC3E}">
        <p14:creationId xmlns:p14="http://schemas.microsoft.com/office/powerpoint/2010/main" val="225916223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B3F3BF9-F2B9-B041-804D-8120B9C23947}"/>
              </a:ext>
            </a:extLst>
          </p:cNvPr>
          <p:cNvSpPr>
            <a:spLocks noGrp="1"/>
          </p:cNvSpPr>
          <p:nvPr>
            <p:ph type="body" sz="quarter" idx="10"/>
          </p:nvPr>
        </p:nvSpPr>
        <p:spPr/>
        <p:txBody>
          <a:bodyPr>
            <a:normAutofit lnSpcReduction="10000"/>
          </a:bodyPr>
          <a:lstStyle/>
          <a:p>
            <a:r>
              <a:rPr lang="en-US" dirty="0"/>
              <a:t>Next, we could draw an edge from each student to each course they're enrolled in</a:t>
            </a:r>
          </a:p>
          <a:p>
            <a:r>
              <a:rPr lang="en-US" b="1" dirty="0"/>
              <a:t>DRAW THESE EDGES</a:t>
            </a:r>
            <a:endParaRPr lang="en-US" dirty="0"/>
          </a:p>
          <a:p>
            <a:r>
              <a:rPr lang="en-US" dirty="0"/>
              <a:t>Then we could write more intuitive queries. Here's what the query to find all of the courses a student is enrolled in would look like in Neo4j, a popular graph database:</a:t>
            </a:r>
          </a:p>
          <a:p>
            <a:r>
              <a:rPr lang="en-US" b="1" dirty="0"/>
              <a:t>MATCH (:Student {id: '67120'})-[:ENROLLED_IN]-&gt;{</a:t>
            </a:r>
            <a:r>
              <a:rPr lang="en-US" b="1" dirty="0" err="1"/>
              <a:t>c:Course</a:t>
            </a:r>
            <a:r>
              <a:rPr lang="en-US" b="1" dirty="0"/>
              <a:t>}</a:t>
            </a:r>
          </a:p>
          <a:p>
            <a:r>
              <a:rPr lang="en-US" b="1" dirty="0"/>
              <a:t>RETURN c</a:t>
            </a:r>
            <a:endParaRPr lang="en-US" dirty="0"/>
          </a:p>
        </p:txBody>
      </p:sp>
      <p:sp>
        <p:nvSpPr>
          <p:cNvPr id="3" name="TextBox 2">
            <a:extLst>
              <a:ext uri="{FF2B5EF4-FFF2-40B4-BE49-F238E27FC236}">
                <a16:creationId xmlns:a16="http://schemas.microsoft.com/office/drawing/2014/main" id="{D0DF4667-9819-5847-B01A-C554625F78FD}"/>
              </a:ext>
            </a:extLst>
          </p:cNvPr>
          <p:cNvSpPr txBox="1"/>
          <p:nvPr/>
        </p:nvSpPr>
        <p:spPr>
          <a:xfrm>
            <a:off x="8420669" y="13648"/>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91689562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DE637D9-EBA4-0C41-B16C-A498436EAAF7}"/>
              </a:ext>
            </a:extLst>
          </p:cNvPr>
          <p:cNvSpPr>
            <a:spLocks noGrp="1"/>
          </p:cNvSpPr>
          <p:nvPr>
            <p:ph type="body" sz="quarter" idx="10"/>
          </p:nvPr>
        </p:nvSpPr>
        <p:spPr/>
        <p:txBody>
          <a:bodyPr/>
          <a:lstStyle/>
          <a:p>
            <a:r>
              <a:rPr lang="en-US" dirty="0"/>
              <a:t>Notice – there's no mucking around with JOINs. You just type something that even looks a bit like an arrow from the student to the course and label that arrow with the relationship you're interested in: "ENROLLED_IN"</a:t>
            </a:r>
          </a:p>
        </p:txBody>
      </p:sp>
    </p:spTree>
    <p:extLst>
      <p:ext uri="{BB962C8B-B14F-4D97-AF65-F5344CB8AC3E}">
        <p14:creationId xmlns:p14="http://schemas.microsoft.com/office/powerpoint/2010/main" val="11759293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4F4E7FB-F053-BA4E-8274-A759DCF356FC}"/>
              </a:ext>
            </a:extLst>
          </p:cNvPr>
          <p:cNvSpPr>
            <a:spLocks noGrp="1"/>
          </p:cNvSpPr>
          <p:nvPr>
            <p:ph type="body" sz="quarter" idx="10"/>
          </p:nvPr>
        </p:nvSpPr>
        <p:spPr/>
        <p:txBody>
          <a:bodyPr>
            <a:normAutofit fontScale="92500" lnSpcReduction="20000"/>
          </a:bodyPr>
          <a:lstStyle/>
          <a:p>
            <a:r>
              <a:rPr lang="en-US" dirty="0"/>
              <a:t>A third NoSQL approach is a "document oriented database"</a:t>
            </a:r>
          </a:p>
          <a:p>
            <a:r>
              <a:rPr lang="en-US" dirty="0"/>
              <a:t>Think of "documents" as being things like Microsoft Word documents on your computer.</a:t>
            </a:r>
          </a:p>
          <a:p>
            <a:r>
              <a:rPr lang="en-US" dirty="0"/>
              <a:t>These aren't just random piles of bits. They have specific text in them. They were last updated at a specific time. They have fields that can identify the author.</a:t>
            </a:r>
          </a:p>
          <a:p>
            <a:r>
              <a:rPr lang="en-US" dirty="0"/>
              <a:t>When you search your computer for a file — like the search bar in windows or Spotlight on a Mac —you're relying on a document-oriented database built in to your computer.</a:t>
            </a:r>
          </a:p>
        </p:txBody>
      </p:sp>
    </p:spTree>
    <p:extLst>
      <p:ext uri="{BB962C8B-B14F-4D97-AF65-F5344CB8AC3E}">
        <p14:creationId xmlns:p14="http://schemas.microsoft.com/office/powerpoint/2010/main" val="129013001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1BD9B9B-65E6-C848-8DE7-41ED4E7ADA4C}"/>
              </a:ext>
            </a:extLst>
          </p:cNvPr>
          <p:cNvSpPr>
            <a:spLocks noGrp="1"/>
          </p:cNvSpPr>
          <p:nvPr>
            <p:ph type="body" sz="quarter" idx="10"/>
          </p:nvPr>
        </p:nvSpPr>
        <p:spPr/>
        <p:txBody>
          <a:bodyPr>
            <a:normAutofit lnSpcReduction="10000"/>
          </a:bodyPr>
          <a:lstStyle/>
          <a:p>
            <a:r>
              <a:rPr lang="en-US" dirty="0"/>
              <a:t>That database is optimized for finding the documents that have a specific author, or which contain specific text.</a:t>
            </a:r>
          </a:p>
          <a:p>
            <a:r>
              <a:rPr lang="en-US" dirty="0"/>
              <a:t>That's the basic idea, although common document-oriented </a:t>
            </a:r>
            <a:r>
              <a:rPr lang="en-US" dirty="0" err="1"/>
              <a:t>databses</a:t>
            </a:r>
            <a:r>
              <a:rPr lang="en-US" dirty="0"/>
              <a:t> like MongoDB are much more powerful than that. You can do things like embed documents in other documents and search based on those relationships.</a:t>
            </a:r>
          </a:p>
          <a:p>
            <a:r>
              <a:rPr lang="en-US" dirty="0"/>
              <a:t>(This is a common refrain: database software today is incredibly powerful.)</a:t>
            </a:r>
          </a:p>
          <a:p>
            <a:pPr marL="0" indent="0">
              <a:buNone/>
            </a:pPr>
            <a:endParaRPr lang="en-US" dirty="0"/>
          </a:p>
        </p:txBody>
      </p:sp>
    </p:spTree>
    <p:extLst>
      <p:ext uri="{BB962C8B-B14F-4D97-AF65-F5344CB8AC3E}">
        <p14:creationId xmlns:p14="http://schemas.microsoft.com/office/powerpoint/2010/main" val="317240796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4F4E7FB-F053-BA4E-8274-A759DCF356FC}"/>
              </a:ext>
            </a:extLst>
          </p:cNvPr>
          <p:cNvSpPr>
            <a:spLocks noGrp="1"/>
          </p:cNvSpPr>
          <p:nvPr>
            <p:ph type="body" sz="quarter" idx="10"/>
          </p:nvPr>
        </p:nvSpPr>
        <p:spPr/>
        <p:txBody>
          <a:bodyPr/>
          <a:lstStyle/>
          <a:p>
            <a:r>
              <a:rPr lang="en-US" dirty="0"/>
              <a:t>Finally, I should point out that databases, because they can be so big, have been moving "into the cloud" for a long time.</a:t>
            </a:r>
          </a:p>
          <a:p>
            <a:r>
              <a:rPr lang="en-US" dirty="0"/>
              <a:t>The first databases were kept by companies on dedicated servers: you as the user would open a connection over the network to the database, run your queries and make your changes, and the database </a:t>
            </a:r>
            <a:r>
              <a:rPr lang="en-US" i="1" dirty="0"/>
              <a:t>on the server</a:t>
            </a:r>
            <a:r>
              <a:rPr lang="en-US" dirty="0"/>
              <a:t> would update</a:t>
            </a:r>
          </a:p>
        </p:txBody>
      </p:sp>
    </p:spTree>
    <p:extLst>
      <p:ext uri="{BB962C8B-B14F-4D97-AF65-F5344CB8AC3E}">
        <p14:creationId xmlns:p14="http://schemas.microsoft.com/office/powerpoint/2010/main" val="175198058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61CAD17-68BE-684C-9B35-7950055E6417}"/>
              </a:ext>
            </a:extLst>
          </p:cNvPr>
          <p:cNvSpPr>
            <a:spLocks noGrp="1"/>
          </p:cNvSpPr>
          <p:nvPr>
            <p:ph type="body" sz="quarter" idx="10"/>
          </p:nvPr>
        </p:nvSpPr>
        <p:spPr/>
        <p:txBody>
          <a:bodyPr/>
          <a:lstStyle/>
          <a:p>
            <a:r>
              <a:rPr lang="en-US" dirty="0"/>
              <a:t>This is now how most large databases work, except that your organization doesn't need to run its own server.</a:t>
            </a:r>
          </a:p>
          <a:p>
            <a:r>
              <a:rPr lang="en-US" dirty="0"/>
              <a:t>Instead, you just create a database using a cloud service like Google, Amazon, or Microsoft's. They store the data on their serves and your programs connect to the database on their serves when you need to read or write it.</a:t>
            </a:r>
          </a:p>
          <a:p>
            <a:pPr marL="0" indent="0">
              <a:buNone/>
            </a:pPr>
            <a:endParaRPr lang="en-US" dirty="0"/>
          </a:p>
        </p:txBody>
      </p:sp>
    </p:spTree>
    <p:extLst>
      <p:ext uri="{BB962C8B-B14F-4D97-AF65-F5344CB8AC3E}">
        <p14:creationId xmlns:p14="http://schemas.microsoft.com/office/powerpoint/2010/main" val="145881293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2F353A-6738-AC48-9064-5E713B0ED85A}"/>
              </a:ext>
            </a:extLst>
          </p:cNvPr>
          <p:cNvSpPr>
            <a:spLocks noGrp="1"/>
          </p:cNvSpPr>
          <p:nvPr>
            <p:ph type="body" sz="quarter" idx="10"/>
          </p:nvPr>
        </p:nvSpPr>
        <p:spPr/>
        <p:txBody>
          <a:bodyPr>
            <a:normAutofit lnSpcReduction="10000"/>
          </a:bodyPr>
          <a:lstStyle/>
          <a:p>
            <a:r>
              <a:rPr lang="en-US" dirty="0"/>
              <a:t>In fact, it has gotten so easy to create and use databases in the cloud that it's often simpler to do that than to try to run one on your own computer. </a:t>
            </a:r>
          </a:p>
          <a:p>
            <a:r>
              <a:rPr lang="en-US" dirty="0"/>
              <a:t>Almost as soon as you get past the </a:t>
            </a:r>
            <a:r>
              <a:rPr lang="en-US" dirty="0" err="1"/>
              <a:t>basicdb</a:t>
            </a:r>
            <a:r>
              <a:rPr lang="en-US" dirty="0"/>
              <a:t> level of functionality, it's worth asking whether you should just spin up a database in the cloud and use that one rather than trying to run your own.</a:t>
            </a:r>
          </a:p>
          <a:p>
            <a:r>
              <a:rPr lang="en-US" dirty="0"/>
              <a:t>Databases are not </a:t>
            </a:r>
            <a:r>
              <a:rPr lang="en-US"/>
              <a:t>simple things, </a:t>
            </a:r>
            <a:r>
              <a:rPr lang="en-US" dirty="0"/>
              <a:t>but they are no </a:t>
            </a:r>
            <a:r>
              <a:rPr lang="en-US"/>
              <a:t>longer hard </a:t>
            </a:r>
            <a:r>
              <a:rPr lang="en-US" dirty="0"/>
              <a:t>to set up.</a:t>
            </a:r>
          </a:p>
        </p:txBody>
      </p:sp>
    </p:spTree>
    <p:extLst>
      <p:ext uri="{BB962C8B-B14F-4D97-AF65-F5344CB8AC3E}">
        <p14:creationId xmlns:p14="http://schemas.microsoft.com/office/powerpoint/2010/main" val="2414026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45BFC7-A497-0B42-8849-DFE7C9989967}"/>
              </a:ext>
            </a:extLst>
          </p:cNvPr>
          <p:cNvSpPr>
            <a:spLocks noGrp="1"/>
          </p:cNvSpPr>
          <p:nvPr>
            <p:ph type="body" sz="quarter" idx="10"/>
          </p:nvPr>
        </p:nvSpPr>
        <p:spPr>
          <a:xfrm>
            <a:off x="185550" y="179456"/>
            <a:ext cx="11787394" cy="6469822"/>
          </a:xfrm>
        </p:spPr>
        <p:txBody>
          <a:bodyPr>
            <a:normAutofit/>
          </a:bodyPr>
          <a:lstStyle/>
          <a:p>
            <a:r>
              <a:rPr lang="en-US" dirty="0"/>
              <a:t>Let's have a look at the SQLite database file itself XXX </a:t>
            </a:r>
            <a:r>
              <a:rPr lang="en-US" b="1" dirty="0"/>
              <a:t>SHOW</a:t>
            </a:r>
            <a:endParaRPr lang="en-US" dirty="0"/>
          </a:p>
          <a:p>
            <a:r>
              <a:rPr lang="en-US" dirty="0"/>
              <a:t>That's ... </a:t>
            </a:r>
            <a:r>
              <a:rPr lang="en-US" dirty="0" err="1"/>
              <a:t>incomrehensible</a:t>
            </a:r>
            <a:r>
              <a:rPr lang="en-US" dirty="0"/>
              <a:t>. There are clearly parts of it that are recognizable as </a:t>
            </a:r>
            <a:r>
              <a:rPr lang="en-US" dirty="0" err="1"/>
              <a:t>zipcodes</a:t>
            </a:r>
            <a:r>
              <a:rPr lang="en-US" dirty="0"/>
              <a:t> and place information, but most of this is not human-readable.</a:t>
            </a:r>
          </a:p>
          <a:p>
            <a:r>
              <a:rPr lang="en-US" dirty="0"/>
              <a:t>This is a </a:t>
            </a:r>
            <a:r>
              <a:rPr lang="en-US" i="1" dirty="0"/>
              <a:t>binary </a:t>
            </a:r>
            <a:r>
              <a:rPr lang="en-US" dirty="0"/>
              <a:t>file format, not a </a:t>
            </a:r>
            <a:r>
              <a:rPr lang="en-US" i="1" dirty="0"/>
              <a:t>text</a:t>
            </a:r>
            <a:r>
              <a:rPr lang="en-US" dirty="0"/>
              <a:t> file format. SQLite does this because it's more efficient to store data directly rather than translating it in and out of text.</a:t>
            </a:r>
          </a:p>
        </p:txBody>
      </p:sp>
    </p:spTree>
    <p:extLst>
      <p:ext uri="{BB962C8B-B14F-4D97-AF65-F5344CB8AC3E}">
        <p14:creationId xmlns:p14="http://schemas.microsoft.com/office/powerpoint/2010/main" val="913785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B1E203C-5B1E-CA4F-9491-B86610F9B685}"/>
              </a:ext>
            </a:extLst>
          </p:cNvPr>
          <p:cNvSpPr>
            <a:spLocks noGrp="1"/>
          </p:cNvSpPr>
          <p:nvPr>
            <p:ph type="body" sz="quarter" idx="10"/>
          </p:nvPr>
        </p:nvSpPr>
        <p:spPr/>
        <p:txBody>
          <a:bodyPr/>
          <a:lstStyle/>
          <a:p>
            <a:r>
              <a:rPr lang="en-US" dirty="0"/>
              <a:t>This is typical for serious databases: they have customized file formats that are highly optimized for reading and writing lots of data efficiently</a:t>
            </a:r>
          </a:p>
          <a:p>
            <a:r>
              <a:rPr lang="en-US" dirty="0"/>
              <a:t>This is a major reason why you need to interact with them via a database program: it's a lot of work just to read and write data.</a:t>
            </a:r>
          </a:p>
        </p:txBody>
      </p:sp>
    </p:spTree>
    <p:extLst>
      <p:ext uri="{BB962C8B-B14F-4D97-AF65-F5344CB8AC3E}">
        <p14:creationId xmlns:p14="http://schemas.microsoft.com/office/powerpoint/2010/main" val="1041123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6 </a:t>
            </a:r>
          </a:p>
          <a:p>
            <a:r>
              <a:rPr lang="en-US" dirty="0">
                <a:solidFill>
                  <a:schemeClr val="bg1"/>
                </a:solidFill>
              </a:rPr>
              <a:t>CTECH403_M6_03</a:t>
            </a:r>
          </a:p>
          <a:p>
            <a:r>
              <a:rPr lang="en-US" dirty="0">
                <a:solidFill>
                  <a:schemeClr val="bg1"/>
                </a:solidFill>
              </a:rPr>
              <a:t>SQL</a:t>
            </a:r>
          </a:p>
        </p:txBody>
      </p:sp>
    </p:spTree>
    <p:extLst>
      <p:ext uri="{BB962C8B-B14F-4D97-AF65-F5344CB8AC3E}">
        <p14:creationId xmlns:p14="http://schemas.microsoft.com/office/powerpoint/2010/main" val="3457854752"/>
      </p:ext>
    </p:extLst>
  </p:cSld>
  <p:clrMapOvr>
    <a:masterClrMapping/>
  </p:clrMapOvr>
</p:sld>
</file>

<file path=ppt/theme/theme1.xml><?xml version="1.0" encoding="utf-8"?>
<a:theme xmlns:a="http://schemas.openxmlformats.org/drawingml/2006/main" name="eCornell Technical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nical Talking Point Template" id="{B245D8E8-1965-D443-AD18-33467E8CF301}" vid="{D249C607-E79C-A645-A7B8-E5967ADB71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eCornell Technical Theme</Template>
  <TotalTime>3418</TotalTime>
  <Words>3831</Words>
  <Application>Microsoft Macintosh PowerPoint</Application>
  <PresentationFormat>Widescreen</PresentationFormat>
  <Paragraphs>320</Paragraphs>
  <Slides>68</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68</vt:i4>
      </vt:variant>
    </vt:vector>
  </HeadingPairs>
  <TitlesOfParts>
    <vt:vector size="73" baseType="lpstr">
      <vt:lpstr>Arial</vt:lpstr>
      <vt:lpstr>Calibri</vt:lpstr>
      <vt:lpstr>CambriaMath</vt:lpstr>
      <vt:lpstr>Consolas</vt:lpstr>
      <vt:lpstr>eCornell Technical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Leslie Del Angel</dc:creator>
  <cp:lastModifiedBy>James Grimmelmann</cp:lastModifiedBy>
  <cp:revision>383</cp:revision>
  <dcterms:created xsi:type="dcterms:W3CDTF">2018-05-23T17:51:33Z</dcterms:created>
  <dcterms:modified xsi:type="dcterms:W3CDTF">2019-05-13T16:45:25Z</dcterms:modified>
</cp:coreProperties>
</file>