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9"/>
  </p:notesMasterIdLst>
  <p:sldIdLst>
    <p:sldId id="272" r:id="rId2"/>
    <p:sldId id="273" r:id="rId3"/>
    <p:sldId id="333" r:id="rId4"/>
    <p:sldId id="406" r:id="rId5"/>
    <p:sldId id="407" r:id="rId6"/>
    <p:sldId id="408" r:id="rId7"/>
    <p:sldId id="409" r:id="rId8"/>
    <p:sldId id="410" r:id="rId9"/>
    <p:sldId id="412" r:id="rId10"/>
    <p:sldId id="413" r:id="rId11"/>
    <p:sldId id="411" r:id="rId12"/>
    <p:sldId id="414" r:id="rId13"/>
    <p:sldId id="458" r:id="rId14"/>
    <p:sldId id="459" r:id="rId15"/>
    <p:sldId id="415" r:id="rId16"/>
    <p:sldId id="417" r:id="rId17"/>
    <p:sldId id="416" r:id="rId18"/>
    <p:sldId id="460" r:id="rId19"/>
    <p:sldId id="274" r:id="rId20"/>
    <p:sldId id="334" r:id="rId21"/>
    <p:sldId id="462" r:id="rId22"/>
    <p:sldId id="461" r:id="rId23"/>
    <p:sldId id="463" r:id="rId24"/>
    <p:sldId id="335" r:id="rId25"/>
    <p:sldId id="336" r:id="rId26"/>
    <p:sldId id="337" r:id="rId27"/>
    <p:sldId id="338" r:id="rId28"/>
    <p:sldId id="339" r:id="rId29"/>
    <p:sldId id="340" r:id="rId30"/>
    <p:sldId id="341" r:id="rId31"/>
    <p:sldId id="344" r:id="rId32"/>
    <p:sldId id="342" r:id="rId33"/>
    <p:sldId id="345" r:id="rId34"/>
    <p:sldId id="464" r:id="rId35"/>
    <p:sldId id="465" r:id="rId36"/>
    <p:sldId id="466" r:id="rId37"/>
    <p:sldId id="467" r:id="rId38"/>
    <p:sldId id="468" r:id="rId39"/>
    <p:sldId id="469" r:id="rId40"/>
    <p:sldId id="472" r:id="rId41"/>
    <p:sldId id="471" r:id="rId42"/>
    <p:sldId id="470" r:id="rId43"/>
    <p:sldId id="473" r:id="rId44"/>
    <p:sldId id="474" r:id="rId45"/>
    <p:sldId id="475" r:id="rId46"/>
    <p:sldId id="476" r:id="rId47"/>
    <p:sldId id="477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2424"/>
    <a:srgbClr val="A6A7A4"/>
    <a:srgbClr val="EA1E24"/>
    <a:srgbClr val="B3B3B3"/>
    <a:srgbClr val="ECECEC"/>
    <a:srgbClr val="4D4F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526"/>
    <p:restoredTop sz="77388"/>
  </p:normalViewPr>
  <p:slideViewPr>
    <p:cSldViewPr snapToGrid="0" snapToObjects="1">
      <p:cViewPr varScale="1">
        <p:scale>
          <a:sx n="94" d="100"/>
          <a:sy n="94" d="100"/>
        </p:scale>
        <p:origin x="1736" y="1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8ACD8-6E14-F146-9986-2DDB8F18C1FA}" type="datetimeFigureOut">
              <a:rPr lang="en-US" smtClean="0"/>
              <a:t>5/10/19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B14FCA-A5D1-0749-96A8-1423D61C5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074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B14FCA-A5D1-0749-96A8-1423D61C59E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667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B14FCA-A5D1-0749-96A8-1423D61C59E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8573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B14FCA-A5D1-0749-96A8-1423D61C59E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6929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B14FCA-A5D1-0749-96A8-1423D61C59E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4986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B14FCA-A5D1-0749-96A8-1423D61C59E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6292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B14FCA-A5D1-0749-96A8-1423D61C59E6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783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Title Slide">
    <p:bg>
      <p:bgPr>
        <a:solidFill>
          <a:srgbClr val="EA1E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928687" y="1143000"/>
            <a:ext cx="2416397" cy="2395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r">
              <a:spcBef>
                <a:spcPts val="747"/>
              </a:spcBef>
              <a:buClr>
                <a:srgbClr val="800000"/>
              </a:buClr>
              <a:buSzPts val="2800"/>
              <a:buNone/>
            </a:pPr>
            <a:r>
              <a:rPr lang="en" sz="40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Module #</a:t>
            </a:r>
          </a:p>
          <a:p>
            <a:pPr marL="0" indent="0" algn="r">
              <a:spcBef>
                <a:spcPts val="747"/>
              </a:spcBef>
              <a:buClr>
                <a:srgbClr val="800000"/>
              </a:buClr>
              <a:buSzPts val="2800"/>
              <a:buNone/>
            </a:pPr>
            <a:r>
              <a:rPr lang="en" sz="40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Video #</a:t>
            </a:r>
          </a:p>
          <a:p>
            <a:pPr marL="0" indent="0" algn="r">
              <a:spcBef>
                <a:spcPts val="747"/>
              </a:spcBef>
              <a:buClr>
                <a:srgbClr val="800000"/>
              </a:buClr>
              <a:buSzPts val="2800"/>
              <a:buNone/>
            </a:pPr>
            <a:r>
              <a:rPr lang="en" sz="40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Title: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344863" y="1143000"/>
            <a:ext cx="7593012" cy="2177006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</a:lstStyle>
          <a:p>
            <a:pPr marL="228600" marR="0" lvl="0" indent="-41148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/>
              <a:t>Edit Master text styles</a:t>
            </a:r>
          </a:p>
          <a:p>
            <a:pPr marL="228600" marR="0" lvl="1" indent="-41148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/>
              <a:t>Second level</a:t>
            </a:r>
          </a:p>
          <a:p>
            <a:pPr marL="228600" marR="0" lvl="2" indent="-41148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224003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lking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392960-2489-3744-9C81-E560B6633B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9198" y="179456"/>
            <a:ext cx="11787394" cy="646982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96447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-Screen Co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892800" y="359330"/>
            <a:ext cx="6011900" cy="924997"/>
          </a:xfrm>
          <a:blipFill dpi="0" rotWithShape="1">
            <a:blip r:embed="rId2"/>
            <a:srcRect/>
            <a:tile tx="0" ty="0" sx="100000" sy="100000" flip="none" algn="l"/>
          </a:blipFill>
          <a:ln>
            <a:noFill/>
          </a:ln>
        </p:spPr>
        <p:txBody>
          <a:bodyPr wrap="square" lIns="182880" tIns="45720" rIns="182880" bIns="91440">
            <a:sp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800">
                <a:latin typeface="Consolas" charset="0"/>
                <a:ea typeface="Consolas" charset="0"/>
                <a:cs typeface="Consolas" charset="0"/>
              </a:defRPr>
            </a:lvl1pPr>
          </a:lstStyle>
          <a:p>
            <a:pPr lvl="0"/>
            <a:r>
              <a:rPr lang="en-US" dirty="0"/>
              <a:t>&lt;click to add half screen code sample – top-aligned, 45 wide&gt;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949123" y="368778"/>
            <a:ext cx="10955577" cy="509498"/>
          </a:xfrm>
          <a:blipFill dpi="0" rotWithShape="1">
            <a:blip r:embed="rId2"/>
            <a:srcRect/>
            <a:tile tx="0" ty="0" sx="100000" sy="100000" flip="none" algn="l"/>
          </a:blipFill>
        </p:spPr>
        <p:txBody>
          <a:bodyPr wrap="square" lIns="182880" tIns="45720" rIns="182880" bIns="91440">
            <a:sp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800">
                <a:latin typeface="Consolas" charset="0"/>
                <a:ea typeface="Consolas" charset="0"/>
                <a:cs typeface="Consolas" charset="0"/>
              </a:defRPr>
            </a:lvl1pPr>
          </a:lstStyle>
          <a:p>
            <a:pPr lvl="0"/>
            <a:r>
              <a:rPr lang="en-US" dirty="0"/>
              <a:t>&lt;click to add full screen code sample&gt;</a:t>
            </a:r>
          </a:p>
        </p:txBody>
      </p:sp>
    </p:spTree>
    <p:extLst>
      <p:ext uri="{BB962C8B-B14F-4D97-AF65-F5344CB8AC3E}">
        <p14:creationId xmlns:p14="http://schemas.microsoft.com/office/powerpoint/2010/main" val="14172210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ve Code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443F8-D861-1D40-B2CB-178ED8F0FE1B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12034" y="238538"/>
            <a:ext cx="11804375" cy="6480314"/>
          </a:xfrm>
        </p:spPr>
        <p:txBody>
          <a:bodyPr/>
          <a:lstStyle>
            <a:lvl1pPr marL="0" indent="0">
              <a:buNone/>
              <a:defRPr sz="3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Live terminal code samples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88749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es for Brows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B49B8AB-CBF4-E84E-AB4D-0D258B17CC94}"/>
              </a:ext>
            </a:extLst>
          </p:cNvPr>
          <p:cNvSpPr txBox="1"/>
          <p:nvPr userDrawn="1"/>
        </p:nvSpPr>
        <p:spPr>
          <a:xfrm>
            <a:off x="291547" y="172278"/>
            <a:ext cx="117679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Browser Transcript/Examples</a:t>
            </a:r>
          </a:p>
        </p:txBody>
      </p:sp>
    </p:spTree>
    <p:extLst>
      <p:ext uri="{BB962C8B-B14F-4D97-AF65-F5344CB8AC3E}">
        <p14:creationId xmlns:p14="http://schemas.microsoft.com/office/powerpoint/2010/main" val="19908077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ser Facing PPT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3A4FF4B-3F5F-E04D-A6AC-DA761681CF8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37198" y="215900"/>
            <a:ext cx="2534127" cy="113968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61EF09E-689C-EA44-9594-C655C0BC072F}"/>
              </a:ext>
            </a:extLst>
          </p:cNvPr>
          <p:cNvSpPr txBox="1"/>
          <p:nvPr userDrawn="1"/>
        </p:nvSpPr>
        <p:spPr>
          <a:xfrm>
            <a:off x="139700" y="101600"/>
            <a:ext cx="934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User Facing Slide (Post Production)</a:t>
            </a:r>
          </a:p>
        </p:txBody>
      </p:sp>
    </p:spTree>
    <p:extLst>
      <p:ext uri="{BB962C8B-B14F-4D97-AF65-F5344CB8AC3E}">
        <p14:creationId xmlns:p14="http://schemas.microsoft.com/office/powerpoint/2010/main" val="843804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5775" y="400050"/>
            <a:ext cx="11258549" cy="6157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53071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50" r:id="rId3"/>
    <p:sldLayoutId id="2147483662" r:id="rId4"/>
    <p:sldLayoutId id="2147483665" r:id="rId5"/>
    <p:sldLayoutId id="2147483661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41148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411480" algn="l" defTabSz="914400" rtl="0" eaLnBrk="1" latinLnBrk="0" hangingPunct="1">
        <a:lnSpc>
          <a:spcPct val="90000"/>
        </a:lnSpc>
        <a:spcBef>
          <a:spcPts val="500"/>
        </a:spcBef>
        <a:buFont typeface="CambriaMath" charset="0"/>
        <a:buChar char="⎯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41148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6E88012-EA37-4246-8DA9-19B4AF6595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44863" y="1143000"/>
            <a:ext cx="7593012" cy="217700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3</a:t>
            </a:r>
          </a:p>
          <a:p>
            <a:r>
              <a:rPr lang="en-US" dirty="0">
                <a:solidFill>
                  <a:schemeClr val="bg1"/>
                </a:solidFill>
              </a:rPr>
              <a:t>CTECH403_M3_01</a:t>
            </a:r>
          </a:p>
          <a:p>
            <a:r>
              <a:rPr lang="en-US" dirty="0">
                <a:solidFill>
                  <a:schemeClr val="bg1"/>
                </a:solidFill>
              </a:rPr>
              <a:t>Module Intro</a:t>
            </a:r>
          </a:p>
        </p:txBody>
      </p:sp>
    </p:spTree>
    <p:extLst>
      <p:ext uri="{BB962C8B-B14F-4D97-AF65-F5344CB8AC3E}">
        <p14:creationId xmlns:p14="http://schemas.microsoft.com/office/powerpoint/2010/main" val="16166098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F1BF249-A0B5-E543-95F9-61E268537E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Once we have the dictionary, it's straightforward to loop over it and find the birds with &gt; 5</a:t>
            </a:r>
          </a:p>
        </p:txBody>
      </p:sp>
    </p:spTree>
    <p:extLst>
      <p:ext uri="{BB962C8B-B14F-4D97-AF65-F5344CB8AC3E}">
        <p14:creationId xmlns:p14="http://schemas.microsoft.com/office/powerpoint/2010/main" val="1963043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D22FCB5-CCE9-994B-BEC9-547A2E3FD14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$ python birds1.py</a:t>
            </a:r>
          </a:p>
        </p:txBody>
      </p:sp>
    </p:spTree>
    <p:extLst>
      <p:ext uri="{BB962C8B-B14F-4D97-AF65-F5344CB8AC3E}">
        <p14:creationId xmlns:p14="http://schemas.microsoft.com/office/powerpoint/2010/main" val="1202343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2F6997-8269-784F-87ED-B03F889DEC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What if the file is </a:t>
            </a:r>
            <a:r>
              <a:rPr lang="en-US" i="1" dirty="0"/>
              <a:t>observations</a:t>
            </a:r>
            <a:r>
              <a:rPr lang="en-US" dirty="0"/>
              <a:t> of birds, and the same bird can appear more than once?</a:t>
            </a:r>
          </a:p>
        </p:txBody>
      </p:sp>
    </p:spTree>
    <p:extLst>
      <p:ext uri="{BB962C8B-B14F-4D97-AF65-F5344CB8AC3E}">
        <p14:creationId xmlns:p14="http://schemas.microsoft.com/office/powerpoint/2010/main" val="961909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88443E6-C573-5B42-935A-5265C158BA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13DF52-4BD4-4544-BC4A-8105A42C3F1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49123" y="359330"/>
            <a:ext cx="10955577" cy="7572971"/>
          </a:xfrm>
        </p:spPr>
        <p:txBody>
          <a:bodyPr/>
          <a:lstStyle/>
          <a:p>
            <a:r>
              <a:rPr lang="en-US" dirty="0"/>
              <a:t>sparrow 4</a:t>
            </a:r>
          </a:p>
          <a:p>
            <a:r>
              <a:rPr lang="en-US" dirty="0"/>
              <a:t>canary 4</a:t>
            </a:r>
          </a:p>
          <a:p>
            <a:r>
              <a:rPr lang="en-US" dirty="0"/>
              <a:t>parrot 2</a:t>
            </a:r>
          </a:p>
          <a:p>
            <a:r>
              <a:rPr lang="en-US" dirty="0" err="1"/>
              <a:t>bluejay</a:t>
            </a:r>
            <a:r>
              <a:rPr lang="en-US" dirty="0"/>
              <a:t> 1</a:t>
            </a:r>
          </a:p>
          <a:p>
            <a:r>
              <a:rPr lang="en-US" dirty="0"/>
              <a:t>macaw 8</a:t>
            </a:r>
          </a:p>
          <a:p>
            <a:r>
              <a:rPr lang="en-US" dirty="0"/>
              <a:t>crow 3</a:t>
            </a:r>
          </a:p>
          <a:p>
            <a:r>
              <a:rPr lang="en-US" dirty="0"/>
              <a:t>robin 1</a:t>
            </a:r>
          </a:p>
          <a:p>
            <a:r>
              <a:rPr lang="en-US" dirty="0"/>
              <a:t>pigeon 30</a:t>
            </a:r>
          </a:p>
          <a:p>
            <a:r>
              <a:rPr lang="en-US" dirty="0"/>
              <a:t>vulture 3</a:t>
            </a:r>
          </a:p>
          <a:p>
            <a:r>
              <a:rPr lang="en-US" dirty="0"/>
              <a:t>eagle 2</a:t>
            </a:r>
          </a:p>
          <a:p>
            <a:r>
              <a:rPr lang="en-US" dirty="0"/>
              <a:t>hawk 6</a:t>
            </a:r>
          </a:p>
          <a:p>
            <a:r>
              <a:rPr lang="en-US" dirty="0"/>
              <a:t>eagle 4</a:t>
            </a:r>
          </a:p>
          <a:p>
            <a:r>
              <a:rPr lang="en-US" dirty="0"/>
              <a:t>crow 1</a:t>
            </a:r>
          </a:p>
          <a:p>
            <a:r>
              <a:rPr lang="en-US" dirty="0" err="1"/>
              <a:t>bluejay</a:t>
            </a:r>
            <a:r>
              <a:rPr lang="en-US" dirty="0"/>
              <a:t> 3</a:t>
            </a:r>
          </a:p>
          <a:p>
            <a:r>
              <a:rPr lang="en-US" dirty="0" err="1"/>
              <a:t>bluejay</a:t>
            </a:r>
            <a:r>
              <a:rPr lang="en-US" dirty="0"/>
              <a:t> 4</a:t>
            </a:r>
          </a:p>
          <a:p>
            <a:r>
              <a:rPr lang="en-US" dirty="0"/>
              <a:t>vulture 1</a:t>
            </a:r>
          </a:p>
          <a:p>
            <a:r>
              <a:rPr lang="en-US" dirty="0"/>
              <a:t>pigeon 30</a:t>
            </a:r>
          </a:p>
          <a:p>
            <a:r>
              <a:rPr lang="en-US" dirty="0"/>
              <a:t>robin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39B93F-399C-984D-910B-E4F3C3BDAF91}"/>
              </a:ext>
            </a:extLst>
          </p:cNvPr>
          <p:cNvSpPr txBox="1"/>
          <p:nvPr/>
        </p:nvSpPr>
        <p:spPr>
          <a:xfrm>
            <a:off x="2579427" y="5745707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&lt;birds-</a:t>
            </a:r>
            <a:r>
              <a:rPr lang="en-US" dirty="0" err="1"/>
              <a:t>repeats.txt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5002005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2F6997-8269-784F-87ED-B03F889DEC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Then our current program fails, because if you see 2 eagles and then 4 eagles, the 4 eagles will overwrite the 2 eagles. Wrong!</a:t>
            </a:r>
          </a:p>
          <a:p>
            <a:r>
              <a:rPr lang="en-US" dirty="0"/>
              <a:t>But we can fix this easily.</a:t>
            </a:r>
          </a:p>
        </p:txBody>
      </p:sp>
    </p:spTree>
    <p:extLst>
      <p:ext uri="{BB962C8B-B14F-4D97-AF65-F5344CB8AC3E}">
        <p14:creationId xmlns:p14="http://schemas.microsoft.com/office/powerpoint/2010/main" val="4328203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2332D5A-B05C-AF4A-AFEC-83DF58EE06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9F22A2-6A92-384F-9FF9-56AE9A6AF79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49123" y="359330"/>
            <a:ext cx="10955577" cy="5910977"/>
          </a:xfrm>
        </p:spPr>
        <p:txBody>
          <a:bodyPr/>
          <a:lstStyle/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birds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=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{}</a:t>
            </a:r>
          </a:p>
          <a:p>
            <a:endParaRPr lang="en-US" b="1" dirty="0"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f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=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open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</a:t>
            </a:r>
            <a:r>
              <a:rPr lang="en-US" b="1" dirty="0" err="1">
                <a:solidFill>
                  <a:srgbClr val="4E9A06"/>
                </a:solidFill>
                <a:latin typeface="Consolas" panose="020B0609020204030204" pitchFamily="49" charset="0"/>
              </a:rPr>
              <a:t>birds_repeats.txt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for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line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in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f: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fields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=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line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split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bird_name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=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fields[</a:t>
            </a:r>
            <a:r>
              <a:rPr lang="en-US" b="1" dirty="0">
                <a:solidFill>
                  <a:srgbClr val="0000CF"/>
                </a:solidFill>
                <a:latin typeface="Consolas" panose="020B0609020204030204" pitchFamily="49" charset="0"/>
              </a:rPr>
              <a:t>0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bird_count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=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(fields[</a:t>
            </a:r>
            <a:r>
              <a:rPr lang="en-US" b="1" dirty="0">
                <a:solidFill>
                  <a:srgbClr val="0000CF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b="1" dirty="0">
                <a:highlight>
                  <a:srgbClr val="FFFF00"/>
                </a:highlight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204A87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if </a:t>
            </a:r>
            <a:r>
              <a:rPr lang="en-US" b="1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bird_name</a:t>
            </a:r>
            <a:r>
              <a:rPr lang="en-US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204A87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in </a:t>
            </a:r>
            <a:r>
              <a:rPr lang="en-US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birds:</a:t>
            </a:r>
          </a:p>
          <a:p>
            <a:r>
              <a:rPr lang="en-US" b="1" dirty="0">
                <a:highlight>
                  <a:srgbClr val="FFFF00"/>
                </a:highlight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birds[</a:t>
            </a:r>
            <a:r>
              <a:rPr lang="en-US" b="1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bird_name</a:t>
            </a:r>
            <a:r>
              <a:rPr lang="en-US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] </a:t>
            </a:r>
            <a:r>
              <a:rPr lang="en-US" b="1" dirty="0">
                <a:solidFill>
                  <a:srgbClr val="CE5C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= </a:t>
            </a:r>
            <a:r>
              <a:rPr lang="en-US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birds[</a:t>
            </a:r>
            <a:r>
              <a:rPr lang="en-US" b="1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bird_name</a:t>
            </a:r>
            <a:r>
              <a:rPr lang="en-US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] </a:t>
            </a:r>
            <a:r>
              <a:rPr lang="en-US" b="1" dirty="0">
                <a:solidFill>
                  <a:srgbClr val="CE5C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+ </a:t>
            </a:r>
            <a:r>
              <a:rPr lang="en-US" b="1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bird_count</a:t>
            </a:r>
            <a:endParaRPr lang="en-US" b="1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highlight>
                  <a:srgbClr val="FFFF00"/>
                </a:highlight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204A87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else</a:t>
            </a:r>
            <a:r>
              <a:rPr lang="en-US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1" dirty="0">
                <a:highlight>
                  <a:srgbClr val="FFFF00"/>
                </a:highlight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birds[</a:t>
            </a:r>
            <a:r>
              <a:rPr lang="en-US" b="1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bird_name</a:t>
            </a:r>
            <a:r>
              <a:rPr lang="en-US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] </a:t>
            </a:r>
            <a:r>
              <a:rPr lang="en-US" b="1" dirty="0">
                <a:solidFill>
                  <a:srgbClr val="CE5C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= </a:t>
            </a:r>
            <a:r>
              <a:rPr lang="en-US" b="1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bird_count</a:t>
            </a:r>
            <a:endParaRPr lang="en-US" b="1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close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endParaRPr lang="en-US" b="1" dirty="0">
              <a:latin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59FB74-6900-C047-B126-1A0CCBC6B06B}"/>
              </a:ext>
            </a:extLst>
          </p:cNvPr>
          <p:cNvSpPr txBox="1"/>
          <p:nvPr/>
        </p:nvSpPr>
        <p:spPr>
          <a:xfrm>
            <a:off x="2210937" y="6564573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&lt;birds2.py&gt;</a:t>
            </a:r>
          </a:p>
        </p:txBody>
      </p:sp>
    </p:spTree>
    <p:extLst>
      <p:ext uri="{BB962C8B-B14F-4D97-AF65-F5344CB8AC3E}">
        <p14:creationId xmlns:p14="http://schemas.microsoft.com/office/powerpoint/2010/main" val="19193181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D82BD1-7E22-8445-A7CF-7B2864EEC5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only difference is in the lines where we add the new pair to the dictionary</a:t>
            </a:r>
          </a:p>
          <a:p>
            <a:r>
              <a:rPr lang="en-US" dirty="0"/>
              <a:t>Now if the pair is already there, we </a:t>
            </a:r>
            <a:r>
              <a:rPr lang="en-US" i="1" dirty="0"/>
              <a:t>add</a:t>
            </a:r>
            <a:r>
              <a:rPr lang="en-US" dirty="0"/>
              <a:t> the new count to the previous value</a:t>
            </a:r>
          </a:p>
          <a:p>
            <a:r>
              <a:rPr lang="en-US" dirty="0"/>
              <a:t>If it isn't, we create a new key/value pair</a:t>
            </a:r>
          </a:p>
        </p:txBody>
      </p:sp>
    </p:spTree>
    <p:extLst>
      <p:ext uri="{BB962C8B-B14F-4D97-AF65-F5344CB8AC3E}">
        <p14:creationId xmlns:p14="http://schemas.microsoft.com/office/powerpoint/2010/main" val="20329942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8F753D4-3CDD-D446-BFDC-48713E2FA0D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$ python birds2.py</a:t>
            </a:r>
          </a:p>
        </p:txBody>
      </p:sp>
    </p:spTree>
    <p:extLst>
      <p:ext uri="{BB962C8B-B14F-4D97-AF65-F5344CB8AC3E}">
        <p14:creationId xmlns:p14="http://schemas.microsoft.com/office/powerpoint/2010/main" val="259358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D82BD1-7E22-8445-A7CF-7B2864EEC5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Both of these programs follow a common pattern for text files containing data</a:t>
            </a:r>
          </a:p>
          <a:p>
            <a:r>
              <a:rPr lang="en-US" dirty="0"/>
              <a:t>Each line in the file is a </a:t>
            </a:r>
            <a:r>
              <a:rPr lang="en-US" i="1" dirty="0"/>
              <a:t>row</a:t>
            </a:r>
            <a:r>
              <a:rPr lang="en-US" dirty="0"/>
              <a:t> of data of some sort. So we work with the file line-by-line, using </a:t>
            </a:r>
            <a:r>
              <a:rPr lang="en-US" dirty="0" err="1"/>
              <a:t>readlines</a:t>
            </a:r>
            <a:r>
              <a:rPr lang="en-US" dirty="0"/>
              <a:t>, </a:t>
            </a:r>
            <a:r>
              <a:rPr lang="en-US" dirty="0" err="1"/>
              <a:t>splitlines</a:t>
            </a:r>
            <a:r>
              <a:rPr lang="en-US" dirty="0"/>
              <a:t>, or a for loop</a:t>
            </a:r>
          </a:p>
          <a:p>
            <a:r>
              <a:rPr lang="en-US" dirty="0"/>
              <a:t>We then break each row apart into </a:t>
            </a:r>
            <a:r>
              <a:rPr lang="en-US" i="1" dirty="0"/>
              <a:t>fields</a:t>
            </a:r>
            <a:r>
              <a:rPr lang="en-US" dirty="0"/>
              <a:t> that have specific meanings using split() </a:t>
            </a:r>
          </a:p>
          <a:p>
            <a:r>
              <a:rPr lang="en-US" dirty="0"/>
              <a:t>File formats are very closely linked to the functions we use </a:t>
            </a:r>
            <a:r>
              <a:rPr lang="en-US"/>
              <a:t>to read </a:t>
            </a:r>
            <a:r>
              <a:rPr lang="en-US" dirty="0"/>
              <a:t>and write them</a:t>
            </a:r>
          </a:p>
        </p:txBody>
      </p:sp>
    </p:spTree>
    <p:extLst>
      <p:ext uri="{BB962C8B-B14F-4D97-AF65-F5344CB8AC3E}">
        <p14:creationId xmlns:p14="http://schemas.microsoft.com/office/powerpoint/2010/main" val="33108810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6E88012-EA37-4246-8DA9-19B4AF6595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44863" y="1143000"/>
            <a:ext cx="7593012" cy="217700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3</a:t>
            </a:r>
          </a:p>
          <a:p>
            <a:r>
              <a:rPr lang="en-US" dirty="0">
                <a:solidFill>
                  <a:schemeClr val="bg1"/>
                </a:solidFill>
              </a:rPr>
              <a:t>CTECH403_M3_03</a:t>
            </a:r>
          </a:p>
          <a:p>
            <a:r>
              <a:rPr lang="en-US" dirty="0">
                <a:solidFill>
                  <a:schemeClr val="bg1"/>
                </a:solidFill>
              </a:rPr>
              <a:t>JSON</a:t>
            </a:r>
          </a:p>
        </p:txBody>
      </p:sp>
    </p:spTree>
    <p:extLst>
      <p:ext uri="{BB962C8B-B14F-4D97-AF65-F5344CB8AC3E}">
        <p14:creationId xmlns:p14="http://schemas.microsoft.com/office/powerpoint/2010/main" val="1564437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457FAC1-7FBB-2046-A41D-AB8DDA622C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Now that we know about files and about complex data, we're ready to put the two together for real.</a:t>
            </a:r>
          </a:p>
          <a:p>
            <a:r>
              <a:rPr lang="en-US" dirty="0"/>
              <a:t>We're going to look at our first real file format. It's called JSON, it is extremely flexible, and fits so cleanly with Python data structures that it's a thing of beauty.</a:t>
            </a:r>
          </a:p>
          <a:p>
            <a:r>
              <a:rPr lang="en-US" dirty="0"/>
              <a:t>("JSON" is short for "</a:t>
            </a:r>
            <a:r>
              <a:rPr lang="en-US" dirty="0" err="1"/>
              <a:t>Javascript</a:t>
            </a:r>
            <a:r>
              <a:rPr lang="en-US" dirty="0"/>
              <a:t> Object Notation," a name that is both inaccurate and unhelpful, so feel free to forget this fact.)</a:t>
            </a:r>
          </a:p>
        </p:txBody>
      </p:sp>
    </p:spTree>
    <p:extLst>
      <p:ext uri="{BB962C8B-B14F-4D97-AF65-F5344CB8AC3E}">
        <p14:creationId xmlns:p14="http://schemas.microsoft.com/office/powerpoint/2010/main" val="39087910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579A61-9B6D-BC4F-B274-2F85B6331B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We've seen one way to store a dictionary in a text file: each pair goes on a line, separated by a space.</a:t>
            </a:r>
          </a:p>
          <a:p>
            <a:r>
              <a:rPr lang="en-US" dirty="0"/>
              <a:t>Here's another way:</a:t>
            </a:r>
          </a:p>
        </p:txBody>
      </p:sp>
    </p:spTree>
    <p:extLst>
      <p:ext uri="{BB962C8B-B14F-4D97-AF65-F5344CB8AC3E}">
        <p14:creationId xmlns:p14="http://schemas.microsoft.com/office/powerpoint/2010/main" val="5468623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040F48-7474-FD4B-8CD1-3F6743446E9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20B6DE-3A01-014D-BA1E-B84193C650D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49123" y="368778"/>
            <a:ext cx="10955577" cy="924997"/>
          </a:xfrm>
        </p:spPr>
        <p:txBody>
          <a:bodyPr/>
          <a:lstStyle/>
          <a:p>
            <a:r>
              <a:rPr lang="en-US" dirty="0"/>
              <a:t>{"sparrow":4," canary":4, "parrot":2, "bluejay":1, "macaw":8, "crow":3, "robin":1, "pigeon":30, "vulture":3, "eagle":2, "hawk":6}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65D12F-02C9-7844-B54D-5CE7BBFF8FB7}"/>
              </a:ext>
            </a:extLst>
          </p:cNvPr>
          <p:cNvSpPr txBox="1"/>
          <p:nvPr/>
        </p:nvSpPr>
        <p:spPr>
          <a:xfrm>
            <a:off x="2074460" y="6100549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  <a:r>
              <a:rPr lang="en-US" dirty="0" err="1"/>
              <a:t>birds.json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2904792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AC24489-C530-754C-821C-0108BF4288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might say, isn't that just a Python dictionary?</a:t>
            </a:r>
          </a:p>
          <a:p>
            <a:r>
              <a:rPr lang="en-US" dirty="0"/>
              <a:t>And I'd say, yes, it is.</a:t>
            </a:r>
          </a:p>
          <a:p>
            <a:r>
              <a:rPr lang="en-US" dirty="0"/>
              <a:t>We </a:t>
            </a:r>
            <a:r>
              <a:rPr lang="en-US" i="1" dirty="0"/>
              <a:t>already have</a:t>
            </a:r>
            <a:r>
              <a:rPr lang="en-US" dirty="0"/>
              <a:t> a good file format for writing out the contents of a Python dictionary. Just use the same syntax we use in Python programs: curly brace at the start, curly brace at the end, pairs separated with commas, colons between each element of the pair, and quotation marks around strings. </a:t>
            </a:r>
          </a:p>
        </p:txBody>
      </p:sp>
    </p:spTree>
    <p:extLst>
      <p:ext uri="{BB962C8B-B14F-4D97-AF65-F5344CB8AC3E}">
        <p14:creationId xmlns:p14="http://schemas.microsoft.com/office/powerpoint/2010/main" val="6612886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CC6D02-31AE-8844-841A-280FBC8819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That's the idea behind JSON</a:t>
            </a:r>
          </a:p>
          <a:p>
            <a:r>
              <a:rPr lang="en-US" dirty="0"/>
              <a:t>It's a file format that looks and works very much Python syntax</a:t>
            </a:r>
          </a:p>
          <a:p>
            <a:r>
              <a:rPr lang="en-US" dirty="0"/>
              <a:t>Here is a JSON file. This is a list of courses offered at an imaginary college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7337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040F48-7474-FD4B-8CD1-3F6743446E9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20B6DE-3A01-014D-BA1E-B84193C650D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49123" y="368778"/>
            <a:ext cx="10955577" cy="4664482"/>
          </a:xfrm>
        </p:spPr>
        <p:txBody>
          <a:bodyPr/>
          <a:lstStyle/>
          <a:p>
            <a:r>
              <a:rPr lang="en-US" dirty="0"/>
              <a:t>[</a:t>
            </a:r>
          </a:p>
          <a:p>
            <a:r>
              <a:rPr lang="en-US" dirty="0"/>
              <a:t>    {"course id": 1000,</a:t>
            </a:r>
          </a:p>
          <a:p>
            <a:r>
              <a:rPr lang="en-US" dirty="0"/>
              <a:t>        "name": "General Chemistry",</a:t>
            </a:r>
          </a:p>
          <a:p>
            <a:r>
              <a:rPr lang="en-US" dirty="0"/>
              <a:t>        "times": ["M10", "W10"],</a:t>
            </a:r>
          </a:p>
          <a:p>
            <a:r>
              <a:rPr lang="en-US" dirty="0"/>
              <a:t>        "room": "Lecture Hall 102",</a:t>
            </a:r>
          </a:p>
          <a:p>
            <a:r>
              <a:rPr lang="en-US" dirty="0"/>
              <a:t>        "credits": 4},</a:t>
            </a:r>
          </a:p>
          <a:p>
            <a:r>
              <a:rPr lang="en-US" dirty="0"/>
              <a:t>    {"course id": 1001,</a:t>
            </a:r>
          </a:p>
          <a:p>
            <a:r>
              <a:rPr lang="en-US" dirty="0"/>
              <a:t>        "name": "Foundations of Biology",</a:t>
            </a:r>
          </a:p>
          <a:p>
            <a:r>
              <a:rPr lang="en-US" dirty="0"/>
              <a:t>        "times": ["M11", "W11", "F11"],</a:t>
            </a:r>
          </a:p>
          <a:p>
            <a:r>
              <a:rPr lang="en-US" dirty="0"/>
              <a:t>        "room": "Lecture Hall 103",</a:t>
            </a:r>
          </a:p>
          <a:p>
            <a:r>
              <a:rPr lang="en-US" dirty="0"/>
              <a:t>        "credits": 4},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65D12F-02C9-7844-B54D-5CE7BBFF8FB7}"/>
              </a:ext>
            </a:extLst>
          </p:cNvPr>
          <p:cNvSpPr txBox="1"/>
          <p:nvPr/>
        </p:nvSpPr>
        <p:spPr>
          <a:xfrm>
            <a:off x="2074460" y="610054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  <a:r>
              <a:rPr lang="en-US" dirty="0" err="1"/>
              <a:t>courses.json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6581275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E52713A-2BC3-9F42-BE60-DBF0B5CE09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What are we looking at here?</a:t>
            </a:r>
          </a:p>
          <a:p>
            <a:r>
              <a:rPr lang="en-US" dirty="0"/>
              <a:t>This looks like a nested Python data structure. There's a list of courses, each course is a dictionary, and one of the values in that dictionary is a list of meeting times.</a:t>
            </a:r>
          </a:p>
          <a:p>
            <a:r>
              <a:rPr lang="en-US" dirty="0"/>
              <a:t>In fact, we could use this, as is, in a Python program</a:t>
            </a:r>
          </a:p>
        </p:txBody>
      </p:sp>
    </p:spTree>
    <p:extLst>
      <p:ext uri="{BB962C8B-B14F-4D97-AF65-F5344CB8AC3E}">
        <p14:creationId xmlns:p14="http://schemas.microsoft.com/office/powerpoint/2010/main" val="23350265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22B376-D0D5-6043-9D39-A86379ACEBA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CD3A78-A200-6B45-AA35-01A57B58868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49123" y="368778"/>
            <a:ext cx="10955577" cy="5495479"/>
          </a:xfrm>
        </p:spPr>
        <p:txBody>
          <a:bodyPr/>
          <a:lstStyle/>
          <a:p>
            <a:r>
              <a:rPr lang="en-US" dirty="0" err="1"/>
              <a:t>all_courses</a:t>
            </a:r>
            <a:r>
              <a:rPr lang="en-US" dirty="0"/>
              <a:t> = [</a:t>
            </a:r>
          </a:p>
          <a:p>
            <a:r>
              <a:rPr lang="en-US" dirty="0"/>
              <a:t>    {"course id": 1000,</a:t>
            </a:r>
          </a:p>
          <a:p>
            <a:r>
              <a:rPr lang="en-US" dirty="0"/>
              <a:t>        "name": "General Chemistry",</a:t>
            </a:r>
          </a:p>
          <a:p>
            <a:r>
              <a:rPr lang="en-US" dirty="0"/>
              <a:t>        "times": ["M10", "W10"],</a:t>
            </a:r>
          </a:p>
          <a:p>
            <a:r>
              <a:rPr lang="en-US" dirty="0"/>
              <a:t>...</a:t>
            </a:r>
          </a:p>
          <a:p>
            <a:r>
              <a:rPr lang="en-US" dirty="0"/>
              <a:t> {"course id": 2007,</a:t>
            </a:r>
          </a:p>
          <a:p>
            <a:r>
              <a:rPr lang="en-US" dirty="0"/>
              <a:t>        "name": "Ballroom Dancing",</a:t>
            </a:r>
          </a:p>
          <a:p>
            <a:r>
              <a:rPr lang="en-US" dirty="0"/>
              <a:t>        "times": ["W6"],</a:t>
            </a:r>
          </a:p>
          <a:p>
            <a:r>
              <a:rPr lang="en-US" dirty="0"/>
              <a:t>        "room": "Event Space",</a:t>
            </a:r>
          </a:p>
          <a:p>
            <a:r>
              <a:rPr lang="en-US" dirty="0"/>
              <a:t>        "credits": 1}</a:t>
            </a:r>
          </a:p>
          <a:p>
            <a:r>
              <a:rPr lang="en-US" dirty="0"/>
              <a:t>]</a:t>
            </a:r>
          </a:p>
          <a:p>
            <a:endParaRPr lang="en-US" dirty="0"/>
          </a:p>
          <a:p>
            <a:r>
              <a:rPr lang="en-US" dirty="0"/>
              <a:t>print('There are ' + </a:t>
            </a:r>
            <a:r>
              <a:rPr lang="en-US" dirty="0" err="1"/>
              <a:t>str</a:t>
            </a:r>
            <a:r>
              <a:rPr lang="en-US" dirty="0"/>
              <a:t>(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all_courses</a:t>
            </a:r>
            <a:r>
              <a:rPr lang="en-US" dirty="0"/>
              <a:t>)) + ' courses')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B9CD21-CA7B-A747-8889-BE81FF084DE9}"/>
              </a:ext>
            </a:extLst>
          </p:cNvPr>
          <p:cNvSpPr txBox="1"/>
          <p:nvPr/>
        </p:nvSpPr>
        <p:spPr>
          <a:xfrm>
            <a:off x="2033516" y="634620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  <a:r>
              <a:rPr lang="en-US" dirty="0" err="1"/>
              <a:t>courses.py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7464693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8D925D-8D9B-FE4A-A5E9-0EE1FE23FFF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$ python </a:t>
            </a:r>
            <a:r>
              <a:rPr lang="en-US" dirty="0" err="1"/>
              <a:t>courses.py</a:t>
            </a:r>
            <a:endParaRPr lang="en-US" dirty="0"/>
          </a:p>
          <a:p>
            <a:endParaRPr lang="en-US" dirty="0"/>
          </a:p>
          <a:p>
            <a:r>
              <a:rPr lang="en-US" dirty="0"/>
              <a:t>That worked!</a:t>
            </a:r>
          </a:p>
        </p:txBody>
      </p:sp>
    </p:spTree>
    <p:extLst>
      <p:ext uri="{BB962C8B-B14F-4D97-AF65-F5344CB8AC3E}">
        <p14:creationId xmlns:p14="http://schemas.microsoft.com/office/powerpoint/2010/main" val="7857881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040651-70BF-864C-99F9-05EC0255C7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JSON is built out of some of the same basic pieces as Python data structures:</a:t>
            </a:r>
          </a:p>
          <a:p>
            <a:r>
              <a:rPr lang="en-US" dirty="0"/>
              <a:t>strings, numbers, Booleans, lists, and dictionaries</a:t>
            </a:r>
          </a:p>
          <a:p>
            <a:r>
              <a:rPr lang="en-US" dirty="0"/>
              <a:t>And they're built up in the same way, with brackets and commas for lists, and braces and commas for dictionaries</a:t>
            </a:r>
          </a:p>
          <a:p>
            <a:r>
              <a:rPr lang="en-US" dirty="0"/>
              <a:t>So you can think of JSON as a standard way of writing out and reading back any Python data structure you know how to create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7760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638D2AA-F540-9744-A6E2-9C53C5B50D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There are only three real differences:</a:t>
            </a:r>
          </a:p>
          <a:p>
            <a:r>
              <a:rPr lang="en-US" dirty="0"/>
              <a:t>First, you HAVE to use " instead of ' in JSON. All strings are surrounded by double quotes</a:t>
            </a:r>
          </a:p>
          <a:p>
            <a:r>
              <a:rPr lang="en-US" dirty="0"/>
              <a:t>Second, we put .</a:t>
            </a:r>
            <a:r>
              <a:rPr lang="en-US" dirty="0" err="1"/>
              <a:t>json</a:t>
            </a:r>
            <a:r>
              <a:rPr lang="en-US" dirty="0"/>
              <a:t> on the end of JSON files, instead of .</a:t>
            </a:r>
            <a:r>
              <a:rPr lang="en-US" dirty="0" err="1"/>
              <a:t>py</a:t>
            </a:r>
            <a:r>
              <a:rPr lang="en-US" dirty="0"/>
              <a:t>, to remind ourselves that they're JSON rather than Python</a:t>
            </a:r>
          </a:p>
          <a:p>
            <a:r>
              <a:rPr lang="en-US" dirty="0"/>
              <a:t>Third, JSON is </a:t>
            </a:r>
            <a:r>
              <a:rPr lang="en-US" i="1" dirty="0"/>
              <a:t>only</a:t>
            </a:r>
            <a:r>
              <a:rPr lang="en-US" dirty="0"/>
              <a:t> for data. It doesn't have commands, variables, control flow, any of that. Just 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122370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457FAC1-7FBB-2046-A41D-AB8DDA622C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With JSON, you can store almost any data in a file, quickly and easily.</a:t>
            </a:r>
          </a:p>
          <a:p>
            <a:r>
              <a:rPr lang="en-US" dirty="0"/>
              <a:t>JSON also makes a very useful </a:t>
            </a:r>
            <a:r>
              <a:rPr lang="en-US" i="1" dirty="0"/>
              <a:t>communication </a:t>
            </a:r>
            <a:r>
              <a:rPr lang="en-US" dirty="0"/>
              <a:t>format: if you need your program to send data to someone else's program, JSON is often a good choice because it's so easy to use</a:t>
            </a:r>
          </a:p>
          <a:p>
            <a:r>
              <a:rPr lang="en-US" dirty="0"/>
              <a:t>So JSON is a real workhorse on the web: you see it everywhere</a:t>
            </a:r>
          </a:p>
        </p:txBody>
      </p:sp>
    </p:spTree>
    <p:extLst>
      <p:ext uri="{BB962C8B-B14F-4D97-AF65-F5344CB8AC3E}">
        <p14:creationId xmlns:p14="http://schemas.microsoft.com/office/powerpoint/2010/main" val="22979974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A422EA0-1C60-6644-BD00-758E5F695F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JSON is a simple but useful file format</a:t>
            </a:r>
          </a:p>
          <a:p>
            <a:r>
              <a:rPr lang="en-US" dirty="0"/>
              <a:t>It is designed to store data in a format that reflects its structure</a:t>
            </a:r>
          </a:p>
          <a:p>
            <a:r>
              <a:rPr lang="en-US" dirty="0"/>
              <a:t>It is human-readable and (if necessary) human-writable</a:t>
            </a:r>
          </a:p>
          <a:p>
            <a:r>
              <a:rPr lang="en-US" dirty="0"/>
              <a:t>It is widely supported and easy to work with: many useful programming languages have good JSON support</a:t>
            </a:r>
          </a:p>
          <a:p>
            <a:r>
              <a:rPr lang="en-US" dirty="0"/>
              <a:t>Python makes it especially easy because Python and JSON use very similar structure</a:t>
            </a:r>
          </a:p>
          <a:p>
            <a:r>
              <a:rPr lang="en-US" dirty="0"/>
              <a:t>JSON is good for lists of dictionaries, dictionaries of lists, dictionaries of dictionaries of lists — and for anything with irregular structure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6688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6E88012-EA37-4246-8DA9-19B4AF6595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44863" y="1143000"/>
            <a:ext cx="7593012" cy="217700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3</a:t>
            </a:r>
          </a:p>
          <a:p>
            <a:r>
              <a:rPr lang="en-US" dirty="0">
                <a:solidFill>
                  <a:schemeClr val="bg1"/>
                </a:solidFill>
              </a:rPr>
              <a:t>CTECH403_M3_04</a:t>
            </a:r>
          </a:p>
          <a:p>
            <a:r>
              <a:rPr lang="en-US" dirty="0">
                <a:solidFill>
                  <a:schemeClr val="bg1"/>
                </a:solidFill>
              </a:rPr>
              <a:t>Reading JSON files</a:t>
            </a:r>
          </a:p>
        </p:txBody>
      </p:sp>
    </p:spTree>
    <p:extLst>
      <p:ext uri="{BB962C8B-B14F-4D97-AF65-F5344CB8AC3E}">
        <p14:creationId xmlns:p14="http://schemas.microsoft.com/office/powerpoint/2010/main" val="11845234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2821519-BEE3-6E49-B0BC-9133F96610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How do you actually get JSON data into your Python program?</a:t>
            </a:r>
          </a:p>
          <a:p>
            <a:r>
              <a:rPr lang="en-US" dirty="0"/>
              <a:t>You </a:t>
            </a:r>
            <a:r>
              <a:rPr lang="en-US" i="1" dirty="0"/>
              <a:t>could</a:t>
            </a:r>
            <a:r>
              <a:rPr lang="en-US" dirty="0"/>
              <a:t> just put the JSON in the .</a:t>
            </a:r>
            <a:r>
              <a:rPr lang="en-US" dirty="0" err="1"/>
              <a:t>py</a:t>
            </a:r>
            <a:r>
              <a:rPr lang="en-US" dirty="0"/>
              <a:t> file with your Python program</a:t>
            </a:r>
          </a:p>
          <a:p>
            <a:r>
              <a:rPr lang="en-US" dirty="0"/>
              <a:t>But that would make your program extremely long if you had a lot of data</a:t>
            </a:r>
          </a:p>
          <a:p>
            <a:r>
              <a:rPr lang="en-US" dirty="0"/>
              <a:t>And you couldn't make your program work with different data, which is often the point of writing a program</a:t>
            </a:r>
          </a:p>
        </p:txBody>
      </p:sp>
    </p:spTree>
    <p:extLst>
      <p:ext uri="{BB962C8B-B14F-4D97-AF65-F5344CB8AC3E}">
        <p14:creationId xmlns:p14="http://schemas.microsoft.com/office/powerpoint/2010/main" val="1248012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EA14FD5-84C6-C846-8795-CF7D6FC035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Fortunately, there is an equally convenient way. We use the </a:t>
            </a:r>
            <a:r>
              <a:rPr lang="en-US" dirty="0" err="1"/>
              <a:t>json</a:t>
            </a:r>
            <a:r>
              <a:rPr lang="en-US" dirty="0"/>
              <a:t> module.</a:t>
            </a:r>
          </a:p>
        </p:txBody>
      </p:sp>
    </p:spTree>
    <p:extLst>
      <p:ext uri="{BB962C8B-B14F-4D97-AF65-F5344CB8AC3E}">
        <p14:creationId xmlns:p14="http://schemas.microsoft.com/office/powerpoint/2010/main" val="12914414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AB4653-82DF-924F-9ADF-C7F609C433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266B24-3546-8D4E-ABDE-5F3EA1E376E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49123" y="368778"/>
            <a:ext cx="10955577" cy="2586990"/>
          </a:xfrm>
        </p:spPr>
        <p:txBody>
          <a:bodyPr/>
          <a:lstStyle/>
          <a:p>
            <a:r>
              <a:rPr lang="en-US" dirty="0"/>
              <a:t>import </a:t>
            </a:r>
            <a:r>
              <a:rPr lang="en-US" dirty="0" err="1"/>
              <a:t>json</a:t>
            </a:r>
            <a:endParaRPr lang="en-US" dirty="0"/>
          </a:p>
          <a:p>
            <a:endParaRPr lang="en-US" dirty="0"/>
          </a:p>
          <a:p>
            <a:r>
              <a:rPr lang="en-US" dirty="0"/>
              <a:t>with open('</a:t>
            </a:r>
            <a:r>
              <a:rPr lang="en-US" dirty="0" err="1"/>
              <a:t>courses.json</a:t>
            </a:r>
            <a:r>
              <a:rPr lang="en-US" dirty="0"/>
              <a:t>') as f:</a:t>
            </a:r>
          </a:p>
          <a:p>
            <a:r>
              <a:rPr lang="en-US" dirty="0"/>
              <a:t>    </a:t>
            </a:r>
            <a:r>
              <a:rPr lang="en-US" dirty="0" err="1"/>
              <a:t>all_courses</a:t>
            </a:r>
            <a:r>
              <a:rPr lang="en-US" dirty="0"/>
              <a:t> = </a:t>
            </a:r>
            <a:r>
              <a:rPr lang="en-US" dirty="0" err="1"/>
              <a:t>json.load</a:t>
            </a:r>
            <a:r>
              <a:rPr lang="en-US" dirty="0"/>
              <a:t>(f)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print('There are ' + </a:t>
            </a:r>
            <a:r>
              <a:rPr lang="en-US" dirty="0" err="1"/>
              <a:t>str</a:t>
            </a:r>
            <a:r>
              <a:rPr lang="en-US" dirty="0"/>
              <a:t>(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all_courses</a:t>
            </a:r>
            <a:r>
              <a:rPr lang="en-US" dirty="0"/>
              <a:t>)) + ' courses')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4334D8-1D24-8F4E-B909-D1903CBD288B}"/>
              </a:ext>
            </a:extLst>
          </p:cNvPr>
          <p:cNvSpPr txBox="1"/>
          <p:nvPr/>
        </p:nvSpPr>
        <p:spPr>
          <a:xfrm>
            <a:off x="3234519" y="5650173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&lt;courses2.py&gt;</a:t>
            </a:r>
          </a:p>
        </p:txBody>
      </p:sp>
    </p:spTree>
    <p:extLst>
      <p:ext uri="{BB962C8B-B14F-4D97-AF65-F5344CB8AC3E}">
        <p14:creationId xmlns:p14="http://schemas.microsoft.com/office/powerpoint/2010/main" val="41235281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10A0C-A03B-4341-8536-7D23F2FD94E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$ python courses2.py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5514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7333DA-F4EB-E440-B1E5-B3882C3A01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are we looking at here?</a:t>
            </a:r>
          </a:p>
          <a:p>
            <a:r>
              <a:rPr lang="en-US" dirty="0"/>
              <a:t>First, we </a:t>
            </a:r>
            <a:r>
              <a:rPr lang="en-US" b="1" dirty="0"/>
              <a:t>import </a:t>
            </a:r>
            <a:r>
              <a:rPr lang="en-US" b="1" dirty="0" err="1"/>
              <a:t>json</a:t>
            </a:r>
            <a:endParaRPr lang="en-US" dirty="0"/>
          </a:p>
          <a:p>
            <a:r>
              <a:rPr lang="en-US" dirty="0"/>
              <a:t>Then, we open the file the same as usual</a:t>
            </a:r>
          </a:p>
          <a:p>
            <a:r>
              <a:rPr lang="en-US" dirty="0"/>
              <a:t>Then we call </a:t>
            </a:r>
            <a:r>
              <a:rPr lang="en-US" b="1" dirty="0" err="1"/>
              <a:t>json.load</a:t>
            </a:r>
            <a:r>
              <a:rPr lang="en-US" dirty="0"/>
              <a:t>() on the file handle. That returns a Python data structure with the contents of the file, just. It's like we'd copied and pasted the entire file right there in our code.</a:t>
            </a:r>
          </a:p>
          <a:p>
            <a:r>
              <a:rPr lang="en-US" dirty="0"/>
              <a:t>Finally, we count and print the courses, just like before.</a:t>
            </a:r>
          </a:p>
        </p:txBody>
      </p:sp>
    </p:spTree>
    <p:extLst>
      <p:ext uri="{BB962C8B-B14F-4D97-AF65-F5344CB8AC3E}">
        <p14:creationId xmlns:p14="http://schemas.microsoft.com/office/powerpoint/2010/main" val="34197861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BCBCB-B8EA-254C-ACBC-CD37BB94464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This is a real data structure. It works just like you'd expect.</a:t>
            </a:r>
          </a:p>
          <a:p>
            <a:r>
              <a:rPr lang="en-US" dirty="0"/>
              <a:t>&gt;&gt;&gt; import </a:t>
            </a:r>
            <a:r>
              <a:rPr lang="en-US" dirty="0" err="1"/>
              <a:t>json</a:t>
            </a:r>
            <a:endParaRPr lang="en-US" dirty="0"/>
          </a:p>
          <a:p>
            <a:r>
              <a:rPr lang="en-US" dirty="0"/>
              <a:t>&gt;&gt;&gt; f = open('</a:t>
            </a:r>
            <a:r>
              <a:rPr lang="en-US" dirty="0" err="1"/>
              <a:t>courses.json</a:t>
            </a:r>
            <a:r>
              <a:rPr lang="en-US" dirty="0"/>
              <a:t>')</a:t>
            </a:r>
          </a:p>
          <a:p>
            <a:r>
              <a:rPr lang="en-US" dirty="0"/>
              <a:t>&gt;&gt;&gt; courses = </a:t>
            </a:r>
            <a:r>
              <a:rPr lang="en-US" dirty="0" err="1"/>
              <a:t>json.load</a:t>
            </a:r>
            <a:r>
              <a:rPr lang="en-US" dirty="0"/>
              <a:t>(f)</a:t>
            </a:r>
          </a:p>
          <a:p>
            <a:r>
              <a:rPr lang="en-US" dirty="0"/>
              <a:t>&gt;&gt;&gt; courses</a:t>
            </a:r>
          </a:p>
          <a:p>
            <a:r>
              <a:rPr lang="en-US" dirty="0"/>
              <a:t>&gt;&gt;&gt; </a:t>
            </a:r>
            <a:r>
              <a:rPr lang="en-US" dirty="0" err="1"/>
              <a:t>len</a:t>
            </a:r>
            <a:r>
              <a:rPr lang="en-US" dirty="0"/>
              <a:t>(courses)</a:t>
            </a:r>
          </a:p>
          <a:p>
            <a:r>
              <a:rPr lang="en-US" dirty="0"/>
              <a:t>&gt;&gt;&gt; courses[0]</a:t>
            </a:r>
          </a:p>
          <a:p>
            <a:r>
              <a:rPr lang="en-US" dirty="0"/>
              <a:t>&gt;&gt;&gt; courses[1]</a:t>
            </a:r>
          </a:p>
          <a:p>
            <a:r>
              <a:rPr lang="en-US" dirty="0"/>
              <a:t>&gt;&gt;&gt; courses[1]['name']</a:t>
            </a:r>
          </a:p>
          <a:p>
            <a:r>
              <a:rPr lang="en-US" dirty="0"/>
              <a:t>&gt;&gt;&gt; courses[1]['times']</a:t>
            </a:r>
          </a:p>
          <a:p>
            <a:r>
              <a:rPr lang="en-US" dirty="0"/>
              <a:t>&gt;&gt;&gt; courses[1]['times'][0]</a:t>
            </a:r>
          </a:p>
        </p:txBody>
      </p:sp>
    </p:spTree>
    <p:extLst>
      <p:ext uri="{BB962C8B-B14F-4D97-AF65-F5344CB8AC3E}">
        <p14:creationId xmlns:p14="http://schemas.microsoft.com/office/powerpoint/2010/main" val="34022064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EADBF7-A268-C84F-A2A1-1A6789081B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 can also work programmatically with this data. Let's make an alphabetical list of course names.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7824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5E5D9A-5BC3-B04B-A621-3E58154E094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7E2D11-8D60-924C-9FFD-49FB2FCE240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49123" y="368778"/>
            <a:ext cx="10955577" cy="4664482"/>
          </a:xfrm>
        </p:spPr>
        <p:txBody>
          <a:bodyPr/>
          <a:lstStyle/>
          <a:p>
            <a:r>
              <a:rPr lang="en-US" dirty="0"/>
              <a:t>import </a:t>
            </a:r>
            <a:r>
              <a:rPr lang="en-US" dirty="0" err="1"/>
              <a:t>json</a:t>
            </a:r>
            <a:endParaRPr lang="en-US" dirty="0"/>
          </a:p>
          <a:p>
            <a:endParaRPr lang="en-US" dirty="0"/>
          </a:p>
          <a:p>
            <a:r>
              <a:rPr lang="en-US" dirty="0"/>
              <a:t>with open('</a:t>
            </a:r>
            <a:r>
              <a:rPr lang="en-US" dirty="0" err="1"/>
              <a:t>courses.json</a:t>
            </a:r>
            <a:r>
              <a:rPr lang="en-US" dirty="0"/>
              <a:t>') as f:</a:t>
            </a:r>
          </a:p>
          <a:p>
            <a:r>
              <a:rPr lang="en-US" dirty="0"/>
              <a:t>    </a:t>
            </a:r>
            <a:r>
              <a:rPr lang="en-US" dirty="0" err="1"/>
              <a:t>all_courses</a:t>
            </a:r>
            <a:r>
              <a:rPr lang="en-US" dirty="0"/>
              <a:t> = </a:t>
            </a:r>
            <a:r>
              <a:rPr lang="en-US" dirty="0" err="1"/>
              <a:t>json.load</a:t>
            </a:r>
            <a:r>
              <a:rPr lang="en-US" dirty="0"/>
              <a:t>(f)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names = []</a:t>
            </a:r>
          </a:p>
          <a:p>
            <a:r>
              <a:rPr lang="en-US" dirty="0"/>
              <a:t>for course in </a:t>
            </a:r>
            <a:r>
              <a:rPr lang="en-US" dirty="0" err="1"/>
              <a:t>all_courses</a:t>
            </a:r>
            <a:r>
              <a:rPr lang="en-US" dirty="0"/>
              <a:t>:</a:t>
            </a:r>
          </a:p>
          <a:p>
            <a:r>
              <a:rPr lang="en-US" dirty="0"/>
              <a:t>    </a:t>
            </a:r>
            <a:r>
              <a:rPr lang="en-US" dirty="0" err="1"/>
              <a:t>names.append</a:t>
            </a:r>
            <a:r>
              <a:rPr lang="en-US" dirty="0"/>
              <a:t>(course['name'])</a:t>
            </a:r>
          </a:p>
          <a:p>
            <a:r>
              <a:rPr lang="en-US" dirty="0" err="1"/>
              <a:t>names.sort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/>
              <a:t>print(names)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7711C5-B472-C347-83CB-EAA0ACBB553A}"/>
              </a:ext>
            </a:extLst>
          </p:cNvPr>
          <p:cNvSpPr txBox="1"/>
          <p:nvPr/>
        </p:nvSpPr>
        <p:spPr>
          <a:xfrm>
            <a:off x="2129051" y="5677469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&lt;courses3.py&gt;</a:t>
            </a:r>
          </a:p>
        </p:txBody>
      </p:sp>
    </p:spTree>
    <p:extLst>
      <p:ext uri="{BB962C8B-B14F-4D97-AF65-F5344CB8AC3E}">
        <p14:creationId xmlns:p14="http://schemas.microsoft.com/office/powerpoint/2010/main" val="2538963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6E88012-EA37-4246-8DA9-19B4AF6595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44863" y="1143000"/>
            <a:ext cx="7593012" cy="217700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3</a:t>
            </a:r>
          </a:p>
          <a:p>
            <a:r>
              <a:rPr lang="en-US" dirty="0">
                <a:solidFill>
                  <a:schemeClr val="bg1"/>
                </a:solidFill>
              </a:rPr>
              <a:t>CTECH403_M3_02</a:t>
            </a:r>
          </a:p>
          <a:p>
            <a:r>
              <a:rPr lang="en-US" dirty="0">
                <a:solidFill>
                  <a:schemeClr val="bg1"/>
                </a:solidFill>
              </a:rPr>
              <a:t>Files and Dictionaries</a:t>
            </a:r>
          </a:p>
        </p:txBody>
      </p:sp>
    </p:spTree>
    <p:extLst>
      <p:ext uri="{BB962C8B-B14F-4D97-AF65-F5344CB8AC3E}">
        <p14:creationId xmlns:p14="http://schemas.microsoft.com/office/powerpoint/2010/main" val="37087111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BCBCB-B8EA-254C-ACBC-CD37BB94464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$ python courses3.py</a:t>
            </a:r>
          </a:p>
          <a:p>
            <a:endParaRPr lang="en-US" dirty="0"/>
          </a:p>
          <a:p>
            <a:r>
              <a:rPr lang="en-US" dirty="0"/>
              <a:t>There you go.</a:t>
            </a:r>
          </a:p>
        </p:txBody>
      </p:sp>
    </p:spTree>
    <p:extLst>
      <p:ext uri="{BB962C8B-B14F-4D97-AF65-F5344CB8AC3E}">
        <p14:creationId xmlns:p14="http://schemas.microsoft.com/office/powerpoint/2010/main" val="28031417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6E88012-EA37-4246-8DA9-19B4AF6595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44863" y="1143000"/>
            <a:ext cx="7593012" cy="217700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3</a:t>
            </a:r>
          </a:p>
          <a:p>
            <a:r>
              <a:rPr lang="en-US" dirty="0">
                <a:solidFill>
                  <a:schemeClr val="bg1"/>
                </a:solidFill>
              </a:rPr>
              <a:t>CTECH403_M3_05</a:t>
            </a:r>
          </a:p>
          <a:p>
            <a:r>
              <a:rPr lang="en-US" dirty="0">
                <a:solidFill>
                  <a:schemeClr val="bg1"/>
                </a:solidFill>
              </a:rPr>
              <a:t>Writing JSON files</a:t>
            </a:r>
          </a:p>
        </p:txBody>
      </p:sp>
    </p:spTree>
    <p:extLst>
      <p:ext uri="{BB962C8B-B14F-4D97-AF65-F5344CB8AC3E}">
        <p14:creationId xmlns:p14="http://schemas.microsoft.com/office/powerpoint/2010/main" val="6611692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FF5D91-D765-AE46-B88B-2888CB36FF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If you want to </a:t>
            </a:r>
            <a:r>
              <a:rPr lang="en-US" i="1" dirty="0"/>
              <a:t>write</a:t>
            </a:r>
            <a:r>
              <a:rPr lang="en-US" dirty="0"/>
              <a:t> JSON to a file, the function name is a little unintuitive. It's </a:t>
            </a:r>
            <a:r>
              <a:rPr lang="en-US" b="1" dirty="0"/>
              <a:t>dump()</a:t>
            </a:r>
            <a:r>
              <a:rPr lang="en-US" dirty="0"/>
              <a:t>.</a:t>
            </a:r>
          </a:p>
          <a:p>
            <a:r>
              <a:rPr lang="en-US" dirty="0"/>
              <a:t>If d is the data structure you want to write to a file, and f is a </a:t>
            </a:r>
            <a:r>
              <a:rPr lang="en-US" dirty="0" err="1"/>
              <a:t>filehandle</a:t>
            </a:r>
            <a:r>
              <a:rPr lang="en-US" dirty="0"/>
              <a:t> opened for writing, you write </a:t>
            </a:r>
            <a:r>
              <a:rPr lang="en-US" b="1" dirty="0" err="1"/>
              <a:t>json.dump</a:t>
            </a:r>
            <a:r>
              <a:rPr lang="en-US" b="1" dirty="0"/>
              <a:t>(</a:t>
            </a:r>
            <a:r>
              <a:rPr lang="en-US" b="1" dirty="0" err="1"/>
              <a:t>d,f</a:t>
            </a:r>
            <a:r>
              <a:rPr lang="en-US" b="1" dirty="0"/>
              <a:t>)</a:t>
            </a:r>
          </a:p>
          <a:p>
            <a:r>
              <a:rPr lang="en-US" dirty="0"/>
              <a:t>Let's say the registrar has decided that the 2000-level courses are harder, so all of them should come with one more credit. Let's write a program that does that.</a:t>
            </a:r>
          </a:p>
        </p:txBody>
      </p:sp>
    </p:spTree>
    <p:extLst>
      <p:ext uri="{BB962C8B-B14F-4D97-AF65-F5344CB8AC3E}">
        <p14:creationId xmlns:p14="http://schemas.microsoft.com/office/powerpoint/2010/main" val="36050906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95E648-621B-D24E-9398-C5B081E44E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BC5774-AF21-9844-9014-0C114D9ACEB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49123" y="368778"/>
            <a:ext cx="10955577" cy="4664482"/>
          </a:xfrm>
        </p:spPr>
        <p:txBody>
          <a:bodyPr/>
          <a:lstStyle/>
          <a:p>
            <a:r>
              <a:rPr lang="en-US" dirty="0"/>
              <a:t>import </a:t>
            </a:r>
            <a:r>
              <a:rPr lang="en-US" dirty="0" err="1"/>
              <a:t>json</a:t>
            </a:r>
            <a:endParaRPr lang="en-US" dirty="0"/>
          </a:p>
          <a:p>
            <a:endParaRPr lang="en-US" dirty="0"/>
          </a:p>
          <a:p>
            <a:r>
              <a:rPr lang="en-US" dirty="0"/>
              <a:t>with open('</a:t>
            </a:r>
            <a:r>
              <a:rPr lang="en-US" dirty="0" err="1"/>
              <a:t>courses.json</a:t>
            </a:r>
            <a:r>
              <a:rPr lang="en-US" dirty="0"/>
              <a:t>') as </a:t>
            </a:r>
            <a:r>
              <a:rPr lang="en-US" dirty="0" err="1"/>
              <a:t>f_in</a:t>
            </a:r>
            <a:r>
              <a:rPr lang="en-US" dirty="0"/>
              <a:t>:</a:t>
            </a:r>
          </a:p>
          <a:p>
            <a:r>
              <a:rPr lang="en-US" dirty="0"/>
              <a:t>    </a:t>
            </a:r>
            <a:r>
              <a:rPr lang="en-US" dirty="0" err="1"/>
              <a:t>all_courses</a:t>
            </a:r>
            <a:r>
              <a:rPr lang="en-US" dirty="0"/>
              <a:t> = </a:t>
            </a:r>
            <a:r>
              <a:rPr lang="en-US" dirty="0" err="1"/>
              <a:t>json.load</a:t>
            </a:r>
            <a:r>
              <a:rPr lang="en-US" dirty="0"/>
              <a:t>(</a:t>
            </a:r>
            <a:r>
              <a:rPr lang="en-US" dirty="0" err="1"/>
              <a:t>f_in</a:t>
            </a:r>
            <a:r>
              <a:rPr lang="en-US" dirty="0"/>
              <a:t>)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for course in </a:t>
            </a:r>
            <a:r>
              <a:rPr lang="en-US" dirty="0" err="1"/>
              <a:t>all_courses</a:t>
            </a:r>
            <a:r>
              <a:rPr lang="en-US" dirty="0"/>
              <a:t>:</a:t>
            </a:r>
          </a:p>
          <a:p>
            <a:r>
              <a:rPr lang="en-US" dirty="0"/>
              <a:t>    if course['course id'] &gt;= 2000:</a:t>
            </a:r>
          </a:p>
          <a:p>
            <a:r>
              <a:rPr lang="en-US" dirty="0"/>
              <a:t>        course['credits'] += 1</a:t>
            </a:r>
          </a:p>
          <a:p>
            <a:endParaRPr lang="en-US" dirty="0"/>
          </a:p>
          <a:p>
            <a:r>
              <a:rPr lang="en-US" dirty="0"/>
              <a:t>with open('courses-</a:t>
            </a:r>
            <a:r>
              <a:rPr lang="en-US" dirty="0" err="1"/>
              <a:t>out.json</a:t>
            </a:r>
            <a:r>
              <a:rPr lang="en-US" dirty="0"/>
              <a:t>', 'w') as </a:t>
            </a:r>
            <a:r>
              <a:rPr lang="en-US" dirty="0" err="1"/>
              <a:t>f_out</a:t>
            </a:r>
            <a:r>
              <a:rPr lang="en-US" dirty="0"/>
              <a:t>:</a:t>
            </a:r>
          </a:p>
          <a:p>
            <a:r>
              <a:rPr lang="en-US" dirty="0"/>
              <a:t>    </a:t>
            </a:r>
            <a:r>
              <a:rPr lang="en-US" dirty="0" err="1">
                <a:highlight>
                  <a:srgbClr val="FFFF00"/>
                </a:highlight>
              </a:rPr>
              <a:t>json.dump</a:t>
            </a:r>
            <a:r>
              <a:rPr lang="en-US" dirty="0">
                <a:highlight>
                  <a:srgbClr val="FFFF00"/>
                </a:highlight>
              </a:rPr>
              <a:t>(</a:t>
            </a:r>
            <a:r>
              <a:rPr lang="en-US" dirty="0" err="1">
                <a:highlight>
                  <a:srgbClr val="FFFF00"/>
                </a:highlight>
              </a:rPr>
              <a:t>all_courses</a:t>
            </a:r>
            <a:r>
              <a:rPr lang="en-US" dirty="0">
                <a:highlight>
                  <a:srgbClr val="FFFF00"/>
                </a:highlight>
              </a:rPr>
              <a:t>, </a:t>
            </a:r>
            <a:r>
              <a:rPr lang="en-US" dirty="0" err="1">
                <a:highlight>
                  <a:srgbClr val="FFFF00"/>
                </a:highlight>
              </a:rPr>
              <a:t>f_out</a:t>
            </a:r>
            <a:r>
              <a:rPr lang="en-US" dirty="0">
                <a:highlight>
                  <a:srgbClr val="FFFF00"/>
                </a:highlight>
              </a:rPr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57E64B-4D71-1742-8AD9-DFC2E994939E}"/>
              </a:ext>
            </a:extLst>
          </p:cNvPr>
          <p:cNvSpPr txBox="1"/>
          <p:nvPr/>
        </p:nvSpPr>
        <p:spPr>
          <a:xfrm>
            <a:off x="3603009" y="6045958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&lt;courses4.py&gt;</a:t>
            </a:r>
          </a:p>
        </p:txBody>
      </p:sp>
    </p:spTree>
    <p:extLst>
      <p:ext uri="{BB962C8B-B14F-4D97-AF65-F5344CB8AC3E}">
        <p14:creationId xmlns:p14="http://schemas.microsoft.com/office/powerpoint/2010/main" val="26221648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F3BBD2-773B-6E4D-8A6B-E55A13333F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few notes.</a:t>
            </a:r>
          </a:p>
          <a:p>
            <a:r>
              <a:rPr lang="en-US" dirty="0"/>
              <a:t>First, because lists and dictionaries are mutable, we can just modify </a:t>
            </a:r>
            <a:r>
              <a:rPr lang="en-US" dirty="0" err="1"/>
              <a:t>all_courses</a:t>
            </a:r>
            <a:endParaRPr lang="en-US" dirty="0"/>
          </a:p>
          <a:p>
            <a:r>
              <a:rPr lang="en-US" dirty="0"/>
              <a:t>Second, note that we have to open the output file for </a:t>
            </a:r>
            <a:r>
              <a:rPr lang="en-US" i="1" dirty="0"/>
              <a:t>writing</a:t>
            </a:r>
            <a:endParaRPr lang="en-US" dirty="0"/>
          </a:p>
          <a:p>
            <a:r>
              <a:rPr lang="en-US" dirty="0"/>
              <a:t>Third, let's actually look at the output file: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0859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D7A88E-AD94-254C-9ABC-E3E9C641EFE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1EE022-D729-5E49-9710-C58E7C4E98C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49123" y="368778"/>
            <a:ext cx="10955577" cy="3417987"/>
          </a:xfrm>
        </p:spPr>
        <p:txBody>
          <a:bodyPr/>
          <a:lstStyle/>
          <a:p>
            <a:r>
              <a:rPr lang="en-US" dirty="0"/>
              <a:t>[{"course id": 1000, "name": "General Chemistry", "times": ["M10", "W10"], "room": "Lecture Hall 102", "credits": 4}, {"course id": 1001, "name": "Foundations of Biology", "times": ["M11", "W11", "F11"], "room": "Lecture Hall 103", "credits": 4}, {"course id": 1003, "name": "Classics of World Literature", "times": ["M11", "Th11"], "room": "Auditorium", "credits": 4}, {"course id": 1004, "name": "Introduction to European History", "times": ["T1", "Th1"], "room": "Lecture Hall 102", "credits": 4}, {"course id": 1005, "name": "Introduction to Asian History", "times": ["T2", "Th2"], "room": "Lecture Hall 102", "credits": 4},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0621C0-8850-7D44-B5CB-B4064799362E}"/>
              </a:ext>
            </a:extLst>
          </p:cNvPr>
          <p:cNvSpPr txBox="1"/>
          <p:nvPr/>
        </p:nvSpPr>
        <p:spPr>
          <a:xfrm>
            <a:off x="2784143" y="5349922"/>
            <a:ext cx="2274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  <a:r>
              <a:rPr lang="en-US" dirty="0" err="1"/>
              <a:t>coursees-out.json</a:t>
            </a:r>
            <a:r>
              <a:rPr lang="en-US" dirty="0"/>
              <a:t>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2243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FBCB87-F08F-2042-A871-1F1C02A1CE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This is dense.</a:t>
            </a:r>
          </a:p>
          <a:p>
            <a:r>
              <a:rPr lang="en-US" dirty="0"/>
              <a:t>What happened is that all of the spacing and newlines in our original .</a:t>
            </a:r>
            <a:r>
              <a:rPr lang="en-US" dirty="0" err="1"/>
              <a:t>json</a:t>
            </a:r>
            <a:r>
              <a:rPr lang="en-US" dirty="0"/>
              <a:t> are gone</a:t>
            </a:r>
          </a:p>
          <a:p>
            <a:r>
              <a:rPr lang="en-US" dirty="0"/>
              <a:t>dump() doesn't know how you might want the </a:t>
            </a:r>
            <a:r>
              <a:rPr lang="en-US" dirty="0" err="1"/>
              <a:t>json</a:t>
            </a:r>
            <a:r>
              <a:rPr lang="en-US" dirty="0"/>
              <a:t> file formatted, so it doesn't even try</a:t>
            </a:r>
          </a:p>
          <a:p>
            <a:r>
              <a:rPr lang="en-US" dirty="0"/>
              <a:t>it contains exactly the same data, as far as the Python data structure is concerned</a:t>
            </a:r>
          </a:p>
          <a:p>
            <a:r>
              <a:rPr lang="en-US" dirty="0"/>
              <a:t>once you start saving JSON and sending it around, don't expect the output to be identical to the input. Pretty formatting will get lost</a:t>
            </a:r>
          </a:p>
        </p:txBody>
      </p:sp>
    </p:spTree>
    <p:extLst>
      <p:ext uri="{BB962C8B-B14F-4D97-AF65-F5344CB8AC3E}">
        <p14:creationId xmlns:p14="http://schemas.microsoft.com/office/powerpoint/2010/main" val="7818050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7765809-3F59-EE4A-97FE-2436EFF416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Finally, here are two useful methods for working with JSON</a:t>
            </a:r>
          </a:p>
          <a:p>
            <a:r>
              <a:rPr lang="en-US" dirty="0"/>
              <a:t>Sometimes you get your JSON some other way than in a file — you might have it in a string, for instance.</a:t>
            </a:r>
          </a:p>
          <a:p>
            <a:r>
              <a:rPr lang="en-US" dirty="0"/>
              <a:t>You can read the data structure in from a string using </a:t>
            </a:r>
            <a:r>
              <a:rPr lang="en-US" b="1" dirty="0"/>
              <a:t>d = </a:t>
            </a:r>
            <a:r>
              <a:rPr lang="en-US" b="1" dirty="0" err="1"/>
              <a:t>json.loads</a:t>
            </a:r>
            <a:r>
              <a:rPr lang="en-US" b="1" dirty="0"/>
              <a:t>(s) </a:t>
            </a:r>
            <a:r>
              <a:rPr lang="en-US" dirty="0"/>
              <a:t>and write it out to a string using </a:t>
            </a:r>
            <a:r>
              <a:rPr lang="en-US" b="1" dirty="0"/>
              <a:t>s = </a:t>
            </a:r>
            <a:r>
              <a:rPr lang="en-US" b="1" dirty="0" err="1"/>
              <a:t>json.dumps</a:t>
            </a:r>
            <a:r>
              <a:rPr lang="en-US" b="1" dirty="0"/>
              <a:t>(d)</a:t>
            </a:r>
            <a:endParaRPr lang="en-US" dirty="0"/>
          </a:p>
          <a:p>
            <a:r>
              <a:rPr lang="en-US" dirty="0"/>
              <a:t>This lets you easily convert any Python data structure built with lists and dictionaries to and from a string</a:t>
            </a:r>
          </a:p>
        </p:txBody>
      </p:sp>
    </p:spTree>
    <p:extLst>
      <p:ext uri="{BB962C8B-B14F-4D97-AF65-F5344CB8AC3E}">
        <p14:creationId xmlns:p14="http://schemas.microsoft.com/office/powerpoint/2010/main" val="2203431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D71A82F-6D94-2A4C-8809-D36AF020C2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We're going to warm up by thinking about files in a different way — we'll use files to hold the contents of a dictionary.</a:t>
            </a:r>
          </a:p>
          <a:p>
            <a:r>
              <a:rPr lang="en-US" dirty="0"/>
              <a:t>Suppose we run the aviary section of a zoo.</a:t>
            </a:r>
          </a:p>
          <a:p>
            <a:r>
              <a:rPr lang="en-US" dirty="0"/>
              <a:t>Here's a text file </a:t>
            </a:r>
          </a:p>
          <a:p>
            <a:r>
              <a:rPr lang="en-US" dirty="0"/>
              <a:t>Each line contains the name of a bird and how many of them there are in the zoo, separated by a space</a:t>
            </a:r>
          </a:p>
        </p:txBody>
      </p:sp>
    </p:spTree>
    <p:extLst>
      <p:ext uri="{BB962C8B-B14F-4D97-AF65-F5344CB8AC3E}">
        <p14:creationId xmlns:p14="http://schemas.microsoft.com/office/powerpoint/2010/main" val="1428844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88443E6-C573-5B42-935A-5265C158BA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13DF52-4BD4-4544-BC4A-8105A42C3F1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49123" y="359330"/>
            <a:ext cx="10955577" cy="4664482"/>
          </a:xfrm>
        </p:spPr>
        <p:txBody>
          <a:bodyPr/>
          <a:lstStyle/>
          <a:p>
            <a:r>
              <a:rPr lang="en-US" b="1" dirty="0"/>
              <a:t>sparrow 4</a:t>
            </a:r>
          </a:p>
          <a:p>
            <a:r>
              <a:rPr lang="en-US" b="1" dirty="0"/>
              <a:t>canary 4</a:t>
            </a:r>
          </a:p>
          <a:p>
            <a:r>
              <a:rPr lang="en-US" b="1" dirty="0"/>
              <a:t>parrot 2</a:t>
            </a:r>
          </a:p>
          <a:p>
            <a:r>
              <a:rPr lang="en-US" b="1" dirty="0" err="1"/>
              <a:t>bluejay</a:t>
            </a:r>
            <a:r>
              <a:rPr lang="en-US" b="1" dirty="0"/>
              <a:t> 1</a:t>
            </a:r>
          </a:p>
          <a:p>
            <a:r>
              <a:rPr lang="en-US" b="1" dirty="0"/>
              <a:t>macaw 8</a:t>
            </a:r>
          </a:p>
          <a:p>
            <a:r>
              <a:rPr lang="en-US" b="1" dirty="0"/>
              <a:t>crow 3</a:t>
            </a:r>
          </a:p>
          <a:p>
            <a:r>
              <a:rPr lang="en-US" b="1" dirty="0"/>
              <a:t>robin 1</a:t>
            </a:r>
          </a:p>
          <a:p>
            <a:r>
              <a:rPr lang="en-US" b="1" dirty="0"/>
              <a:t>pigeon 30</a:t>
            </a:r>
          </a:p>
          <a:p>
            <a:r>
              <a:rPr lang="en-US" b="1" dirty="0"/>
              <a:t>vulture 3</a:t>
            </a:r>
          </a:p>
          <a:p>
            <a:r>
              <a:rPr lang="en-US" b="1" dirty="0"/>
              <a:t>eagle 2</a:t>
            </a:r>
          </a:p>
          <a:p>
            <a:r>
              <a:rPr lang="en-US" b="1" dirty="0"/>
              <a:t>hawk 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39B93F-399C-984D-910B-E4F3C3BDAF91}"/>
              </a:ext>
            </a:extLst>
          </p:cNvPr>
          <p:cNvSpPr txBox="1"/>
          <p:nvPr/>
        </p:nvSpPr>
        <p:spPr>
          <a:xfrm>
            <a:off x="2579427" y="5745707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  <a:r>
              <a:rPr lang="en-US" dirty="0" err="1"/>
              <a:t>birds.txt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910209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3CFE53B-E26A-324F-8F8F-E0EB261664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Let's print out the birds of which there are more than 5.</a:t>
            </a:r>
          </a:p>
          <a:p>
            <a:r>
              <a:rPr lang="en-US" dirty="0"/>
              <a:t>A dictionary is the natural way to keep track of the birds and their associated counts</a:t>
            </a:r>
          </a:p>
          <a:p>
            <a:r>
              <a:rPr lang="en-US" dirty="0"/>
              <a:t>Bird's name is the key, the count is the value</a:t>
            </a:r>
          </a:p>
          <a:p>
            <a:r>
              <a:rPr lang="en-US" dirty="0"/>
              <a:t>So here's a program that reads this file into a dictionary and then checks the counts</a:t>
            </a:r>
          </a:p>
        </p:txBody>
      </p:sp>
    </p:spTree>
    <p:extLst>
      <p:ext uri="{BB962C8B-B14F-4D97-AF65-F5344CB8AC3E}">
        <p14:creationId xmlns:p14="http://schemas.microsoft.com/office/powerpoint/2010/main" val="2870703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28E32FE-3274-4E4F-A2C5-5B965B5804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B9BC01-0ED5-3049-A807-F96C2DDB52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49123" y="359330"/>
            <a:ext cx="10955577" cy="5495479"/>
          </a:xfrm>
        </p:spPr>
        <p:txBody>
          <a:bodyPr/>
          <a:lstStyle/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birds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=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{}</a:t>
            </a:r>
          </a:p>
          <a:p>
            <a:endParaRPr lang="en-US" b="1" dirty="0"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f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=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open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</a:t>
            </a:r>
            <a:r>
              <a:rPr lang="en-US" b="1" dirty="0" err="1">
                <a:solidFill>
                  <a:srgbClr val="4E9A06"/>
                </a:solidFill>
                <a:latin typeface="Consolas" panose="020B0609020204030204" pitchFamily="49" charset="0"/>
              </a:rPr>
              <a:t>birds.txt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for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line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in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f: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fields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=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line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split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bird_name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=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fields[</a:t>
            </a:r>
            <a:r>
              <a:rPr lang="en-US" b="1" dirty="0">
                <a:solidFill>
                  <a:srgbClr val="0000CF"/>
                </a:solidFill>
                <a:latin typeface="Consolas" panose="020B0609020204030204" pitchFamily="49" charset="0"/>
              </a:rPr>
              <a:t>0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bird_count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=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(fields[</a:t>
            </a:r>
            <a:r>
              <a:rPr lang="en-US" b="1" dirty="0">
                <a:solidFill>
                  <a:srgbClr val="0000CF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birds[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bird_name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=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bird_count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close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endParaRPr lang="en-US" b="1" dirty="0"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for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bird_name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in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birds: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if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birds[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bird_name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&gt; </a:t>
            </a:r>
            <a:r>
              <a:rPr lang="en-US" b="1" dirty="0">
                <a:solidFill>
                  <a:srgbClr val="0000CF"/>
                </a:solidFill>
                <a:latin typeface="Consolas" panose="020B0609020204030204" pitchFamily="49" charset="0"/>
              </a:rPr>
              <a:t>5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'There are more than 5 '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+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bird_name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+ 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's'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3948E2-E3C4-624C-B0DD-F8DD7A667B8B}"/>
              </a:ext>
            </a:extLst>
          </p:cNvPr>
          <p:cNvSpPr txBox="1"/>
          <p:nvPr/>
        </p:nvSpPr>
        <p:spPr>
          <a:xfrm>
            <a:off x="2906973" y="6277970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&lt;birds1.py&gt;</a:t>
            </a:r>
          </a:p>
        </p:txBody>
      </p:sp>
    </p:spTree>
    <p:extLst>
      <p:ext uri="{BB962C8B-B14F-4D97-AF65-F5344CB8AC3E}">
        <p14:creationId xmlns:p14="http://schemas.microsoft.com/office/powerpoint/2010/main" val="2638266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33DC33F-4ED5-4C48-AE5B-48DB1CACF3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First, we create an empty dictionary</a:t>
            </a:r>
          </a:p>
          <a:p>
            <a:r>
              <a:rPr lang="en-US" dirty="0"/>
              <a:t>Then, we open the </a:t>
            </a:r>
            <a:r>
              <a:rPr lang="en-US" dirty="0" err="1"/>
              <a:t>birds.txt</a:t>
            </a:r>
            <a:r>
              <a:rPr lang="en-US" dirty="0"/>
              <a:t> file and for-loop over the lines (this part is totally standard by now)</a:t>
            </a:r>
          </a:p>
          <a:p>
            <a:r>
              <a:rPr lang="en-US" dirty="0"/>
              <a:t>Each line is a name, a space, and then the count. This is a job for split!</a:t>
            </a:r>
          </a:p>
          <a:p>
            <a:r>
              <a:rPr lang="en-US" dirty="0"/>
              <a:t>The first </a:t>
            </a:r>
            <a:r>
              <a:rPr lang="en-US" i="1" dirty="0"/>
              <a:t>field</a:t>
            </a:r>
            <a:r>
              <a:rPr lang="en-US" dirty="0"/>
              <a:t> is the name, put that in </a:t>
            </a:r>
            <a:r>
              <a:rPr lang="en-US" dirty="0" err="1"/>
              <a:t>bird_name</a:t>
            </a:r>
            <a:endParaRPr lang="en-US" dirty="0"/>
          </a:p>
          <a:p>
            <a:r>
              <a:rPr lang="en-US" dirty="0"/>
              <a:t>The second field is the count, put that in </a:t>
            </a:r>
            <a:r>
              <a:rPr lang="en-US" dirty="0" err="1"/>
              <a:t>bird_count</a:t>
            </a:r>
            <a:r>
              <a:rPr lang="en-US" dirty="0"/>
              <a:t>, but convert it to an integer first</a:t>
            </a:r>
          </a:p>
          <a:p>
            <a:r>
              <a:rPr lang="en-US" dirty="0"/>
              <a:t>Then put that key/value pair into the birds dictionary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65148"/>
      </p:ext>
    </p:extLst>
  </p:cSld>
  <p:clrMapOvr>
    <a:masterClrMapping/>
  </p:clrMapOvr>
</p:sld>
</file>

<file path=ppt/theme/theme1.xml><?xml version="1.0" encoding="utf-8"?>
<a:theme xmlns:a="http://schemas.openxmlformats.org/drawingml/2006/main" name="eCornell Technical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chnical Talking Point Template" id="{B245D8E8-1965-D443-AD18-33467E8CF301}" vid="{D249C607-E79C-A645-A7B8-E5967ADB716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eCornell Technical Theme</Template>
  <TotalTime>1931</TotalTime>
  <Words>2484</Words>
  <Application>Microsoft Macintosh PowerPoint</Application>
  <PresentationFormat>Widescreen</PresentationFormat>
  <Paragraphs>245</Paragraphs>
  <Slides>47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Arial</vt:lpstr>
      <vt:lpstr>Calibri</vt:lpstr>
      <vt:lpstr>CambriaMath</vt:lpstr>
      <vt:lpstr>Consolas</vt:lpstr>
      <vt:lpstr>eCornell Technical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Leslie Del Angel</dc:creator>
  <cp:lastModifiedBy>James Grimmelmann</cp:lastModifiedBy>
  <cp:revision>204</cp:revision>
  <dcterms:created xsi:type="dcterms:W3CDTF">2018-05-23T17:51:33Z</dcterms:created>
  <dcterms:modified xsi:type="dcterms:W3CDTF">2019-05-10T21:02:37Z</dcterms:modified>
</cp:coreProperties>
</file>