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72" r:id="rId2"/>
    <p:sldId id="273" r:id="rId3"/>
    <p:sldId id="274" r:id="rId4"/>
    <p:sldId id="275" r:id="rId5"/>
    <p:sldId id="276" r:id="rId6"/>
    <p:sldId id="277" r:id="rId7"/>
    <p:sldId id="279" r:id="rId8"/>
    <p:sldId id="278" r:id="rId9"/>
    <p:sldId id="281" r:id="rId10"/>
    <p:sldId id="280" r:id="rId11"/>
    <p:sldId id="282" r:id="rId12"/>
    <p:sldId id="283" r:id="rId13"/>
    <p:sldId id="284" r:id="rId14"/>
    <p:sldId id="285" r:id="rId15"/>
    <p:sldId id="286" r:id="rId16"/>
    <p:sldId id="342" r:id="rId17"/>
    <p:sldId id="287" r:id="rId18"/>
    <p:sldId id="288" r:id="rId19"/>
    <p:sldId id="289" r:id="rId20"/>
    <p:sldId id="290" r:id="rId21"/>
    <p:sldId id="292" r:id="rId22"/>
    <p:sldId id="293" r:id="rId23"/>
    <p:sldId id="294" r:id="rId24"/>
    <p:sldId id="295" r:id="rId25"/>
    <p:sldId id="297" r:id="rId26"/>
    <p:sldId id="296"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5" r:id="rId41"/>
    <p:sldId id="317" r:id="rId42"/>
    <p:sldId id="345" r:id="rId43"/>
    <p:sldId id="344" r:id="rId44"/>
    <p:sldId id="346" r:id="rId45"/>
    <p:sldId id="347" r:id="rId46"/>
    <p:sldId id="312" r:id="rId47"/>
    <p:sldId id="348" r:id="rId48"/>
    <p:sldId id="349" r:id="rId49"/>
    <p:sldId id="350" r:id="rId50"/>
    <p:sldId id="351" r:id="rId51"/>
    <p:sldId id="352" r:id="rId52"/>
    <p:sldId id="324" r:id="rId53"/>
    <p:sldId id="353" r:id="rId54"/>
    <p:sldId id="354" r:id="rId55"/>
    <p:sldId id="355" r:id="rId56"/>
    <p:sldId id="325" r:id="rId57"/>
    <p:sldId id="313" r:id="rId58"/>
    <p:sldId id="356" r:id="rId59"/>
    <p:sldId id="327" r:id="rId60"/>
    <p:sldId id="314" r:id="rId61"/>
    <p:sldId id="318" r:id="rId62"/>
    <p:sldId id="343" r:id="rId63"/>
    <p:sldId id="322" r:id="rId64"/>
    <p:sldId id="323" r:id="rId65"/>
    <p:sldId id="341" r:id="rId66"/>
    <p:sldId id="319" r:id="rId67"/>
    <p:sldId id="320" r:id="rId68"/>
    <p:sldId id="357" r:id="rId69"/>
    <p:sldId id="321" r:id="rId70"/>
    <p:sldId id="358" r:id="rId71"/>
    <p:sldId id="329" r:id="rId72"/>
    <p:sldId id="328" r:id="rId73"/>
    <p:sldId id="330" r:id="rId74"/>
    <p:sldId id="331" r:id="rId75"/>
    <p:sldId id="332" r:id="rId76"/>
    <p:sldId id="333" r:id="rId77"/>
    <p:sldId id="334" r:id="rId78"/>
    <p:sldId id="336" r:id="rId79"/>
    <p:sldId id="337" r:id="rId80"/>
    <p:sldId id="338" r:id="rId81"/>
    <p:sldId id="339" r:id="rId82"/>
    <p:sldId id="340"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1"/>
    <p:restoredTop sz="77388"/>
  </p:normalViewPr>
  <p:slideViewPr>
    <p:cSldViewPr snapToGrid="0" snapToObjects="1">
      <p:cViewPr varScale="1">
        <p:scale>
          <a:sx n="94" d="100"/>
          <a:sy n="94" d="100"/>
        </p:scale>
        <p:origin x="5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5/7/19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27786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292381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a:t>
            </a:fld>
            <a:endParaRPr lang="en-US"/>
          </a:p>
        </p:txBody>
      </p:sp>
    </p:spTree>
    <p:extLst>
      <p:ext uri="{BB962C8B-B14F-4D97-AF65-F5344CB8AC3E}">
        <p14:creationId xmlns:p14="http://schemas.microsoft.com/office/powerpoint/2010/main" val="68039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32</a:t>
            </a:fld>
            <a:endParaRPr lang="en-US"/>
          </a:p>
        </p:txBody>
      </p:sp>
    </p:spTree>
    <p:extLst>
      <p:ext uri="{BB962C8B-B14F-4D97-AF65-F5344CB8AC3E}">
        <p14:creationId xmlns:p14="http://schemas.microsoft.com/office/powerpoint/2010/main" val="155784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a:t>
            </a:fld>
            <a:endParaRPr lang="en-US"/>
          </a:p>
        </p:txBody>
      </p:sp>
    </p:spTree>
    <p:extLst>
      <p:ext uri="{BB962C8B-B14F-4D97-AF65-F5344CB8AC3E}">
        <p14:creationId xmlns:p14="http://schemas.microsoft.com/office/powerpoint/2010/main" val="386510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42</a:t>
            </a:fld>
            <a:endParaRPr lang="en-US"/>
          </a:p>
        </p:txBody>
      </p:sp>
    </p:spTree>
    <p:extLst>
      <p:ext uri="{BB962C8B-B14F-4D97-AF65-F5344CB8AC3E}">
        <p14:creationId xmlns:p14="http://schemas.microsoft.com/office/powerpoint/2010/main" val="112418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60</a:t>
            </a:fld>
            <a:endParaRPr lang="en-US"/>
          </a:p>
        </p:txBody>
      </p:sp>
    </p:spTree>
    <p:extLst>
      <p:ext uri="{BB962C8B-B14F-4D97-AF65-F5344CB8AC3E}">
        <p14:creationId xmlns:p14="http://schemas.microsoft.com/office/powerpoint/2010/main" val="304390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71</a:t>
            </a:fld>
            <a:endParaRPr lang="en-US"/>
          </a:p>
        </p:txBody>
      </p:sp>
    </p:spTree>
    <p:extLst>
      <p:ext uri="{BB962C8B-B14F-4D97-AF65-F5344CB8AC3E}">
        <p14:creationId xmlns:p14="http://schemas.microsoft.com/office/powerpoint/2010/main" val="406770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B7C53-2274-644E-B9C4-8A0946F70F5B}"/>
              </a:ext>
            </a:extLst>
          </p:cNvPr>
          <p:cNvSpPr>
            <a:spLocks noGrp="1"/>
          </p:cNvSpPr>
          <p:nvPr>
            <p:ph type="body" sz="quarter" idx="10"/>
          </p:nvPr>
        </p:nvSpPr>
        <p:spPr/>
        <p:txBody>
          <a:bodyPr/>
          <a:lstStyle/>
          <a:p>
            <a:r>
              <a:rPr lang="en-US" dirty="0"/>
              <a:t>Now this code works for </a:t>
            </a:r>
            <a:r>
              <a:rPr lang="en-US" i="1" dirty="0"/>
              <a:t>any</a:t>
            </a:r>
            <a:r>
              <a:rPr lang="en-US" dirty="0"/>
              <a:t> state</a:t>
            </a:r>
          </a:p>
        </p:txBody>
      </p:sp>
    </p:spTree>
    <p:extLst>
      <p:ext uri="{BB962C8B-B14F-4D97-AF65-F5344CB8AC3E}">
        <p14:creationId xmlns:p14="http://schemas.microsoft.com/office/powerpoint/2010/main" val="206310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03362D-25F0-2749-AB15-C1D635B72DD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949123" y="368778"/>
            <a:ext cx="10955577" cy="1755994"/>
          </a:xfrm>
        </p:spPr>
        <p:txBody>
          <a:bodyPr/>
          <a:lstStyle/>
          <a:p>
            <a:r>
              <a:rPr lang="en-US" dirty="0"/>
              <a:t>print('New York: '+ </a:t>
            </a:r>
            <a:r>
              <a:rPr lang="en-US" dirty="0" err="1"/>
              <a:t>str</a:t>
            </a:r>
            <a:r>
              <a:rPr lang="en-US" dirty="0"/>
              <a:t>(</a:t>
            </a:r>
            <a:r>
              <a:rPr lang="en-US" dirty="0" err="1"/>
              <a:t>count_zipcodes</a:t>
            </a:r>
            <a:r>
              <a:rPr lang="en-US" dirty="0"/>
              <a:t>(rows, 'New York')))</a:t>
            </a:r>
            <a:br>
              <a:rPr lang="en-US" dirty="0"/>
            </a:br>
            <a:r>
              <a:rPr lang="en-US" dirty="0"/>
              <a:t>print('New Jersey: '+ </a:t>
            </a:r>
            <a:r>
              <a:rPr lang="en-US" dirty="0" err="1"/>
              <a:t>str</a:t>
            </a:r>
            <a:r>
              <a:rPr lang="en-US" dirty="0"/>
              <a:t>(</a:t>
            </a:r>
            <a:r>
              <a:rPr lang="en-US" dirty="0" err="1"/>
              <a:t>count_zipcodes</a:t>
            </a:r>
            <a:r>
              <a:rPr lang="en-US" dirty="0"/>
              <a:t>(rows, 'New Jersey')))</a:t>
            </a:r>
          </a:p>
          <a:p>
            <a:r>
              <a:rPr lang="en-US" dirty="0"/>
              <a:t>print('New Hampshire: '+ </a:t>
            </a:r>
            <a:r>
              <a:rPr lang="en-US" dirty="0" err="1"/>
              <a:t>str</a:t>
            </a:r>
            <a:r>
              <a:rPr lang="en-US" dirty="0"/>
              <a:t>(</a:t>
            </a:r>
            <a:r>
              <a:rPr lang="en-US" dirty="0" err="1"/>
              <a:t>count_zipcodes</a:t>
            </a:r>
            <a:r>
              <a:rPr lang="en-US" dirty="0"/>
              <a:t>(rows, 'New Hampshire')))</a:t>
            </a:r>
            <a:br>
              <a:rPr lang="en-US" dirty="0"/>
            </a:br>
            <a:endParaRPr lang="en-US" dirty="0"/>
          </a:p>
        </p:txBody>
      </p:sp>
    </p:spTree>
    <p:extLst>
      <p:ext uri="{BB962C8B-B14F-4D97-AF65-F5344CB8AC3E}">
        <p14:creationId xmlns:p14="http://schemas.microsoft.com/office/powerpoint/2010/main" val="353085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lstStyle/>
          <a:p>
            <a:r>
              <a:rPr lang="en-US" dirty="0"/>
              <a:t>We can generalize again. What if we want to count the number of </a:t>
            </a:r>
            <a:r>
              <a:rPr lang="en-US" dirty="0" err="1"/>
              <a:t>zipcodes</a:t>
            </a:r>
            <a:r>
              <a:rPr lang="en-US" dirty="0"/>
              <a:t> in a </a:t>
            </a:r>
            <a:r>
              <a:rPr lang="en-US" i="1" dirty="0"/>
              <a:t>locality</a:t>
            </a:r>
            <a:r>
              <a:rPr lang="en-US" dirty="0"/>
              <a:t>?</a:t>
            </a:r>
          </a:p>
          <a:p>
            <a:r>
              <a:rPr lang="en-US" dirty="0"/>
              <a:t>Why write a function that matches on a specific field? That should be another argument to the function</a:t>
            </a:r>
          </a:p>
        </p:txBody>
      </p:sp>
    </p:spTree>
    <p:extLst>
      <p:ext uri="{BB962C8B-B14F-4D97-AF65-F5344CB8AC3E}">
        <p14:creationId xmlns:p14="http://schemas.microsoft.com/office/powerpoint/2010/main" val="396385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615761-AD27-924F-945E-C03F9ED2EA4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4853835E-607B-204B-8B51-F8DD714C257C}"/>
              </a:ext>
            </a:extLst>
          </p:cNvPr>
          <p:cNvSpPr>
            <a:spLocks noGrp="1"/>
          </p:cNvSpPr>
          <p:nvPr>
            <p:ph type="body" sz="quarter" idx="12"/>
          </p:nvPr>
        </p:nvSpPr>
        <p:spPr>
          <a:xfrm>
            <a:off x="949123" y="368778"/>
            <a:ext cx="10955577" cy="4664482"/>
          </a:xfrm>
        </p:spPr>
        <p:txBody>
          <a:bodyPr/>
          <a:lstStyle/>
          <a:p>
            <a:r>
              <a:rPr lang="en-US" dirty="0"/>
              <a:t>def </a:t>
            </a:r>
            <a:r>
              <a:rPr lang="en-US" dirty="0" err="1"/>
              <a:t>count_matches</a:t>
            </a:r>
            <a:r>
              <a:rPr lang="en-US" dirty="0"/>
              <a:t>(rows</a:t>
            </a:r>
            <a:r>
              <a:rPr lang="en-US" dirty="0">
                <a:highlight>
                  <a:srgbClr val="FFFF00"/>
                </a:highlight>
              </a:rPr>
              <a:t>, field, value</a:t>
            </a:r>
            <a:r>
              <a:rPr lang="en-US" dirty="0"/>
              <a:t>):</a:t>
            </a:r>
          </a:p>
          <a:p>
            <a:r>
              <a:rPr lang="en-US" dirty="0"/>
              <a:t>    count = 0</a:t>
            </a:r>
          </a:p>
          <a:p>
            <a:r>
              <a:rPr lang="en-US" dirty="0"/>
              <a:t>    for row in rows:</a:t>
            </a:r>
          </a:p>
          <a:p>
            <a:r>
              <a:rPr lang="en-US" dirty="0"/>
              <a:t>        if row[</a:t>
            </a:r>
            <a:r>
              <a:rPr lang="en-US" dirty="0">
                <a:highlight>
                  <a:srgbClr val="FFFF00"/>
                </a:highlight>
              </a:rPr>
              <a:t>field</a:t>
            </a:r>
            <a:r>
              <a:rPr lang="en-US" dirty="0"/>
              <a:t>] == </a:t>
            </a:r>
            <a:r>
              <a:rPr lang="en-US" dirty="0">
                <a:highlight>
                  <a:srgbClr val="FFFF00"/>
                </a:highlight>
              </a:rPr>
              <a:t>value</a:t>
            </a:r>
            <a:r>
              <a:rPr lang="en-US" dirty="0"/>
              <a:t>:</a:t>
            </a:r>
          </a:p>
          <a:p>
            <a:r>
              <a:rPr lang="en-US" dirty="0"/>
              <a:t>            count += 1</a:t>
            </a:r>
          </a:p>
          <a:p>
            <a:r>
              <a:rPr lang="en-US" dirty="0"/>
              <a:t>    return count</a:t>
            </a:r>
          </a:p>
          <a:p>
            <a:endParaRPr lang="en-US" dirty="0"/>
          </a:p>
          <a:p>
            <a:r>
              <a:rPr lang="en-US" dirty="0"/>
              <a:t>print('New York: '+ </a:t>
            </a:r>
            <a:r>
              <a:rPr lang="en-US" dirty="0" err="1"/>
              <a:t>str</a:t>
            </a:r>
            <a:r>
              <a:rPr lang="en-US" dirty="0"/>
              <a:t>(</a:t>
            </a:r>
            <a:r>
              <a:rPr lang="en-US" dirty="0" err="1"/>
              <a:t>count_matches</a:t>
            </a:r>
            <a:r>
              <a:rPr lang="en-US" dirty="0"/>
              <a:t>(</a:t>
            </a:r>
            <a:r>
              <a:rPr lang="en-US" dirty="0" err="1"/>
              <a:t>zip_codes_table</a:t>
            </a:r>
            <a:r>
              <a:rPr lang="en-US" dirty="0"/>
              <a:t>, 'State', 'New York')))</a:t>
            </a:r>
          </a:p>
          <a:p>
            <a:r>
              <a:rPr lang="en-US" dirty="0"/>
              <a:t>print('New Jersey: '+ </a:t>
            </a:r>
            <a:r>
              <a:rPr lang="en-US" dirty="0" err="1"/>
              <a:t>str</a:t>
            </a:r>
            <a:r>
              <a:rPr lang="en-US" dirty="0"/>
              <a:t>(</a:t>
            </a:r>
            <a:r>
              <a:rPr lang="en-US" dirty="0" err="1"/>
              <a:t>count_matches</a:t>
            </a:r>
            <a:r>
              <a:rPr lang="en-US" dirty="0"/>
              <a:t>(</a:t>
            </a:r>
            <a:r>
              <a:rPr lang="en-US" dirty="0" err="1"/>
              <a:t>zip_codes_table</a:t>
            </a:r>
            <a:r>
              <a:rPr lang="en-US" dirty="0"/>
              <a:t>, 'State', 'New Jersey')))</a:t>
            </a:r>
          </a:p>
          <a:p>
            <a:r>
              <a:rPr lang="en-US" dirty="0"/>
              <a:t>print('New Hampshire: '+ </a:t>
            </a:r>
            <a:r>
              <a:rPr lang="en-US" dirty="0" err="1"/>
              <a:t>str</a:t>
            </a:r>
            <a:r>
              <a:rPr lang="en-US" dirty="0"/>
              <a:t>(</a:t>
            </a:r>
            <a:r>
              <a:rPr lang="en-US" dirty="0" err="1"/>
              <a:t>count_matches</a:t>
            </a:r>
            <a:r>
              <a:rPr lang="en-US" dirty="0"/>
              <a:t>(</a:t>
            </a:r>
            <a:r>
              <a:rPr lang="en-US" dirty="0" err="1"/>
              <a:t>zip_codes_table</a:t>
            </a:r>
            <a:r>
              <a:rPr lang="en-US" dirty="0"/>
              <a:t>, 'State', 'New Hampshire')))</a:t>
            </a:r>
          </a:p>
        </p:txBody>
      </p:sp>
      <p:sp>
        <p:nvSpPr>
          <p:cNvPr id="2" name="TextBox 1">
            <a:extLst>
              <a:ext uri="{FF2B5EF4-FFF2-40B4-BE49-F238E27FC236}">
                <a16:creationId xmlns:a16="http://schemas.microsoft.com/office/drawing/2014/main" id="{76D605B7-9F1E-B248-91D9-8C20171D7B53}"/>
              </a:ext>
            </a:extLst>
          </p:cNvPr>
          <p:cNvSpPr txBox="1"/>
          <p:nvPr/>
        </p:nvSpPr>
        <p:spPr>
          <a:xfrm>
            <a:off x="2415654" y="5199797"/>
            <a:ext cx="1454244" cy="369332"/>
          </a:xfrm>
          <a:prstGeom prst="rect">
            <a:avLst/>
          </a:prstGeom>
          <a:noFill/>
        </p:spPr>
        <p:txBody>
          <a:bodyPr wrap="none" rtlCol="0">
            <a:spAutoFit/>
          </a:bodyPr>
          <a:lstStyle/>
          <a:p>
            <a:r>
              <a:rPr lang="en-US" dirty="0"/>
              <a:t>&lt;count4.py&gt;</a:t>
            </a:r>
          </a:p>
        </p:txBody>
      </p:sp>
    </p:spTree>
    <p:extLst>
      <p:ext uri="{BB962C8B-B14F-4D97-AF65-F5344CB8AC3E}">
        <p14:creationId xmlns:p14="http://schemas.microsoft.com/office/powerpoint/2010/main" val="192262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dirty="0"/>
              <a:t>Notice that we're using a variable as key to look up a value in a dictionary, rather than just a fixed constant string</a:t>
            </a:r>
          </a:p>
          <a:p>
            <a:r>
              <a:rPr lang="en-US" dirty="0"/>
              <a:t>I.e., saying </a:t>
            </a:r>
            <a:r>
              <a:rPr lang="en-US" b="1" dirty="0"/>
              <a:t>row[field] </a:t>
            </a:r>
            <a:r>
              <a:rPr lang="en-US" dirty="0"/>
              <a:t>rather than </a:t>
            </a:r>
            <a:r>
              <a:rPr lang="en-US" b="1" dirty="0"/>
              <a:t>row['State']</a:t>
            </a:r>
          </a:p>
          <a:p>
            <a:r>
              <a:rPr lang="en-US" dirty="0"/>
              <a:t>We've now generalized the idea of looking up a specific field in a table of data</a:t>
            </a:r>
          </a:p>
          <a:p>
            <a:r>
              <a:rPr lang="en-US" dirty="0"/>
              <a:t>This is </a:t>
            </a:r>
            <a:r>
              <a:rPr lang="en-US" i="1" dirty="0"/>
              <a:t>no longer specific to </a:t>
            </a:r>
            <a:r>
              <a:rPr lang="en-US" i="1" dirty="0" err="1"/>
              <a:t>zipcodes</a:t>
            </a:r>
            <a:r>
              <a:rPr lang="en-US" i="1" dirty="0"/>
              <a:t>!</a:t>
            </a:r>
          </a:p>
          <a:p>
            <a:r>
              <a:rPr lang="en-US" dirty="0"/>
              <a:t>Here is the same function on a different table</a:t>
            </a:r>
          </a:p>
        </p:txBody>
      </p:sp>
    </p:spTree>
    <p:extLst>
      <p:ext uri="{BB962C8B-B14F-4D97-AF65-F5344CB8AC3E}">
        <p14:creationId xmlns:p14="http://schemas.microsoft.com/office/powerpoint/2010/main" val="182758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020BBB-2E97-114E-B13B-AF6CA091B772}"/>
              </a:ext>
            </a:extLst>
          </p:cNvPr>
          <p:cNvSpPr>
            <a:spLocks noGrp="1"/>
          </p:cNvSpPr>
          <p:nvPr>
            <p:ph type="body" sz="quarter" idx="11"/>
          </p:nvPr>
        </p:nvSpPr>
        <p:spPr/>
        <p:txBody>
          <a:bodyPr/>
          <a:lstStyle/>
          <a:p>
            <a:r>
              <a:rPr lang="en-US" dirty="0"/>
              <a:t>XXX</a:t>
            </a:r>
          </a:p>
        </p:txBody>
      </p:sp>
      <p:sp>
        <p:nvSpPr>
          <p:cNvPr id="3" name="Text Placeholder 2">
            <a:extLst>
              <a:ext uri="{FF2B5EF4-FFF2-40B4-BE49-F238E27FC236}">
                <a16:creationId xmlns:a16="http://schemas.microsoft.com/office/drawing/2014/main" id="{AAF6F19F-578A-F741-AA2D-F722E10A3B91}"/>
              </a:ext>
            </a:extLst>
          </p:cNvPr>
          <p:cNvSpPr>
            <a:spLocks noGrp="1"/>
          </p:cNvSpPr>
          <p:nvPr>
            <p:ph type="body" sz="quarter" idx="12"/>
          </p:nvPr>
        </p:nvSpPr>
        <p:spPr>
          <a:xfrm>
            <a:off x="949123" y="368778"/>
            <a:ext cx="10955577" cy="5495479"/>
          </a:xfrm>
        </p:spPr>
        <p:txBody>
          <a:bodyPr/>
          <a:lstStyle/>
          <a:p>
            <a:r>
              <a:rPr lang="en-US" dirty="0" err="1"/>
              <a:t>course_id,name,room_id,times,credits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 ...</a:t>
            </a:r>
          </a:p>
          <a:p>
            <a:r>
              <a:rPr lang="en-US" dirty="0"/>
              <a:t> </a:t>
            </a:r>
          </a:p>
          <a:p>
            <a:r>
              <a:rPr lang="en-US" dirty="0"/>
              <a:t>print('Meets at MW10: '+ </a:t>
            </a:r>
            <a:r>
              <a:rPr lang="en-US" dirty="0" err="1"/>
              <a:t>str</a:t>
            </a:r>
            <a:r>
              <a:rPr lang="en-US" dirty="0"/>
              <a:t>(</a:t>
            </a:r>
            <a:r>
              <a:rPr lang="en-US" dirty="0" err="1"/>
              <a:t>count_matches</a:t>
            </a:r>
            <a:r>
              <a:rPr lang="en-US" dirty="0"/>
              <a:t>(courses, 'times', 'MW10')))</a:t>
            </a:r>
          </a:p>
          <a:p>
            <a:r>
              <a:rPr lang="en-US" dirty="0"/>
              <a:t>print('Room 1002: ' + </a:t>
            </a:r>
            <a:r>
              <a:rPr lang="en-US" dirty="0" err="1"/>
              <a:t>str</a:t>
            </a:r>
            <a:r>
              <a:rPr lang="en-US" dirty="0"/>
              <a:t>(</a:t>
            </a:r>
            <a:r>
              <a:rPr lang="en-US" dirty="0" err="1"/>
              <a:t>count_matches</a:t>
            </a:r>
            <a:r>
              <a:rPr lang="en-US" dirty="0"/>
              <a:t>(courses, '</a:t>
            </a:r>
            <a:r>
              <a:rPr lang="en-US" dirty="0" err="1"/>
              <a:t>room_id</a:t>
            </a:r>
            <a:r>
              <a:rPr lang="en-US" dirty="0"/>
              <a:t>', '1002')))</a:t>
            </a:r>
          </a:p>
          <a:p>
            <a:r>
              <a:rPr lang="en-US" dirty="0"/>
              <a:t>print('3 credits: ' + </a:t>
            </a:r>
            <a:r>
              <a:rPr lang="en-US" dirty="0" err="1"/>
              <a:t>str</a:t>
            </a:r>
            <a:r>
              <a:rPr lang="en-US" dirty="0"/>
              <a:t>(</a:t>
            </a:r>
            <a:r>
              <a:rPr lang="en-US" dirty="0" err="1"/>
              <a:t>count_matches</a:t>
            </a:r>
            <a:r>
              <a:rPr lang="en-US" dirty="0"/>
              <a:t>(courses, 'credits', '3')))</a:t>
            </a:r>
          </a:p>
        </p:txBody>
      </p:sp>
      <p:sp>
        <p:nvSpPr>
          <p:cNvPr id="4" name="TextBox 3">
            <a:extLst>
              <a:ext uri="{FF2B5EF4-FFF2-40B4-BE49-F238E27FC236}">
                <a16:creationId xmlns:a16="http://schemas.microsoft.com/office/drawing/2014/main" id="{F1A8DEDF-4827-1445-BBBD-A4EA0BF2ABE9}"/>
              </a:ext>
            </a:extLst>
          </p:cNvPr>
          <p:cNvSpPr txBox="1"/>
          <p:nvPr/>
        </p:nvSpPr>
        <p:spPr>
          <a:xfrm>
            <a:off x="3957851" y="6119890"/>
            <a:ext cx="1454244" cy="369332"/>
          </a:xfrm>
          <a:prstGeom prst="rect">
            <a:avLst/>
          </a:prstGeom>
          <a:noFill/>
        </p:spPr>
        <p:txBody>
          <a:bodyPr wrap="none" rtlCol="0">
            <a:spAutoFit/>
          </a:bodyPr>
          <a:lstStyle/>
          <a:p>
            <a:r>
              <a:rPr lang="en-US" dirty="0"/>
              <a:t>&lt;count5.py&gt;</a:t>
            </a:r>
          </a:p>
        </p:txBody>
      </p:sp>
    </p:spTree>
    <p:extLst>
      <p:ext uri="{BB962C8B-B14F-4D97-AF65-F5344CB8AC3E}">
        <p14:creationId xmlns:p14="http://schemas.microsoft.com/office/powerpoint/2010/main" val="119571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6383B8A-F0EB-7B43-8ECB-38A17B70AF62}"/>
              </a:ext>
            </a:extLst>
          </p:cNvPr>
          <p:cNvSpPr>
            <a:spLocks noGrp="1"/>
          </p:cNvSpPr>
          <p:nvPr>
            <p:ph type="body" sz="quarter" idx="10"/>
          </p:nvPr>
        </p:nvSpPr>
        <p:spPr/>
        <p:txBody>
          <a:bodyPr/>
          <a:lstStyle/>
          <a:p>
            <a:r>
              <a:rPr lang="en-US" dirty="0"/>
              <a:t>There. We used this function to count the number of courses meeting Monday and Wednesday at 10, the number of courses in room 1002, and the number of courses that are worth 3 credits</a:t>
            </a:r>
          </a:p>
          <a:p>
            <a:r>
              <a:rPr lang="en-US" dirty="0"/>
              <a:t>Same code, completely different table</a:t>
            </a:r>
          </a:p>
        </p:txBody>
      </p:sp>
    </p:spTree>
    <p:extLst>
      <p:ext uri="{BB962C8B-B14F-4D97-AF65-F5344CB8AC3E}">
        <p14:creationId xmlns:p14="http://schemas.microsoft.com/office/powerpoint/2010/main" val="36634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CTECH403_M5_03</a:t>
            </a:r>
          </a:p>
          <a:p>
            <a:r>
              <a:rPr lang="en-US" dirty="0">
                <a:solidFill>
                  <a:schemeClr val="bg1"/>
                </a:solidFill>
              </a:rPr>
              <a:t>Select and Where</a:t>
            </a:r>
          </a:p>
        </p:txBody>
      </p:sp>
    </p:spTree>
    <p:extLst>
      <p:ext uri="{BB962C8B-B14F-4D97-AF65-F5344CB8AC3E}">
        <p14:creationId xmlns:p14="http://schemas.microsoft.com/office/powerpoint/2010/main" val="404903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CBC8F-5D49-4649-B296-80E745594DE1}"/>
              </a:ext>
            </a:extLst>
          </p:cNvPr>
          <p:cNvSpPr>
            <a:spLocks noGrp="1"/>
          </p:cNvSpPr>
          <p:nvPr>
            <p:ph type="body" sz="quarter" idx="10"/>
          </p:nvPr>
        </p:nvSpPr>
        <p:spPr/>
        <p:txBody>
          <a:bodyPr/>
          <a:lstStyle/>
          <a:p>
            <a:r>
              <a:rPr lang="en-US" dirty="0"/>
              <a:t>What if you don't just want to count the </a:t>
            </a:r>
            <a:r>
              <a:rPr lang="en-US" dirty="0" err="1"/>
              <a:t>zipcodes</a:t>
            </a:r>
            <a:r>
              <a:rPr lang="en-US" dirty="0"/>
              <a:t> in New York, but you actually want to make a list of them?</a:t>
            </a:r>
          </a:p>
        </p:txBody>
      </p:sp>
    </p:spTree>
    <p:extLst>
      <p:ext uri="{BB962C8B-B14F-4D97-AF65-F5344CB8AC3E}">
        <p14:creationId xmlns:p14="http://schemas.microsoft.com/office/powerpoint/2010/main" val="11340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C9F8CB-5F74-094A-B232-8E327869717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7BA57225-0A5A-B543-888D-3F004AC6272A}"/>
              </a:ext>
            </a:extLst>
          </p:cNvPr>
          <p:cNvSpPr>
            <a:spLocks noGrp="1"/>
          </p:cNvSpPr>
          <p:nvPr>
            <p:ph type="body" sz="quarter" idx="12"/>
          </p:nvPr>
        </p:nvSpPr>
        <p:spPr>
          <a:xfrm>
            <a:off x="949123" y="368778"/>
            <a:ext cx="10955577" cy="2586990"/>
          </a:xfrm>
        </p:spPr>
        <p:txBody>
          <a:bodyPr/>
          <a:lstStyle/>
          <a:p>
            <a:r>
              <a:rPr lang="en-US" dirty="0"/>
              <a:t>def </a:t>
            </a:r>
            <a:r>
              <a:rPr lang="en-US" dirty="0" err="1">
                <a:highlight>
                  <a:srgbClr val="FFFF00"/>
                </a:highlight>
              </a:rPr>
              <a:t>list</a:t>
            </a:r>
            <a:r>
              <a:rPr lang="en-US" dirty="0" err="1"/>
              <a:t>_matches</a:t>
            </a:r>
            <a:r>
              <a:rPr lang="en-US" dirty="0"/>
              <a:t>(rows, field, value):</a:t>
            </a:r>
          </a:p>
          <a:p>
            <a:r>
              <a:rPr lang="en-US" dirty="0"/>
              <a:t>    </a:t>
            </a:r>
            <a:r>
              <a:rPr lang="en-US" dirty="0">
                <a:highlight>
                  <a:srgbClr val="FFFF00"/>
                </a:highlight>
              </a:rPr>
              <a:t>matches = []</a:t>
            </a:r>
          </a:p>
          <a:p>
            <a:r>
              <a:rPr lang="en-US" dirty="0"/>
              <a:t>    for row in rows:</a:t>
            </a:r>
          </a:p>
          <a:p>
            <a:r>
              <a:rPr lang="en-US" dirty="0"/>
              <a:t>        if row[field] == value:</a:t>
            </a:r>
          </a:p>
          <a:p>
            <a:r>
              <a:rPr lang="en-US" dirty="0"/>
              <a:t>            </a:t>
            </a:r>
            <a:r>
              <a:rPr lang="en-US" dirty="0" err="1"/>
              <a:t>matches.</a:t>
            </a:r>
            <a:r>
              <a:rPr lang="en-US" dirty="0" err="1">
                <a:highlight>
                  <a:srgbClr val="FFFF00"/>
                </a:highlight>
              </a:rPr>
              <a:t>append</a:t>
            </a:r>
            <a:r>
              <a:rPr lang="en-US" dirty="0">
                <a:highlight>
                  <a:srgbClr val="FFFF00"/>
                </a:highlight>
              </a:rPr>
              <a:t>(row['Zip Code'])</a:t>
            </a:r>
          </a:p>
          <a:p>
            <a:r>
              <a:rPr lang="en-US" dirty="0"/>
              <a:t>    return count</a:t>
            </a:r>
          </a:p>
        </p:txBody>
      </p:sp>
      <p:sp>
        <p:nvSpPr>
          <p:cNvPr id="2" name="TextBox 1">
            <a:extLst>
              <a:ext uri="{FF2B5EF4-FFF2-40B4-BE49-F238E27FC236}">
                <a16:creationId xmlns:a16="http://schemas.microsoft.com/office/drawing/2014/main" id="{5F940365-54D5-8D49-A5A7-B315E638BE76}"/>
              </a:ext>
            </a:extLst>
          </p:cNvPr>
          <p:cNvSpPr txBox="1"/>
          <p:nvPr/>
        </p:nvSpPr>
        <p:spPr>
          <a:xfrm>
            <a:off x="3193576" y="4858603"/>
            <a:ext cx="1172116" cy="369332"/>
          </a:xfrm>
          <a:prstGeom prst="rect">
            <a:avLst/>
          </a:prstGeom>
          <a:noFill/>
        </p:spPr>
        <p:txBody>
          <a:bodyPr wrap="none" rtlCol="0">
            <a:spAutoFit/>
          </a:bodyPr>
          <a:lstStyle/>
          <a:p>
            <a:r>
              <a:rPr lang="en-US" dirty="0"/>
              <a:t>&lt;list1.py&gt;</a:t>
            </a:r>
          </a:p>
        </p:txBody>
      </p:sp>
    </p:spTree>
    <p:extLst>
      <p:ext uri="{BB962C8B-B14F-4D97-AF65-F5344CB8AC3E}">
        <p14:creationId xmlns:p14="http://schemas.microsoft.com/office/powerpoint/2010/main" val="24423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lnSpcReduction="10000"/>
          </a:bodyPr>
          <a:lstStyle/>
          <a:p>
            <a:r>
              <a:rPr lang="en-US" dirty="0"/>
              <a:t>You currently know how to read and write tabular data from a file</a:t>
            </a:r>
          </a:p>
          <a:p>
            <a:r>
              <a:rPr lang="en-US" dirty="0"/>
              <a:t>In this module, we're going to build on that in two ways</a:t>
            </a:r>
          </a:p>
          <a:p>
            <a:r>
              <a:rPr lang="en-US" dirty="0"/>
              <a:t>First, we're going to look at some of the many ways you can work with a table.</a:t>
            </a:r>
          </a:p>
          <a:p>
            <a:r>
              <a:rPr lang="en-US" dirty="0"/>
              <a:t>There are lots of simple but powerful operations.</a:t>
            </a:r>
          </a:p>
          <a:p>
            <a:r>
              <a:rPr lang="en-US" dirty="0"/>
              <a:t>Second, we're going to combine multiple tables into a full database</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139F5-0D0D-7342-8F72-22A61B2574D7}"/>
              </a:ext>
            </a:extLst>
          </p:cNvPr>
          <p:cNvSpPr>
            <a:spLocks noGrp="1"/>
          </p:cNvSpPr>
          <p:nvPr>
            <p:ph type="body" sz="quarter" idx="10"/>
          </p:nvPr>
        </p:nvSpPr>
        <p:spPr/>
        <p:txBody>
          <a:bodyPr/>
          <a:lstStyle/>
          <a:p>
            <a:r>
              <a:rPr lang="en-US" dirty="0"/>
              <a:t>Well, that works, but it's not a general solution. It hard codes that we're listing the matching </a:t>
            </a:r>
            <a:r>
              <a:rPr lang="en-US" i="1" dirty="0"/>
              <a:t>zip codes.</a:t>
            </a:r>
            <a:r>
              <a:rPr lang="en-US" dirty="0"/>
              <a:t> But what if we wanted to make a list of the </a:t>
            </a:r>
            <a:r>
              <a:rPr lang="en-US" i="1" dirty="0"/>
              <a:t>cities</a:t>
            </a:r>
            <a:r>
              <a:rPr lang="en-US" dirty="0"/>
              <a:t> in New York?</a:t>
            </a:r>
          </a:p>
          <a:p>
            <a:r>
              <a:rPr lang="en-US" dirty="0"/>
              <a:t>We could add an argument to this function.</a:t>
            </a:r>
          </a:p>
          <a:p>
            <a:r>
              <a:rPr lang="en-US" dirty="0"/>
              <a:t>But I want to present a slightly different solution, because we're really asking this function to do two things: find the matching rows and then extract the city names</a:t>
            </a:r>
          </a:p>
        </p:txBody>
      </p:sp>
    </p:spTree>
    <p:extLst>
      <p:ext uri="{BB962C8B-B14F-4D97-AF65-F5344CB8AC3E}">
        <p14:creationId xmlns:p14="http://schemas.microsoft.com/office/powerpoint/2010/main" val="98159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45E1D2-92F4-8C4F-B4AE-46CC89F9DA9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6008738-EF23-A84C-8407-F73B42816102}"/>
              </a:ext>
            </a:extLst>
          </p:cNvPr>
          <p:cNvSpPr>
            <a:spLocks noGrp="1"/>
          </p:cNvSpPr>
          <p:nvPr>
            <p:ph type="body" sz="quarter" idx="12"/>
          </p:nvPr>
        </p:nvSpPr>
        <p:spPr>
          <a:xfrm>
            <a:off x="949123" y="368778"/>
            <a:ext cx="10955577" cy="5495479"/>
          </a:xfrm>
        </p:spPr>
        <p:txBody>
          <a:bodyPr/>
          <a:lstStyle/>
          <a:p>
            <a:r>
              <a:rPr lang="en-US" b="1" dirty="0"/>
              <a:t>def</a:t>
            </a:r>
            <a:r>
              <a:rPr lang="en-US" dirty="0"/>
              <a:t> where(rows, field, value):</a:t>
            </a:r>
            <a:br>
              <a:rPr lang="en-US" dirty="0"/>
            </a:br>
            <a:r>
              <a:rPr lang="en-US" dirty="0"/>
              <a:t>   matches = []</a:t>
            </a:r>
            <a:br>
              <a:rPr lang="en-US" dirty="0"/>
            </a:br>
            <a:r>
              <a:rPr lang="en-US" dirty="0"/>
              <a:t>   for row in rows:</a:t>
            </a:r>
            <a:br>
              <a:rPr lang="en-US" dirty="0"/>
            </a:br>
            <a:r>
              <a:rPr lang="en-US" dirty="0"/>
              <a:t>       if row[field] == value:</a:t>
            </a:r>
            <a:br>
              <a:rPr lang="en-US" dirty="0"/>
            </a:br>
            <a:r>
              <a:rPr lang="en-US" dirty="0"/>
              <a:t>           </a:t>
            </a:r>
            <a:r>
              <a:rPr lang="en-US" dirty="0" err="1"/>
              <a:t>matches.append</a:t>
            </a:r>
            <a:r>
              <a:rPr lang="en-US" dirty="0"/>
              <a:t>(row)</a:t>
            </a:r>
            <a:br>
              <a:rPr lang="en-US" dirty="0"/>
            </a:br>
            <a:r>
              <a:rPr lang="en-US" dirty="0"/>
              <a:t>   return matches</a:t>
            </a:r>
          </a:p>
          <a:p>
            <a:endParaRPr lang="en-US" dirty="0"/>
          </a:p>
          <a:p>
            <a:r>
              <a:rPr lang="en-US" b="1" dirty="0"/>
              <a:t>def</a:t>
            </a:r>
            <a:r>
              <a:rPr lang="en-US" dirty="0"/>
              <a:t> select(rows, field):</a:t>
            </a:r>
            <a:br>
              <a:rPr lang="en-US" dirty="0"/>
            </a:br>
            <a:r>
              <a:rPr lang="en-US" dirty="0"/>
              <a:t>   values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dirty="0" err="1"/>
              <a:t>values.append</a:t>
            </a:r>
            <a:r>
              <a:rPr lang="en-US" dirty="0"/>
              <a:t>(row[field])</a:t>
            </a:r>
            <a:br>
              <a:rPr lang="en-US" dirty="0"/>
            </a:br>
            <a:r>
              <a:rPr lang="en-US" dirty="0"/>
              <a:t>   </a:t>
            </a:r>
            <a:r>
              <a:rPr lang="en-US" b="1" dirty="0"/>
              <a:t>return</a:t>
            </a:r>
            <a:r>
              <a:rPr lang="en-US" dirty="0"/>
              <a:t> values</a:t>
            </a:r>
          </a:p>
          <a:p>
            <a:endParaRPr lang="en-US" dirty="0"/>
          </a:p>
        </p:txBody>
      </p:sp>
      <p:sp>
        <p:nvSpPr>
          <p:cNvPr id="4" name="TextBox 3">
            <a:extLst>
              <a:ext uri="{FF2B5EF4-FFF2-40B4-BE49-F238E27FC236}">
                <a16:creationId xmlns:a16="http://schemas.microsoft.com/office/drawing/2014/main" id="{2D6A34D6-8C64-DC44-A236-F9CB34C70ACF}"/>
              </a:ext>
            </a:extLst>
          </p:cNvPr>
          <p:cNvSpPr txBox="1"/>
          <p:nvPr/>
        </p:nvSpPr>
        <p:spPr>
          <a:xfrm>
            <a:off x="2606722" y="6400800"/>
            <a:ext cx="1172116" cy="369332"/>
          </a:xfrm>
          <a:prstGeom prst="rect">
            <a:avLst/>
          </a:prstGeom>
          <a:noFill/>
        </p:spPr>
        <p:txBody>
          <a:bodyPr wrap="none" rtlCol="0">
            <a:spAutoFit/>
          </a:bodyPr>
          <a:lstStyle/>
          <a:p>
            <a:r>
              <a:rPr lang="en-US" dirty="0"/>
              <a:t>&lt;list2.py&gt;</a:t>
            </a:r>
          </a:p>
        </p:txBody>
      </p:sp>
    </p:spTree>
    <p:extLst>
      <p:ext uri="{BB962C8B-B14F-4D97-AF65-F5344CB8AC3E}">
        <p14:creationId xmlns:p14="http://schemas.microsoft.com/office/powerpoint/2010/main" val="186667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F37EE1-EFDA-274C-AA65-0C896D629845}"/>
              </a:ext>
            </a:extLst>
          </p:cNvPr>
          <p:cNvSpPr>
            <a:spLocks noGrp="1"/>
          </p:cNvSpPr>
          <p:nvPr>
            <p:ph type="body" sz="quarter" idx="10"/>
          </p:nvPr>
        </p:nvSpPr>
        <p:spPr/>
        <p:txBody>
          <a:bodyPr>
            <a:normAutofit/>
          </a:bodyPr>
          <a:lstStyle/>
          <a:p>
            <a:r>
              <a:rPr lang="en-US" dirty="0"/>
              <a:t>This code splits the job into </a:t>
            </a:r>
            <a:r>
              <a:rPr lang="en-US" i="1" dirty="0"/>
              <a:t>two</a:t>
            </a:r>
            <a:r>
              <a:rPr lang="en-US" dirty="0"/>
              <a:t> functions</a:t>
            </a:r>
          </a:p>
          <a:p>
            <a:r>
              <a:rPr lang="en-US" i="1" dirty="0"/>
              <a:t>where</a:t>
            </a:r>
            <a:r>
              <a:rPr lang="en-US" dirty="0"/>
              <a:t> takes a list of rows and makes a smaller list of only the rows where the specified field has a specified value</a:t>
            </a:r>
          </a:p>
          <a:p>
            <a:r>
              <a:rPr lang="en-US" i="1" dirty="0"/>
              <a:t>select</a:t>
            </a:r>
            <a:r>
              <a:rPr lang="en-US" dirty="0"/>
              <a:t> takes a list of rows and makes a list of their values in the specified field</a:t>
            </a:r>
          </a:p>
        </p:txBody>
      </p:sp>
    </p:spTree>
    <p:extLst>
      <p:ext uri="{BB962C8B-B14F-4D97-AF65-F5344CB8AC3E}">
        <p14:creationId xmlns:p14="http://schemas.microsoft.com/office/powerpoint/2010/main" val="118692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BA02D-6E8A-A94E-897B-5E3BD810BA7C}"/>
              </a:ext>
            </a:extLst>
          </p:cNvPr>
          <p:cNvSpPr>
            <a:spLocks noGrp="1"/>
          </p:cNvSpPr>
          <p:nvPr>
            <p:ph type="body" sz="quarter" idx="10"/>
          </p:nvPr>
        </p:nvSpPr>
        <p:spPr/>
        <p:txBody>
          <a:bodyPr/>
          <a:lstStyle/>
          <a:p>
            <a:r>
              <a:rPr lang="en-US" dirty="0"/>
              <a:t>We can make that list of cities in NY by combining them:</a:t>
            </a:r>
          </a:p>
          <a:p>
            <a:r>
              <a:rPr lang="en-US" b="1" dirty="0" err="1"/>
              <a:t>cities_in_ny</a:t>
            </a:r>
            <a:r>
              <a:rPr lang="en-US" b="1" dirty="0"/>
              <a:t> = select(where(</a:t>
            </a:r>
            <a:r>
              <a:rPr lang="en-US" b="1" dirty="0" err="1"/>
              <a:t>zipcodes</a:t>
            </a:r>
            <a:r>
              <a:rPr lang="en-US" b="1" dirty="0"/>
              <a:t>, 'State', 'New York'), 'City')</a:t>
            </a:r>
          </a:p>
          <a:p>
            <a:r>
              <a:rPr lang="en-US" dirty="0"/>
              <a:t>First where takes only the rows where the 'State' field has the value 'New York"</a:t>
            </a:r>
          </a:p>
          <a:p>
            <a:r>
              <a:rPr lang="en-US" dirty="0"/>
              <a:t>Then select selects only the value of the City' column</a:t>
            </a:r>
          </a:p>
          <a:p>
            <a:pPr marL="0" indent="0">
              <a:buNone/>
            </a:pPr>
            <a:endParaRPr lang="en-US" dirty="0"/>
          </a:p>
        </p:txBody>
      </p:sp>
    </p:spTree>
    <p:extLst>
      <p:ext uri="{BB962C8B-B14F-4D97-AF65-F5344CB8AC3E}">
        <p14:creationId xmlns:p14="http://schemas.microsoft.com/office/powerpoint/2010/main" val="200187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B23AB-DE2A-EA44-B960-D6EB3E84A9FD}"/>
              </a:ext>
            </a:extLst>
          </p:cNvPr>
          <p:cNvSpPr>
            <a:spLocks noGrp="1"/>
          </p:cNvSpPr>
          <p:nvPr>
            <p:ph type="body" sz="quarter" idx="10"/>
          </p:nvPr>
        </p:nvSpPr>
        <p:spPr/>
        <p:txBody>
          <a:bodyPr/>
          <a:lstStyle/>
          <a:p>
            <a:r>
              <a:rPr lang="en-US" dirty="0"/>
              <a:t>Here's a visual way to think about it. We want a list of the zip codes in New York</a:t>
            </a:r>
          </a:p>
          <a:p>
            <a:pPr lvl="1"/>
            <a:r>
              <a:rPr lang="en-US" b="1" dirty="0"/>
              <a:t>Picture highlighting the matching cells</a:t>
            </a:r>
            <a:endParaRPr lang="en-US" dirty="0"/>
          </a:p>
          <a:p>
            <a:r>
              <a:rPr lang="en-US" dirty="0"/>
              <a:t>First, we use </a:t>
            </a:r>
            <a:r>
              <a:rPr lang="en-US" b="1" dirty="0"/>
              <a:t>where</a:t>
            </a:r>
            <a:r>
              <a:rPr lang="en-US" dirty="0"/>
              <a:t> to restrict our attention to the relevant </a:t>
            </a:r>
            <a:r>
              <a:rPr lang="en-US" i="1" dirty="0"/>
              <a:t>rows</a:t>
            </a:r>
          </a:p>
          <a:p>
            <a:r>
              <a:rPr lang="en-US" dirty="0"/>
              <a:t>Then we use </a:t>
            </a:r>
            <a:r>
              <a:rPr lang="en-US" b="1" dirty="0"/>
              <a:t>select </a:t>
            </a:r>
            <a:r>
              <a:rPr lang="en-US" dirty="0"/>
              <a:t>to restrict our attention to the relevant </a:t>
            </a:r>
            <a:r>
              <a:rPr lang="en-US" i="1" dirty="0"/>
              <a:t>column</a:t>
            </a:r>
          </a:p>
          <a:p>
            <a:r>
              <a:rPr lang="en-US" dirty="0"/>
              <a:t>Where picks out specific </a:t>
            </a:r>
            <a:r>
              <a:rPr lang="en-US" i="1" dirty="0"/>
              <a:t>rows</a:t>
            </a:r>
            <a:r>
              <a:rPr lang="en-US" dirty="0"/>
              <a:t>; select picks out a specific </a:t>
            </a:r>
            <a:r>
              <a:rPr lang="en-US" i="1" dirty="0"/>
              <a:t>column</a:t>
            </a:r>
            <a:endParaRPr lang="en-US" dirty="0"/>
          </a:p>
        </p:txBody>
      </p:sp>
    </p:spTree>
    <p:extLst>
      <p:ext uri="{BB962C8B-B14F-4D97-AF65-F5344CB8AC3E}">
        <p14:creationId xmlns:p14="http://schemas.microsoft.com/office/powerpoint/2010/main" val="3584445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CTECH403_M5_04</a:t>
            </a:r>
          </a:p>
          <a:p>
            <a:r>
              <a:rPr lang="en-US" dirty="0">
                <a:solidFill>
                  <a:schemeClr val="bg1"/>
                </a:solidFill>
              </a:rPr>
              <a:t>More table functions</a:t>
            </a:r>
          </a:p>
        </p:txBody>
      </p:sp>
    </p:spTree>
    <p:extLst>
      <p:ext uri="{BB962C8B-B14F-4D97-AF65-F5344CB8AC3E}">
        <p14:creationId xmlns:p14="http://schemas.microsoft.com/office/powerpoint/2010/main" val="1828678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43714-3E9B-384D-9FCC-DC2186F76306}"/>
              </a:ext>
            </a:extLst>
          </p:cNvPr>
          <p:cNvSpPr>
            <a:spLocks noGrp="1"/>
          </p:cNvSpPr>
          <p:nvPr>
            <p:ph type="body" sz="quarter" idx="10"/>
          </p:nvPr>
        </p:nvSpPr>
        <p:spPr/>
        <p:txBody>
          <a:bodyPr/>
          <a:lstStyle/>
          <a:p>
            <a:r>
              <a:rPr lang="en-US" dirty="0"/>
              <a:t>We can now write simple </a:t>
            </a:r>
            <a:r>
              <a:rPr lang="en-US" i="1" dirty="0"/>
              <a:t>queries</a:t>
            </a:r>
            <a:r>
              <a:rPr lang="en-US" dirty="0"/>
              <a:t> of our table of data — ask questions like 'list the localities in Hawaii'</a:t>
            </a:r>
          </a:p>
          <a:p>
            <a:r>
              <a:rPr lang="en-US" dirty="0"/>
              <a:t>Let's meet some additional functions that are useful in writing queries</a:t>
            </a:r>
          </a:p>
          <a:p>
            <a:endParaRPr lang="en-US" dirty="0"/>
          </a:p>
        </p:txBody>
      </p:sp>
    </p:spTree>
    <p:extLst>
      <p:ext uri="{BB962C8B-B14F-4D97-AF65-F5344CB8AC3E}">
        <p14:creationId xmlns:p14="http://schemas.microsoft.com/office/powerpoint/2010/main" val="180372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65511-CD1B-9444-B89E-3C1DE2212A96}"/>
              </a:ext>
            </a:extLst>
          </p:cNvPr>
          <p:cNvSpPr>
            <a:spLocks noGrp="1"/>
          </p:cNvSpPr>
          <p:nvPr>
            <p:ph type="body" sz="quarter" idx="10"/>
          </p:nvPr>
        </p:nvSpPr>
        <p:spPr/>
        <p:txBody>
          <a:bodyPr/>
          <a:lstStyle/>
          <a:p>
            <a:r>
              <a:rPr lang="en-US" dirty="0"/>
              <a:t>First, now that we have </a:t>
            </a:r>
            <a:r>
              <a:rPr lang="en-US" b="1" dirty="0"/>
              <a:t>where</a:t>
            </a:r>
            <a:r>
              <a:rPr lang="en-US" dirty="0"/>
              <a:t>, there is a much easier way to count the number of matching rows</a:t>
            </a:r>
          </a:p>
        </p:txBody>
      </p:sp>
    </p:spTree>
    <p:extLst>
      <p:ext uri="{BB962C8B-B14F-4D97-AF65-F5344CB8AC3E}">
        <p14:creationId xmlns:p14="http://schemas.microsoft.com/office/powerpoint/2010/main" val="2129325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E39FF-033A-0241-B1F0-8BE1135ACA9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949123" y="368778"/>
            <a:ext cx="10955577" cy="1755994"/>
          </a:xfrm>
        </p:spPr>
        <p:txBody>
          <a:bodyPr/>
          <a:lstStyle/>
          <a:p>
            <a:r>
              <a:rPr lang="en-US" b="1" dirty="0"/>
              <a:t>def</a:t>
            </a:r>
            <a:r>
              <a:rPr lang="en-US" dirty="0"/>
              <a:t> count(rows):</a:t>
            </a:r>
            <a:br>
              <a:rPr lang="en-US" dirty="0"/>
            </a:br>
            <a:r>
              <a:rPr lang="en-US" dirty="0"/>
              <a:t>   </a:t>
            </a:r>
            <a:r>
              <a:rPr lang="en-US" b="1" dirty="0"/>
              <a:t>return</a:t>
            </a:r>
            <a:r>
              <a:rPr lang="en-US" dirty="0"/>
              <a:t> </a:t>
            </a:r>
            <a:r>
              <a:rPr lang="en-US" dirty="0" err="1"/>
              <a:t>len</a:t>
            </a:r>
            <a:r>
              <a:rPr lang="en-US" dirty="0"/>
              <a:t>(rows)</a:t>
            </a:r>
          </a:p>
          <a:p>
            <a:endParaRPr lang="en-US" dirty="0"/>
          </a:p>
          <a:p>
            <a:r>
              <a:rPr lang="en-US" dirty="0"/>
              <a:t>count(where(</a:t>
            </a:r>
            <a:r>
              <a:rPr lang="en-US" dirty="0" err="1"/>
              <a:t>zipcodes</a:t>
            </a:r>
            <a:r>
              <a:rPr lang="en-US" dirty="0"/>
              <a:t>, 'State', 'New York'))</a:t>
            </a:r>
          </a:p>
        </p:txBody>
      </p:sp>
    </p:spTree>
    <p:extLst>
      <p:ext uri="{BB962C8B-B14F-4D97-AF65-F5344CB8AC3E}">
        <p14:creationId xmlns:p14="http://schemas.microsoft.com/office/powerpoint/2010/main" val="2569538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050034-0693-6143-9A95-226BE808C93D}"/>
              </a:ext>
            </a:extLst>
          </p:cNvPr>
          <p:cNvSpPr>
            <a:spLocks noGrp="1"/>
          </p:cNvSpPr>
          <p:nvPr>
            <p:ph type="body" sz="quarter" idx="10"/>
          </p:nvPr>
        </p:nvSpPr>
        <p:spPr/>
        <p:txBody>
          <a:bodyPr/>
          <a:lstStyle/>
          <a:p>
            <a:r>
              <a:rPr lang="en-US" dirty="0"/>
              <a:t>If you can select out a numerical column, it's also easy to do straightforward math on it</a:t>
            </a:r>
          </a:p>
          <a:p>
            <a:r>
              <a:rPr lang="en-US" dirty="0"/>
              <a:t>Here, let's find the geographical east-west center of Kansas:</a:t>
            </a:r>
          </a:p>
        </p:txBody>
      </p:sp>
    </p:spTree>
    <p:extLst>
      <p:ext uri="{BB962C8B-B14F-4D97-AF65-F5344CB8AC3E}">
        <p14:creationId xmlns:p14="http://schemas.microsoft.com/office/powerpoint/2010/main" val="17579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CTECH403_M5_02</a:t>
            </a:r>
          </a:p>
          <a:p>
            <a:r>
              <a:rPr lang="en-US" dirty="0">
                <a:solidFill>
                  <a:schemeClr val="bg1"/>
                </a:solidFill>
              </a:rPr>
              <a:t>Fields</a:t>
            </a:r>
          </a:p>
        </p:txBody>
      </p:sp>
    </p:spTree>
    <p:extLst>
      <p:ext uri="{BB962C8B-B14F-4D97-AF65-F5344CB8AC3E}">
        <p14:creationId xmlns:p14="http://schemas.microsoft.com/office/powerpoint/2010/main" val="1564437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E39FF-033A-0241-B1F0-8BE1135ACA9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949123" y="368778"/>
            <a:ext cx="10955577" cy="3417987"/>
          </a:xfrm>
        </p:spPr>
        <p:txBody>
          <a:bodyPr/>
          <a:lstStyle/>
          <a:p>
            <a:r>
              <a:rPr lang="en-US" b="1" dirty="0"/>
              <a:t>def</a:t>
            </a:r>
            <a:r>
              <a:rPr lang="en-US" dirty="0"/>
              <a:t> </a:t>
            </a:r>
            <a:r>
              <a:rPr lang="en-US" dirty="0" err="1"/>
              <a:t>db_sum</a:t>
            </a:r>
            <a:r>
              <a:rPr lang="en-US" dirty="0"/>
              <a:t>(rows):</a:t>
            </a:r>
            <a:br>
              <a:rPr lang="en-US" dirty="0"/>
            </a:br>
            <a:r>
              <a:rPr lang="en-US" dirty="0"/>
              <a:t>   total = 0</a:t>
            </a:r>
            <a:br>
              <a:rPr lang="en-US" dirty="0"/>
            </a:br>
            <a:r>
              <a:rPr lang="en-US" dirty="0"/>
              <a:t>   </a:t>
            </a:r>
            <a:r>
              <a:rPr lang="en-US" b="1" dirty="0"/>
              <a:t>for</a:t>
            </a:r>
            <a:r>
              <a:rPr lang="en-US" dirty="0"/>
              <a:t> row </a:t>
            </a:r>
            <a:r>
              <a:rPr lang="en-US" b="1" dirty="0"/>
              <a:t>in</a:t>
            </a:r>
            <a:r>
              <a:rPr lang="en-US" dirty="0"/>
              <a:t> rows:</a:t>
            </a:r>
            <a:br>
              <a:rPr lang="en-US" dirty="0"/>
            </a:br>
            <a:r>
              <a:rPr lang="en-US" dirty="0"/>
              <a:t>       total = total + float(row)</a:t>
            </a:r>
            <a:br>
              <a:rPr lang="en-US" dirty="0"/>
            </a:br>
            <a:r>
              <a:rPr lang="en-US" dirty="0"/>
              <a:t>   </a:t>
            </a:r>
            <a:r>
              <a:rPr lang="en-US" b="1" dirty="0"/>
              <a:t>return</a:t>
            </a:r>
            <a:r>
              <a:rPr lang="en-US" dirty="0"/>
              <a:t> total</a:t>
            </a:r>
          </a:p>
          <a:p>
            <a:endParaRPr lang="en-US" dirty="0"/>
          </a:p>
          <a:p>
            <a:r>
              <a:rPr lang="en-US" dirty="0" err="1"/>
              <a:t>ks_latitudes</a:t>
            </a:r>
            <a:r>
              <a:rPr lang="en-US" dirty="0"/>
              <a:t> = select(where(</a:t>
            </a:r>
            <a:r>
              <a:rPr lang="en-US" dirty="0" err="1"/>
              <a:t>zipcides</a:t>
            </a:r>
            <a:r>
              <a:rPr lang="en-US" dirty="0"/>
              <a:t>, 'State', 'Kansas'),'Latitude')</a:t>
            </a:r>
          </a:p>
          <a:p>
            <a:r>
              <a:rPr lang="en-US" dirty="0" err="1"/>
              <a:t>mean_latitude</a:t>
            </a:r>
            <a:r>
              <a:rPr lang="en-US" dirty="0"/>
              <a:t> = sum(</a:t>
            </a:r>
            <a:r>
              <a:rPr lang="en-US" dirty="0" err="1"/>
              <a:t>ks_latitudes</a:t>
            </a:r>
            <a:r>
              <a:rPr lang="en-US" dirty="0"/>
              <a:t>, 'Latitude') / count(</a:t>
            </a:r>
            <a:r>
              <a:rPr lang="en-US" dirty="0" err="1"/>
              <a:t>ks_latitudes</a:t>
            </a:r>
            <a:r>
              <a:rPr lang="en-US" dirty="0"/>
              <a:t> </a:t>
            </a:r>
          </a:p>
        </p:txBody>
      </p:sp>
    </p:spTree>
    <p:extLst>
      <p:ext uri="{BB962C8B-B14F-4D97-AF65-F5344CB8AC3E}">
        <p14:creationId xmlns:p14="http://schemas.microsoft.com/office/powerpoint/2010/main" val="2461612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7D6DA6-A58C-5747-BC6D-41F8CE559E20}"/>
              </a:ext>
            </a:extLst>
          </p:cNvPr>
          <p:cNvSpPr>
            <a:spLocks noGrp="1"/>
          </p:cNvSpPr>
          <p:nvPr>
            <p:ph type="body" sz="quarter" idx="10"/>
          </p:nvPr>
        </p:nvSpPr>
        <p:spPr/>
        <p:txBody>
          <a:bodyPr/>
          <a:lstStyle/>
          <a:p>
            <a:r>
              <a:rPr lang="en-US" dirty="0"/>
              <a:t>See what we're doing here? where returns a list of rows, but we are doing our best not to look inside the list. We interact with it only via database functions</a:t>
            </a:r>
          </a:p>
          <a:p>
            <a:r>
              <a:rPr lang="en-US" dirty="0"/>
              <a:t>We're treating it as a </a:t>
            </a:r>
            <a:r>
              <a:rPr lang="en-US" i="1" dirty="0" err="1"/>
              <a:t>rowset</a:t>
            </a:r>
            <a:r>
              <a:rPr lang="en-US" dirty="0"/>
              <a:t>: a collection that contains all of the data we're interested in, but where we don't pay attention to what order the rows are in</a:t>
            </a:r>
          </a:p>
          <a:p>
            <a:r>
              <a:rPr lang="en-US" dirty="0"/>
              <a:t>Similarly, with named fields, we don't care about the order of the columns in the CSV</a:t>
            </a:r>
          </a:p>
        </p:txBody>
      </p:sp>
    </p:spTree>
    <p:extLst>
      <p:ext uri="{BB962C8B-B14F-4D97-AF65-F5344CB8AC3E}">
        <p14:creationId xmlns:p14="http://schemas.microsoft.com/office/powerpoint/2010/main" val="3593807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5780EB-245D-8A4F-AB74-31FEA6DB5C37}"/>
              </a:ext>
            </a:extLst>
          </p:cNvPr>
          <p:cNvSpPr>
            <a:spLocks noGrp="1"/>
          </p:cNvSpPr>
          <p:nvPr>
            <p:ph type="body" sz="quarter" idx="10"/>
          </p:nvPr>
        </p:nvSpPr>
        <p:spPr/>
        <p:txBody>
          <a:bodyPr/>
          <a:lstStyle/>
          <a:p>
            <a:r>
              <a:rPr lang="en-US" dirty="0"/>
              <a:t>This is typical for tabular data: we care about different rows being different, and about the names of the columns</a:t>
            </a:r>
          </a:p>
          <a:p>
            <a:r>
              <a:rPr lang="en-US" dirty="0"/>
              <a:t>But we don't count on knowing the order of the rows or of the columns</a:t>
            </a:r>
          </a:p>
          <a:p>
            <a:r>
              <a:rPr lang="en-US" dirty="0"/>
              <a:t>Just as the JSON files we wrote didn't have the same line-spacing as the original, with tabular data you should try not to assume anything about the order of rows and columns</a:t>
            </a:r>
          </a:p>
        </p:txBody>
      </p:sp>
    </p:spTree>
    <p:extLst>
      <p:ext uri="{BB962C8B-B14F-4D97-AF65-F5344CB8AC3E}">
        <p14:creationId xmlns:p14="http://schemas.microsoft.com/office/powerpoint/2010/main" val="409066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08BD3-0B9A-7C4E-8C76-DFA729F71814}"/>
              </a:ext>
            </a:extLst>
          </p:cNvPr>
          <p:cNvSpPr>
            <a:spLocks noGrp="1"/>
          </p:cNvSpPr>
          <p:nvPr>
            <p:ph type="body" sz="quarter" idx="10"/>
          </p:nvPr>
        </p:nvSpPr>
        <p:spPr/>
        <p:txBody>
          <a:bodyPr/>
          <a:lstStyle/>
          <a:p>
            <a:r>
              <a:rPr lang="en-US" dirty="0"/>
              <a:t>If you </a:t>
            </a:r>
            <a:r>
              <a:rPr lang="en-US" i="1" dirty="0"/>
              <a:t>do</a:t>
            </a:r>
            <a:r>
              <a:rPr lang="en-US" dirty="0"/>
              <a:t> need to put data in some kind of order, you can sort it explicitly yourself.</a:t>
            </a:r>
          </a:p>
          <a:p>
            <a:r>
              <a:rPr lang="en-US" dirty="0"/>
              <a:t>This next function uses a bit of Python wizardry; don't worry about understanding it in detail</a:t>
            </a:r>
          </a:p>
        </p:txBody>
      </p:sp>
    </p:spTree>
    <p:extLst>
      <p:ext uri="{BB962C8B-B14F-4D97-AF65-F5344CB8AC3E}">
        <p14:creationId xmlns:p14="http://schemas.microsoft.com/office/powerpoint/2010/main" val="779486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E29FB-B3F6-9345-AFD3-989C84CA8E3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415B916B-7705-A843-8097-256B9401CC01}"/>
              </a:ext>
            </a:extLst>
          </p:cNvPr>
          <p:cNvSpPr>
            <a:spLocks noGrp="1"/>
          </p:cNvSpPr>
          <p:nvPr>
            <p:ph type="body" sz="quarter" idx="12"/>
          </p:nvPr>
        </p:nvSpPr>
        <p:spPr>
          <a:xfrm>
            <a:off x="949123" y="368778"/>
            <a:ext cx="10955577" cy="1755994"/>
          </a:xfrm>
        </p:spPr>
        <p:txBody>
          <a:bodyPr/>
          <a:lstStyle/>
          <a:p>
            <a:r>
              <a:rPr lang="en-US" dirty="0"/>
              <a:t>def </a:t>
            </a:r>
            <a:r>
              <a:rPr lang="en-US" dirty="0" err="1"/>
              <a:t>orderby</a:t>
            </a:r>
            <a:r>
              <a:rPr lang="en-US" dirty="0"/>
              <a:t>(rows, field):</a:t>
            </a:r>
          </a:p>
          <a:p>
            <a:r>
              <a:rPr lang="en-US" dirty="0"/>
              <a:t>    return sorted(rows, key = </a:t>
            </a:r>
            <a:r>
              <a:rPr lang="en-US" dirty="0" err="1"/>
              <a:t>operator.itemgetter</a:t>
            </a:r>
            <a:r>
              <a:rPr lang="en-US" dirty="0"/>
              <a:t>(field))</a:t>
            </a:r>
          </a:p>
          <a:p>
            <a:endParaRPr lang="en-US" dirty="0"/>
          </a:p>
          <a:p>
            <a:r>
              <a:rPr lang="en-US" dirty="0"/>
              <a:t>select(</a:t>
            </a:r>
            <a:r>
              <a:rPr lang="en-US" dirty="0" err="1"/>
              <a:t>orderby</a:t>
            </a:r>
            <a:r>
              <a:rPr lang="en-US" dirty="0"/>
              <a:t>(</a:t>
            </a:r>
            <a:r>
              <a:rPr lang="en-US" dirty="0" err="1"/>
              <a:t>zipcodes</a:t>
            </a:r>
            <a:r>
              <a:rPr lang="en-US" dirty="0"/>
              <a:t>,'Longitude'), 'Zip Code')</a:t>
            </a:r>
          </a:p>
        </p:txBody>
      </p:sp>
    </p:spTree>
    <p:extLst>
      <p:ext uri="{BB962C8B-B14F-4D97-AF65-F5344CB8AC3E}">
        <p14:creationId xmlns:p14="http://schemas.microsoft.com/office/powerpoint/2010/main" val="1452050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2A060C-7645-F44A-B327-F70C1617E6C3}"/>
              </a:ext>
            </a:extLst>
          </p:cNvPr>
          <p:cNvSpPr>
            <a:spLocks noGrp="1"/>
          </p:cNvSpPr>
          <p:nvPr>
            <p:ph type="body" sz="quarter" idx="10"/>
          </p:nvPr>
        </p:nvSpPr>
        <p:spPr/>
        <p:txBody>
          <a:bodyPr/>
          <a:lstStyle/>
          <a:p>
            <a:r>
              <a:rPr lang="en-US" dirty="0" err="1"/>
              <a:t>Orderby</a:t>
            </a:r>
            <a:r>
              <a:rPr lang="en-US" dirty="0"/>
              <a:t> sorts a list of rows by a specified field</a:t>
            </a:r>
          </a:p>
          <a:p>
            <a:r>
              <a:rPr lang="en-US" dirty="0"/>
              <a:t>So this last line returns a list of all </a:t>
            </a:r>
            <a:r>
              <a:rPr lang="en-US" dirty="0" err="1"/>
              <a:t>zipcodes</a:t>
            </a:r>
            <a:r>
              <a:rPr lang="en-US" dirty="0"/>
              <a:t> from east (smallest longitude) to west (largest longitude)</a:t>
            </a:r>
          </a:p>
        </p:txBody>
      </p:sp>
    </p:spTree>
    <p:extLst>
      <p:ext uri="{BB962C8B-B14F-4D97-AF65-F5344CB8AC3E}">
        <p14:creationId xmlns:p14="http://schemas.microsoft.com/office/powerpoint/2010/main" val="192101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B076CD-772C-E146-9613-D36FDA4157F1}"/>
              </a:ext>
            </a:extLst>
          </p:cNvPr>
          <p:cNvSpPr>
            <a:spLocks noGrp="1"/>
          </p:cNvSpPr>
          <p:nvPr>
            <p:ph type="body" sz="quarter" idx="10"/>
          </p:nvPr>
        </p:nvSpPr>
        <p:spPr/>
        <p:txBody>
          <a:bodyPr/>
          <a:lstStyle/>
          <a:p>
            <a:r>
              <a:rPr lang="en-US" dirty="0"/>
              <a:t>Here's one more: distinct returns only the rows that are different. This one is powerful in combination with select</a:t>
            </a:r>
          </a:p>
          <a:p>
            <a:endParaRPr lang="en-US" dirty="0"/>
          </a:p>
        </p:txBody>
      </p:sp>
    </p:spTree>
    <p:extLst>
      <p:ext uri="{BB962C8B-B14F-4D97-AF65-F5344CB8AC3E}">
        <p14:creationId xmlns:p14="http://schemas.microsoft.com/office/powerpoint/2010/main" val="1708104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F8FE2C-F7ED-9F41-A294-9C27A1E017B5}"/>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943889C-2159-E14B-A052-C635D05E8B2C}"/>
              </a:ext>
            </a:extLst>
          </p:cNvPr>
          <p:cNvSpPr>
            <a:spLocks noGrp="1"/>
          </p:cNvSpPr>
          <p:nvPr>
            <p:ph type="body" sz="quarter" idx="12"/>
          </p:nvPr>
        </p:nvSpPr>
        <p:spPr>
          <a:xfrm>
            <a:off x="949123" y="368778"/>
            <a:ext cx="10955577" cy="3417987"/>
          </a:xfrm>
        </p:spPr>
        <p:txBody>
          <a:bodyPr/>
          <a:lstStyle/>
          <a:p>
            <a:r>
              <a:rPr lang="en-US" b="1" dirty="0"/>
              <a:t>def</a:t>
            </a:r>
            <a:r>
              <a:rPr lang="en-US" dirty="0"/>
              <a:t> distinct(rows):</a:t>
            </a:r>
            <a:br>
              <a:rPr lang="en-US" dirty="0"/>
            </a:br>
            <a:r>
              <a:rPr lang="en-US" dirty="0"/>
              <a:t>    </a:t>
            </a:r>
            <a:r>
              <a:rPr lang="en-US" dirty="0" err="1"/>
              <a:t>new_rows</a:t>
            </a:r>
            <a:r>
              <a:rPr lang="en-US" dirty="0"/>
              <a:t>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b="1" dirty="0"/>
              <a:t>if</a:t>
            </a:r>
            <a:r>
              <a:rPr lang="en-US" dirty="0"/>
              <a:t> row </a:t>
            </a:r>
            <a:r>
              <a:rPr lang="en-US" b="1" dirty="0"/>
              <a:t>not</a:t>
            </a:r>
            <a:r>
              <a:rPr lang="en-US" dirty="0"/>
              <a:t> </a:t>
            </a:r>
            <a:r>
              <a:rPr lang="en-US" b="1" dirty="0"/>
              <a:t>in</a:t>
            </a:r>
            <a:r>
              <a:rPr lang="en-US" dirty="0"/>
              <a:t> </a:t>
            </a:r>
            <a:r>
              <a:rPr lang="en-US" dirty="0" err="1"/>
              <a:t>new_rows</a:t>
            </a:r>
            <a:r>
              <a:rPr lang="en-US" dirty="0"/>
              <a:t>:</a:t>
            </a:r>
          </a:p>
          <a:p>
            <a:r>
              <a:rPr lang="en-US" dirty="0"/>
              <a:t>        </a:t>
            </a:r>
            <a:r>
              <a:rPr lang="en-US" dirty="0" err="1"/>
              <a:t>new_rows.append</a:t>
            </a:r>
            <a:r>
              <a:rPr lang="en-US" dirty="0"/>
              <a:t>(row)</a:t>
            </a:r>
            <a:br>
              <a:rPr lang="en-US" dirty="0"/>
            </a:br>
            <a:r>
              <a:rPr lang="en-US" dirty="0"/>
              <a:t>    </a:t>
            </a:r>
            <a:r>
              <a:rPr lang="en-US" b="1" dirty="0"/>
              <a:t>return</a:t>
            </a:r>
            <a:r>
              <a:rPr lang="en-US" dirty="0"/>
              <a:t> </a:t>
            </a:r>
            <a:r>
              <a:rPr lang="en-US" dirty="0" err="1"/>
              <a:t>new_rows</a:t>
            </a:r>
            <a:endParaRPr lang="en-US" dirty="0"/>
          </a:p>
          <a:p>
            <a:endParaRPr lang="en-US" dirty="0"/>
          </a:p>
          <a:p>
            <a:r>
              <a:rPr lang="en-US" dirty="0"/>
              <a:t>distinct(select(where(</a:t>
            </a:r>
            <a:r>
              <a:rPr lang="en-US" dirty="0" err="1"/>
              <a:t>zipcodes</a:t>
            </a:r>
            <a:r>
              <a:rPr lang="en-US" dirty="0"/>
              <a:t>, 'Locality', 'Springfield'), 'State'))</a:t>
            </a:r>
          </a:p>
        </p:txBody>
      </p:sp>
    </p:spTree>
    <p:extLst>
      <p:ext uri="{BB962C8B-B14F-4D97-AF65-F5344CB8AC3E}">
        <p14:creationId xmlns:p14="http://schemas.microsoft.com/office/powerpoint/2010/main" val="3338654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D19CAC-F451-CC4B-AFC3-F0428DACB53B}"/>
              </a:ext>
            </a:extLst>
          </p:cNvPr>
          <p:cNvSpPr>
            <a:spLocks noGrp="1"/>
          </p:cNvSpPr>
          <p:nvPr>
            <p:ph type="body" sz="quarter" idx="10"/>
          </p:nvPr>
        </p:nvSpPr>
        <p:spPr/>
        <p:txBody>
          <a:bodyPr/>
          <a:lstStyle/>
          <a:p>
            <a:r>
              <a:rPr lang="en-US" dirty="0"/>
              <a:t>That last line generates a list of all states that have a locality named Springfield</a:t>
            </a:r>
          </a:p>
          <a:p>
            <a:r>
              <a:rPr lang="en-US" dirty="0"/>
              <a:t>This collection of functions is useful enough that maybe we should put it in a module</a:t>
            </a:r>
          </a:p>
          <a:p>
            <a:r>
              <a:rPr lang="en-US" dirty="0"/>
              <a:t>Let's call it </a:t>
            </a:r>
            <a:r>
              <a:rPr lang="en-US" dirty="0" err="1"/>
              <a:t>basicdb</a:t>
            </a:r>
            <a:r>
              <a:rPr lang="en-US" dirty="0"/>
              <a:t>, since that's what it is: a basic database</a:t>
            </a:r>
          </a:p>
        </p:txBody>
      </p:sp>
    </p:spTree>
    <p:extLst>
      <p:ext uri="{BB962C8B-B14F-4D97-AF65-F5344CB8AC3E}">
        <p14:creationId xmlns:p14="http://schemas.microsoft.com/office/powerpoint/2010/main" val="680205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CTECH403_M5_05</a:t>
            </a:r>
          </a:p>
          <a:p>
            <a:r>
              <a:rPr lang="en-US" dirty="0">
                <a:solidFill>
                  <a:schemeClr val="bg1"/>
                </a:solidFill>
              </a:rPr>
              <a:t>Joins</a:t>
            </a:r>
          </a:p>
        </p:txBody>
      </p:sp>
    </p:spTree>
    <p:extLst>
      <p:ext uri="{BB962C8B-B14F-4D97-AF65-F5344CB8AC3E}">
        <p14:creationId xmlns:p14="http://schemas.microsoft.com/office/powerpoint/2010/main" val="331396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01557-9BF2-8F4D-A963-3DAE4AE8FB6F}"/>
              </a:ext>
            </a:extLst>
          </p:cNvPr>
          <p:cNvSpPr>
            <a:spLocks noGrp="1"/>
          </p:cNvSpPr>
          <p:nvPr>
            <p:ph type="body" sz="quarter" idx="10"/>
          </p:nvPr>
        </p:nvSpPr>
        <p:spPr/>
        <p:txBody>
          <a:bodyPr/>
          <a:lstStyle/>
          <a:p>
            <a:r>
              <a:rPr lang="en-US" dirty="0"/>
              <a:t>How many zip codes are there in New York?</a:t>
            </a:r>
          </a:p>
          <a:p>
            <a:r>
              <a:rPr lang="en-US" dirty="0"/>
              <a:t>Let's look at a code fragment:</a:t>
            </a:r>
          </a:p>
        </p:txBody>
      </p:sp>
    </p:spTree>
    <p:extLst>
      <p:ext uri="{BB962C8B-B14F-4D97-AF65-F5344CB8AC3E}">
        <p14:creationId xmlns:p14="http://schemas.microsoft.com/office/powerpoint/2010/main" val="2319413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C19D94-DF28-4B46-8589-30060E4E071D}"/>
              </a:ext>
            </a:extLst>
          </p:cNvPr>
          <p:cNvSpPr>
            <a:spLocks noGrp="1"/>
          </p:cNvSpPr>
          <p:nvPr>
            <p:ph type="body" sz="quarter" idx="10"/>
          </p:nvPr>
        </p:nvSpPr>
        <p:spPr/>
        <p:txBody>
          <a:bodyPr/>
          <a:lstStyle/>
          <a:p>
            <a:r>
              <a:rPr lang="en-US" dirty="0"/>
              <a:t>Our basic database can now filter and analyze data from a table</a:t>
            </a:r>
          </a:p>
          <a:p>
            <a:r>
              <a:rPr lang="en-US" dirty="0"/>
              <a:t>Full </a:t>
            </a:r>
            <a:r>
              <a:rPr lang="en-US" i="1" dirty="0"/>
              <a:t>relational</a:t>
            </a:r>
            <a:r>
              <a:rPr lang="en-US" dirty="0"/>
              <a:t> databases contain multiple tables</a:t>
            </a:r>
          </a:p>
          <a:p>
            <a:r>
              <a:rPr lang="en-US" dirty="0"/>
              <a:t>So how do we extend our database into multiple tables?</a:t>
            </a:r>
          </a:p>
        </p:txBody>
      </p:sp>
    </p:spTree>
    <p:extLst>
      <p:ext uri="{BB962C8B-B14F-4D97-AF65-F5344CB8AC3E}">
        <p14:creationId xmlns:p14="http://schemas.microsoft.com/office/powerpoint/2010/main" val="2282670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lstStyle/>
          <a:p>
            <a:r>
              <a:rPr lang="en-US" dirty="0"/>
              <a:t>Suppose we have a table with a list of courses</a:t>
            </a:r>
          </a:p>
        </p:txBody>
      </p:sp>
    </p:spTree>
    <p:extLst>
      <p:ext uri="{BB962C8B-B14F-4D97-AF65-F5344CB8AC3E}">
        <p14:creationId xmlns:p14="http://schemas.microsoft.com/office/powerpoint/2010/main" val="3129975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08791F-4BD1-C241-BE4C-070321918E1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197AEE8-6C89-9B4D-ADD4-2D7A7585036C}"/>
              </a:ext>
            </a:extLst>
          </p:cNvPr>
          <p:cNvSpPr>
            <a:spLocks noGrp="1"/>
          </p:cNvSpPr>
          <p:nvPr>
            <p:ph type="body" sz="quarter" idx="12"/>
          </p:nvPr>
        </p:nvSpPr>
        <p:spPr>
          <a:xfrm>
            <a:off x="949123" y="368778"/>
            <a:ext cx="10955577" cy="5495479"/>
          </a:xfrm>
        </p:spPr>
        <p:txBody>
          <a:bodyPr/>
          <a:lstStyle/>
          <a:p>
            <a:r>
              <a:rPr lang="en-US" dirty="0" err="1"/>
              <a:t>courseid,coursename,roomid,times,credits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a:t>
            </a:r>
          </a:p>
          <a:p>
            <a:r>
              <a:rPr lang="en-US" dirty="0"/>
              <a:t>9,Organic Chemistry Laboratory,2001,W2,1</a:t>
            </a:r>
          </a:p>
          <a:p>
            <a:r>
              <a:rPr lang="en-US" dirty="0"/>
              <a:t>10,Inorganic Chemistry Laboratory,2001,W2,1</a:t>
            </a:r>
          </a:p>
          <a:p>
            <a:r>
              <a:rPr lang="en-US" dirty="0"/>
              <a:t>11,Biodiversity,1003,TH2,3</a:t>
            </a:r>
          </a:p>
          <a:p>
            <a:r>
              <a:rPr lang="en-US" dirty="0"/>
              <a:t>12,Biodiversity Laboratory,2002,H3,1</a:t>
            </a:r>
          </a:p>
        </p:txBody>
      </p:sp>
      <p:sp>
        <p:nvSpPr>
          <p:cNvPr id="5" name="TextBox 4">
            <a:extLst>
              <a:ext uri="{FF2B5EF4-FFF2-40B4-BE49-F238E27FC236}">
                <a16:creationId xmlns:a16="http://schemas.microsoft.com/office/drawing/2014/main" id="{C0EDE384-F6E3-D347-A954-DC2CC6004813}"/>
              </a:ext>
            </a:extLst>
          </p:cNvPr>
          <p:cNvSpPr txBox="1"/>
          <p:nvPr/>
        </p:nvSpPr>
        <p:spPr>
          <a:xfrm>
            <a:off x="2906973" y="6428096"/>
            <a:ext cx="1672253" cy="369332"/>
          </a:xfrm>
          <a:prstGeom prst="rect">
            <a:avLst/>
          </a:prstGeom>
          <a:noFill/>
        </p:spPr>
        <p:txBody>
          <a:bodyPr wrap="none" rtlCol="0">
            <a:spAutoFit/>
          </a:bodyPr>
          <a:lstStyle/>
          <a:p>
            <a:r>
              <a:rPr lang="en-US" dirty="0"/>
              <a:t>&lt;</a:t>
            </a:r>
            <a:r>
              <a:rPr lang="en-US" dirty="0" err="1"/>
              <a:t>courses.csv</a:t>
            </a:r>
            <a:r>
              <a:rPr lang="en-US" dirty="0"/>
              <a:t>&gt;</a:t>
            </a:r>
          </a:p>
        </p:txBody>
      </p:sp>
    </p:spTree>
    <p:extLst>
      <p:ext uri="{BB962C8B-B14F-4D97-AF65-F5344CB8AC3E}">
        <p14:creationId xmlns:p14="http://schemas.microsoft.com/office/powerpoint/2010/main" val="3569718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lstStyle/>
          <a:p>
            <a:r>
              <a:rPr lang="en-US" dirty="0"/>
              <a:t>And suppose we have another table with information about the rooms in which the courses meet</a:t>
            </a:r>
          </a:p>
        </p:txBody>
      </p:sp>
    </p:spTree>
    <p:extLst>
      <p:ext uri="{BB962C8B-B14F-4D97-AF65-F5344CB8AC3E}">
        <p14:creationId xmlns:p14="http://schemas.microsoft.com/office/powerpoint/2010/main" val="4035948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D875C6-46D7-E141-B547-29D0F27905B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1AB1F5A-DFB8-D24C-9EC6-2BBCACDE7255}"/>
              </a:ext>
            </a:extLst>
          </p:cNvPr>
          <p:cNvSpPr>
            <a:spLocks noGrp="1"/>
          </p:cNvSpPr>
          <p:nvPr>
            <p:ph type="body" sz="quarter" idx="12"/>
          </p:nvPr>
        </p:nvSpPr>
        <p:spPr>
          <a:xfrm>
            <a:off x="949123" y="368778"/>
            <a:ext cx="10955577" cy="3833485"/>
          </a:xfrm>
        </p:spPr>
        <p:txBody>
          <a:bodyPr/>
          <a:lstStyle/>
          <a:p>
            <a:r>
              <a:rPr lang="en-US" dirty="0" err="1"/>
              <a:t>roomid,roomname,capacity</a:t>
            </a:r>
            <a:endParaRPr lang="en-US" dirty="0"/>
          </a:p>
          <a:p>
            <a:r>
              <a:rPr lang="en-US" dirty="0"/>
              <a:t>1001,Lecture Hall A,25</a:t>
            </a:r>
          </a:p>
          <a:p>
            <a:r>
              <a:rPr lang="en-US" dirty="0"/>
              <a:t>1002,Lecture Hall B,30</a:t>
            </a:r>
          </a:p>
          <a:p>
            <a:r>
              <a:rPr lang="en-US" dirty="0"/>
              <a:t>1003,Lecture Hall C,40</a:t>
            </a:r>
          </a:p>
          <a:p>
            <a:r>
              <a:rPr lang="en-US" dirty="0"/>
              <a:t>1501,Seminar Room 1,15</a:t>
            </a:r>
          </a:p>
          <a:p>
            <a:r>
              <a:rPr lang="en-US" dirty="0"/>
              <a:t>1502,Seminar Room 2,15</a:t>
            </a:r>
          </a:p>
          <a:p>
            <a:r>
              <a:rPr lang="en-US" dirty="0"/>
              <a:t>1503,Seminar Room 3,12</a:t>
            </a:r>
          </a:p>
          <a:p>
            <a:r>
              <a:rPr lang="en-US" dirty="0"/>
              <a:t>2001,Chemistry Lab,20</a:t>
            </a:r>
          </a:p>
          <a:p>
            <a:r>
              <a:rPr lang="en-US" dirty="0"/>
              <a:t>2002,Biology Lab,10</a:t>
            </a:r>
          </a:p>
        </p:txBody>
      </p:sp>
      <p:sp>
        <p:nvSpPr>
          <p:cNvPr id="5" name="TextBox 4">
            <a:extLst>
              <a:ext uri="{FF2B5EF4-FFF2-40B4-BE49-F238E27FC236}">
                <a16:creationId xmlns:a16="http://schemas.microsoft.com/office/drawing/2014/main" id="{82E7864C-25A0-064B-9FD0-97AF1D3F35C2}"/>
              </a:ext>
            </a:extLst>
          </p:cNvPr>
          <p:cNvSpPr txBox="1"/>
          <p:nvPr/>
        </p:nvSpPr>
        <p:spPr>
          <a:xfrm>
            <a:off x="3466531" y="5950424"/>
            <a:ext cx="1505540" cy="369332"/>
          </a:xfrm>
          <a:prstGeom prst="rect">
            <a:avLst/>
          </a:prstGeom>
          <a:noFill/>
        </p:spPr>
        <p:txBody>
          <a:bodyPr wrap="none" rtlCol="0">
            <a:spAutoFit/>
          </a:bodyPr>
          <a:lstStyle/>
          <a:p>
            <a:r>
              <a:rPr lang="en-US" dirty="0"/>
              <a:t>&lt;</a:t>
            </a:r>
            <a:r>
              <a:rPr lang="en-US" dirty="0" err="1"/>
              <a:t>rooms.csv</a:t>
            </a:r>
            <a:r>
              <a:rPr lang="en-US" dirty="0"/>
              <a:t>&gt;</a:t>
            </a:r>
          </a:p>
        </p:txBody>
      </p:sp>
    </p:spTree>
    <p:extLst>
      <p:ext uri="{BB962C8B-B14F-4D97-AF65-F5344CB8AC3E}">
        <p14:creationId xmlns:p14="http://schemas.microsoft.com/office/powerpoint/2010/main" val="3734092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F8E51B-F80E-BD4D-AAD9-9F07625240C5}"/>
              </a:ext>
            </a:extLst>
          </p:cNvPr>
          <p:cNvSpPr>
            <a:spLocks noGrp="1"/>
          </p:cNvSpPr>
          <p:nvPr>
            <p:ph type="body" sz="quarter" idx="10"/>
          </p:nvPr>
        </p:nvSpPr>
        <p:spPr/>
        <p:txBody>
          <a:bodyPr>
            <a:normAutofit/>
          </a:bodyPr>
          <a:lstStyle/>
          <a:p>
            <a:r>
              <a:rPr lang="en-US" dirty="0"/>
              <a:t>Now you want to know, </a:t>
            </a:r>
            <a:r>
              <a:rPr lang="en-US" i="1" dirty="0"/>
              <a:t>what is the enrollment limit for Organic Chemistry?</a:t>
            </a:r>
            <a:endParaRPr lang="en-US" dirty="0"/>
          </a:p>
          <a:p>
            <a:r>
              <a:rPr lang="en-US" dirty="0"/>
              <a:t>That's the capacity of the room in which Organic Chemistry meets</a:t>
            </a:r>
          </a:p>
          <a:p>
            <a:r>
              <a:rPr lang="en-US" dirty="0"/>
              <a:t>We know what room each course meets in: that's in the courses table</a:t>
            </a:r>
          </a:p>
          <a:p>
            <a:r>
              <a:rPr lang="en-US" dirty="0"/>
              <a:t>And we know what each room's capacity is: that's in the rooms table</a:t>
            </a:r>
          </a:p>
        </p:txBody>
      </p:sp>
    </p:spTree>
    <p:extLst>
      <p:ext uri="{BB962C8B-B14F-4D97-AF65-F5344CB8AC3E}">
        <p14:creationId xmlns:p14="http://schemas.microsoft.com/office/powerpoint/2010/main" val="162240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75BB0B-C204-7B43-BB97-C5490C975403}"/>
              </a:ext>
            </a:extLst>
          </p:cNvPr>
          <p:cNvSpPr>
            <a:spLocks noGrp="1"/>
          </p:cNvSpPr>
          <p:nvPr>
            <p:ph type="body" sz="quarter" idx="10"/>
          </p:nvPr>
        </p:nvSpPr>
        <p:spPr/>
        <p:txBody>
          <a:bodyPr/>
          <a:lstStyle/>
          <a:p>
            <a:r>
              <a:rPr lang="en-US" dirty="0"/>
              <a:t>But these two pieces of information are in different tables!</a:t>
            </a:r>
          </a:p>
          <a:p>
            <a:r>
              <a:rPr lang="en-US" dirty="0"/>
              <a:t>We can't answer this question with a query that only looks at a single table.</a:t>
            </a:r>
          </a:p>
          <a:p>
            <a:r>
              <a:rPr lang="en-US" dirty="0"/>
              <a:t>Let's solve this problem in the same way we've solve previous ones: write some code to answer this specific question, and then generalize it into a new database function</a:t>
            </a:r>
          </a:p>
        </p:txBody>
      </p:sp>
    </p:spTree>
    <p:extLst>
      <p:ext uri="{BB962C8B-B14F-4D97-AF65-F5344CB8AC3E}">
        <p14:creationId xmlns:p14="http://schemas.microsoft.com/office/powerpoint/2010/main" val="999493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8DEEA-C678-9F42-8CEC-837B9D133F3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D3D96BE-6B05-B04F-8797-08756C378173}"/>
              </a:ext>
            </a:extLst>
          </p:cNvPr>
          <p:cNvSpPr>
            <a:spLocks noGrp="1"/>
          </p:cNvSpPr>
          <p:nvPr>
            <p:ph type="body" sz="quarter" idx="12"/>
          </p:nvPr>
        </p:nvSpPr>
        <p:spPr>
          <a:xfrm>
            <a:off x="949123" y="368778"/>
            <a:ext cx="10955577" cy="2586990"/>
          </a:xfrm>
        </p:spPr>
        <p:txBody>
          <a:bodyPr/>
          <a:lstStyle/>
          <a:p>
            <a:r>
              <a:rPr lang="en-US" dirty="0" err="1"/>
              <a:t>course_row</a:t>
            </a:r>
            <a:r>
              <a:rPr lang="en-US" dirty="0"/>
              <a:t> = where(courses, '</a:t>
            </a:r>
            <a:r>
              <a:rPr lang="en-US" dirty="0" err="1"/>
              <a:t>coursename</a:t>
            </a:r>
            <a:r>
              <a:rPr lang="en-US" dirty="0"/>
              <a:t>', 'Organic Chemistry')[0]</a:t>
            </a:r>
          </a:p>
          <a:p>
            <a:r>
              <a:rPr lang="en-US" dirty="0"/>
              <a:t>room = </a:t>
            </a:r>
            <a:r>
              <a:rPr lang="en-US" dirty="0" err="1"/>
              <a:t>course_row</a:t>
            </a:r>
            <a:r>
              <a:rPr lang="en-US" dirty="0"/>
              <a:t>['</a:t>
            </a:r>
            <a:r>
              <a:rPr lang="en-US" dirty="0" err="1"/>
              <a:t>roomid</a:t>
            </a:r>
            <a:r>
              <a:rPr lang="en-US" dirty="0"/>
              <a:t>']</a:t>
            </a:r>
          </a:p>
          <a:p>
            <a:r>
              <a:rPr lang="en-US" dirty="0" err="1"/>
              <a:t>room_row</a:t>
            </a:r>
            <a:r>
              <a:rPr lang="en-US" dirty="0"/>
              <a:t> = where(rooms, '</a:t>
            </a:r>
            <a:r>
              <a:rPr lang="en-US" dirty="0" err="1"/>
              <a:t>roomid</a:t>
            </a:r>
            <a:r>
              <a:rPr lang="en-US" dirty="0"/>
              <a:t>', room)[0]</a:t>
            </a:r>
          </a:p>
          <a:p>
            <a:r>
              <a:rPr lang="en-US" dirty="0"/>
              <a:t>capacity = </a:t>
            </a:r>
            <a:r>
              <a:rPr lang="en-US" dirty="0" err="1"/>
              <a:t>room_row</a:t>
            </a:r>
            <a:r>
              <a:rPr lang="en-US" dirty="0"/>
              <a:t>['capacity']</a:t>
            </a:r>
          </a:p>
          <a:p>
            <a:endParaRPr lang="en-US" dirty="0"/>
          </a:p>
          <a:p>
            <a:r>
              <a:rPr lang="en-US" dirty="0"/>
              <a:t>print('The enrollment limit is ' + capacity)</a:t>
            </a:r>
          </a:p>
        </p:txBody>
      </p:sp>
    </p:spTree>
    <p:extLst>
      <p:ext uri="{BB962C8B-B14F-4D97-AF65-F5344CB8AC3E}">
        <p14:creationId xmlns:p14="http://schemas.microsoft.com/office/powerpoint/2010/main" val="313788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F48778-748C-CB46-B914-B3BAC3E1D30E}"/>
              </a:ext>
            </a:extLst>
          </p:cNvPr>
          <p:cNvSpPr>
            <a:spLocks noGrp="1"/>
          </p:cNvSpPr>
          <p:nvPr>
            <p:ph type="body" sz="quarter" idx="10"/>
          </p:nvPr>
        </p:nvSpPr>
        <p:spPr/>
        <p:txBody>
          <a:bodyPr/>
          <a:lstStyle/>
          <a:p>
            <a:r>
              <a:rPr lang="en-US" dirty="0"/>
              <a:t>This is okay as a start. But it's really focused on a </a:t>
            </a:r>
            <a:r>
              <a:rPr lang="en-US" i="1" dirty="0"/>
              <a:t>single course</a:t>
            </a:r>
            <a:endParaRPr lang="en-US" dirty="0"/>
          </a:p>
          <a:p>
            <a:r>
              <a:rPr lang="en-US" dirty="0"/>
              <a:t>The spirit of functions like select, while, count, and </a:t>
            </a:r>
            <a:r>
              <a:rPr lang="en-US" dirty="0" err="1"/>
              <a:t>orderby</a:t>
            </a:r>
            <a:r>
              <a:rPr lang="en-US" dirty="0"/>
              <a:t> is that that they let us work with many rows at once</a:t>
            </a:r>
          </a:p>
          <a:p>
            <a:r>
              <a:rPr lang="en-US" dirty="0"/>
              <a:t>So how would we get the capacities of </a:t>
            </a:r>
            <a:r>
              <a:rPr lang="en-US" i="1" dirty="0"/>
              <a:t>all courses at once</a:t>
            </a:r>
            <a:r>
              <a:rPr lang="en-US" dirty="0"/>
              <a:t>?</a:t>
            </a:r>
          </a:p>
          <a:p>
            <a:r>
              <a:rPr lang="en-US" dirty="0"/>
              <a:t>Maybe something like:</a:t>
            </a:r>
          </a:p>
        </p:txBody>
      </p:sp>
    </p:spTree>
    <p:extLst>
      <p:ext uri="{BB962C8B-B14F-4D97-AF65-F5344CB8AC3E}">
        <p14:creationId xmlns:p14="http://schemas.microsoft.com/office/powerpoint/2010/main" val="549643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64FB85-F9B0-CF47-AA4D-1E45614FC67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5B83E726-A415-6545-8232-322129945BA4}"/>
              </a:ext>
            </a:extLst>
          </p:cNvPr>
          <p:cNvSpPr>
            <a:spLocks noGrp="1"/>
          </p:cNvSpPr>
          <p:nvPr>
            <p:ph type="body" sz="quarter" idx="12"/>
          </p:nvPr>
        </p:nvSpPr>
        <p:spPr>
          <a:xfrm>
            <a:off x="949123" y="368778"/>
            <a:ext cx="10955577" cy="2171492"/>
          </a:xfrm>
        </p:spPr>
        <p:txBody>
          <a:bodyPr/>
          <a:lstStyle/>
          <a:p>
            <a:r>
              <a:rPr lang="en-US" dirty="0"/>
              <a:t>for </a:t>
            </a:r>
            <a:r>
              <a:rPr lang="en-US" dirty="0" err="1"/>
              <a:t>course_row</a:t>
            </a:r>
            <a:r>
              <a:rPr lang="en-US" dirty="0"/>
              <a:t> in courses:</a:t>
            </a:r>
          </a:p>
          <a:p>
            <a:r>
              <a:rPr lang="en-US" dirty="0"/>
              <a:t>    for </a:t>
            </a:r>
            <a:r>
              <a:rPr lang="en-US" dirty="0" err="1"/>
              <a:t>room_row</a:t>
            </a:r>
            <a:r>
              <a:rPr lang="en-US" dirty="0"/>
              <a:t> in rooms:</a:t>
            </a:r>
          </a:p>
          <a:p>
            <a:r>
              <a:rPr lang="en-US" dirty="0"/>
              <a:t>        if </a:t>
            </a:r>
            <a:r>
              <a:rPr lang="en-US" dirty="0" err="1"/>
              <a:t>room_row</a:t>
            </a:r>
            <a:r>
              <a:rPr lang="en-US" dirty="0"/>
              <a:t>['</a:t>
            </a:r>
            <a:r>
              <a:rPr lang="en-US" dirty="0" err="1"/>
              <a:t>roomid</a:t>
            </a:r>
            <a:r>
              <a:rPr lang="en-US" dirty="0"/>
              <a:t>'] == </a:t>
            </a:r>
            <a:r>
              <a:rPr lang="en-US" dirty="0" err="1"/>
              <a:t>course_row</a:t>
            </a:r>
            <a:r>
              <a:rPr lang="en-US" dirty="0"/>
              <a:t>['</a:t>
            </a:r>
            <a:r>
              <a:rPr lang="en-US" dirty="0" err="1"/>
              <a:t>roomid</a:t>
            </a:r>
            <a:r>
              <a:rPr lang="en-US" dirty="0"/>
              <a:t>']:</a:t>
            </a:r>
          </a:p>
          <a:p>
            <a:r>
              <a:rPr lang="en-US" dirty="0"/>
              <a:t>            print('The enrollment limit for ' + </a:t>
            </a:r>
            <a:r>
              <a:rPr lang="en-US" dirty="0" err="1"/>
              <a:t>course_row</a:t>
            </a:r>
            <a:r>
              <a:rPr lang="en-US" dirty="0"/>
              <a:t>['</a:t>
            </a:r>
            <a:r>
              <a:rPr lang="en-US" dirty="0" err="1"/>
              <a:t>coursename</a:t>
            </a:r>
            <a:r>
              <a:rPr lang="en-US" dirty="0"/>
              <a:t>'] + ' is ' + </a:t>
            </a:r>
            <a:r>
              <a:rPr lang="en-US" dirty="0" err="1"/>
              <a:t>room_row</a:t>
            </a:r>
            <a:r>
              <a:rPr lang="en-US" dirty="0"/>
              <a:t>['capacity'])</a:t>
            </a:r>
          </a:p>
        </p:txBody>
      </p:sp>
    </p:spTree>
    <p:extLst>
      <p:ext uri="{BB962C8B-B14F-4D97-AF65-F5344CB8AC3E}">
        <p14:creationId xmlns:p14="http://schemas.microsoft.com/office/powerpoint/2010/main" val="414305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03362D-25F0-2749-AB15-C1D635B72DD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949123" y="368778"/>
            <a:ext cx="10955577" cy="1755994"/>
          </a:xfrm>
        </p:spPr>
        <p:txBody>
          <a:bodyPr/>
          <a:lstStyle/>
          <a:p>
            <a:r>
              <a:rPr lang="en-US" dirty="0"/>
              <a:t>total = 0</a:t>
            </a:r>
          </a:p>
          <a:p>
            <a:r>
              <a:rPr lang="en-US" dirty="0"/>
              <a:t>for row in </a:t>
            </a:r>
            <a:r>
              <a:rPr lang="en-US" dirty="0" err="1"/>
              <a:t>zipcodes</a:t>
            </a:r>
            <a:r>
              <a:rPr lang="en-US" dirty="0"/>
              <a:t>:</a:t>
            </a:r>
          </a:p>
          <a:p>
            <a:r>
              <a:rPr lang="en-US" dirty="0"/>
              <a:t>    if row['State'] == 'New York':</a:t>
            </a:r>
          </a:p>
          <a:p>
            <a:r>
              <a:rPr lang="en-US" dirty="0"/>
              <a:t>        total += 1</a:t>
            </a:r>
          </a:p>
        </p:txBody>
      </p:sp>
      <p:sp>
        <p:nvSpPr>
          <p:cNvPr id="2" name="TextBox 1">
            <a:extLst>
              <a:ext uri="{FF2B5EF4-FFF2-40B4-BE49-F238E27FC236}">
                <a16:creationId xmlns:a16="http://schemas.microsoft.com/office/drawing/2014/main" id="{3ED17625-82D7-1544-9EBB-657D40802E23}"/>
              </a:ext>
            </a:extLst>
          </p:cNvPr>
          <p:cNvSpPr txBox="1"/>
          <p:nvPr/>
        </p:nvSpPr>
        <p:spPr>
          <a:xfrm>
            <a:off x="2920621" y="4339988"/>
            <a:ext cx="1454244" cy="369332"/>
          </a:xfrm>
          <a:prstGeom prst="rect">
            <a:avLst/>
          </a:prstGeom>
          <a:noFill/>
        </p:spPr>
        <p:txBody>
          <a:bodyPr wrap="none" rtlCol="0">
            <a:spAutoFit/>
          </a:bodyPr>
          <a:lstStyle/>
          <a:p>
            <a:r>
              <a:rPr lang="en-US" dirty="0"/>
              <a:t>&lt;count1.py&gt;</a:t>
            </a:r>
          </a:p>
        </p:txBody>
      </p:sp>
    </p:spTree>
    <p:extLst>
      <p:ext uri="{BB962C8B-B14F-4D97-AF65-F5344CB8AC3E}">
        <p14:creationId xmlns:p14="http://schemas.microsoft.com/office/powerpoint/2010/main" val="4115823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A91D51-23E4-B643-8D6F-9CF4AE72CD5B}"/>
              </a:ext>
            </a:extLst>
          </p:cNvPr>
          <p:cNvSpPr>
            <a:spLocks noGrp="1"/>
          </p:cNvSpPr>
          <p:nvPr>
            <p:ph type="body" sz="quarter" idx="10"/>
          </p:nvPr>
        </p:nvSpPr>
        <p:spPr/>
        <p:txBody>
          <a:bodyPr/>
          <a:lstStyle/>
          <a:p>
            <a:r>
              <a:rPr lang="en-US" dirty="0"/>
              <a:t>This is a simple, brute-force way of matching up the courses and rooms tables, but it works</a:t>
            </a:r>
          </a:p>
          <a:p>
            <a:r>
              <a:rPr lang="en-US" dirty="0"/>
              <a:t>We just look for </a:t>
            </a:r>
            <a:r>
              <a:rPr lang="en-US" i="1" dirty="0"/>
              <a:t>every</a:t>
            </a:r>
            <a:r>
              <a:rPr lang="en-US" dirty="0"/>
              <a:t> pair of rows whose '</a:t>
            </a:r>
            <a:r>
              <a:rPr lang="en-US" dirty="0" err="1"/>
              <a:t>roomid</a:t>
            </a:r>
            <a:r>
              <a:rPr lang="en-US" dirty="0"/>
              <a:t>' values match.</a:t>
            </a:r>
          </a:p>
          <a:p>
            <a:r>
              <a:rPr lang="en-US" dirty="0"/>
              <a:t>When we find one, we print out the two values we're interested: the </a:t>
            </a:r>
            <a:r>
              <a:rPr lang="en-US" dirty="0" err="1"/>
              <a:t>coursename</a:t>
            </a:r>
            <a:r>
              <a:rPr lang="en-US" dirty="0"/>
              <a:t> from courses, and the capacity from rooms</a:t>
            </a:r>
          </a:p>
        </p:txBody>
      </p:sp>
    </p:spTree>
    <p:extLst>
      <p:ext uri="{BB962C8B-B14F-4D97-AF65-F5344CB8AC3E}">
        <p14:creationId xmlns:p14="http://schemas.microsoft.com/office/powerpoint/2010/main" val="3781986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capacity2.py</a:t>
            </a:r>
          </a:p>
        </p:txBody>
      </p:sp>
    </p:spTree>
    <p:extLst>
      <p:ext uri="{BB962C8B-B14F-4D97-AF65-F5344CB8AC3E}">
        <p14:creationId xmlns:p14="http://schemas.microsoft.com/office/powerpoint/2010/main" val="910153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B1921-ED12-4E44-BDAB-ABAB5B12B015}"/>
              </a:ext>
            </a:extLst>
          </p:cNvPr>
          <p:cNvSpPr>
            <a:spLocks noGrp="1"/>
          </p:cNvSpPr>
          <p:nvPr>
            <p:ph type="body" sz="quarter" idx="10"/>
          </p:nvPr>
        </p:nvSpPr>
        <p:spPr/>
        <p:txBody>
          <a:bodyPr/>
          <a:lstStyle/>
          <a:p>
            <a:r>
              <a:rPr lang="en-US" dirty="0"/>
              <a:t>So let's turn this into a function</a:t>
            </a:r>
          </a:p>
          <a:p>
            <a:r>
              <a:rPr lang="en-US" dirty="0"/>
              <a:t>I would like to generalize this in two ways</a:t>
            </a:r>
          </a:p>
          <a:p>
            <a:r>
              <a:rPr lang="en-US" dirty="0"/>
              <a:t>First, let's not hard code the names of any of the fields involved</a:t>
            </a:r>
          </a:p>
          <a:p>
            <a:r>
              <a:rPr lang="en-US" dirty="0"/>
              <a:t>Second, let's </a:t>
            </a:r>
            <a:r>
              <a:rPr lang="en-US" i="1" dirty="0"/>
              <a:t>return</a:t>
            </a:r>
            <a:r>
              <a:rPr lang="en-US" dirty="0"/>
              <a:t> a list of the pairs that match, so that the function doesn't need to know how to print or analyze each one</a:t>
            </a:r>
          </a:p>
          <a:p>
            <a:r>
              <a:rPr lang="en-US" dirty="0"/>
              <a:t>We'll call this </a:t>
            </a:r>
            <a:r>
              <a:rPr lang="en-US" dirty="0" err="1"/>
              <a:t>join_pair</a:t>
            </a:r>
            <a:r>
              <a:rPr lang="en-US" dirty="0"/>
              <a:t>, since it joins two tables together into a pair of values</a:t>
            </a:r>
          </a:p>
        </p:txBody>
      </p:sp>
    </p:spTree>
    <p:extLst>
      <p:ext uri="{BB962C8B-B14F-4D97-AF65-F5344CB8AC3E}">
        <p14:creationId xmlns:p14="http://schemas.microsoft.com/office/powerpoint/2010/main" val="359675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447A1C-9249-7745-BC2B-27FFB4C8086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40FDEE2-9BB9-374C-BC15-DAA93A86D648}"/>
              </a:ext>
            </a:extLst>
          </p:cNvPr>
          <p:cNvSpPr>
            <a:spLocks noGrp="1"/>
          </p:cNvSpPr>
          <p:nvPr>
            <p:ph type="body" sz="quarter" idx="12"/>
          </p:nvPr>
        </p:nvSpPr>
        <p:spPr>
          <a:xfrm>
            <a:off x="949123" y="368778"/>
            <a:ext cx="10955577" cy="4664482"/>
          </a:xfrm>
        </p:spPr>
        <p:txBody>
          <a:bodyPr/>
          <a:lstStyle/>
          <a:p>
            <a:r>
              <a:rPr lang="en-US" dirty="0"/>
              <a:t>def </a:t>
            </a:r>
            <a:r>
              <a:rPr lang="en-US" dirty="0" err="1"/>
              <a:t>join_pair</a:t>
            </a:r>
            <a:r>
              <a:rPr lang="en-US" dirty="0"/>
              <a:t>(rows1, rows2, </a:t>
            </a:r>
            <a:r>
              <a:rPr lang="en-US" dirty="0" err="1"/>
              <a:t>join_field</a:t>
            </a:r>
            <a:r>
              <a:rPr lang="en-US" dirty="0"/>
              <a:t>, field1, field2):</a:t>
            </a:r>
          </a:p>
          <a:p>
            <a:r>
              <a:rPr lang="en-US" dirty="0"/>
              <a:t>    </a:t>
            </a:r>
            <a:r>
              <a:rPr lang="en-US" dirty="0" err="1"/>
              <a:t>new_rows</a:t>
            </a:r>
            <a:r>
              <a:rPr lang="en-US" dirty="0"/>
              <a:t> = []</a:t>
            </a:r>
          </a:p>
          <a:p>
            <a:r>
              <a:rPr lang="en-US" dirty="0"/>
              <a:t>    for row1 in rows1:</a:t>
            </a:r>
          </a:p>
          <a:p>
            <a:r>
              <a:rPr lang="en-US" dirty="0"/>
              <a:t>        for row2 in rows2:</a:t>
            </a:r>
          </a:p>
          <a:p>
            <a:r>
              <a:rPr lang="en-US" dirty="0"/>
              <a:t>            if row1[</a:t>
            </a:r>
            <a:r>
              <a:rPr lang="en-US" dirty="0" err="1"/>
              <a:t>join_field</a:t>
            </a:r>
            <a:r>
              <a:rPr lang="en-US" dirty="0"/>
              <a:t>] == row2[</a:t>
            </a:r>
            <a:r>
              <a:rPr lang="en-US" dirty="0" err="1"/>
              <a:t>join_field</a:t>
            </a:r>
            <a:r>
              <a:rPr lang="en-US" dirty="0"/>
              <a:t>]:</a:t>
            </a:r>
          </a:p>
          <a:p>
            <a:r>
              <a:rPr lang="en-US" dirty="0"/>
              <a:t>                </a:t>
            </a:r>
            <a:r>
              <a:rPr lang="en-US" dirty="0" err="1"/>
              <a:t>new_rows.append</a:t>
            </a:r>
            <a:r>
              <a:rPr lang="en-US" dirty="0"/>
              <a:t>({field1 : row1[field1], field2 : row2[field2]})</a:t>
            </a:r>
          </a:p>
          <a:p>
            <a:r>
              <a:rPr lang="en-US" dirty="0"/>
              <a:t>    return </a:t>
            </a:r>
            <a:r>
              <a:rPr lang="en-US" dirty="0" err="1"/>
              <a:t>new_rows</a:t>
            </a:r>
            <a:endParaRPr lang="en-US" dirty="0"/>
          </a:p>
          <a:p>
            <a:endParaRPr lang="en-US" dirty="0"/>
          </a:p>
          <a:p>
            <a:r>
              <a:rPr lang="en-US" dirty="0"/>
              <a:t>for </a:t>
            </a:r>
            <a:r>
              <a:rPr lang="en-US" dirty="0" err="1"/>
              <a:t>join_row</a:t>
            </a:r>
            <a:r>
              <a:rPr lang="en-US" dirty="0"/>
              <a:t> in </a:t>
            </a:r>
            <a:r>
              <a:rPr lang="en-US" dirty="0" err="1"/>
              <a:t>join_pair</a:t>
            </a:r>
            <a:r>
              <a:rPr lang="en-US" dirty="0"/>
              <a:t>(courses, rooms, '</a:t>
            </a:r>
            <a:r>
              <a:rPr lang="en-US" dirty="0" err="1"/>
              <a:t>roomid</a:t>
            </a:r>
            <a:r>
              <a:rPr lang="en-US" dirty="0"/>
              <a:t>', '</a:t>
            </a:r>
            <a:r>
              <a:rPr lang="en-US" dirty="0" err="1"/>
              <a:t>coursename</a:t>
            </a:r>
            <a:r>
              <a:rPr lang="en-US" dirty="0"/>
              <a:t>', 'capacity'):</a:t>
            </a:r>
          </a:p>
          <a:p>
            <a:r>
              <a:rPr lang="en-US" dirty="0"/>
              <a:t>    print('The enrollment limit for ' + </a:t>
            </a:r>
            <a:r>
              <a:rPr lang="en-US" dirty="0" err="1"/>
              <a:t>join_row</a:t>
            </a:r>
            <a:r>
              <a:rPr lang="en-US" dirty="0"/>
              <a:t>['</a:t>
            </a:r>
            <a:r>
              <a:rPr lang="en-US" dirty="0" err="1"/>
              <a:t>coursename</a:t>
            </a:r>
            <a:r>
              <a:rPr lang="en-US" dirty="0"/>
              <a:t>'] + ' is ' + </a:t>
            </a:r>
            <a:r>
              <a:rPr lang="en-US" dirty="0" err="1"/>
              <a:t>join_row</a:t>
            </a:r>
            <a:r>
              <a:rPr lang="en-US" dirty="0"/>
              <a:t>['capacity'])</a:t>
            </a:r>
          </a:p>
        </p:txBody>
      </p:sp>
    </p:spTree>
    <p:extLst>
      <p:ext uri="{BB962C8B-B14F-4D97-AF65-F5344CB8AC3E}">
        <p14:creationId xmlns:p14="http://schemas.microsoft.com/office/powerpoint/2010/main" val="2871560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capacity3.py</a:t>
            </a:r>
          </a:p>
          <a:p>
            <a:endParaRPr lang="en-US" dirty="0"/>
          </a:p>
          <a:p>
            <a:r>
              <a:rPr lang="en-US" dirty="0"/>
              <a:t>See: same results</a:t>
            </a:r>
          </a:p>
        </p:txBody>
      </p:sp>
    </p:spTree>
    <p:extLst>
      <p:ext uri="{BB962C8B-B14F-4D97-AF65-F5344CB8AC3E}">
        <p14:creationId xmlns:p14="http://schemas.microsoft.com/office/powerpoint/2010/main" val="366739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A02F7-601C-0F45-B51A-B78AFE352751}"/>
              </a:ext>
            </a:extLst>
          </p:cNvPr>
          <p:cNvSpPr>
            <a:spLocks noGrp="1"/>
          </p:cNvSpPr>
          <p:nvPr>
            <p:ph type="body" sz="quarter" idx="10"/>
          </p:nvPr>
        </p:nvSpPr>
        <p:spPr/>
        <p:txBody>
          <a:bodyPr>
            <a:normAutofit lnSpcReduction="10000"/>
          </a:bodyPr>
          <a:lstStyle/>
          <a:p>
            <a:r>
              <a:rPr lang="en-US" dirty="0"/>
              <a:t>We can improve this in another way</a:t>
            </a:r>
          </a:p>
          <a:p>
            <a:r>
              <a:rPr lang="en-US" dirty="0"/>
              <a:t>It shouldn't be this function's job to extract the fields we care about — the course name and the room capacity</a:t>
            </a:r>
          </a:p>
          <a:p>
            <a:r>
              <a:rPr lang="en-US" dirty="0"/>
              <a:t>Just like it's not where's job to extract the fields we care about when we restrict our attention to specific rows</a:t>
            </a:r>
          </a:p>
          <a:p>
            <a:r>
              <a:rPr lang="en-US" dirty="0"/>
              <a:t>So the function, which we'll just call join(), will return </a:t>
            </a:r>
            <a:r>
              <a:rPr lang="en-US" i="1" dirty="0"/>
              <a:t>all </a:t>
            </a:r>
            <a:r>
              <a:rPr lang="en-US" dirty="0"/>
              <a:t>of the fields in each row of the two tables we combine</a:t>
            </a:r>
          </a:p>
        </p:txBody>
      </p:sp>
    </p:spTree>
    <p:extLst>
      <p:ext uri="{BB962C8B-B14F-4D97-AF65-F5344CB8AC3E}">
        <p14:creationId xmlns:p14="http://schemas.microsoft.com/office/powerpoint/2010/main" val="1436009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94D2F6-E49E-6E4F-A623-821DC375FB2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1A099D2-40A2-C249-8EB5-8E0F8586E420}"/>
              </a:ext>
            </a:extLst>
          </p:cNvPr>
          <p:cNvSpPr>
            <a:spLocks noGrp="1"/>
          </p:cNvSpPr>
          <p:nvPr>
            <p:ph type="body" sz="quarter" idx="12"/>
          </p:nvPr>
        </p:nvSpPr>
        <p:spPr>
          <a:xfrm>
            <a:off x="949123" y="368778"/>
            <a:ext cx="10955577" cy="6326475"/>
          </a:xfrm>
        </p:spPr>
        <p:txBody>
          <a:bodyPr/>
          <a:lstStyle/>
          <a:p>
            <a:r>
              <a:rPr lang="en-US" dirty="0"/>
              <a:t>def join(rows1, rows2, field):</a:t>
            </a:r>
          </a:p>
          <a:p>
            <a:r>
              <a:rPr lang="en-US" dirty="0"/>
              <a:t>    </a:t>
            </a:r>
            <a:r>
              <a:rPr lang="en-US" dirty="0" err="1"/>
              <a:t>new_rows</a:t>
            </a:r>
            <a:r>
              <a:rPr lang="en-US" dirty="0"/>
              <a:t> = []</a:t>
            </a:r>
          </a:p>
          <a:p>
            <a:r>
              <a:rPr lang="en-US" dirty="0"/>
              <a:t>    for row1 in rows1:</a:t>
            </a:r>
          </a:p>
          <a:p>
            <a:r>
              <a:rPr lang="en-US" dirty="0"/>
              <a:t>        for row2 in rows2:</a:t>
            </a:r>
          </a:p>
          <a:p>
            <a:r>
              <a:rPr lang="en-US" dirty="0"/>
              <a:t>            if row1[field] == row2[field]:</a:t>
            </a:r>
          </a:p>
          <a:p>
            <a:r>
              <a:rPr lang="en-US" dirty="0"/>
              <a:t>                </a:t>
            </a:r>
            <a:r>
              <a:rPr lang="en-US" dirty="0" err="1"/>
              <a:t>new_row</a:t>
            </a:r>
            <a:r>
              <a:rPr lang="en-US" dirty="0"/>
              <a:t> = {}</a:t>
            </a:r>
          </a:p>
          <a:p>
            <a:r>
              <a:rPr lang="en-US" dirty="0"/>
              <a:t>                </a:t>
            </a:r>
            <a:r>
              <a:rPr lang="en-US" dirty="0" err="1"/>
              <a:t>new_row.update</a:t>
            </a:r>
            <a:r>
              <a:rPr lang="en-US" dirty="0"/>
              <a:t>(row1)</a:t>
            </a:r>
          </a:p>
          <a:p>
            <a:r>
              <a:rPr lang="en-US" dirty="0"/>
              <a:t>                </a:t>
            </a:r>
            <a:r>
              <a:rPr lang="en-US" dirty="0" err="1"/>
              <a:t>new_row.update</a:t>
            </a:r>
            <a:r>
              <a:rPr lang="en-US" dirty="0"/>
              <a:t>(row2)</a:t>
            </a:r>
          </a:p>
          <a:p>
            <a:r>
              <a:rPr lang="en-US" dirty="0"/>
              <a:t>                </a:t>
            </a:r>
            <a:r>
              <a:rPr lang="en-US" dirty="0" err="1"/>
              <a:t>new_rows.append</a:t>
            </a:r>
            <a:r>
              <a:rPr lang="en-US" dirty="0"/>
              <a:t>(</a:t>
            </a:r>
            <a:r>
              <a:rPr lang="en-US" dirty="0" err="1"/>
              <a:t>new_row</a:t>
            </a:r>
            <a:r>
              <a:rPr lang="en-US" dirty="0"/>
              <a:t>)</a:t>
            </a:r>
          </a:p>
          <a:p>
            <a:r>
              <a:rPr lang="en-US" dirty="0"/>
              <a:t>    return </a:t>
            </a:r>
            <a:r>
              <a:rPr lang="en-US" dirty="0" err="1"/>
              <a:t>new_rows</a:t>
            </a:r>
            <a:endParaRPr lang="en-US" dirty="0"/>
          </a:p>
          <a:p>
            <a:endParaRPr lang="en-US" dirty="0"/>
          </a:p>
          <a:p>
            <a:endParaRPr lang="en-US" dirty="0"/>
          </a:p>
          <a:p>
            <a:r>
              <a:rPr lang="en-US" dirty="0"/>
              <a:t>for row in join(courses, rooms, '</a:t>
            </a:r>
            <a:r>
              <a:rPr lang="en-US" dirty="0" err="1"/>
              <a:t>roomid</a:t>
            </a:r>
            <a:r>
              <a:rPr lang="en-US" dirty="0"/>
              <a:t>'):</a:t>
            </a:r>
          </a:p>
          <a:p>
            <a:r>
              <a:rPr lang="en-US" dirty="0"/>
              <a:t>    print('The enrollment limit for ' + row['</a:t>
            </a:r>
            <a:r>
              <a:rPr lang="en-US" dirty="0" err="1"/>
              <a:t>coursename</a:t>
            </a:r>
            <a:r>
              <a:rPr lang="en-US" dirty="0"/>
              <a:t>'] + ' is ' + row['capacity'])</a:t>
            </a:r>
          </a:p>
        </p:txBody>
      </p:sp>
      <p:sp>
        <p:nvSpPr>
          <p:cNvPr id="2" name="TextBox 1">
            <a:extLst>
              <a:ext uri="{FF2B5EF4-FFF2-40B4-BE49-F238E27FC236}">
                <a16:creationId xmlns:a16="http://schemas.microsoft.com/office/drawing/2014/main" id="{54FE3122-90D8-8B4D-99C1-EDF4DE7E9367}"/>
              </a:ext>
            </a:extLst>
          </p:cNvPr>
          <p:cNvSpPr txBox="1"/>
          <p:nvPr/>
        </p:nvSpPr>
        <p:spPr>
          <a:xfrm>
            <a:off x="10413242" y="95534"/>
            <a:ext cx="1736373" cy="369332"/>
          </a:xfrm>
          <a:prstGeom prst="rect">
            <a:avLst/>
          </a:prstGeom>
          <a:noFill/>
        </p:spPr>
        <p:txBody>
          <a:bodyPr wrap="none" rtlCol="0">
            <a:spAutoFit/>
          </a:bodyPr>
          <a:lstStyle/>
          <a:p>
            <a:r>
              <a:rPr lang="en-US" dirty="0"/>
              <a:t>&lt;capacity4.py&gt;</a:t>
            </a:r>
          </a:p>
        </p:txBody>
      </p:sp>
    </p:spTree>
    <p:extLst>
      <p:ext uri="{BB962C8B-B14F-4D97-AF65-F5344CB8AC3E}">
        <p14:creationId xmlns:p14="http://schemas.microsoft.com/office/powerpoint/2010/main" val="2614385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852D9-3732-2145-BE27-9E218290DD72}"/>
              </a:ext>
            </a:extLst>
          </p:cNvPr>
          <p:cNvSpPr>
            <a:spLocks noGrp="1"/>
          </p:cNvSpPr>
          <p:nvPr>
            <p:ph type="body" sz="quarter" idx="10"/>
          </p:nvPr>
        </p:nvSpPr>
        <p:spPr/>
        <p:txBody>
          <a:bodyPr/>
          <a:lstStyle/>
          <a:p>
            <a:r>
              <a:rPr lang="en-US" dirty="0"/>
              <a:t>How does join() work? If it finds a row in table A that has the same value in a field as a row in table B, it makes a new row with ALL of the values from the row in A and the row in B</a:t>
            </a:r>
          </a:p>
          <a:p>
            <a:r>
              <a:rPr lang="en-US" b="1" dirty="0"/>
              <a:t>ANIMATION</a:t>
            </a:r>
            <a:endParaRPr lang="en-US" dirty="0"/>
          </a:p>
          <a:p>
            <a:r>
              <a:rPr lang="en-US" dirty="0"/>
              <a:t>So in our example, this looks like:</a:t>
            </a:r>
          </a:p>
          <a:p>
            <a:r>
              <a:rPr lang="en-US" b="1" dirty="0"/>
              <a:t>ANIMATION</a:t>
            </a:r>
            <a:endParaRPr lang="en-US" dirty="0"/>
          </a:p>
        </p:txBody>
      </p:sp>
    </p:spTree>
    <p:extLst>
      <p:ext uri="{BB962C8B-B14F-4D97-AF65-F5344CB8AC3E}">
        <p14:creationId xmlns:p14="http://schemas.microsoft.com/office/powerpoint/2010/main" val="526974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30A21-3BC8-614F-B9DA-8C5050258A97}"/>
              </a:ext>
            </a:extLst>
          </p:cNvPr>
          <p:cNvSpPr>
            <a:spLocks noGrp="1"/>
          </p:cNvSpPr>
          <p:nvPr>
            <p:ph type="body" sz="quarter" idx="10"/>
          </p:nvPr>
        </p:nvSpPr>
        <p:spPr/>
        <p:txBody>
          <a:bodyPr/>
          <a:lstStyle/>
          <a:p>
            <a:r>
              <a:rPr lang="en-US" dirty="0"/>
              <a:t>Here's an example of the power of join</a:t>
            </a:r>
          </a:p>
          <a:p>
            <a:r>
              <a:rPr lang="en-US" dirty="0"/>
              <a:t>What is the </a:t>
            </a:r>
            <a:r>
              <a:rPr lang="en-US" i="1" dirty="0"/>
              <a:t>total enrollment capacity of all courses meeting MW10</a:t>
            </a:r>
            <a:r>
              <a:rPr lang="en-US" dirty="0"/>
              <a:t>?</a:t>
            </a:r>
          </a:p>
          <a:p>
            <a:r>
              <a:rPr lang="en-US" b="1" dirty="0" err="1"/>
              <a:t>db_sum</a:t>
            </a:r>
            <a:r>
              <a:rPr lang="en-US" b="1" dirty="0"/>
              <a:t>(join(where(courses, 'times', 'MW10'), rooms, '</a:t>
            </a:r>
            <a:r>
              <a:rPr lang="en-US" b="1" dirty="0" err="1"/>
              <a:t>roomid</a:t>
            </a:r>
            <a:r>
              <a:rPr lang="en-US" b="1" dirty="0"/>
              <a:t>'), 'capacity')</a:t>
            </a:r>
          </a:p>
        </p:txBody>
      </p:sp>
    </p:spTree>
    <p:extLst>
      <p:ext uri="{BB962C8B-B14F-4D97-AF65-F5344CB8AC3E}">
        <p14:creationId xmlns:p14="http://schemas.microsoft.com/office/powerpoint/2010/main" val="449029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CECA5-4452-5940-A778-11A0FD55FCB9}"/>
              </a:ext>
            </a:extLst>
          </p:cNvPr>
          <p:cNvSpPr>
            <a:spLocks noGrp="1"/>
          </p:cNvSpPr>
          <p:nvPr>
            <p:ph type="body" sz="quarter" idx="10"/>
          </p:nvPr>
        </p:nvSpPr>
        <p:spPr/>
        <p:txBody>
          <a:bodyPr>
            <a:normAutofit lnSpcReduction="10000"/>
          </a:bodyPr>
          <a:lstStyle/>
          <a:p>
            <a:r>
              <a:rPr lang="en-US" dirty="0"/>
              <a:t>Let's walk through this step by step (</a:t>
            </a:r>
            <a:r>
              <a:rPr lang="en-US" b="1" dirty="0"/>
              <a:t>Animation</a:t>
            </a:r>
            <a:r>
              <a:rPr lang="en-US" dirty="0"/>
              <a:t>):</a:t>
            </a:r>
          </a:p>
          <a:p>
            <a:r>
              <a:rPr lang="en-US" dirty="0"/>
              <a:t>We take the data from</a:t>
            </a:r>
            <a:r>
              <a:rPr lang="en-US" b="1" i="1" dirty="0"/>
              <a:t> </a:t>
            </a:r>
            <a:r>
              <a:rPr lang="en-US" dirty="0"/>
              <a:t>the courses table</a:t>
            </a:r>
          </a:p>
          <a:p>
            <a:r>
              <a:rPr lang="en-US" dirty="0"/>
              <a:t>Take only the rows </a:t>
            </a:r>
            <a:r>
              <a:rPr lang="en-US" i="1" dirty="0"/>
              <a:t>where</a:t>
            </a:r>
            <a:r>
              <a:rPr lang="en-US" dirty="0"/>
              <a:t> the meeting time is MW10</a:t>
            </a:r>
          </a:p>
          <a:p>
            <a:r>
              <a:rPr lang="en-US" dirty="0"/>
              <a:t>Take the data from the rooms table</a:t>
            </a:r>
          </a:p>
          <a:p>
            <a:r>
              <a:rPr lang="en-US" i="1" dirty="0"/>
              <a:t>join</a:t>
            </a:r>
            <a:r>
              <a:rPr lang="en-US" dirty="0"/>
              <a:t> the course and room by </a:t>
            </a:r>
            <a:r>
              <a:rPr lang="en-US" dirty="0" err="1"/>
              <a:t>roomid</a:t>
            </a:r>
            <a:endParaRPr lang="en-US" dirty="0"/>
          </a:p>
          <a:p>
            <a:r>
              <a:rPr lang="en-US" dirty="0"/>
              <a:t>and take the </a:t>
            </a:r>
            <a:r>
              <a:rPr lang="en-US" i="1" dirty="0"/>
              <a:t>sum</a:t>
            </a:r>
            <a:r>
              <a:rPr lang="en-US" dirty="0"/>
              <a:t> of their capacities</a:t>
            </a:r>
          </a:p>
          <a:p>
            <a:r>
              <a:rPr lang="en-US" dirty="0"/>
              <a:t>Now you see the full power of database queries</a:t>
            </a:r>
          </a:p>
        </p:txBody>
      </p:sp>
    </p:spTree>
    <p:extLst>
      <p:ext uri="{BB962C8B-B14F-4D97-AF65-F5344CB8AC3E}">
        <p14:creationId xmlns:p14="http://schemas.microsoft.com/office/powerpoint/2010/main" val="7656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98EE8-83F7-2C4F-820D-E44D177F3CA3}"/>
              </a:ext>
            </a:extLst>
          </p:cNvPr>
          <p:cNvSpPr>
            <a:spLocks noGrp="1"/>
          </p:cNvSpPr>
          <p:nvPr>
            <p:ph type="body" sz="quarter" idx="10"/>
          </p:nvPr>
        </p:nvSpPr>
        <p:spPr/>
        <p:txBody>
          <a:bodyPr/>
          <a:lstStyle/>
          <a:p>
            <a:r>
              <a:rPr lang="en-US" dirty="0"/>
              <a:t>How would you count the number of </a:t>
            </a:r>
            <a:r>
              <a:rPr lang="en-US" dirty="0" err="1"/>
              <a:t>zipcodes</a:t>
            </a:r>
            <a:r>
              <a:rPr lang="en-US" dirty="0"/>
              <a:t> in </a:t>
            </a:r>
            <a:r>
              <a:rPr lang="en-US" i="1" dirty="0"/>
              <a:t>New Jersey</a:t>
            </a:r>
            <a:r>
              <a:rPr lang="en-US" dirty="0"/>
              <a:t>?</a:t>
            </a:r>
          </a:p>
        </p:txBody>
      </p:sp>
    </p:spTree>
    <p:extLst>
      <p:ext uri="{BB962C8B-B14F-4D97-AF65-F5344CB8AC3E}">
        <p14:creationId xmlns:p14="http://schemas.microsoft.com/office/powerpoint/2010/main" val="31816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CTECH403_M5_06</a:t>
            </a:r>
          </a:p>
          <a:p>
            <a:r>
              <a:rPr lang="en-US" dirty="0">
                <a:solidFill>
                  <a:schemeClr val="bg1"/>
                </a:solidFill>
              </a:rPr>
              <a:t>Schemas</a:t>
            </a:r>
          </a:p>
        </p:txBody>
      </p:sp>
    </p:spTree>
    <p:extLst>
      <p:ext uri="{BB962C8B-B14F-4D97-AF65-F5344CB8AC3E}">
        <p14:creationId xmlns:p14="http://schemas.microsoft.com/office/powerpoint/2010/main" val="1007939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dirty="0"/>
              <a:t>Now that we have multiple tables, we would like to also free the user from the tedium of  keeping track of how they are stored</a:t>
            </a:r>
          </a:p>
          <a:p>
            <a:r>
              <a:rPr lang="en-US" dirty="0"/>
              <a:t>The user should just think, "I want to open the database" and then have the data right there to work with.</a:t>
            </a:r>
          </a:p>
          <a:p>
            <a:r>
              <a:rPr lang="en-US" dirty="0"/>
              <a:t>In the database, each table will have a name: a string, and the user should be able to refer to that table by its name</a:t>
            </a:r>
          </a:p>
        </p:txBody>
      </p:sp>
    </p:spTree>
    <p:extLst>
      <p:ext uri="{BB962C8B-B14F-4D97-AF65-F5344CB8AC3E}">
        <p14:creationId xmlns:p14="http://schemas.microsoft.com/office/powerpoint/2010/main" val="2639001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dirty="0"/>
              <a:t>How do we do that?</a:t>
            </a:r>
          </a:p>
          <a:p>
            <a:r>
              <a:rPr lang="en-US" dirty="0"/>
              <a:t>We'll have a dictionary, in which each table name is the key and the table's data is the value</a:t>
            </a:r>
          </a:p>
          <a:p>
            <a:r>
              <a:rPr lang="en-US" dirty="0"/>
              <a:t>We're still going to </a:t>
            </a:r>
            <a:r>
              <a:rPr lang="en-US" i="1" dirty="0"/>
              <a:t>store</a:t>
            </a:r>
            <a:r>
              <a:rPr lang="en-US" dirty="0"/>
              <a:t> each table in its own CSV, in a separate file (since we couldn't write the whole dictionary of tables in a single CSV)</a:t>
            </a:r>
          </a:p>
        </p:txBody>
      </p:sp>
    </p:spTree>
    <p:extLst>
      <p:ext uri="{BB962C8B-B14F-4D97-AF65-F5344CB8AC3E}">
        <p14:creationId xmlns:p14="http://schemas.microsoft.com/office/powerpoint/2010/main" val="31997609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lnSpcReduction="10000"/>
          </a:bodyPr>
          <a:lstStyle/>
          <a:p>
            <a:r>
              <a:rPr lang="en-US" dirty="0"/>
              <a:t>To repeat, this means we can completely shield from users of </a:t>
            </a:r>
            <a:r>
              <a:rPr lang="en-US" dirty="0" err="1"/>
              <a:t>basicdb</a:t>
            </a:r>
            <a:r>
              <a:rPr lang="en-US" dirty="0"/>
              <a:t> how the CSV files work behind the scenes. They'll never need to use the csv package</a:t>
            </a:r>
          </a:p>
          <a:p>
            <a:r>
              <a:rPr lang="en-US" dirty="0"/>
              <a:t>We'll do that by providing one more function, which I'm going to call </a:t>
            </a:r>
            <a:r>
              <a:rPr lang="en-US" b="1" dirty="0" err="1"/>
              <a:t>db_from</a:t>
            </a:r>
            <a:endParaRPr lang="en-US" dirty="0"/>
          </a:p>
          <a:p>
            <a:r>
              <a:rPr lang="en-US" dirty="0"/>
              <a:t>It takes the </a:t>
            </a:r>
            <a:r>
              <a:rPr lang="en-US" i="1" dirty="0"/>
              <a:t>name</a:t>
            </a:r>
            <a:r>
              <a:rPr lang="en-US" dirty="0"/>
              <a:t> of a table, and it returns the data in the table.</a:t>
            </a:r>
          </a:p>
          <a:p>
            <a:r>
              <a:rPr lang="en-US" dirty="0"/>
              <a:t>E.g., </a:t>
            </a:r>
            <a:r>
              <a:rPr lang="en-US" b="1" dirty="0"/>
              <a:t>distinct(select(</a:t>
            </a:r>
            <a:r>
              <a:rPr lang="en-US" b="1" dirty="0" err="1"/>
              <a:t>db_from</a:t>
            </a:r>
            <a:r>
              <a:rPr lang="en-US" b="1" dirty="0"/>
              <a:t>('</a:t>
            </a:r>
            <a:r>
              <a:rPr lang="en-US" b="1" dirty="0" err="1"/>
              <a:t>zipcodes</a:t>
            </a:r>
            <a:r>
              <a:rPr lang="en-US" b="1" dirty="0"/>
              <a:t>'),'State'))</a:t>
            </a:r>
          </a:p>
        </p:txBody>
      </p:sp>
    </p:spTree>
    <p:extLst>
      <p:ext uri="{BB962C8B-B14F-4D97-AF65-F5344CB8AC3E}">
        <p14:creationId xmlns:p14="http://schemas.microsoft.com/office/powerpoint/2010/main" val="2837085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026A58-3B11-2A4F-9E20-82F3ED0505D7}"/>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C2669A4-D53D-1C43-A754-B5F7A7D26937}"/>
              </a:ext>
            </a:extLst>
          </p:cNvPr>
          <p:cNvSpPr>
            <a:spLocks noGrp="1"/>
          </p:cNvSpPr>
          <p:nvPr>
            <p:ph type="body" sz="quarter" idx="12"/>
          </p:nvPr>
        </p:nvSpPr>
        <p:spPr>
          <a:xfrm>
            <a:off x="949123" y="368778"/>
            <a:ext cx="10955577" cy="924997"/>
          </a:xfrm>
        </p:spPr>
        <p:txBody>
          <a:bodyPr/>
          <a:lstStyle/>
          <a:p>
            <a:r>
              <a:rPr lang="en-US" b="1" dirty="0"/>
              <a:t>def </a:t>
            </a:r>
            <a:r>
              <a:rPr lang="en-US" b="1" dirty="0" err="1"/>
              <a:t>db_from</a:t>
            </a:r>
            <a:r>
              <a:rPr lang="en-US" b="1" dirty="0"/>
              <a:t>(</a:t>
            </a:r>
            <a:r>
              <a:rPr lang="en-US" b="1" dirty="0" err="1"/>
              <a:t>table_name</a:t>
            </a:r>
            <a:r>
              <a:rPr lang="en-US" b="1" dirty="0"/>
              <a:t>):</a:t>
            </a:r>
          </a:p>
          <a:p>
            <a:r>
              <a:rPr lang="en-US" b="1" dirty="0"/>
              <a:t>    return </a:t>
            </a:r>
            <a:r>
              <a:rPr lang="en-US" b="1" dirty="0" err="1"/>
              <a:t>db</a:t>
            </a:r>
            <a:r>
              <a:rPr lang="en-US" b="1" dirty="0"/>
              <a:t>[</a:t>
            </a:r>
            <a:r>
              <a:rPr lang="en-US" b="1" dirty="0" err="1"/>
              <a:t>table_name</a:t>
            </a:r>
            <a:r>
              <a:rPr lang="en-US" b="1" dirty="0"/>
              <a:t>]</a:t>
            </a:r>
            <a:endParaRPr lang="en-US" dirty="0"/>
          </a:p>
        </p:txBody>
      </p:sp>
    </p:spTree>
    <p:extLst>
      <p:ext uri="{BB962C8B-B14F-4D97-AF65-F5344CB8AC3E}">
        <p14:creationId xmlns:p14="http://schemas.microsoft.com/office/powerpoint/2010/main" val="25576847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lnSpcReduction="10000"/>
          </a:bodyPr>
          <a:lstStyle/>
          <a:p>
            <a:r>
              <a:rPr lang="en-US" dirty="0"/>
              <a:t>So here is a familiar query rewritten to use </a:t>
            </a:r>
            <a:r>
              <a:rPr lang="en-US" dirty="0" err="1"/>
              <a:t>db_from</a:t>
            </a:r>
            <a:r>
              <a:rPr lang="en-US" dirty="0"/>
              <a:t>():</a:t>
            </a:r>
          </a:p>
          <a:p>
            <a:r>
              <a:rPr lang="en-US" b="1" dirty="0" err="1"/>
              <a:t>db_sum</a:t>
            </a:r>
            <a:r>
              <a:rPr lang="en-US" b="1" dirty="0"/>
              <a:t>(join(where(courses, 'times', 'MW10'), rooms, '</a:t>
            </a:r>
            <a:r>
              <a:rPr lang="en-US" b="1" dirty="0" err="1"/>
              <a:t>roomid</a:t>
            </a:r>
            <a:r>
              <a:rPr lang="en-US" b="1" dirty="0"/>
              <a:t>'), 'capacity')</a:t>
            </a:r>
          </a:p>
          <a:p>
            <a:r>
              <a:rPr lang="en-US" b="1" dirty="0" err="1"/>
              <a:t>db_sum</a:t>
            </a:r>
            <a:r>
              <a:rPr lang="en-US" b="1" dirty="0"/>
              <a:t>(join(where(</a:t>
            </a:r>
            <a:r>
              <a:rPr lang="en-US" b="1" dirty="0" err="1">
                <a:highlight>
                  <a:srgbClr val="FFFF00"/>
                </a:highlight>
              </a:rPr>
              <a:t>db_from</a:t>
            </a:r>
            <a:r>
              <a:rPr lang="en-US" b="1" dirty="0">
                <a:highlight>
                  <a:srgbClr val="FFFF00"/>
                </a:highlight>
              </a:rPr>
              <a:t>('courses')</a:t>
            </a:r>
            <a:r>
              <a:rPr lang="en-US" b="1" dirty="0"/>
              <a:t>, 'times', 'MW10'), </a:t>
            </a:r>
            <a:r>
              <a:rPr lang="en-US" b="1" dirty="0" err="1">
                <a:highlight>
                  <a:srgbClr val="FFFF00"/>
                </a:highlight>
              </a:rPr>
              <a:t>db_from</a:t>
            </a:r>
            <a:r>
              <a:rPr lang="en-US" b="1" dirty="0">
                <a:highlight>
                  <a:srgbClr val="FFFF00"/>
                </a:highlight>
              </a:rPr>
              <a:t>('rooms')</a:t>
            </a:r>
            <a:r>
              <a:rPr lang="en-US" b="1" dirty="0"/>
              <a:t>, '</a:t>
            </a:r>
            <a:r>
              <a:rPr lang="en-US" b="1" dirty="0" err="1"/>
              <a:t>roomid</a:t>
            </a:r>
            <a:r>
              <a:rPr lang="en-US" b="1" dirty="0"/>
              <a:t>'), 'capacity')</a:t>
            </a:r>
          </a:p>
          <a:p>
            <a:r>
              <a:rPr lang="en-US" dirty="0"/>
              <a:t>The difference is that we don't work with a variable that corresponds to the table. We ask the database for the data by name, using a string</a:t>
            </a:r>
          </a:p>
        </p:txBody>
      </p:sp>
    </p:spTree>
    <p:extLst>
      <p:ext uri="{BB962C8B-B14F-4D97-AF65-F5344CB8AC3E}">
        <p14:creationId xmlns:p14="http://schemas.microsoft.com/office/powerpoint/2010/main" val="14422521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B56ABD-7024-224B-96D3-F05065645AE8}"/>
              </a:ext>
            </a:extLst>
          </p:cNvPr>
          <p:cNvSpPr>
            <a:spLocks noGrp="1"/>
          </p:cNvSpPr>
          <p:nvPr>
            <p:ph type="body" sz="quarter" idx="10"/>
          </p:nvPr>
        </p:nvSpPr>
        <p:spPr/>
        <p:txBody>
          <a:bodyPr/>
          <a:lstStyle/>
          <a:p>
            <a:r>
              <a:rPr lang="en-US" dirty="0"/>
              <a:t>In addition, we will have a single data structure which </a:t>
            </a:r>
            <a:r>
              <a:rPr lang="en-US" i="1" dirty="0"/>
              <a:t>describes</a:t>
            </a:r>
            <a:r>
              <a:rPr lang="en-US" dirty="0"/>
              <a:t> the rest of the database.</a:t>
            </a:r>
          </a:p>
          <a:p>
            <a:r>
              <a:rPr lang="en-US" dirty="0"/>
              <a:t>Of course, we can store </a:t>
            </a:r>
            <a:r>
              <a:rPr lang="en-US" i="1" dirty="0"/>
              <a:t>that</a:t>
            </a:r>
            <a:r>
              <a:rPr lang="en-US" dirty="0"/>
              <a:t> data structure as JSON</a:t>
            </a:r>
          </a:p>
          <a:p>
            <a:r>
              <a:rPr lang="en-US" dirty="0"/>
              <a:t>We call this a database </a:t>
            </a:r>
            <a:r>
              <a:rPr lang="en-US" i="1" dirty="0"/>
              <a:t>schema</a:t>
            </a:r>
            <a:r>
              <a:rPr lang="en-US" dirty="0"/>
              <a:t>: it tells us how the rest of the database is organized</a:t>
            </a:r>
          </a:p>
        </p:txBody>
      </p:sp>
    </p:spTree>
    <p:extLst>
      <p:ext uri="{BB962C8B-B14F-4D97-AF65-F5344CB8AC3E}">
        <p14:creationId xmlns:p14="http://schemas.microsoft.com/office/powerpoint/2010/main" val="1335315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12AA79-E54C-6B4F-A30D-0AF810FAA56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994162F-2A56-9246-8C71-2D3DC5807B9E}"/>
              </a:ext>
            </a:extLst>
          </p:cNvPr>
          <p:cNvSpPr>
            <a:spLocks noGrp="1"/>
          </p:cNvSpPr>
          <p:nvPr>
            <p:ph type="body" sz="quarter" idx="12"/>
          </p:nvPr>
        </p:nvSpPr>
        <p:spPr>
          <a:xfrm>
            <a:off x="949123" y="368778"/>
            <a:ext cx="10955577" cy="3002489"/>
          </a:xfrm>
        </p:spPr>
        <p:txBody>
          <a:bodyPr/>
          <a:lstStyle/>
          <a:p>
            <a:r>
              <a:rPr lang="en-US" dirty="0"/>
              <a:t>[{"</a:t>
            </a:r>
            <a:r>
              <a:rPr lang="en-US" dirty="0" err="1"/>
              <a:t>name":"rooms","filename":"rooms.csv","fields</a:t>
            </a:r>
            <a:r>
              <a:rPr lang="en-US" dirty="0"/>
              <a:t>":["</a:t>
            </a:r>
            <a:r>
              <a:rPr lang="en-US" dirty="0" err="1"/>
              <a:t>roomid</a:t>
            </a:r>
            <a:r>
              <a:rPr lang="en-US" dirty="0"/>
              <a:t>","</a:t>
            </a:r>
            <a:r>
              <a:rPr lang="en-US" dirty="0" err="1"/>
              <a:t>roomname</a:t>
            </a:r>
            <a:r>
              <a:rPr lang="en-US" dirty="0"/>
              <a:t>","capacity"]},</a:t>
            </a:r>
          </a:p>
          <a:p>
            <a:r>
              <a:rPr lang="en-US" dirty="0"/>
              <a:t>{"</a:t>
            </a:r>
            <a:r>
              <a:rPr lang="en-US" dirty="0" err="1"/>
              <a:t>name":"students","filename":"students.csv","fields</a:t>
            </a:r>
            <a:r>
              <a:rPr lang="en-US" dirty="0"/>
              <a:t>":["</a:t>
            </a:r>
            <a:r>
              <a:rPr lang="en-US" dirty="0" err="1"/>
              <a:t>lastname</a:t>
            </a:r>
            <a:r>
              <a:rPr lang="en-US" dirty="0"/>
              <a:t>","</a:t>
            </a:r>
            <a:r>
              <a:rPr lang="en-US" dirty="0" err="1"/>
              <a:t>firstname</a:t>
            </a:r>
            <a:r>
              <a:rPr lang="en-US" dirty="0"/>
              <a:t>","</a:t>
            </a:r>
            <a:r>
              <a:rPr lang="en-US" dirty="0" err="1"/>
              <a:t>student_id</a:t>
            </a:r>
            <a:r>
              <a:rPr lang="en-US" dirty="0"/>
              <a:t>"]},</a:t>
            </a:r>
          </a:p>
          <a:p>
            <a:r>
              <a:rPr lang="en-US" dirty="0"/>
              <a:t>{"</a:t>
            </a:r>
            <a:r>
              <a:rPr lang="en-US" dirty="0" err="1"/>
              <a:t>name":"courses","filename":"courses.csv","fields</a:t>
            </a:r>
            <a:r>
              <a:rPr lang="en-US" dirty="0"/>
              <a:t>":["</a:t>
            </a:r>
            <a:r>
              <a:rPr lang="en-US" dirty="0" err="1"/>
              <a:t>courseid</a:t>
            </a:r>
            <a:r>
              <a:rPr lang="en-US" dirty="0"/>
              <a:t>","</a:t>
            </a:r>
            <a:r>
              <a:rPr lang="en-US" dirty="0" err="1"/>
              <a:t>coursename</a:t>
            </a:r>
            <a:r>
              <a:rPr lang="en-US" dirty="0"/>
              <a:t>","</a:t>
            </a:r>
            <a:r>
              <a:rPr lang="en-US" dirty="0" err="1"/>
              <a:t>roomid</a:t>
            </a:r>
            <a:r>
              <a:rPr lang="en-US" dirty="0"/>
              <a:t>","</a:t>
            </a:r>
            <a:r>
              <a:rPr lang="en-US" dirty="0" err="1"/>
              <a:t>times","credits</a:t>
            </a:r>
            <a:r>
              <a:rPr lang="en-US" dirty="0"/>
              <a:t>"]},</a:t>
            </a:r>
          </a:p>
          <a:p>
            <a:r>
              <a:rPr lang="en-US" dirty="0"/>
              <a:t>{"</a:t>
            </a:r>
            <a:r>
              <a:rPr lang="en-US" dirty="0" err="1"/>
              <a:t>name":"enrollments","filename":"enrollments.csv","fields</a:t>
            </a:r>
            <a:r>
              <a:rPr lang="en-US" dirty="0"/>
              <a:t>":["</a:t>
            </a:r>
            <a:r>
              <a:rPr lang="en-US" dirty="0" err="1"/>
              <a:t>studentid</a:t>
            </a:r>
            <a:r>
              <a:rPr lang="en-US" dirty="0"/>
              <a:t>","</a:t>
            </a:r>
            <a:r>
              <a:rPr lang="en-US" dirty="0" err="1"/>
              <a:t>courseid</a:t>
            </a:r>
            <a:r>
              <a:rPr lang="en-US" dirty="0"/>
              <a:t>"]}]</a:t>
            </a:r>
          </a:p>
        </p:txBody>
      </p:sp>
      <p:sp>
        <p:nvSpPr>
          <p:cNvPr id="5" name="TextBox 4">
            <a:extLst>
              <a:ext uri="{FF2B5EF4-FFF2-40B4-BE49-F238E27FC236}">
                <a16:creationId xmlns:a16="http://schemas.microsoft.com/office/drawing/2014/main" id="{F90CFBE2-4DC6-904F-BEB8-32E997FF3E2D}"/>
              </a:ext>
            </a:extLst>
          </p:cNvPr>
          <p:cNvSpPr txBox="1"/>
          <p:nvPr/>
        </p:nvSpPr>
        <p:spPr>
          <a:xfrm>
            <a:off x="2456597" y="6018663"/>
            <a:ext cx="5352812" cy="369332"/>
          </a:xfrm>
          <a:prstGeom prst="rect">
            <a:avLst/>
          </a:prstGeom>
          <a:noFill/>
        </p:spPr>
        <p:txBody>
          <a:bodyPr wrap="none" rtlCol="0">
            <a:spAutoFit/>
          </a:bodyPr>
          <a:lstStyle/>
          <a:p>
            <a:r>
              <a:rPr lang="en-US" dirty="0"/>
              <a:t>&lt;</a:t>
            </a:r>
            <a:r>
              <a:rPr lang="en-US" dirty="0" err="1"/>
              <a:t>registrar.json</a:t>
            </a:r>
            <a:r>
              <a:rPr lang="en-US" dirty="0"/>
              <a:t>&gt; – format this with better </a:t>
            </a:r>
            <a:r>
              <a:rPr lang="en-US" dirty="0" err="1"/>
              <a:t>linebreaks</a:t>
            </a:r>
            <a:endParaRPr lang="en-US" dirty="0"/>
          </a:p>
        </p:txBody>
      </p:sp>
    </p:spTree>
    <p:extLst>
      <p:ext uri="{BB962C8B-B14F-4D97-AF65-F5344CB8AC3E}">
        <p14:creationId xmlns:p14="http://schemas.microsoft.com/office/powerpoint/2010/main" val="15728726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dirty="0"/>
              <a:t>The schema file is a list where each item describes a single table in the database</a:t>
            </a:r>
          </a:p>
          <a:p>
            <a:r>
              <a:rPr lang="en-US" dirty="0"/>
              <a:t>That item is a dictionary with three keys:</a:t>
            </a:r>
          </a:p>
          <a:p>
            <a:pPr lvl="1"/>
            <a:r>
              <a:rPr lang="en-US" i="1" dirty="0"/>
              <a:t>name</a:t>
            </a:r>
            <a:r>
              <a:rPr lang="en-US" dirty="0"/>
              <a:t> is the name we'll use to refer to the table</a:t>
            </a:r>
          </a:p>
          <a:p>
            <a:pPr lvl="1"/>
            <a:r>
              <a:rPr lang="en-US" i="1" dirty="0"/>
              <a:t>filename</a:t>
            </a:r>
            <a:r>
              <a:rPr lang="en-US" dirty="0"/>
              <a:t> is where the table is stored</a:t>
            </a:r>
          </a:p>
          <a:p>
            <a:pPr lvl="1"/>
            <a:r>
              <a:rPr lang="en-US" i="1" dirty="0"/>
              <a:t>fields</a:t>
            </a:r>
            <a:r>
              <a:rPr lang="en-US" dirty="0"/>
              <a:t> is a list of the columns (the field names) in the table</a:t>
            </a:r>
          </a:p>
        </p:txBody>
      </p:sp>
    </p:spTree>
    <p:extLst>
      <p:ext uri="{BB962C8B-B14F-4D97-AF65-F5344CB8AC3E}">
        <p14:creationId xmlns:p14="http://schemas.microsoft.com/office/powerpoint/2010/main" val="680826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dirty="0"/>
              <a:t>So the "courses" table is stored in file '</a:t>
            </a:r>
            <a:r>
              <a:rPr lang="en-US" dirty="0" err="1"/>
              <a:t>courses.csv</a:t>
            </a:r>
            <a:r>
              <a:rPr lang="en-US" dirty="0"/>
              <a:t>' and it has five fields: "</a:t>
            </a:r>
            <a:r>
              <a:rPr lang="en-US" dirty="0" err="1"/>
              <a:t>courseid</a:t>
            </a:r>
            <a:r>
              <a:rPr lang="en-US" dirty="0"/>
              <a:t>","</a:t>
            </a:r>
            <a:r>
              <a:rPr lang="en-US" dirty="0" err="1"/>
              <a:t>coursename</a:t>
            </a:r>
            <a:r>
              <a:rPr lang="en-US" dirty="0"/>
              <a:t>","</a:t>
            </a:r>
            <a:r>
              <a:rPr lang="en-US" dirty="0" err="1"/>
              <a:t>roomid</a:t>
            </a:r>
            <a:r>
              <a:rPr lang="en-US" dirty="0"/>
              <a:t>","</a:t>
            </a:r>
            <a:r>
              <a:rPr lang="en-US" dirty="0" err="1"/>
              <a:t>times","credits</a:t>
            </a:r>
            <a:r>
              <a:rPr lang="en-US" dirty="0"/>
              <a:t>"</a:t>
            </a:r>
          </a:p>
          <a:p>
            <a:r>
              <a:rPr lang="en-US" dirty="0"/>
              <a:t>We already knew that: it's in the header row of </a:t>
            </a:r>
            <a:r>
              <a:rPr lang="en-US" dirty="0" err="1"/>
              <a:t>courses.csv</a:t>
            </a:r>
            <a:endParaRPr lang="en-US" dirty="0"/>
          </a:p>
          <a:p>
            <a:r>
              <a:rPr lang="en-US" dirty="0"/>
              <a:t>But now it's explicit in our representation of the database itself</a:t>
            </a:r>
          </a:p>
        </p:txBody>
      </p:sp>
    </p:spTree>
    <p:extLst>
      <p:ext uri="{BB962C8B-B14F-4D97-AF65-F5344CB8AC3E}">
        <p14:creationId xmlns:p14="http://schemas.microsoft.com/office/powerpoint/2010/main" val="425106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03362D-25F0-2749-AB15-C1D635B72DD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949123" y="368778"/>
            <a:ext cx="10955577" cy="1755994"/>
          </a:xfrm>
        </p:spPr>
        <p:txBody>
          <a:bodyPr/>
          <a:lstStyle/>
          <a:p>
            <a:r>
              <a:rPr lang="en-US" dirty="0"/>
              <a:t>total = 0</a:t>
            </a:r>
          </a:p>
          <a:p>
            <a:r>
              <a:rPr lang="en-US" dirty="0"/>
              <a:t>for row in </a:t>
            </a:r>
            <a:r>
              <a:rPr lang="en-US" dirty="0" err="1"/>
              <a:t>zipcodes</a:t>
            </a:r>
            <a:r>
              <a:rPr lang="en-US" dirty="0"/>
              <a:t>:</a:t>
            </a:r>
          </a:p>
          <a:p>
            <a:r>
              <a:rPr lang="en-US" dirty="0"/>
              <a:t>    if row['State'] == 'New Jersey':</a:t>
            </a:r>
          </a:p>
          <a:p>
            <a:r>
              <a:rPr lang="en-US" dirty="0"/>
              <a:t>        total += 1</a:t>
            </a:r>
          </a:p>
        </p:txBody>
      </p:sp>
      <p:sp>
        <p:nvSpPr>
          <p:cNvPr id="2" name="TextBox 1">
            <a:extLst>
              <a:ext uri="{FF2B5EF4-FFF2-40B4-BE49-F238E27FC236}">
                <a16:creationId xmlns:a16="http://schemas.microsoft.com/office/drawing/2014/main" id="{3F175352-E6D0-2749-A79F-8634248ACC30}"/>
              </a:ext>
            </a:extLst>
          </p:cNvPr>
          <p:cNvSpPr txBox="1"/>
          <p:nvPr/>
        </p:nvSpPr>
        <p:spPr>
          <a:xfrm>
            <a:off x="4435522" y="4749421"/>
            <a:ext cx="1454244" cy="369332"/>
          </a:xfrm>
          <a:prstGeom prst="rect">
            <a:avLst/>
          </a:prstGeom>
          <a:noFill/>
        </p:spPr>
        <p:txBody>
          <a:bodyPr wrap="none" rtlCol="0">
            <a:spAutoFit/>
          </a:bodyPr>
          <a:lstStyle/>
          <a:p>
            <a:r>
              <a:rPr lang="en-US" dirty="0"/>
              <a:t>&lt;count2.py&gt;</a:t>
            </a:r>
          </a:p>
        </p:txBody>
      </p:sp>
    </p:spTree>
    <p:extLst>
      <p:ext uri="{BB962C8B-B14F-4D97-AF65-F5344CB8AC3E}">
        <p14:creationId xmlns:p14="http://schemas.microsoft.com/office/powerpoint/2010/main" val="3127898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3D193-2F82-F24F-953C-91A02488E872}"/>
              </a:ext>
            </a:extLst>
          </p:cNvPr>
          <p:cNvSpPr>
            <a:spLocks noGrp="1"/>
          </p:cNvSpPr>
          <p:nvPr>
            <p:ph type="body" sz="quarter" idx="10"/>
          </p:nvPr>
        </p:nvSpPr>
        <p:spPr/>
        <p:txBody>
          <a:bodyPr/>
          <a:lstStyle/>
          <a:p>
            <a:r>
              <a:rPr lang="en-US" dirty="0"/>
              <a:t>In a more sophisticated database, the schema would also specify types: this field contains strings, this field contains an integer, etc.</a:t>
            </a:r>
          </a:p>
          <a:p>
            <a:r>
              <a:rPr lang="en-US" dirty="0" err="1"/>
              <a:t>basicdb</a:t>
            </a:r>
            <a:r>
              <a:rPr lang="en-US" dirty="0"/>
              <a:t> doesn't do that because the code to check and convert types would make it more complicated</a:t>
            </a:r>
          </a:p>
          <a:p>
            <a:r>
              <a:rPr lang="en-US" dirty="0"/>
              <a:t>And the point of </a:t>
            </a:r>
            <a:r>
              <a:rPr lang="en-US" dirty="0" err="1"/>
              <a:t>basicdb</a:t>
            </a:r>
            <a:r>
              <a:rPr lang="en-US" dirty="0"/>
              <a:t> is to be extremely simple, as simple as possible</a:t>
            </a:r>
          </a:p>
        </p:txBody>
      </p:sp>
    </p:spTree>
    <p:extLst>
      <p:ext uri="{BB962C8B-B14F-4D97-AF65-F5344CB8AC3E}">
        <p14:creationId xmlns:p14="http://schemas.microsoft.com/office/powerpoint/2010/main" val="189735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CTECH403_M5_07</a:t>
            </a:r>
          </a:p>
          <a:p>
            <a:r>
              <a:rPr lang="en-US" dirty="0">
                <a:solidFill>
                  <a:schemeClr val="bg1"/>
                </a:solidFill>
              </a:rPr>
              <a:t>Modifying Databases</a:t>
            </a:r>
          </a:p>
        </p:txBody>
      </p:sp>
    </p:spTree>
    <p:extLst>
      <p:ext uri="{BB962C8B-B14F-4D97-AF65-F5344CB8AC3E}">
        <p14:creationId xmlns:p14="http://schemas.microsoft.com/office/powerpoint/2010/main" val="514433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2BCC7-D460-924D-8A07-3F2ADA29712B}"/>
              </a:ext>
            </a:extLst>
          </p:cNvPr>
          <p:cNvSpPr>
            <a:spLocks noGrp="1"/>
          </p:cNvSpPr>
          <p:nvPr>
            <p:ph type="body" sz="quarter" idx="10"/>
          </p:nvPr>
        </p:nvSpPr>
        <p:spPr/>
        <p:txBody>
          <a:bodyPr/>
          <a:lstStyle/>
          <a:p>
            <a:r>
              <a:rPr lang="en-US" dirty="0"/>
              <a:t>So far, we have just issued </a:t>
            </a:r>
            <a:r>
              <a:rPr lang="en-US" i="1" dirty="0"/>
              <a:t>queries</a:t>
            </a:r>
            <a:r>
              <a:rPr lang="en-US" dirty="0"/>
              <a:t> to find out what data is in our database</a:t>
            </a:r>
          </a:p>
          <a:p>
            <a:r>
              <a:rPr lang="en-US" dirty="0"/>
              <a:t>But part of the power of a database is that you can </a:t>
            </a:r>
            <a:r>
              <a:rPr lang="en-US" i="1" dirty="0"/>
              <a:t>change </a:t>
            </a:r>
            <a:r>
              <a:rPr lang="en-US" dirty="0"/>
              <a:t>it</a:t>
            </a:r>
          </a:p>
          <a:p>
            <a:r>
              <a:rPr lang="en-US" dirty="0"/>
              <a:t>So let's write some functions that </a:t>
            </a:r>
            <a:r>
              <a:rPr lang="en-US" i="1" dirty="0"/>
              <a:t>alter</a:t>
            </a:r>
            <a:r>
              <a:rPr lang="en-US" dirty="0"/>
              <a:t> the data in a database</a:t>
            </a:r>
          </a:p>
        </p:txBody>
      </p:sp>
    </p:spTree>
    <p:extLst>
      <p:ext uri="{BB962C8B-B14F-4D97-AF65-F5344CB8AC3E}">
        <p14:creationId xmlns:p14="http://schemas.microsoft.com/office/powerpoint/2010/main" val="3265937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5C9902-CB20-AC4A-A826-505B092023E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FF095E3-DE98-4542-A78B-32DC83792208}"/>
              </a:ext>
            </a:extLst>
          </p:cNvPr>
          <p:cNvSpPr>
            <a:spLocks noGrp="1"/>
          </p:cNvSpPr>
          <p:nvPr>
            <p:ph type="body" sz="quarter" idx="12"/>
          </p:nvPr>
        </p:nvSpPr>
        <p:spPr>
          <a:xfrm>
            <a:off x="949123" y="368778"/>
            <a:ext cx="10955577" cy="3833485"/>
          </a:xfrm>
        </p:spPr>
        <p:txBody>
          <a:bodyPr/>
          <a:lstStyle/>
          <a:p>
            <a:r>
              <a:rPr lang="en-US" dirty="0"/>
              <a:t># Add specified row to </a:t>
            </a:r>
            <a:r>
              <a:rPr lang="en-US" dirty="0" err="1"/>
              <a:t>table_name</a:t>
            </a:r>
            <a:endParaRPr lang="en-US" dirty="0"/>
          </a:p>
          <a:p>
            <a:r>
              <a:rPr lang="en-US" dirty="0"/>
              <a:t># SQL: INSERT INTO </a:t>
            </a:r>
            <a:r>
              <a:rPr lang="en-US" dirty="0" err="1"/>
              <a:t>table_name</a:t>
            </a:r>
            <a:r>
              <a:rPr lang="en-US" dirty="0"/>
              <a:t> VALUES rows;</a:t>
            </a:r>
          </a:p>
          <a:p>
            <a:r>
              <a:rPr lang="en-US" dirty="0"/>
              <a:t>def insert(</a:t>
            </a:r>
            <a:r>
              <a:rPr lang="en-US" dirty="0" err="1"/>
              <a:t>table_name</a:t>
            </a:r>
            <a:r>
              <a:rPr lang="en-US" dirty="0"/>
              <a:t>, row):</a:t>
            </a:r>
          </a:p>
          <a:p>
            <a:r>
              <a:rPr lang="en-US" dirty="0"/>
              <a:t>    </a:t>
            </a:r>
            <a:r>
              <a:rPr lang="en-US" dirty="0" err="1"/>
              <a:t>db</a:t>
            </a:r>
            <a:r>
              <a:rPr lang="en-US" dirty="0"/>
              <a:t>[</a:t>
            </a:r>
            <a:r>
              <a:rPr lang="en-US" dirty="0" err="1"/>
              <a:t>table_name</a:t>
            </a:r>
            <a:r>
              <a:rPr lang="en-US" dirty="0"/>
              <a:t>].append(row)</a:t>
            </a:r>
          </a:p>
          <a:p>
            <a:endParaRPr lang="en-US" dirty="0"/>
          </a:p>
          <a:p>
            <a:r>
              <a:rPr lang="en-US" dirty="0"/>
              <a:t># Delete specified rows from </a:t>
            </a:r>
            <a:r>
              <a:rPr lang="en-US" dirty="0" err="1"/>
              <a:t>table_name</a:t>
            </a:r>
            <a:endParaRPr lang="en-US" dirty="0"/>
          </a:p>
          <a:p>
            <a:r>
              <a:rPr lang="en-US" dirty="0"/>
              <a:t># SQL: DELETE FROM </a:t>
            </a:r>
            <a:r>
              <a:rPr lang="en-US" dirty="0" err="1"/>
              <a:t>table_name</a:t>
            </a:r>
            <a:endParaRPr lang="en-US" dirty="0"/>
          </a:p>
          <a:p>
            <a:r>
              <a:rPr lang="en-US" dirty="0"/>
              <a:t>def delete(</a:t>
            </a:r>
            <a:r>
              <a:rPr lang="en-US" dirty="0" err="1"/>
              <a:t>table_name</a:t>
            </a:r>
            <a:r>
              <a:rPr lang="en-US" dirty="0"/>
              <a:t>, </a:t>
            </a:r>
            <a:r>
              <a:rPr lang="en-US" dirty="0" err="1"/>
              <a:t>delete_row</a:t>
            </a:r>
            <a:r>
              <a:rPr lang="en-US" dirty="0"/>
              <a:t>):</a:t>
            </a:r>
          </a:p>
          <a:p>
            <a:r>
              <a:rPr lang="en-US" dirty="0"/>
              <a:t>    </a:t>
            </a:r>
            <a:r>
              <a:rPr lang="en-US" dirty="0" err="1"/>
              <a:t>db</a:t>
            </a:r>
            <a:r>
              <a:rPr lang="en-US" dirty="0"/>
              <a:t>[</a:t>
            </a:r>
            <a:r>
              <a:rPr lang="en-US" dirty="0" err="1"/>
              <a:t>table_name</a:t>
            </a:r>
            <a:r>
              <a:rPr lang="en-US" dirty="0"/>
              <a:t>].remove(row)</a:t>
            </a:r>
          </a:p>
        </p:txBody>
      </p:sp>
      <p:sp>
        <p:nvSpPr>
          <p:cNvPr id="2" name="TextBox 1">
            <a:extLst>
              <a:ext uri="{FF2B5EF4-FFF2-40B4-BE49-F238E27FC236}">
                <a16:creationId xmlns:a16="http://schemas.microsoft.com/office/drawing/2014/main" id="{09A083AD-5D0D-0648-818E-AF71CC213CFB}"/>
              </a:ext>
            </a:extLst>
          </p:cNvPr>
          <p:cNvSpPr txBox="1"/>
          <p:nvPr/>
        </p:nvSpPr>
        <p:spPr>
          <a:xfrm>
            <a:off x="2292824" y="6071834"/>
            <a:ext cx="1556836" cy="369332"/>
          </a:xfrm>
          <a:prstGeom prst="rect">
            <a:avLst/>
          </a:prstGeom>
          <a:noFill/>
        </p:spPr>
        <p:txBody>
          <a:bodyPr wrap="none" rtlCol="0">
            <a:spAutoFit/>
          </a:bodyPr>
          <a:lstStyle/>
          <a:p>
            <a:r>
              <a:rPr lang="en-US" dirty="0"/>
              <a:t>&lt;</a:t>
            </a:r>
            <a:r>
              <a:rPr lang="en-US" dirty="0" err="1"/>
              <a:t>basicdb.py</a:t>
            </a:r>
            <a:r>
              <a:rPr lang="en-US" dirty="0"/>
              <a:t>&gt;</a:t>
            </a:r>
          </a:p>
        </p:txBody>
      </p:sp>
    </p:spTree>
    <p:extLst>
      <p:ext uri="{BB962C8B-B14F-4D97-AF65-F5344CB8AC3E}">
        <p14:creationId xmlns:p14="http://schemas.microsoft.com/office/powerpoint/2010/main" val="1751281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6390DF-6863-1E44-A09E-BC76150864B3}"/>
              </a:ext>
            </a:extLst>
          </p:cNvPr>
          <p:cNvSpPr>
            <a:spLocks noGrp="1"/>
          </p:cNvSpPr>
          <p:nvPr>
            <p:ph type="body" sz="quarter" idx="10"/>
          </p:nvPr>
        </p:nvSpPr>
        <p:spPr/>
        <p:txBody>
          <a:bodyPr>
            <a:normAutofit fontScale="92500"/>
          </a:bodyPr>
          <a:lstStyle/>
          <a:p>
            <a:r>
              <a:rPr lang="en-US" dirty="0"/>
              <a:t>insert() adds a row to a table</a:t>
            </a:r>
          </a:p>
          <a:p>
            <a:r>
              <a:rPr lang="en-US" dirty="0"/>
              <a:t>delete() removes specific rows from a table – it works by keeping all of the rows </a:t>
            </a:r>
            <a:r>
              <a:rPr lang="en-US" i="1" dirty="0"/>
              <a:t>except</a:t>
            </a:r>
            <a:r>
              <a:rPr lang="en-US" dirty="0"/>
              <a:t> for those specific ones</a:t>
            </a:r>
          </a:p>
          <a:p>
            <a:r>
              <a:rPr lang="en-US" dirty="0"/>
              <a:t>So we could add a new room to campus:</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r>
              <a:rPr lang="en-US" dirty="0"/>
              <a:t>And then delete it:</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endParaRPr lang="en-US" dirty="0"/>
          </a:p>
        </p:txBody>
      </p:sp>
    </p:spTree>
    <p:extLst>
      <p:ext uri="{BB962C8B-B14F-4D97-AF65-F5344CB8AC3E}">
        <p14:creationId xmlns:p14="http://schemas.microsoft.com/office/powerpoint/2010/main" val="36582650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B14268-14F6-A444-9B96-9317FB34B56C}"/>
              </a:ext>
            </a:extLst>
          </p:cNvPr>
          <p:cNvSpPr>
            <a:spLocks noGrp="1"/>
          </p:cNvSpPr>
          <p:nvPr>
            <p:ph type="body" sz="quarter" idx="10"/>
          </p:nvPr>
        </p:nvSpPr>
        <p:spPr/>
        <p:txBody>
          <a:bodyPr/>
          <a:lstStyle/>
          <a:p>
            <a:r>
              <a:rPr lang="en-US" dirty="0"/>
              <a:t>In fact, why restrict ourselves to adding and deleting data in a table</a:t>
            </a:r>
          </a:p>
          <a:p>
            <a:r>
              <a:rPr lang="en-US" dirty="0"/>
              <a:t>Why not add and delete entire </a:t>
            </a:r>
            <a:r>
              <a:rPr lang="en-US" i="1" dirty="0"/>
              <a:t>tables</a:t>
            </a:r>
            <a:r>
              <a:rPr lang="en-US" dirty="0"/>
              <a:t>?</a:t>
            </a:r>
          </a:p>
          <a:p>
            <a:r>
              <a:rPr lang="en-US" dirty="0"/>
              <a:t>Deleting (or "dropping") a table is simple. Just pull that entry from the schema. Adding (or "creating") a table is a little trickier, because we need to specify its columns for the schema.</a:t>
            </a:r>
          </a:p>
        </p:txBody>
      </p:sp>
    </p:spTree>
    <p:extLst>
      <p:ext uri="{BB962C8B-B14F-4D97-AF65-F5344CB8AC3E}">
        <p14:creationId xmlns:p14="http://schemas.microsoft.com/office/powerpoint/2010/main" val="1365837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4828E3-AA59-864A-A67F-705DDA8DF77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1585857-16D9-504D-8C83-1685B32AF40B}"/>
              </a:ext>
            </a:extLst>
          </p:cNvPr>
          <p:cNvSpPr>
            <a:spLocks noGrp="1"/>
          </p:cNvSpPr>
          <p:nvPr>
            <p:ph type="body" sz="quarter" idx="12"/>
          </p:nvPr>
        </p:nvSpPr>
        <p:spPr>
          <a:xfrm>
            <a:off x="949123" y="368778"/>
            <a:ext cx="10955577" cy="8819466"/>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r>
              <a:rPr lang="en-US" dirty="0" err="1"/>
              <a:t>new_table</a:t>
            </a:r>
            <a:r>
              <a:rPr lang="en-US" dirty="0"/>
              <a:t> = {}</a:t>
            </a:r>
          </a:p>
          <a:p>
            <a:r>
              <a:rPr lang="en-US" dirty="0"/>
              <a:t>    </a:t>
            </a:r>
            <a:r>
              <a:rPr lang="en-US" dirty="0" err="1"/>
              <a:t>new_table</a:t>
            </a:r>
            <a:r>
              <a:rPr lang="en-US" dirty="0"/>
              <a:t>['name'] = </a:t>
            </a:r>
            <a:r>
              <a:rPr lang="en-US" dirty="0" err="1"/>
              <a:t>table_name</a:t>
            </a:r>
            <a:endParaRPr lang="en-US" dirty="0"/>
          </a:p>
          <a:p>
            <a:r>
              <a:rPr lang="en-US" dirty="0"/>
              <a:t>    </a:t>
            </a:r>
            <a:r>
              <a:rPr lang="en-US" dirty="0" err="1"/>
              <a:t>new_table</a:t>
            </a:r>
            <a:r>
              <a:rPr lang="en-US" dirty="0"/>
              <a:t>['filename'] = </a:t>
            </a:r>
            <a:r>
              <a:rPr lang="en-US" dirty="0" err="1"/>
              <a:t>table_name</a:t>
            </a:r>
            <a:r>
              <a:rPr lang="en-US" dirty="0"/>
              <a:t> + '.csv'</a:t>
            </a:r>
          </a:p>
          <a:p>
            <a:r>
              <a:rPr lang="en-US" dirty="0"/>
              <a:t>    </a:t>
            </a:r>
            <a:r>
              <a:rPr lang="en-US" dirty="0" err="1"/>
              <a:t>new_table</a:t>
            </a:r>
            <a:r>
              <a:rPr lang="en-US" dirty="0"/>
              <a:t>['fields'] = </a:t>
            </a:r>
            <a:r>
              <a:rPr lang="en-US" dirty="0" err="1"/>
              <a:t>field_names</a:t>
            </a:r>
            <a:endParaRPr lang="en-US" dirty="0"/>
          </a:p>
          <a:p>
            <a:r>
              <a:rPr lang="en-US" dirty="0"/>
              <a:t>    </a:t>
            </a:r>
            <a:r>
              <a:rPr lang="en-US" dirty="0" err="1"/>
              <a:t>schema.append</a:t>
            </a:r>
            <a:r>
              <a:rPr lang="en-US" dirty="0"/>
              <a:t>(</a:t>
            </a:r>
            <a:r>
              <a:rPr lang="en-US" dirty="0" err="1"/>
              <a:t>new_table</a:t>
            </a:r>
            <a:r>
              <a:rPr lang="en-US" dirty="0"/>
              <a:t>)</a:t>
            </a:r>
          </a:p>
          <a:p>
            <a:r>
              <a:rPr lang="en-US" dirty="0"/>
              <a:t>    </a:t>
            </a:r>
          </a:p>
          <a:p>
            <a:r>
              <a:rPr lang="en-US" dirty="0"/>
              <a:t>    </a:t>
            </a:r>
            <a:r>
              <a:rPr lang="en-US" dirty="0" err="1"/>
              <a:t>db</a:t>
            </a:r>
            <a:r>
              <a:rPr lang="en-US" dirty="0"/>
              <a:t>[</a:t>
            </a:r>
            <a:r>
              <a:rPr lang="en-US" dirty="0" err="1"/>
              <a:t>table_name</a:t>
            </a:r>
            <a:r>
              <a:rPr lang="en-US" dirty="0"/>
              <a:t>] = []</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r>
              <a:rPr lang="en-US" dirty="0"/>
              <a:t>    global schema</a:t>
            </a:r>
          </a:p>
          <a:p>
            <a:r>
              <a:rPr lang="en-US" dirty="0"/>
              <a:t>    </a:t>
            </a:r>
            <a:r>
              <a:rPr lang="en-US" dirty="0" err="1"/>
              <a:t>new_schema</a:t>
            </a:r>
            <a:r>
              <a:rPr lang="en-US" dirty="0"/>
              <a:t> = []</a:t>
            </a:r>
          </a:p>
          <a:p>
            <a:r>
              <a:rPr lang="en-US" dirty="0"/>
              <a:t>    for table in schema:</a:t>
            </a:r>
          </a:p>
          <a:p>
            <a:r>
              <a:rPr lang="en-US" dirty="0"/>
              <a:t>        if table['name'] != </a:t>
            </a:r>
            <a:r>
              <a:rPr lang="en-US" dirty="0" err="1"/>
              <a:t>table_name</a:t>
            </a:r>
            <a:r>
              <a:rPr lang="en-US" dirty="0"/>
              <a:t>:</a:t>
            </a:r>
          </a:p>
          <a:p>
            <a:r>
              <a:rPr lang="en-US" dirty="0"/>
              <a:t>            </a:t>
            </a:r>
            <a:r>
              <a:rPr lang="en-US" dirty="0" err="1"/>
              <a:t>new_schema.append</a:t>
            </a:r>
            <a:r>
              <a:rPr lang="en-US" dirty="0"/>
              <a:t>(table)</a:t>
            </a:r>
          </a:p>
          <a:p>
            <a:r>
              <a:rPr lang="en-US" dirty="0"/>
              <a:t>    schema = </a:t>
            </a:r>
            <a:r>
              <a:rPr lang="en-US" dirty="0" err="1"/>
              <a:t>new_schema</a:t>
            </a:r>
            <a:endParaRPr lang="en-US" dirty="0"/>
          </a:p>
          <a:p>
            <a:r>
              <a:rPr lang="en-US" dirty="0"/>
              <a:t>    del </a:t>
            </a:r>
            <a:r>
              <a:rPr lang="en-US" dirty="0" err="1"/>
              <a:t>db</a:t>
            </a:r>
            <a:r>
              <a:rPr lang="en-US" dirty="0"/>
              <a:t>[</a:t>
            </a:r>
            <a:r>
              <a:rPr lang="en-US" dirty="0" err="1"/>
              <a:t>table_name</a:t>
            </a:r>
            <a:r>
              <a:rPr lang="en-US" dirty="0"/>
              <a:t>]</a:t>
            </a:r>
          </a:p>
        </p:txBody>
      </p:sp>
    </p:spTree>
    <p:extLst>
      <p:ext uri="{BB962C8B-B14F-4D97-AF65-F5344CB8AC3E}">
        <p14:creationId xmlns:p14="http://schemas.microsoft.com/office/powerpoint/2010/main" val="12257167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A14E6C-5C27-0E4A-9E0E-35B2226F1373}"/>
              </a:ext>
            </a:extLst>
          </p:cNvPr>
          <p:cNvSpPr>
            <a:spLocks noGrp="1"/>
          </p:cNvSpPr>
          <p:nvPr>
            <p:ph type="body" sz="quarter" idx="10"/>
          </p:nvPr>
        </p:nvSpPr>
        <p:spPr/>
        <p:txBody>
          <a:bodyPr/>
          <a:lstStyle/>
          <a:p>
            <a:r>
              <a:rPr lang="en-US" dirty="0"/>
              <a:t>We can now do this live</a:t>
            </a:r>
          </a:p>
        </p:txBody>
      </p:sp>
    </p:spTree>
    <p:extLst>
      <p:ext uri="{BB962C8B-B14F-4D97-AF65-F5344CB8AC3E}">
        <p14:creationId xmlns:p14="http://schemas.microsoft.com/office/powerpoint/2010/main" val="26877538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24B72-DEAD-904F-9F18-4186AE9373CD}"/>
              </a:ext>
            </a:extLst>
          </p:cNvPr>
          <p:cNvSpPr>
            <a:spLocks noGrp="1"/>
          </p:cNvSpPr>
          <p:nvPr>
            <p:ph type="body" sz="quarter" idx="10"/>
          </p:nvPr>
        </p:nvSpPr>
        <p:spPr/>
        <p:txBody>
          <a:bodyPr/>
          <a:lstStyle/>
          <a:p>
            <a:r>
              <a:rPr lang="en-US" dirty="0"/>
              <a:t>There's only one problem with our database right now: it loses all the changes when we quit</a:t>
            </a:r>
          </a:p>
          <a:p>
            <a:r>
              <a:rPr lang="en-US" dirty="0"/>
              <a:t>We </a:t>
            </a:r>
            <a:r>
              <a:rPr lang="en-US" i="1" dirty="0"/>
              <a:t>started</a:t>
            </a:r>
            <a:r>
              <a:rPr lang="en-US" dirty="0"/>
              <a:t> with tables that load from CSV files and a schema in JSON</a:t>
            </a:r>
          </a:p>
          <a:p>
            <a:r>
              <a:rPr lang="en-US" dirty="0"/>
              <a:t>But we never save our changes back!</a:t>
            </a:r>
          </a:p>
          <a:p>
            <a:r>
              <a:rPr lang="en-US" dirty="0"/>
              <a:t>So we need to add functions — let's call them </a:t>
            </a:r>
            <a:r>
              <a:rPr lang="en-US" dirty="0" err="1"/>
              <a:t>load_db</a:t>
            </a:r>
            <a:r>
              <a:rPr lang="en-US" dirty="0"/>
              <a:t>() and </a:t>
            </a:r>
            <a:r>
              <a:rPr lang="en-US" dirty="0" err="1"/>
              <a:t>save_db</a:t>
            </a:r>
            <a:r>
              <a:rPr lang="en-US" dirty="0"/>
              <a:t>() — to read the database in from disk and to save it back</a:t>
            </a:r>
          </a:p>
        </p:txBody>
      </p:sp>
    </p:spTree>
    <p:extLst>
      <p:ext uri="{BB962C8B-B14F-4D97-AF65-F5344CB8AC3E}">
        <p14:creationId xmlns:p14="http://schemas.microsoft.com/office/powerpoint/2010/main" val="4003593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BCF05-7E5D-1140-B879-B85C50DD9F4F}"/>
              </a:ext>
            </a:extLst>
          </p:cNvPr>
          <p:cNvSpPr>
            <a:spLocks noGrp="1"/>
          </p:cNvSpPr>
          <p:nvPr>
            <p:ph type="body" sz="quarter" idx="11"/>
          </p:nvPr>
        </p:nvSpPr>
        <p:spPr/>
        <p:txBody>
          <a:bodyPr>
            <a:normAutofit fontScale="25000" lnSpcReduction="20000"/>
          </a:bodyPr>
          <a:lstStyle/>
          <a:p>
            <a:r>
              <a:rPr lang="en-US" dirty="0"/>
              <a:t>def </a:t>
            </a:r>
            <a:r>
              <a:rPr lang="en-US" dirty="0" err="1"/>
              <a:t>create_db</a:t>
            </a:r>
            <a:r>
              <a:rPr lang="en-US" dirty="0"/>
              <a:t>()</a:t>
            </a:r>
          </a:p>
          <a:p>
            <a:r>
              <a:rPr lang="en-US" dirty="0"/>
              <a:t>    XXX</a:t>
            </a:r>
          </a:p>
          <a:p>
            <a:endParaRPr lang="en-US" dirty="0"/>
          </a:p>
          <a:p>
            <a:r>
              <a:rPr lang="en-US" dirty="0"/>
              <a:t>def </a:t>
            </a:r>
            <a:r>
              <a:rPr lang="en-US" dirty="0" err="1"/>
              <a:t>load_db</a:t>
            </a:r>
            <a:r>
              <a:rPr lang="en-US" dirty="0"/>
              <a:t>(filename):</a:t>
            </a:r>
          </a:p>
          <a:p>
            <a:r>
              <a:rPr lang="en-US" dirty="0"/>
              <a:t>    read XXX</a:t>
            </a:r>
          </a:p>
          <a:p>
            <a:endParaRPr lang="en-US" dirty="0"/>
          </a:p>
          <a:p>
            <a:r>
              <a:rPr lang="en-US" dirty="0"/>
              <a:t># Close the database</a:t>
            </a:r>
          </a:p>
          <a:p>
            <a:r>
              <a:rPr lang="en-US" dirty="0"/>
              <a:t>def </a:t>
            </a:r>
            <a:r>
              <a:rPr lang="en-US" dirty="0" err="1"/>
              <a:t>save_db</a:t>
            </a:r>
            <a:r>
              <a:rPr lang="en-US" dirty="0"/>
              <a:t>():</a:t>
            </a:r>
          </a:p>
          <a:p>
            <a:r>
              <a:rPr lang="en-US" dirty="0"/>
              <a:t>write XXX</a:t>
            </a:r>
          </a:p>
        </p:txBody>
      </p:sp>
      <p:sp>
        <p:nvSpPr>
          <p:cNvPr id="3" name="Text Placeholder 2">
            <a:extLst>
              <a:ext uri="{FF2B5EF4-FFF2-40B4-BE49-F238E27FC236}">
                <a16:creationId xmlns:a16="http://schemas.microsoft.com/office/drawing/2014/main" id="{F9D8D543-39C8-6D4F-A84E-8D092F3C09F3}"/>
              </a:ext>
            </a:extLst>
          </p:cNvPr>
          <p:cNvSpPr>
            <a:spLocks noGrp="1"/>
          </p:cNvSpPr>
          <p:nvPr>
            <p:ph type="body" sz="quarter" idx="12"/>
          </p:nvPr>
        </p:nvSpPr>
        <p:spPr>
          <a:xfrm>
            <a:off x="949123" y="368778"/>
            <a:ext cx="10955577" cy="11727954"/>
          </a:xfrm>
        </p:spPr>
        <p:txBody>
          <a:bodyPr/>
          <a:lstStyle/>
          <a:p>
            <a:r>
              <a:rPr lang="en-US" dirty="0"/>
              <a:t># Create a new empty database</a:t>
            </a:r>
          </a:p>
          <a:p>
            <a:r>
              <a:rPr lang="en-US" dirty="0"/>
              <a:t># SQL: CREATE DATABASE</a:t>
            </a:r>
          </a:p>
          <a:p>
            <a:r>
              <a:rPr lang="en-US" dirty="0"/>
              <a:t>def </a:t>
            </a:r>
            <a:r>
              <a:rPr lang="en-US" dirty="0" err="1"/>
              <a:t>create_db</a:t>
            </a:r>
            <a:r>
              <a:rPr lang="en-US" dirty="0"/>
              <a:t>():</a:t>
            </a:r>
          </a:p>
          <a:p>
            <a:r>
              <a:rPr lang="en-US" dirty="0"/>
              <a:t>    global schema </a:t>
            </a:r>
          </a:p>
          <a:p>
            <a:r>
              <a:rPr lang="en-US" dirty="0"/>
              <a:t>    schema = []</a:t>
            </a:r>
          </a:p>
          <a:p>
            <a:r>
              <a:rPr lang="en-US" dirty="0"/>
              <a:t>    global </a:t>
            </a:r>
            <a:r>
              <a:rPr lang="en-US" dirty="0" err="1"/>
              <a:t>db</a:t>
            </a:r>
            <a:r>
              <a:rPr lang="en-US" dirty="0"/>
              <a:t> </a:t>
            </a:r>
          </a:p>
          <a:p>
            <a:r>
              <a:rPr lang="en-US" dirty="0"/>
              <a:t>    </a:t>
            </a:r>
            <a:r>
              <a:rPr lang="en-US" dirty="0" err="1"/>
              <a:t>db</a:t>
            </a:r>
            <a:r>
              <a:rPr lang="en-US" dirty="0"/>
              <a:t> = {}</a:t>
            </a:r>
          </a:p>
          <a:p>
            <a:endParaRPr lang="en-US" dirty="0"/>
          </a:p>
          <a:p>
            <a:r>
              <a:rPr lang="en-US" dirty="0"/>
              <a:t># Load a database</a:t>
            </a:r>
          </a:p>
          <a:p>
            <a:r>
              <a:rPr lang="en-US" dirty="0"/>
              <a:t>def </a:t>
            </a:r>
            <a:r>
              <a:rPr lang="en-US" dirty="0" err="1"/>
              <a:t>load_db</a:t>
            </a:r>
            <a:r>
              <a:rPr lang="en-US" dirty="0"/>
              <a:t>(</a:t>
            </a:r>
            <a:r>
              <a:rPr lang="en-US" dirty="0" err="1"/>
              <a:t>schema_filename</a:t>
            </a:r>
            <a:r>
              <a:rPr lang="en-US" dirty="0"/>
              <a:t>):</a:t>
            </a:r>
          </a:p>
          <a:p>
            <a:r>
              <a:rPr lang="en-US" dirty="0"/>
              <a:t>    </a:t>
            </a:r>
            <a:r>
              <a:rPr lang="en-US" dirty="0" err="1"/>
              <a:t>create_db</a:t>
            </a:r>
            <a:r>
              <a:rPr lang="en-US" dirty="0"/>
              <a:t>()</a:t>
            </a:r>
          </a:p>
          <a:p>
            <a:r>
              <a:rPr lang="en-US" dirty="0"/>
              <a:t>    global schema</a:t>
            </a:r>
          </a:p>
          <a:p>
            <a:r>
              <a:rPr lang="en-US" dirty="0"/>
              <a:t>    with open(</a:t>
            </a:r>
            <a:r>
              <a:rPr lang="en-US" dirty="0" err="1"/>
              <a:t>schema_filename</a:t>
            </a:r>
            <a:r>
              <a:rPr lang="en-US" dirty="0"/>
              <a:t>) as </a:t>
            </a:r>
            <a:r>
              <a:rPr lang="en-US" dirty="0" err="1"/>
              <a:t>f_schema</a:t>
            </a:r>
            <a:r>
              <a:rPr lang="en-US" dirty="0"/>
              <a:t>:</a:t>
            </a:r>
          </a:p>
          <a:p>
            <a:r>
              <a:rPr lang="en-US" dirty="0"/>
              <a:t>        schema = </a:t>
            </a:r>
            <a:r>
              <a:rPr lang="en-US" dirty="0" err="1"/>
              <a:t>json.load</a:t>
            </a:r>
            <a:r>
              <a:rPr lang="en-US" dirty="0"/>
              <a:t>(</a:t>
            </a:r>
            <a:r>
              <a:rPr lang="en-US" dirty="0" err="1"/>
              <a:t>f_schema</a:t>
            </a:r>
            <a:r>
              <a:rPr lang="en-US" dirty="0"/>
              <a:t>)</a:t>
            </a:r>
          </a:p>
          <a:p>
            <a:r>
              <a:rPr lang="en-US" dirty="0"/>
              <a:t>    for table in schema:</a:t>
            </a:r>
          </a:p>
          <a:p>
            <a:r>
              <a:rPr lang="en-US" dirty="0"/>
              <a:t>        with open(table['filename']) as </a:t>
            </a:r>
            <a:r>
              <a:rPr lang="en-US" dirty="0" err="1"/>
              <a:t>f_table</a:t>
            </a:r>
            <a:r>
              <a:rPr lang="en-US" dirty="0"/>
              <a:t>:</a:t>
            </a:r>
          </a:p>
          <a:p>
            <a:r>
              <a:rPr lang="en-US" dirty="0"/>
              <a:t>            reader = </a:t>
            </a:r>
            <a:r>
              <a:rPr lang="en-US" dirty="0" err="1"/>
              <a:t>csv.DictReader</a:t>
            </a:r>
            <a:r>
              <a:rPr lang="en-US" dirty="0"/>
              <a:t>(</a:t>
            </a:r>
            <a:r>
              <a:rPr lang="en-US" dirty="0" err="1"/>
              <a:t>f_table</a:t>
            </a:r>
            <a:r>
              <a:rPr lang="en-US" dirty="0"/>
              <a:t>, fieldnames = table['fields'])</a:t>
            </a:r>
          </a:p>
          <a:p>
            <a:r>
              <a:rPr lang="en-US" dirty="0"/>
              <a:t>            </a:t>
            </a:r>
            <a:r>
              <a:rPr lang="en-US" dirty="0" err="1"/>
              <a:t>db</a:t>
            </a:r>
            <a:r>
              <a:rPr lang="en-US" dirty="0"/>
              <a:t>[table['name']] = list(reader)   </a:t>
            </a:r>
          </a:p>
          <a:p>
            <a:endParaRPr lang="en-US" dirty="0"/>
          </a:p>
          <a:p>
            <a:r>
              <a:rPr lang="en-US" dirty="0"/>
              <a:t># Save a database</a:t>
            </a:r>
          </a:p>
          <a:p>
            <a:r>
              <a:rPr lang="en-US" dirty="0"/>
              <a:t>def </a:t>
            </a:r>
            <a:r>
              <a:rPr lang="en-US" dirty="0" err="1"/>
              <a:t>save_db</a:t>
            </a:r>
            <a:r>
              <a:rPr lang="en-US" dirty="0"/>
              <a:t>(</a:t>
            </a:r>
            <a:r>
              <a:rPr lang="en-US" dirty="0" err="1"/>
              <a:t>schema_filename</a:t>
            </a:r>
            <a:r>
              <a:rPr lang="en-US" dirty="0"/>
              <a:t>):</a:t>
            </a:r>
          </a:p>
          <a:p>
            <a:r>
              <a:rPr lang="en-US" dirty="0"/>
              <a:t>    for table in schema:</a:t>
            </a:r>
          </a:p>
          <a:p>
            <a:r>
              <a:rPr lang="en-US" dirty="0"/>
              <a:t>        with open(table['filename'], 'w') as </a:t>
            </a:r>
            <a:r>
              <a:rPr lang="en-US" dirty="0" err="1"/>
              <a:t>f_table</a:t>
            </a:r>
            <a:r>
              <a:rPr lang="en-US" dirty="0"/>
              <a:t>:</a:t>
            </a:r>
          </a:p>
          <a:p>
            <a:r>
              <a:rPr lang="en-US" dirty="0"/>
              <a:t>            writer = </a:t>
            </a:r>
            <a:r>
              <a:rPr lang="en-US" dirty="0" err="1"/>
              <a:t>csv.DictWriter</a:t>
            </a:r>
            <a:r>
              <a:rPr lang="en-US" dirty="0"/>
              <a:t>(</a:t>
            </a:r>
            <a:r>
              <a:rPr lang="en-US" dirty="0" err="1"/>
              <a:t>f_table</a:t>
            </a:r>
            <a:r>
              <a:rPr lang="en-US" dirty="0"/>
              <a:t>, table['fields'])</a:t>
            </a:r>
          </a:p>
          <a:p>
            <a:r>
              <a:rPr lang="en-US" dirty="0"/>
              <a:t>            </a:t>
            </a:r>
            <a:r>
              <a:rPr lang="en-US" dirty="0" err="1"/>
              <a:t>writer.writerows</a:t>
            </a:r>
            <a:r>
              <a:rPr lang="en-US" dirty="0"/>
              <a:t>(</a:t>
            </a:r>
            <a:r>
              <a:rPr lang="en-US" dirty="0" err="1"/>
              <a:t>db</a:t>
            </a:r>
            <a:r>
              <a:rPr lang="en-US" dirty="0"/>
              <a:t>[table['name']])</a:t>
            </a:r>
          </a:p>
          <a:p>
            <a:r>
              <a:rPr lang="en-US" dirty="0"/>
              <a:t>    with open(</a:t>
            </a:r>
            <a:r>
              <a:rPr lang="en-US" dirty="0" err="1"/>
              <a:t>schema_filename</a:t>
            </a:r>
            <a:r>
              <a:rPr lang="en-US" dirty="0"/>
              <a:t>, 'w') as </a:t>
            </a:r>
            <a:r>
              <a:rPr lang="en-US" dirty="0" err="1"/>
              <a:t>f_schema</a:t>
            </a:r>
            <a:r>
              <a:rPr lang="en-US" dirty="0"/>
              <a:t>:</a:t>
            </a:r>
          </a:p>
          <a:p>
            <a:r>
              <a:rPr lang="en-US" dirty="0"/>
              <a:t>        </a:t>
            </a:r>
            <a:r>
              <a:rPr lang="en-US" dirty="0" err="1"/>
              <a:t>json.dump</a:t>
            </a:r>
            <a:r>
              <a:rPr lang="en-US" dirty="0"/>
              <a:t>(schema, </a:t>
            </a:r>
            <a:r>
              <a:rPr lang="en-US" dirty="0" err="1"/>
              <a:t>f_schema</a:t>
            </a:r>
            <a:r>
              <a:rPr lang="en-US" dirty="0"/>
              <a:t>)</a:t>
            </a:r>
          </a:p>
          <a:p>
            <a:endParaRPr lang="en-US" dirty="0"/>
          </a:p>
        </p:txBody>
      </p:sp>
    </p:spTree>
    <p:extLst>
      <p:ext uri="{BB962C8B-B14F-4D97-AF65-F5344CB8AC3E}">
        <p14:creationId xmlns:p14="http://schemas.microsoft.com/office/powerpoint/2010/main" val="30992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ED6F9-509B-4741-AAFC-19E269C51E28}"/>
              </a:ext>
            </a:extLst>
          </p:cNvPr>
          <p:cNvSpPr>
            <a:spLocks noGrp="1"/>
          </p:cNvSpPr>
          <p:nvPr>
            <p:ph type="body" sz="quarter" idx="10"/>
          </p:nvPr>
        </p:nvSpPr>
        <p:spPr/>
        <p:txBody>
          <a:bodyPr/>
          <a:lstStyle/>
          <a:p>
            <a:r>
              <a:rPr lang="en-US" dirty="0"/>
              <a:t>If you find yourself writing the same code more than once, stop and think, how can I generalize this?</a:t>
            </a:r>
          </a:p>
          <a:p>
            <a:r>
              <a:rPr lang="en-US" dirty="0"/>
              <a:t>Counting the number of </a:t>
            </a:r>
            <a:r>
              <a:rPr lang="en-US" dirty="0" err="1"/>
              <a:t>zipcodes</a:t>
            </a:r>
            <a:r>
              <a:rPr lang="en-US" dirty="0"/>
              <a:t> in a state is a good candidate for a function:</a:t>
            </a:r>
          </a:p>
        </p:txBody>
      </p:sp>
    </p:spTree>
    <p:extLst>
      <p:ext uri="{BB962C8B-B14F-4D97-AF65-F5344CB8AC3E}">
        <p14:creationId xmlns:p14="http://schemas.microsoft.com/office/powerpoint/2010/main" val="16586144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1DB2C-4C30-4048-A839-B3C01CD4AE02}"/>
              </a:ext>
            </a:extLst>
          </p:cNvPr>
          <p:cNvSpPr>
            <a:spLocks noGrp="1"/>
          </p:cNvSpPr>
          <p:nvPr>
            <p:ph type="body" sz="quarter" idx="10"/>
          </p:nvPr>
        </p:nvSpPr>
        <p:spPr/>
        <p:txBody>
          <a:bodyPr/>
          <a:lstStyle/>
          <a:p>
            <a:r>
              <a:rPr lang="en-US" dirty="0"/>
              <a:t>Notice the sequence. When loading the </a:t>
            </a:r>
            <a:r>
              <a:rPr lang="en-US" dirty="0" err="1"/>
              <a:t>datbase</a:t>
            </a:r>
            <a:r>
              <a:rPr lang="en-US" dirty="0"/>
              <a:t>, we start by reading the schema from the file the user thinks of as "the database"</a:t>
            </a:r>
          </a:p>
          <a:p>
            <a:r>
              <a:rPr lang="en-US" dirty="0"/>
              <a:t>The schema then tells us where to read the individual tables</a:t>
            </a:r>
          </a:p>
          <a:p>
            <a:r>
              <a:rPr lang="en-US" dirty="0"/>
              <a:t>When saving the database, we can go in either order since we already know the filenames and have the data. So for consistency first we save the schema, then save the tables</a:t>
            </a:r>
          </a:p>
        </p:txBody>
      </p:sp>
    </p:spTree>
    <p:extLst>
      <p:ext uri="{BB962C8B-B14F-4D97-AF65-F5344CB8AC3E}">
        <p14:creationId xmlns:p14="http://schemas.microsoft.com/office/powerpoint/2010/main" val="3832403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C3858D-AA5E-0D42-B95B-11CD715EE8FC}"/>
              </a:ext>
            </a:extLst>
          </p:cNvPr>
          <p:cNvSpPr>
            <a:spLocks noGrp="1"/>
          </p:cNvSpPr>
          <p:nvPr>
            <p:ph type="body" sz="quarter" idx="10"/>
          </p:nvPr>
        </p:nvSpPr>
        <p:spPr/>
        <p:txBody>
          <a:bodyPr/>
          <a:lstStyle/>
          <a:p>
            <a:r>
              <a:rPr lang="en-US" dirty="0"/>
              <a:t>So there you go. A complete database.</a:t>
            </a:r>
          </a:p>
        </p:txBody>
      </p:sp>
    </p:spTree>
    <p:extLst>
      <p:ext uri="{BB962C8B-B14F-4D97-AF65-F5344CB8AC3E}">
        <p14:creationId xmlns:p14="http://schemas.microsoft.com/office/powerpoint/2010/main" val="21187472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E34DB6-E99C-0542-B35B-589B79AB2F7A}"/>
              </a:ext>
            </a:extLst>
          </p:cNvPr>
          <p:cNvSpPr>
            <a:spLocks noGrp="1"/>
          </p:cNvSpPr>
          <p:nvPr>
            <p:ph type="body" sz="quarter" idx="10"/>
          </p:nvPr>
        </p:nvSpPr>
        <p:spPr/>
        <p:txBody>
          <a:bodyPr/>
          <a:lstStyle/>
          <a:p>
            <a:r>
              <a:rPr lang="en-US" dirty="0" err="1"/>
              <a:t>basicdb</a:t>
            </a:r>
            <a:r>
              <a:rPr lang="en-US" dirty="0"/>
              <a:t> is not a very sophisticated database.</a:t>
            </a:r>
          </a:p>
          <a:p>
            <a:r>
              <a:rPr lang="en-US" dirty="0"/>
              <a:t>It's inefficient. It is missing many useful features.</a:t>
            </a:r>
          </a:p>
          <a:p>
            <a:r>
              <a:rPr lang="en-US" dirty="0"/>
              <a:t>But it works! It features all of the essentials of a </a:t>
            </a:r>
            <a:r>
              <a:rPr lang="en-US"/>
              <a:t>relational database</a:t>
            </a:r>
            <a:r>
              <a:rPr lang="en-US" dirty="0"/>
              <a:t>: tables of rows and columns, a schema, </a:t>
            </a:r>
            <a:r>
              <a:rPr lang="en-US"/>
              <a:t>and queries.</a:t>
            </a:r>
            <a:endParaRPr lang="en-US" dirty="0"/>
          </a:p>
        </p:txBody>
      </p:sp>
    </p:spTree>
    <p:extLst>
      <p:ext uri="{BB962C8B-B14F-4D97-AF65-F5344CB8AC3E}">
        <p14:creationId xmlns:p14="http://schemas.microsoft.com/office/powerpoint/2010/main" val="258191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03362D-25F0-2749-AB15-C1D635B72DD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949123" y="368778"/>
            <a:ext cx="10955577" cy="2586990"/>
          </a:xfrm>
        </p:spPr>
        <p:txBody>
          <a:bodyPr/>
          <a:lstStyle/>
          <a:p>
            <a:r>
              <a:rPr lang="en-US" dirty="0"/>
              <a:t>def </a:t>
            </a:r>
            <a:r>
              <a:rPr lang="en-US" dirty="0" err="1"/>
              <a:t>count_zipcodes</a:t>
            </a:r>
            <a:r>
              <a:rPr lang="en-US" dirty="0"/>
              <a:t> (rows, state):</a:t>
            </a:r>
          </a:p>
          <a:p>
            <a:r>
              <a:rPr lang="en-US" dirty="0"/>
              <a:t>    count = 0</a:t>
            </a:r>
          </a:p>
          <a:p>
            <a:r>
              <a:rPr lang="en-US" dirty="0"/>
              <a:t>    for row in rows:</a:t>
            </a:r>
          </a:p>
          <a:p>
            <a:r>
              <a:rPr lang="en-US" dirty="0"/>
              <a:t>        if row['State'] == state:</a:t>
            </a:r>
          </a:p>
          <a:p>
            <a:r>
              <a:rPr lang="en-US" dirty="0"/>
              <a:t>            count += 1</a:t>
            </a:r>
          </a:p>
          <a:p>
            <a:r>
              <a:rPr lang="en-US" dirty="0"/>
              <a:t>    return count</a:t>
            </a:r>
          </a:p>
        </p:txBody>
      </p:sp>
      <p:sp>
        <p:nvSpPr>
          <p:cNvPr id="2" name="TextBox 1">
            <a:extLst>
              <a:ext uri="{FF2B5EF4-FFF2-40B4-BE49-F238E27FC236}">
                <a16:creationId xmlns:a16="http://schemas.microsoft.com/office/drawing/2014/main" id="{87F6A565-03CD-1A4C-8767-0FC0C3659901}"/>
              </a:ext>
            </a:extLst>
          </p:cNvPr>
          <p:cNvSpPr txBox="1"/>
          <p:nvPr/>
        </p:nvSpPr>
        <p:spPr>
          <a:xfrm>
            <a:off x="2388358" y="5336275"/>
            <a:ext cx="1454244" cy="369332"/>
          </a:xfrm>
          <a:prstGeom prst="rect">
            <a:avLst/>
          </a:prstGeom>
          <a:noFill/>
        </p:spPr>
        <p:txBody>
          <a:bodyPr wrap="none" rtlCol="0">
            <a:spAutoFit/>
          </a:bodyPr>
          <a:lstStyle/>
          <a:p>
            <a:r>
              <a:rPr lang="en-US" dirty="0"/>
              <a:t>&lt;count3.py&gt;</a:t>
            </a:r>
          </a:p>
        </p:txBody>
      </p:sp>
    </p:spTree>
    <p:extLst>
      <p:ext uri="{BB962C8B-B14F-4D97-AF65-F5344CB8AC3E}">
        <p14:creationId xmlns:p14="http://schemas.microsoft.com/office/powerpoint/2010/main" val="971591618"/>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7843</TotalTime>
  <Words>4119</Words>
  <Application>Microsoft Macintosh PowerPoint</Application>
  <PresentationFormat>Widescreen</PresentationFormat>
  <Paragraphs>387</Paragraphs>
  <Slides>82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321</cp:revision>
  <dcterms:created xsi:type="dcterms:W3CDTF">2018-05-23T17:51:33Z</dcterms:created>
  <dcterms:modified xsi:type="dcterms:W3CDTF">2019-05-11T03:43:05Z</dcterms:modified>
</cp:coreProperties>
</file>