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0"/>
  </p:notesMasterIdLst>
  <p:sldIdLst>
    <p:sldId id="347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8" r:id="rId12"/>
    <p:sldId id="359" r:id="rId13"/>
    <p:sldId id="360" r:id="rId14"/>
    <p:sldId id="361" r:id="rId15"/>
    <p:sldId id="363" r:id="rId16"/>
    <p:sldId id="362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8" r:id="rId34"/>
    <p:sldId id="389" r:id="rId35"/>
    <p:sldId id="390" r:id="rId36"/>
    <p:sldId id="380" r:id="rId37"/>
    <p:sldId id="381" r:id="rId38"/>
    <p:sldId id="382" r:id="rId39"/>
    <p:sldId id="429" r:id="rId40"/>
    <p:sldId id="383" r:id="rId41"/>
    <p:sldId id="384" r:id="rId42"/>
    <p:sldId id="386" r:id="rId43"/>
    <p:sldId id="387" r:id="rId44"/>
    <p:sldId id="391" r:id="rId45"/>
    <p:sldId id="392" r:id="rId46"/>
    <p:sldId id="393" r:id="rId47"/>
    <p:sldId id="394" r:id="rId48"/>
    <p:sldId id="395" r:id="rId49"/>
    <p:sldId id="396" r:id="rId50"/>
    <p:sldId id="404" r:id="rId51"/>
    <p:sldId id="397" r:id="rId52"/>
    <p:sldId id="398" r:id="rId53"/>
    <p:sldId id="430" r:id="rId54"/>
    <p:sldId id="399" r:id="rId55"/>
    <p:sldId id="400" r:id="rId56"/>
    <p:sldId id="431" r:id="rId57"/>
    <p:sldId id="433" r:id="rId58"/>
    <p:sldId id="432" r:id="rId59"/>
    <p:sldId id="401" r:id="rId60"/>
    <p:sldId id="402" r:id="rId61"/>
    <p:sldId id="403" r:id="rId62"/>
    <p:sldId id="434" r:id="rId63"/>
    <p:sldId id="405" r:id="rId64"/>
    <p:sldId id="406" r:id="rId65"/>
    <p:sldId id="408" r:id="rId66"/>
    <p:sldId id="409" r:id="rId67"/>
    <p:sldId id="410" r:id="rId68"/>
    <p:sldId id="412" r:id="rId69"/>
    <p:sldId id="413" r:id="rId70"/>
    <p:sldId id="414" r:id="rId71"/>
    <p:sldId id="415" r:id="rId72"/>
    <p:sldId id="416" r:id="rId73"/>
    <p:sldId id="417" r:id="rId74"/>
    <p:sldId id="418" r:id="rId75"/>
    <p:sldId id="420" r:id="rId76"/>
    <p:sldId id="419" r:id="rId77"/>
    <p:sldId id="421" r:id="rId78"/>
    <p:sldId id="422" r:id="rId79"/>
    <p:sldId id="424" r:id="rId80"/>
    <p:sldId id="423" r:id="rId81"/>
    <p:sldId id="435" r:id="rId82"/>
    <p:sldId id="425" r:id="rId83"/>
    <p:sldId id="426" r:id="rId84"/>
    <p:sldId id="438" r:id="rId85"/>
    <p:sldId id="437" r:id="rId86"/>
    <p:sldId id="427" r:id="rId87"/>
    <p:sldId id="436" r:id="rId88"/>
    <p:sldId id="428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2424"/>
    <a:srgbClr val="A6A7A4"/>
    <a:srgbClr val="EA1E24"/>
    <a:srgbClr val="B3B3B3"/>
    <a:srgbClr val="ECECEC"/>
    <a:srgbClr val="4D4F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57"/>
    <p:restoredTop sz="77458"/>
  </p:normalViewPr>
  <p:slideViewPr>
    <p:cSldViewPr snapToGrid="0" snapToObjects="1">
      <p:cViewPr varScale="1">
        <p:scale>
          <a:sx n="94" d="100"/>
          <a:sy n="94" d="100"/>
        </p:scale>
        <p:origin x="512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8ACD8-6E14-F146-9986-2DDB8F18C1FA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14FCA-A5D1-0749-96A8-1423D61C5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7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2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02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75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91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77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84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2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svn.python.org</a:t>
            </a:r>
            <a:r>
              <a:rPr lang="en-US" dirty="0"/>
              <a:t>/projects/python/trunk/Lib/</a:t>
            </a:r>
            <a:r>
              <a:rPr lang="en-US" dirty="0" err="1"/>
              <a:t>random.py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67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svn.python.org</a:t>
            </a:r>
            <a:r>
              <a:rPr lang="en-US" dirty="0"/>
              <a:t>/projects/python/trunk/Lib/</a:t>
            </a:r>
            <a:r>
              <a:rPr lang="en-US" dirty="0" err="1"/>
              <a:t>random.py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1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itle Slide">
    <p:bg>
      <p:bgPr>
        <a:solidFill>
          <a:srgbClr val="EA1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928687" y="1143000"/>
            <a:ext cx="2416397" cy="239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>
              <a:spcBef>
                <a:spcPts val="747"/>
              </a:spcBef>
              <a:buClr>
                <a:srgbClr val="800000"/>
              </a:buClr>
              <a:buSzPts val="2800"/>
              <a:buNone/>
            </a:pPr>
            <a:r>
              <a:rPr lang="en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Module #</a:t>
            </a:r>
          </a:p>
          <a:p>
            <a:pPr marL="0" indent="0" algn="r">
              <a:spcBef>
                <a:spcPts val="747"/>
              </a:spcBef>
              <a:buClr>
                <a:srgbClr val="800000"/>
              </a:buClr>
              <a:buSzPts val="2800"/>
              <a:buNone/>
            </a:pPr>
            <a:r>
              <a:rPr lang="en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Video #</a:t>
            </a:r>
          </a:p>
          <a:p>
            <a:pPr marL="0" indent="0" algn="r">
              <a:spcBef>
                <a:spcPts val="747"/>
              </a:spcBef>
              <a:buClr>
                <a:srgbClr val="800000"/>
              </a:buClr>
              <a:buSzPts val="2800"/>
              <a:buNone/>
            </a:pPr>
            <a:r>
              <a:rPr lang="en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Title: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marL="228600" marR="0" lvl="0" indent="-411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Edit Master text styles</a:t>
            </a:r>
          </a:p>
          <a:p>
            <a:pPr marL="228600" marR="0" lvl="1" indent="-411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Second level</a:t>
            </a:r>
          </a:p>
          <a:p>
            <a:pPr marL="228600" marR="0" lvl="2" indent="-411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2400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92960-2489-3744-9C81-E560B6633B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198" y="179456"/>
            <a:ext cx="11787394" cy="64698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644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-Screen Co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892800" y="359330"/>
            <a:ext cx="6011900" cy="924997"/>
          </a:xfrm>
          <a:blipFill dpi="0" rotWithShape="1">
            <a:blip r:embed="rId2"/>
            <a:srcRect/>
            <a:tile tx="0" ty="0" sx="100000" sy="100000" flip="none" algn="l"/>
          </a:blipFill>
          <a:ln>
            <a:noFill/>
          </a:ln>
        </p:spPr>
        <p:txBody>
          <a:bodyPr wrap="square" lIns="182880" tIns="45720" rIns="182880" bIns="9144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pPr lvl="0"/>
            <a:r>
              <a:rPr lang="en-US" dirty="0"/>
              <a:t>&lt;click to add half screen code sample – top-aligned, 45 wide&gt;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49123" y="359330"/>
            <a:ext cx="10955577" cy="509498"/>
          </a:xfrm>
          <a:blipFill dpi="0" rotWithShape="1">
            <a:blip r:embed="rId2"/>
            <a:srcRect/>
            <a:tile tx="0" ty="0" sx="100000" sy="100000" flip="none" algn="l"/>
          </a:blipFill>
        </p:spPr>
        <p:txBody>
          <a:bodyPr wrap="square" lIns="182880" tIns="45720" rIns="182880" bIns="9144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pPr lvl="0"/>
            <a:r>
              <a:rPr lang="en-US" dirty="0"/>
              <a:t>&lt;click to add full screen code sample&gt;</a:t>
            </a:r>
          </a:p>
        </p:txBody>
      </p:sp>
    </p:spTree>
    <p:extLst>
      <p:ext uri="{BB962C8B-B14F-4D97-AF65-F5344CB8AC3E}">
        <p14:creationId xmlns:p14="http://schemas.microsoft.com/office/powerpoint/2010/main" val="1417221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e Co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443F8-D861-1D40-B2CB-178ED8F0FE1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12034" y="238538"/>
            <a:ext cx="11804375" cy="6480314"/>
          </a:xfrm>
        </p:spPr>
        <p:txBody>
          <a:bodyPr/>
          <a:lstStyle>
            <a:lvl1pPr marL="0" indent="0">
              <a:buNone/>
              <a:defRPr sz="3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Live terminal code samples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874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for Brows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49B8AB-CBF4-E84E-AB4D-0D258B17CC94}"/>
              </a:ext>
            </a:extLst>
          </p:cNvPr>
          <p:cNvSpPr txBox="1"/>
          <p:nvPr userDrawn="1"/>
        </p:nvSpPr>
        <p:spPr>
          <a:xfrm>
            <a:off x="291547" y="172278"/>
            <a:ext cx="11767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Browser Transcript/Examples</a:t>
            </a:r>
          </a:p>
        </p:txBody>
      </p:sp>
    </p:spTree>
    <p:extLst>
      <p:ext uri="{BB962C8B-B14F-4D97-AF65-F5344CB8AC3E}">
        <p14:creationId xmlns:p14="http://schemas.microsoft.com/office/powerpoint/2010/main" val="1990807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Facing PP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A4FF4B-3F5F-E04D-A6AC-DA761681CF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37198" y="215900"/>
            <a:ext cx="2534127" cy="1139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1EF09E-689C-EA44-9594-C655C0BC072F}"/>
              </a:ext>
            </a:extLst>
          </p:cNvPr>
          <p:cNvSpPr txBox="1"/>
          <p:nvPr userDrawn="1"/>
        </p:nvSpPr>
        <p:spPr>
          <a:xfrm>
            <a:off x="139700" y="101600"/>
            <a:ext cx="934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User Facing Slide (Post Production)</a:t>
            </a:r>
          </a:p>
        </p:txBody>
      </p:sp>
    </p:spTree>
    <p:extLst>
      <p:ext uri="{BB962C8B-B14F-4D97-AF65-F5344CB8AC3E}">
        <p14:creationId xmlns:p14="http://schemas.microsoft.com/office/powerpoint/2010/main" val="84380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775" y="400050"/>
            <a:ext cx="11258549" cy="6157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530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50" r:id="rId3"/>
    <p:sldLayoutId id="2147483662" r:id="rId4"/>
    <p:sldLayoutId id="2147483665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41148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11480" algn="l" defTabSz="914400" rtl="0" eaLnBrk="1" latinLnBrk="0" hangingPunct="1">
        <a:lnSpc>
          <a:spcPct val="90000"/>
        </a:lnSpc>
        <a:spcBef>
          <a:spcPts val="500"/>
        </a:spcBef>
        <a:buFont typeface="CambriaMath" charset="0"/>
        <a:buChar char="⎯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1148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  <a:p>
            <a:r>
              <a:rPr lang="en-US" dirty="0">
                <a:solidFill>
                  <a:schemeClr val="bg1"/>
                </a:solidFill>
              </a:rPr>
              <a:t>CTECH402_M5_01</a:t>
            </a:r>
          </a:p>
          <a:p>
            <a:r>
              <a:rPr lang="en-US" dirty="0">
                <a:solidFill>
                  <a:schemeClr val="bg1"/>
                </a:solidFill>
              </a:rPr>
              <a:t>Module Intro</a:t>
            </a:r>
          </a:p>
        </p:txBody>
      </p:sp>
    </p:spTree>
    <p:extLst>
      <p:ext uri="{BB962C8B-B14F-4D97-AF65-F5344CB8AC3E}">
        <p14:creationId xmlns:p14="http://schemas.microsoft.com/office/powerpoint/2010/main" val="123786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F7792-C213-034F-B55B-DF3F950880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1755994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'In the function.'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36412C-7185-3440-8328-88401202DD4B}"/>
              </a:ext>
            </a:extLst>
          </p:cNvPr>
          <p:cNvSpPr txBox="1"/>
          <p:nvPr/>
        </p:nvSpPr>
        <p:spPr>
          <a:xfrm>
            <a:off x="4080681" y="500872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&lt;myfunc1.py&gt;</a:t>
            </a:r>
          </a:p>
        </p:txBody>
      </p:sp>
    </p:spTree>
    <p:extLst>
      <p:ext uri="{BB962C8B-B14F-4D97-AF65-F5344CB8AC3E}">
        <p14:creationId xmlns:p14="http://schemas.microsoft.com/office/powerpoint/2010/main" val="3824186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8E755C-80B4-9443-B6F7-D3BF2EF6473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myfunc1.py</a:t>
            </a:r>
          </a:p>
          <a:p>
            <a:endParaRPr lang="en-US" dirty="0"/>
          </a:p>
          <a:p>
            <a:r>
              <a:rPr lang="en-US" dirty="0"/>
              <a:t>This is about the simplest possible function. First we </a:t>
            </a:r>
            <a:r>
              <a:rPr lang="en-US" i="1" dirty="0"/>
              <a:t>define</a:t>
            </a:r>
            <a:r>
              <a:rPr lang="en-US" dirty="0"/>
              <a:t> </a:t>
            </a:r>
            <a:r>
              <a:rPr lang="en-US" dirty="0" err="1"/>
              <a:t>my_function</a:t>
            </a:r>
            <a:r>
              <a:rPr lang="en-US" dirty="0"/>
              <a:t>, whose job is to print out a short message. Then we </a:t>
            </a:r>
            <a:r>
              <a:rPr lang="en-US" i="1" dirty="0"/>
              <a:t>call</a:t>
            </a:r>
            <a:r>
              <a:rPr lang="en-US" dirty="0"/>
              <a:t> </a:t>
            </a:r>
            <a:r>
              <a:rPr lang="en-US" dirty="0" err="1"/>
              <a:t>my_function</a:t>
            </a:r>
            <a:r>
              <a:rPr lang="en-US" dirty="0"/>
              <a:t>, which actually tells it to go do its job.</a:t>
            </a:r>
          </a:p>
          <a:p>
            <a:endParaRPr lang="en-US" dirty="0"/>
          </a:p>
          <a:p>
            <a:r>
              <a:rPr lang="en-US" dirty="0"/>
              <a:t>The function </a:t>
            </a:r>
            <a:r>
              <a:rPr lang="en-US" i="1" dirty="0"/>
              <a:t>definition </a:t>
            </a:r>
            <a:r>
              <a:rPr lang="en-US" dirty="0"/>
              <a:t>– the part that starts with </a:t>
            </a:r>
            <a:r>
              <a:rPr lang="en-US" b="1" dirty="0"/>
              <a:t>def</a:t>
            </a:r>
            <a:r>
              <a:rPr lang="en-US" dirty="0"/>
              <a:t> – doesn't actually do anything. Only the function </a:t>
            </a:r>
            <a:r>
              <a:rPr lang="en-US" i="1" dirty="0"/>
              <a:t>call</a:t>
            </a:r>
            <a:r>
              <a:rPr lang="en-US" dirty="0"/>
              <a:t> has consequences. The purpose of the function definition is to tell Python what to do if someone ever calls the function.</a:t>
            </a:r>
          </a:p>
        </p:txBody>
      </p:sp>
    </p:spTree>
    <p:extLst>
      <p:ext uri="{BB962C8B-B14F-4D97-AF65-F5344CB8AC3E}">
        <p14:creationId xmlns:p14="http://schemas.microsoft.com/office/powerpoint/2010/main" val="4133178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A94EE1-C5C6-6447-8B62-4716716D29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3417987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'Before the definition.'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'In the function.'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'After the definition.'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'Before the call.'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'After the call.'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819CF2-0415-2542-B1EE-2C582245C0E4}"/>
              </a:ext>
            </a:extLst>
          </p:cNvPr>
          <p:cNvSpPr txBox="1"/>
          <p:nvPr/>
        </p:nvSpPr>
        <p:spPr>
          <a:xfrm>
            <a:off x="3452884" y="5609230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&lt;myfunc2.py&gt;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426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29549A-2359-7A46-8638-0E77633A6C0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Here's a version that makes the control flow explicit.</a:t>
            </a:r>
          </a:p>
          <a:p>
            <a:endParaRPr lang="en-US" dirty="0"/>
          </a:p>
          <a:p>
            <a:r>
              <a:rPr lang="en-US" b="1" dirty="0"/>
              <a:t>$ python myfunc2.py </a:t>
            </a:r>
          </a:p>
          <a:p>
            <a:r>
              <a:rPr lang="en-US" dirty="0"/>
              <a:t>Before the definition.</a:t>
            </a:r>
          </a:p>
          <a:p>
            <a:r>
              <a:rPr lang="en-US" dirty="0"/>
              <a:t>After the definition.</a:t>
            </a:r>
          </a:p>
          <a:p>
            <a:r>
              <a:rPr lang="en-US" dirty="0"/>
              <a:t>Before the call.</a:t>
            </a:r>
          </a:p>
          <a:p>
            <a:r>
              <a:rPr lang="en-US" dirty="0"/>
              <a:t>In the function.</a:t>
            </a:r>
          </a:p>
          <a:p>
            <a:r>
              <a:rPr lang="en-US" dirty="0"/>
              <a:t>After the call.</a:t>
            </a:r>
          </a:p>
          <a:p>
            <a:endParaRPr lang="en-US" dirty="0"/>
          </a:p>
          <a:p>
            <a:r>
              <a:rPr lang="en-US" dirty="0"/>
              <a:t>Look! 'In the function' shows up between before and after the </a:t>
            </a:r>
            <a:r>
              <a:rPr lang="en-US" i="1" dirty="0"/>
              <a:t>call</a:t>
            </a:r>
            <a:r>
              <a:rPr lang="en-US" dirty="0"/>
              <a:t>, not between before and after the </a:t>
            </a:r>
            <a:r>
              <a:rPr lang="en-US" i="1" dirty="0"/>
              <a:t>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03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D73CBF-2AC6-D341-96AE-6655BAC692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Here's the control flow for a function:</a:t>
            </a:r>
          </a:p>
          <a:p>
            <a:pPr lvl="1"/>
            <a:r>
              <a:rPr lang="en-US" dirty="0"/>
              <a:t>When Python sees a function call ( the name of a </a:t>
            </a:r>
            <a:r>
              <a:rPr lang="en-US" dirty="0" err="1"/>
              <a:t>functton</a:t>
            </a:r>
            <a:r>
              <a:rPr lang="en-US" dirty="0"/>
              <a:t> plus parentheses), it finds the corresponding function definition</a:t>
            </a:r>
          </a:p>
          <a:p>
            <a:pPr lvl="1"/>
            <a:r>
              <a:rPr lang="en-US" dirty="0"/>
              <a:t>Control passes to the function </a:t>
            </a:r>
            <a:r>
              <a:rPr lang="en-US" i="1" dirty="0"/>
              <a:t>body</a:t>
            </a:r>
            <a:r>
              <a:rPr lang="en-US" dirty="0"/>
              <a:t>, i.e. the indented block after the def.</a:t>
            </a:r>
          </a:p>
          <a:p>
            <a:pPr lvl="1"/>
            <a:r>
              <a:rPr lang="en-US" dirty="0"/>
              <a:t>That executes as normal</a:t>
            </a:r>
          </a:p>
          <a:p>
            <a:pPr lvl="1"/>
            <a:r>
              <a:rPr lang="en-US" dirty="0"/>
              <a:t>When control reaches the end of the body, it goes back to where the function was called from</a:t>
            </a:r>
          </a:p>
        </p:txBody>
      </p:sp>
    </p:spTree>
    <p:extLst>
      <p:ext uri="{BB962C8B-B14F-4D97-AF65-F5344CB8AC3E}">
        <p14:creationId xmlns:p14="http://schemas.microsoft.com/office/powerpoint/2010/main" val="2578262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1FA1C3-2BE3-E348-AECF-6529F4A8B2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924997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'In the function.'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2B43D-EEFA-B945-92D1-32BB43ECF98F}"/>
              </a:ext>
            </a:extLst>
          </p:cNvPr>
          <p:cNvSpPr txBox="1"/>
          <p:nvPr/>
        </p:nvSpPr>
        <p:spPr>
          <a:xfrm>
            <a:off x="3125337" y="4299045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&lt;myfunc3.py&gt;</a:t>
            </a:r>
          </a:p>
        </p:txBody>
      </p:sp>
    </p:spTree>
    <p:extLst>
      <p:ext uri="{BB962C8B-B14F-4D97-AF65-F5344CB8AC3E}">
        <p14:creationId xmlns:p14="http://schemas.microsoft.com/office/powerpoint/2010/main" val="1794828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1F3912-36DF-754F-A672-8587AFAB0B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myfunc3.py</a:t>
            </a:r>
          </a:p>
          <a:p>
            <a:endParaRPr lang="en-US" dirty="0"/>
          </a:p>
          <a:p>
            <a:r>
              <a:rPr lang="en-US" dirty="0"/>
              <a:t>This does nothing. Why not? There's no function call.</a:t>
            </a:r>
          </a:p>
        </p:txBody>
      </p:sp>
    </p:spTree>
    <p:extLst>
      <p:ext uri="{BB962C8B-B14F-4D97-AF65-F5344CB8AC3E}">
        <p14:creationId xmlns:p14="http://schemas.microsoft.com/office/powerpoint/2010/main" val="934394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520F6-1A39-0C43-ABFC-B452514BF1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509498"/>
          </a:xfrm>
        </p:spPr>
        <p:txBody>
          <a:bodyPr/>
          <a:lstStyle/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09BD0-E569-2047-97D8-B6BB704EBD25}"/>
              </a:ext>
            </a:extLst>
          </p:cNvPr>
          <p:cNvSpPr txBox="1"/>
          <p:nvPr/>
        </p:nvSpPr>
        <p:spPr>
          <a:xfrm>
            <a:off x="2934269" y="5186149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&lt;myfunc4.py&gt;</a:t>
            </a:r>
          </a:p>
        </p:txBody>
      </p:sp>
    </p:spTree>
    <p:extLst>
      <p:ext uri="{BB962C8B-B14F-4D97-AF65-F5344CB8AC3E}">
        <p14:creationId xmlns:p14="http://schemas.microsoft.com/office/powerpoint/2010/main" val="3201112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6B07B9-657E-3441-9BFF-0FE18338FB6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$ python myfunc4.py</a:t>
            </a:r>
          </a:p>
          <a:p>
            <a:endParaRPr lang="en-US" dirty="0"/>
          </a:p>
          <a:p>
            <a:r>
              <a:rPr lang="en-US" dirty="0"/>
              <a:t>And this is an error. Why? The function is undefined. Without a definition, Python doesn't know where to transfer control flow when the function is called.</a:t>
            </a:r>
          </a:p>
        </p:txBody>
      </p:sp>
    </p:spTree>
    <p:extLst>
      <p:ext uri="{BB962C8B-B14F-4D97-AF65-F5344CB8AC3E}">
        <p14:creationId xmlns:p14="http://schemas.microsoft.com/office/powerpoint/2010/main" val="996905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07F097-765C-1740-A7E2-D52A87CA0D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1755994"/>
          </a:xfrm>
        </p:spPr>
        <p:txBody>
          <a:bodyPr/>
          <a:lstStyle/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'In the function.'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05CBD4-5E73-EC48-9C26-4D1E23A11435}"/>
              </a:ext>
            </a:extLst>
          </p:cNvPr>
          <p:cNvSpPr txBox="1"/>
          <p:nvPr/>
        </p:nvSpPr>
        <p:spPr>
          <a:xfrm>
            <a:off x="2634018" y="5186149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&lt;myfunc5.py&gt;</a:t>
            </a:r>
          </a:p>
        </p:txBody>
      </p:sp>
    </p:spTree>
    <p:extLst>
      <p:ext uri="{BB962C8B-B14F-4D97-AF65-F5344CB8AC3E}">
        <p14:creationId xmlns:p14="http://schemas.microsoft.com/office/powerpoint/2010/main" val="19020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7D96CA-B6F0-BB44-ABD0-30322AD98E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for the most important control-flow abstraction: functions</a:t>
            </a:r>
          </a:p>
          <a:p>
            <a:r>
              <a:rPr lang="en-US" dirty="0"/>
              <a:t>We've been </a:t>
            </a:r>
            <a:r>
              <a:rPr lang="en-US" i="1" dirty="0"/>
              <a:t>using</a:t>
            </a:r>
            <a:r>
              <a:rPr lang="en-US" dirty="0"/>
              <a:t> functions.</a:t>
            </a:r>
          </a:p>
          <a:p>
            <a:r>
              <a:rPr lang="en-US" dirty="0"/>
              <a:t>Now we're going to discuss how to </a:t>
            </a:r>
            <a:r>
              <a:rPr lang="en-US" i="1" dirty="0"/>
              <a:t>write</a:t>
            </a:r>
            <a:r>
              <a:rPr lang="en-US" dirty="0"/>
              <a:t> them and how they </a:t>
            </a:r>
            <a:r>
              <a:rPr lang="en-US" i="1" dirty="0"/>
              <a:t>work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Why functions, you ask?</a:t>
            </a:r>
          </a:p>
          <a:p>
            <a:r>
              <a:rPr lang="en-US" dirty="0"/>
              <a:t>Look back at our fill-in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46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A7B6A1-17A6-6943-B1F6-1BD90BE4EB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$ python myfunc5.py</a:t>
            </a:r>
          </a:p>
          <a:p>
            <a:endParaRPr lang="en-US" dirty="0"/>
          </a:p>
          <a:p>
            <a:r>
              <a:rPr lang="en-US" dirty="0"/>
              <a:t>This is </a:t>
            </a:r>
            <a:r>
              <a:rPr lang="en-US" i="1" dirty="0"/>
              <a:t>also</a:t>
            </a:r>
            <a:r>
              <a:rPr lang="en-US" dirty="0"/>
              <a:t> an error. The function is defined, but it's not defined in time. Python reads your program top to bottom. Just like you need to assign a value to a variable before you can use the variable, Python needs to see the function definition </a:t>
            </a:r>
            <a:r>
              <a:rPr lang="en-US" i="1" dirty="0"/>
              <a:t>before</a:t>
            </a:r>
            <a:r>
              <a:rPr lang="en-US" dirty="0"/>
              <a:t> you call that function.</a:t>
            </a:r>
          </a:p>
        </p:txBody>
      </p:sp>
    </p:spTree>
    <p:extLst>
      <p:ext uri="{BB962C8B-B14F-4D97-AF65-F5344CB8AC3E}">
        <p14:creationId xmlns:p14="http://schemas.microsoft.com/office/powerpoint/2010/main" val="3087081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EE7BE9-D3C2-EB46-BA73-7F7D370D1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2586990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'In the function.'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3BD4B8-5083-7A40-AB55-8E39BBC84D69}"/>
              </a:ext>
            </a:extLst>
          </p:cNvPr>
          <p:cNvSpPr txBox="1"/>
          <p:nvPr/>
        </p:nvSpPr>
        <p:spPr>
          <a:xfrm>
            <a:off x="2169994" y="536357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&lt;myfunc6.py&gt;</a:t>
            </a:r>
          </a:p>
        </p:txBody>
      </p:sp>
    </p:spTree>
    <p:extLst>
      <p:ext uri="{BB962C8B-B14F-4D97-AF65-F5344CB8AC3E}">
        <p14:creationId xmlns:p14="http://schemas.microsoft.com/office/powerpoint/2010/main" val="634596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C34FFC-BBAB-474B-8CFA-4F1FCDB939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We can call a function more than once.</a:t>
            </a:r>
          </a:p>
          <a:p>
            <a:endParaRPr lang="en-US" dirty="0"/>
          </a:p>
          <a:p>
            <a:r>
              <a:rPr lang="en-US" b="1" dirty="0"/>
              <a:t>$ python myfunc6.py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4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B90926-96EF-9643-B064-E49B6DF430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2586990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'In the function.'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'Still in the function.'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D63F73-0632-3E42-B3D1-4A851BDD3516}"/>
              </a:ext>
            </a:extLst>
          </p:cNvPr>
          <p:cNvSpPr txBox="1"/>
          <p:nvPr/>
        </p:nvSpPr>
        <p:spPr>
          <a:xfrm>
            <a:off x="4189863" y="4995081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&lt;myfunc7.py&gt;</a:t>
            </a:r>
          </a:p>
        </p:txBody>
      </p:sp>
    </p:spTree>
    <p:extLst>
      <p:ext uri="{BB962C8B-B14F-4D97-AF65-F5344CB8AC3E}">
        <p14:creationId xmlns:p14="http://schemas.microsoft.com/office/powerpoint/2010/main" val="699967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F40E83-9E98-E94A-A3C4-2C09AD32B4E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function can do more than one thing</a:t>
            </a:r>
          </a:p>
          <a:p>
            <a:endParaRPr lang="en-US" dirty="0"/>
          </a:p>
          <a:p>
            <a:r>
              <a:rPr lang="en-US" b="1" dirty="0"/>
              <a:t>$ python myfunc7.py</a:t>
            </a:r>
          </a:p>
        </p:txBody>
      </p:sp>
    </p:spTree>
    <p:extLst>
      <p:ext uri="{BB962C8B-B14F-4D97-AF65-F5344CB8AC3E}">
        <p14:creationId xmlns:p14="http://schemas.microsoft.com/office/powerpoint/2010/main" val="1998297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462E57-FC32-B245-8366-460BAA7A9C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3833485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'In the function.'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your_function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'In the other function.'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your_function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5B86D4-27A7-C14E-9017-48A3CE4D618F}"/>
              </a:ext>
            </a:extLst>
          </p:cNvPr>
          <p:cNvSpPr txBox="1"/>
          <p:nvPr/>
        </p:nvSpPr>
        <p:spPr>
          <a:xfrm>
            <a:off x="2825087" y="5895833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&lt;myfunc8.py&gt;</a:t>
            </a:r>
          </a:p>
        </p:txBody>
      </p:sp>
    </p:spTree>
    <p:extLst>
      <p:ext uri="{BB962C8B-B14F-4D97-AF65-F5344CB8AC3E}">
        <p14:creationId xmlns:p14="http://schemas.microsoft.com/office/powerpoint/2010/main" val="757867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4DB4-7432-4E47-9421-6991D61104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We can define more than one function</a:t>
            </a:r>
          </a:p>
          <a:p>
            <a:endParaRPr lang="en-US" dirty="0"/>
          </a:p>
          <a:p>
            <a:r>
              <a:rPr lang="en-US" b="1" dirty="0"/>
              <a:t>$ python myfunc8.py</a:t>
            </a:r>
          </a:p>
        </p:txBody>
      </p:sp>
    </p:spTree>
    <p:extLst>
      <p:ext uri="{BB962C8B-B14F-4D97-AF65-F5344CB8AC3E}">
        <p14:creationId xmlns:p14="http://schemas.microsoft.com/office/powerpoint/2010/main" val="1111661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201D60-4042-1844-AD4E-28801CF3E8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3833485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'In the function.'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your_function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'In the other function.'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your_function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037E7-6C82-1F42-BDE6-8E46D5EC1C8D}"/>
              </a:ext>
            </a:extLst>
          </p:cNvPr>
          <p:cNvSpPr txBox="1"/>
          <p:nvPr/>
        </p:nvSpPr>
        <p:spPr>
          <a:xfrm>
            <a:off x="3384645" y="574570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&lt;myfunc9.py&gt;</a:t>
            </a:r>
          </a:p>
        </p:txBody>
      </p:sp>
    </p:spTree>
    <p:extLst>
      <p:ext uri="{BB962C8B-B14F-4D97-AF65-F5344CB8AC3E}">
        <p14:creationId xmlns:p14="http://schemas.microsoft.com/office/powerpoint/2010/main" val="3165005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F84936-8708-D44B-9314-A9A9424F329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And functions can call other functions</a:t>
            </a:r>
          </a:p>
          <a:p>
            <a:endParaRPr lang="en-US" dirty="0"/>
          </a:p>
          <a:p>
            <a:r>
              <a:rPr lang="en-US" b="1" dirty="0"/>
              <a:t>$ python myfunc9.py</a:t>
            </a:r>
          </a:p>
          <a:p>
            <a:endParaRPr lang="en-US" b="1" dirty="0"/>
          </a:p>
          <a:p>
            <a:r>
              <a:rPr lang="en-US" dirty="0"/>
              <a:t>So while functions are more complicated than ifs, </a:t>
            </a:r>
            <a:r>
              <a:rPr lang="en-US" dirty="0" err="1"/>
              <a:t>fors</a:t>
            </a:r>
            <a:r>
              <a:rPr lang="en-US" dirty="0"/>
              <a:t>, and whiles, they obey many of the same rules. They're basically just another way of telling Python when to do different things</a:t>
            </a:r>
          </a:p>
        </p:txBody>
      </p:sp>
    </p:spTree>
    <p:extLst>
      <p:ext uri="{BB962C8B-B14F-4D97-AF65-F5344CB8AC3E}">
        <p14:creationId xmlns:p14="http://schemas.microsoft.com/office/powerpoint/2010/main" val="3226570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  <a:p>
            <a:r>
              <a:rPr lang="en-US" dirty="0">
                <a:solidFill>
                  <a:schemeClr val="bg1"/>
                </a:solidFill>
              </a:rPr>
              <a:t>CTECH402_M5_03</a:t>
            </a:r>
          </a:p>
          <a:p>
            <a:r>
              <a:rPr lang="en-US" dirty="0">
                <a:solidFill>
                  <a:schemeClr val="bg1"/>
                </a:solidFill>
              </a:rPr>
              <a:t>Defining Functions</a:t>
            </a:r>
          </a:p>
        </p:txBody>
      </p:sp>
    </p:spTree>
    <p:extLst>
      <p:ext uri="{BB962C8B-B14F-4D97-AF65-F5344CB8AC3E}">
        <p14:creationId xmlns:p14="http://schemas.microsoft.com/office/powerpoint/2010/main" val="314158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E3E3B-F9B1-EE4E-87F0-94B6A1AC64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46D73-7004-9940-AD9F-F4C419A2C1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3833485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while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NOUN_PLACEHOLDER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story: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newWord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choice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(nouns)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story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story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replace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(NOUN_PLACEHOLDER,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newWord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while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ADJECTIVE_PLACEHOLDER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story: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newWord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choice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(adjectives)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story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story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replace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(ADJECTIVE_PLACEHOLDER,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newWord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while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VERB_PLACEHOLDER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story: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newWord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choice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(verbs)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story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story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replace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(VERB_PLACEHOLDER,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newWord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8610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FA5DBB-9467-1245-9F40-8CF7ACE832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259BA-5F79-AD4E-827B-44B4C4D3E4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5079980"/>
          </a:xfrm>
        </p:spPr>
        <p:txBody>
          <a:bodyPr/>
          <a:lstStyle/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A function declaration consists of a signature and a body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The signature consists of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1. def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2. The function's name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3. Zero or more arguments (in parentheses, separated with commas)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4. A colon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(argument1, argument2):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The body is an indented block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It can have zero or more return statements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return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'this is the return value'   </a:t>
            </a:r>
          </a:p>
        </p:txBody>
      </p:sp>
    </p:spTree>
    <p:extLst>
      <p:ext uri="{BB962C8B-B14F-4D97-AF65-F5344CB8AC3E}">
        <p14:creationId xmlns:p14="http://schemas.microsoft.com/office/powerpoint/2010/main" val="12093725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1368D4-A657-4641-A8C8-1282A61E4B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2171492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square(n):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return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*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for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 range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(square(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2580F6-7A0B-3B48-B261-D0D79A52C391}"/>
              </a:ext>
            </a:extLst>
          </p:cNvPr>
          <p:cNvSpPr txBox="1"/>
          <p:nvPr/>
        </p:nvSpPr>
        <p:spPr>
          <a:xfrm>
            <a:off x="3384645" y="4995081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square.py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61175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0D3D9D-8A4C-404F-9F9B-EE50C81CE4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</a:t>
            </a:r>
            <a:r>
              <a:rPr lang="en-US" dirty="0" err="1"/>
              <a:t>square.py</a:t>
            </a:r>
            <a:endParaRPr lang="en-US" dirty="0"/>
          </a:p>
          <a:p>
            <a:endParaRPr lang="en-US" dirty="0"/>
          </a:p>
          <a:p>
            <a:r>
              <a:rPr lang="en-US" dirty="0"/>
              <a:t>First, the for loop calls square(1) and 1 * 1 is 1 so it prints 1.</a:t>
            </a:r>
          </a:p>
          <a:p>
            <a:endParaRPr lang="en-US" dirty="0"/>
          </a:p>
          <a:p>
            <a:r>
              <a:rPr lang="en-US" dirty="0"/>
              <a:t>Then the for loop calls square(2) and 2 * 2 is 4 so it prints 4.</a:t>
            </a:r>
          </a:p>
          <a:p>
            <a:endParaRPr lang="en-US" dirty="0"/>
          </a:p>
          <a:p>
            <a:r>
              <a:rPr lang="en-US" dirty="0"/>
              <a:t>3 * 3 is 9, and so on.</a:t>
            </a:r>
          </a:p>
        </p:txBody>
      </p:sp>
    </p:spTree>
    <p:extLst>
      <p:ext uri="{BB962C8B-B14F-4D97-AF65-F5344CB8AC3E}">
        <p14:creationId xmlns:p14="http://schemas.microsoft.com/office/powerpoint/2010/main" val="3248916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FED924-8CEB-804E-971A-D486D969D5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Functions are also useful for computing </a:t>
            </a:r>
            <a:r>
              <a:rPr lang="en-US" i="1" dirty="0"/>
              <a:t>values</a:t>
            </a:r>
            <a:r>
              <a:rPr lang="en-US" dirty="0"/>
              <a:t>. </a:t>
            </a:r>
          </a:p>
          <a:p>
            <a:r>
              <a:rPr lang="en-US" dirty="0"/>
              <a:t>Suppose we have a program that takes temperature readings in </a:t>
            </a:r>
            <a:r>
              <a:rPr lang="en-US" dirty="0" err="1"/>
              <a:t>Celcius</a:t>
            </a:r>
            <a:r>
              <a:rPr lang="en-US" dirty="0"/>
              <a:t> and want it to output readings in Fahrenheit</a:t>
            </a:r>
          </a:p>
          <a:p>
            <a:r>
              <a:rPr lang="en-US" dirty="0"/>
              <a:t>To convert C to F, multiply by 9/5 and then add 32</a:t>
            </a:r>
          </a:p>
          <a:p>
            <a:r>
              <a:rPr lang="en-US" dirty="0"/>
              <a:t>This is straightforward to express as a function: the argument is the C temperature, and it returns the F temperature</a:t>
            </a:r>
          </a:p>
        </p:txBody>
      </p:sp>
    </p:spTree>
    <p:extLst>
      <p:ext uri="{BB962C8B-B14F-4D97-AF65-F5344CB8AC3E}">
        <p14:creationId xmlns:p14="http://schemas.microsoft.com/office/powerpoint/2010/main" val="2204920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7DC853-549D-754D-B214-42E60C5905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2586990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c_to_f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temp_c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   return 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temp_c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* 9 / 5) + 32</a:t>
            </a:r>
          </a:p>
          <a:p>
            <a:endParaRPr lang="en-US" b="1" dirty="0">
              <a:solidFill>
                <a:srgbClr val="204A87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c_to_f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(0))   # Water freezes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c_to_f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(37))  # Body temperature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c_to_f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(100)) # Water boils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F0791F-56CE-8A40-9CEA-11AD417DB94B}"/>
              </a:ext>
            </a:extLst>
          </p:cNvPr>
          <p:cNvSpPr txBox="1"/>
          <p:nvPr/>
        </p:nvSpPr>
        <p:spPr>
          <a:xfrm>
            <a:off x="3507475" y="4995081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</a:t>
            </a:r>
            <a:r>
              <a:rPr lang="en-US" b="1" dirty="0" err="1"/>
              <a:t>temperature.py</a:t>
            </a:r>
            <a:r>
              <a:rPr lang="en-US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15416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06A063-1FC9-6048-B3B1-CA40D3921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Here's a more complicated example with multiple arguments</a:t>
            </a:r>
          </a:p>
        </p:txBody>
      </p:sp>
    </p:spTree>
    <p:extLst>
      <p:ext uri="{BB962C8B-B14F-4D97-AF65-F5344CB8AC3E}">
        <p14:creationId xmlns:p14="http://schemas.microsoft.com/office/powerpoint/2010/main" val="35201908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D4E393-3C5F-8942-9E8B-751A86C175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3833485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near_miss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(target, tolerance, guess):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   if guess &gt; target: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       difference = guess - target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   else: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       difference = target - guess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   if difference &lt;= tolerance: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       return True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   else: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       return False</a:t>
            </a:r>
            <a:endParaRPr lang="en-US" b="1" dirty="0">
              <a:solidFill>
                <a:srgbClr val="3465A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FCA4EE-FAA4-7A44-B1D7-B88985441E81}"/>
              </a:ext>
            </a:extLst>
          </p:cNvPr>
          <p:cNvSpPr txBox="1"/>
          <p:nvPr/>
        </p:nvSpPr>
        <p:spPr>
          <a:xfrm>
            <a:off x="2756848" y="5677469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&lt;nearmiss1.py&gt;</a:t>
            </a:r>
          </a:p>
        </p:txBody>
      </p:sp>
    </p:spTree>
    <p:extLst>
      <p:ext uri="{BB962C8B-B14F-4D97-AF65-F5344CB8AC3E}">
        <p14:creationId xmlns:p14="http://schemas.microsoft.com/office/powerpoint/2010/main" val="2144418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3030FE-7C25-3944-A7DB-BF118F8BCFC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near_miss1.py</a:t>
            </a:r>
          </a:p>
        </p:txBody>
      </p:sp>
    </p:spTree>
    <p:extLst>
      <p:ext uri="{BB962C8B-B14F-4D97-AF65-F5344CB8AC3E}">
        <p14:creationId xmlns:p14="http://schemas.microsoft.com/office/powerpoint/2010/main" val="838101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C0B8E4-B73E-FA4E-9F10-F347122CC7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can define and use their own variables (like </a:t>
            </a:r>
            <a:r>
              <a:rPr lang="en-US" b="1" dirty="0"/>
              <a:t>difference</a:t>
            </a:r>
            <a:r>
              <a:rPr lang="en-US" dirty="0"/>
              <a:t>)</a:t>
            </a:r>
          </a:p>
          <a:p>
            <a:r>
              <a:rPr lang="en-US" dirty="0"/>
              <a:t>Functions can have more than one return statement: </a:t>
            </a:r>
            <a:r>
              <a:rPr lang="en-US" dirty="0" err="1"/>
              <a:t>near_miss</a:t>
            </a:r>
            <a:r>
              <a:rPr lang="en-US" dirty="0"/>
              <a:t> has two</a:t>
            </a:r>
          </a:p>
          <a:p>
            <a:pPr lvl="1"/>
            <a:r>
              <a:rPr lang="en-US" dirty="0"/>
              <a:t>What do you think happens if they don't have any? It returns </a:t>
            </a:r>
            <a:r>
              <a:rPr lang="en-US" b="1" dirty="0"/>
              <a:t>None</a:t>
            </a:r>
            <a:r>
              <a:rPr lang="en-US" dirty="0"/>
              <a:t>, the absence of a value.</a:t>
            </a:r>
          </a:p>
          <a:p>
            <a:pPr lvl="1"/>
            <a:r>
              <a:rPr lang="en-US" dirty="0"/>
              <a:t>What do you think happens if there are statements after a return? They're ignored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661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C0B8E4-B73E-FA4E-9F10-F347122CC7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if we want to have a _list_ of guesses?</a:t>
            </a:r>
          </a:p>
          <a:p>
            <a:r>
              <a:rPr lang="en-US" dirty="0"/>
              <a:t>Functions can have more than one return statement: </a:t>
            </a:r>
            <a:r>
              <a:rPr lang="en-US" dirty="0" err="1"/>
              <a:t>near_miss</a:t>
            </a:r>
            <a:r>
              <a:rPr lang="en-US" dirty="0"/>
              <a:t> has two</a:t>
            </a:r>
          </a:p>
          <a:p>
            <a:pPr lvl="1"/>
            <a:r>
              <a:rPr lang="en-US" dirty="0"/>
              <a:t>What do you think happens if they don't have any? It returns </a:t>
            </a:r>
            <a:r>
              <a:rPr lang="en-US" b="1" dirty="0"/>
              <a:t>None</a:t>
            </a:r>
            <a:r>
              <a:rPr lang="en-US" dirty="0"/>
              <a:t>, the absence of a value.</a:t>
            </a:r>
          </a:p>
          <a:p>
            <a:pPr lvl="1"/>
            <a:r>
              <a:rPr lang="en-US" dirty="0"/>
              <a:t>What do you think happens if there are statements after a return? They're ignored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6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82BBCA-C82D-2946-8F34-7D2402839C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we wanted to add adverbs, that would be 3 more lines of code. Exclamations? 3 more. Places? Etc.</a:t>
            </a:r>
          </a:p>
          <a:p>
            <a:r>
              <a:rPr lang="en-US" dirty="0"/>
              <a:t>Repetitive code is </a:t>
            </a:r>
            <a:r>
              <a:rPr lang="en-US" i="1" dirty="0"/>
              <a:t>bad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It's tedious</a:t>
            </a:r>
          </a:p>
          <a:p>
            <a:pPr lvl="1"/>
            <a:r>
              <a:rPr lang="en-US" dirty="0"/>
              <a:t>It's hard to read</a:t>
            </a:r>
          </a:p>
          <a:p>
            <a:pPr lvl="1"/>
            <a:r>
              <a:rPr lang="en-US" dirty="0"/>
              <a:t>It's easy for bugs to slip in</a:t>
            </a:r>
          </a:p>
          <a:p>
            <a:pPr lvl="1"/>
            <a:r>
              <a:rPr lang="en-US" dirty="0"/>
              <a:t>Any changes have to be repeated </a:t>
            </a:r>
            <a:r>
              <a:rPr lang="en-US" i="1" dirty="0"/>
              <a:t>ad nauseam</a:t>
            </a:r>
          </a:p>
          <a:p>
            <a:r>
              <a:rPr lang="en-US" dirty="0"/>
              <a:t>If you find yourself doing the same thing over and over, look for a better way!</a:t>
            </a:r>
          </a:p>
          <a:p>
            <a:pPr lvl="1"/>
            <a:r>
              <a:rPr lang="en-US" dirty="0"/>
              <a:t>That better way is functions</a:t>
            </a:r>
          </a:p>
          <a:p>
            <a:pPr lvl="1"/>
            <a:endParaRPr lang="en-US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85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6C740F-B26F-3244-9DC8-2B0EA61661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3833485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near_miss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(target, tolerance, guesses):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   for guess in guesses: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       if guess &gt; target: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           difference = guess - target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       else: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           difference = target - guess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       if difference &lt;= tolerance: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           return True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   return False</a:t>
            </a:r>
            <a:endParaRPr lang="en-US" b="1" dirty="0">
              <a:solidFill>
                <a:srgbClr val="3465A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C2BA5-D5F1-E44A-9955-EF2AA39E6C53}"/>
              </a:ext>
            </a:extLst>
          </p:cNvPr>
          <p:cNvSpPr txBox="1"/>
          <p:nvPr/>
        </p:nvSpPr>
        <p:spPr>
          <a:xfrm>
            <a:off x="2961564" y="569111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&lt;nearmiss2.py&gt;</a:t>
            </a:r>
          </a:p>
        </p:txBody>
      </p:sp>
    </p:spTree>
    <p:extLst>
      <p:ext uri="{BB962C8B-B14F-4D97-AF65-F5344CB8AC3E}">
        <p14:creationId xmlns:p14="http://schemas.microsoft.com/office/powerpoint/2010/main" val="23885267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765BFB-EC97-6C4C-ACCC-5A6DBA241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a very common technique. If the function finds that one guess is close enough, it returns True </a:t>
            </a:r>
            <a:r>
              <a:rPr lang="en-US" i="1" dirty="0"/>
              <a:t>immediately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"breaks" out of the loop and the function; the rest of the loop is never executed.</a:t>
            </a:r>
          </a:p>
          <a:p>
            <a:r>
              <a:rPr lang="en-US" dirty="0"/>
              <a:t>Only if none of the guesses are close enough does the loop end, in which case the function returns false.</a:t>
            </a:r>
          </a:p>
        </p:txBody>
      </p:sp>
    </p:spTree>
    <p:extLst>
      <p:ext uri="{BB962C8B-B14F-4D97-AF65-F5344CB8AC3E}">
        <p14:creationId xmlns:p14="http://schemas.microsoft.com/office/powerpoint/2010/main" val="37092459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36C7A4-BE68-064A-8D4E-EEDC414F06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D2724-C004-3D4E-B64B-D29F74D01B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2171492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fill_in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(text, placeholder,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word_list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   while placeholder in text: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new_word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random.choice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word_list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       text =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text.replace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(placeholder,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new_word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, 1)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   return text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2076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6EC6C3-6490-C848-A7CE-EEE93DC5AA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code should make sense now.</a:t>
            </a:r>
          </a:p>
          <a:p>
            <a:r>
              <a:rPr lang="en-US" dirty="0" err="1"/>
              <a:t>fillIn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(1) as long as the text contains the placeholder, </a:t>
            </a:r>
          </a:p>
          <a:p>
            <a:pPr lvl="2"/>
            <a:r>
              <a:rPr lang="en-US" dirty="0"/>
              <a:t>it picks a random word from the list </a:t>
            </a:r>
          </a:p>
          <a:p>
            <a:pPr lvl="2"/>
            <a:r>
              <a:rPr lang="en-US" dirty="0"/>
              <a:t>then replaces the placeholder with that word</a:t>
            </a:r>
          </a:p>
          <a:p>
            <a:pPr lvl="1"/>
            <a:r>
              <a:rPr lang="en-US" dirty="0"/>
              <a:t>(2) repeats until the text has no placeholders left</a:t>
            </a:r>
          </a:p>
          <a:p>
            <a:pPr lvl="1"/>
            <a:r>
              <a:rPr lang="en-US" dirty="0"/>
              <a:t>(3) returns the modified text </a:t>
            </a:r>
          </a:p>
        </p:txBody>
      </p:sp>
    </p:spTree>
    <p:extLst>
      <p:ext uri="{BB962C8B-B14F-4D97-AF65-F5344CB8AC3E}">
        <p14:creationId xmlns:p14="http://schemas.microsoft.com/office/powerpoint/2010/main" val="4810053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78640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  <a:p>
            <a:r>
              <a:rPr lang="en-US" dirty="0">
                <a:solidFill>
                  <a:schemeClr val="bg1"/>
                </a:solidFill>
              </a:rPr>
              <a:t>CTECH402_M5_04</a:t>
            </a:r>
          </a:p>
          <a:p>
            <a:r>
              <a:rPr lang="en-US" dirty="0">
                <a:solidFill>
                  <a:schemeClr val="bg1"/>
                </a:solidFill>
              </a:rPr>
              <a:t>Getting Data Into and Out of Functions</a:t>
            </a:r>
          </a:p>
        </p:txBody>
      </p:sp>
    </p:spTree>
    <p:extLst>
      <p:ext uri="{BB962C8B-B14F-4D97-AF65-F5344CB8AC3E}">
        <p14:creationId xmlns:p14="http://schemas.microsoft.com/office/powerpoint/2010/main" val="28706828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D201AF-FFD3-034F-B947-6E3609E311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really happens when you call a function? Python:</a:t>
            </a:r>
          </a:p>
          <a:p>
            <a:pPr lvl="1"/>
            <a:r>
              <a:rPr lang="en-US" dirty="0"/>
              <a:t>(1) creates new "local" variables based on the function signature</a:t>
            </a:r>
          </a:p>
          <a:p>
            <a:pPr lvl="1"/>
            <a:r>
              <a:rPr lang="en-US" dirty="0"/>
              <a:t>(2) assigns those variables the values from the function call</a:t>
            </a:r>
          </a:p>
          <a:p>
            <a:pPr lvl="1"/>
            <a:r>
              <a:rPr lang="en-US" dirty="0"/>
              <a:t>(3) executes the function body</a:t>
            </a:r>
          </a:p>
          <a:p>
            <a:pPr lvl="1"/>
            <a:r>
              <a:rPr lang="en-US" dirty="0"/>
              <a:t>(4) makes the return value (if any) available as the value of the function</a:t>
            </a:r>
          </a:p>
          <a:p>
            <a:pPr lvl="1"/>
            <a:r>
              <a:rPr lang="en-US" dirty="0"/>
              <a:t>(5) discards the local variables</a:t>
            </a:r>
          </a:p>
          <a:p>
            <a:r>
              <a:rPr lang="en-US" dirty="0"/>
              <a:t>Let's walk through an example slowly</a:t>
            </a:r>
          </a:p>
        </p:txBody>
      </p:sp>
    </p:spTree>
    <p:extLst>
      <p:ext uri="{BB962C8B-B14F-4D97-AF65-F5344CB8AC3E}">
        <p14:creationId xmlns:p14="http://schemas.microsoft.com/office/powerpoint/2010/main" val="22816785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6C1A8-DDC1-334B-B78F-188F86E505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3417987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return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x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y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z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x,y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A0E96C-EBBB-5141-98B8-9C2F6FBCB803}"/>
              </a:ext>
            </a:extLst>
          </p:cNvPr>
          <p:cNvSpPr txBox="1"/>
          <p:nvPr/>
        </p:nvSpPr>
        <p:spPr>
          <a:xfrm>
            <a:off x="2825087" y="5390866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&lt;addfunc1.py&gt;</a:t>
            </a:r>
          </a:p>
        </p:txBody>
      </p:sp>
    </p:spTree>
    <p:extLst>
      <p:ext uri="{BB962C8B-B14F-4D97-AF65-F5344CB8AC3E}">
        <p14:creationId xmlns:p14="http://schemas.microsoft.com/office/powerpoint/2010/main" val="6537851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5CDBE0-C007-374F-B8B3-A6138DDE49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animation</a:t>
            </a:r>
            <a:r>
              <a:rPr lang="en-US" dirty="0"/>
              <a:t>!</a:t>
            </a:r>
          </a:p>
          <a:p>
            <a:r>
              <a:rPr lang="en-US" dirty="0"/>
              <a:t>X = 3, Y = 1</a:t>
            </a:r>
          </a:p>
          <a:p>
            <a:r>
              <a:rPr lang="en-US" dirty="0"/>
              <a:t>Function call! </a:t>
            </a:r>
          </a:p>
          <a:p>
            <a:pPr lvl="1"/>
            <a:r>
              <a:rPr lang="en-US" dirty="0"/>
              <a:t>A = X = 3, B = Y = 1</a:t>
            </a:r>
          </a:p>
          <a:p>
            <a:pPr lvl="1"/>
            <a:r>
              <a:rPr lang="en-US" dirty="0"/>
              <a:t>C = A + B = 4</a:t>
            </a:r>
          </a:p>
          <a:p>
            <a:pPr lvl="1"/>
            <a:r>
              <a:rPr lang="en-US" dirty="0"/>
              <a:t>So X = 3, Y = 1, A = 3, B = 1, C = 4</a:t>
            </a:r>
          </a:p>
          <a:p>
            <a:r>
              <a:rPr lang="en-US" dirty="0"/>
              <a:t>Return!</a:t>
            </a:r>
          </a:p>
          <a:p>
            <a:pPr lvl="1"/>
            <a:r>
              <a:rPr lang="en-US" dirty="0"/>
              <a:t>Z = C = 4</a:t>
            </a:r>
          </a:p>
          <a:p>
            <a:pPr lvl="1"/>
            <a:r>
              <a:rPr lang="en-US" dirty="0"/>
              <a:t>A, B, C are discarded</a:t>
            </a:r>
          </a:p>
          <a:p>
            <a:pPr lvl="1"/>
            <a:r>
              <a:rPr lang="en-US" dirty="0"/>
              <a:t>X = 3, Y = 1, Z =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684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C2193E-E8BC-DE47-B07D-00C9C77119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2171492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sandwich(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(a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 - '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 - '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a)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sandwich(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'bread'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'peanut butter'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sandwich(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'peanut butter'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'bread'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51E5A-3C59-5A46-9975-C644FC6176FA}"/>
              </a:ext>
            </a:extLst>
          </p:cNvPr>
          <p:cNvSpPr txBox="1"/>
          <p:nvPr/>
        </p:nvSpPr>
        <p:spPr>
          <a:xfrm>
            <a:off x="2470245" y="491319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sandwich.py</a:t>
            </a:r>
            <a:r>
              <a:rPr lang="en-US" dirty="0"/>
              <a:t>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699DA-8F39-094E-B532-49864800E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631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1D0663-DAE4-BB47-8760-B6C9CD640E0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Order matters! The </a:t>
            </a:r>
            <a:r>
              <a:rPr lang="en-US" i="1" dirty="0"/>
              <a:t>first</a:t>
            </a:r>
            <a:r>
              <a:rPr lang="en-US" dirty="0"/>
              <a:t> argument to sandwich goes on the outside. The </a:t>
            </a:r>
            <a:r>
              <a:rPr lang="en-US" i="1" dirty="0"/>
              <a:t>second</a:t>
            </a:r>
            <a:r>
              <a:rPr lang="en-US" dirty="0"/>
              <a:t> argument to sandwich goes on the inside.</a:t>
            </a:r>
          </a:p>
          <a:p>
            <a:endParaRPr lang="en-US" dirty="0"/>
          </a:p>
          <a:p>
            <a:r>
              <a:rPr lang="en-US" dirty="0"/>
              <a:t>$ python </a:t>
            </a:r>
            <a:r>
              <a:rPr lang="en-US" dirty="0" err="1"/>
              <a:t>sandwich.py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0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E5707B-1B98-584E-9F48-D0F21F743C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8CFC8-83DB-204A-AB94-ED75A6A846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3002489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story </a:t>
            </a:r>
            <a:r>
              <a:rPr lang="en-US" b="1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fillIn(story, NOUN_PLACEHOLDER, noun_list)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story </a:t>
            </a:r>
            <a:r>
              <a:rPr lang="en-US" b="1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fillIn(story, ADJECTIVE_PLACEHOLDER, adjective_list)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story </a:t>
            </a:r>
            <a:r>
              <a:rPr lang="en-US" b="1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fillIn(story, VERB_PLACEHOLDER, verb_list)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story </a:t>
            </a:r>
            <a:r>
              <a:rPr lang="en-US" b="1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fillIn(story, ADVERB_PLACEHOLDER, adverb_list)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story </a:t>
            </a:r>
            <a:r>
              <a:rPr lang="en-US" b="1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fillIn(story, EXCLAMATION_PLACEHOLDER, exclamation_list)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story </a:t>
            </a:r>
            <a:r>
              <a:rPr lang="en-US" b="1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fillIn(story, PLACE_PLACEHOLDER, place_list)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story </a:t>
            </a:r>
            <a:r>
              <a:rPr lang="en-US" b="1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fillIn(story, PERSON_PLACEHOLDER, person_list)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5060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  <a:p>
            <a:r>
              <a:rPr lang="en-US" dirty="0">
                <a:solidFill>
                  <a:schemeClr val="bg1"/>
                </a:solidFill>
              </a:rPr>
              <a:t>CTECH402_M5_05</a:t>
            </a:r>
          </a:p>
          <a:p>
            <a:r>
              <a:rPr lang="en-US" dirty="0">
                <a:solidFill>
                  <a:schemeClr val="bg1"/>
                </a:solidFill>
              </a:rPr>
              <a:t>Functions and Variables</a:t>
            </a:r>
          </a:p>
        </p:txBody>
      </p:sp>
    </p:spTree>
    <p:extLst>
      <p:ext uri="{BB962C8B-B14F-4D97-AF65-F5344CB8AC3E}">
        <p14:creationId xmlns:p14="http://schemas.microsoft.com/office/powerpoint/2010/main" val="6934574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84AD0A-2FE7-F447-A916-0EE71909A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Remember how I said that the last step is </a:t>
            </a:r>
            <a:r>
              <a:rPr lang="en-US" i="1" dirty="0"/>
              <a:t>destroying</a:t>
            </a:r>
            <a:r>
              <a:rPr lang="en-US" dirty="0"/>
              <a:t> the local variables in the function's header and body? You </a:t>
            </a:r>
            <a:r>
              <a:rPr lang="en-US" i="1" dirty="0"/>
              <a:t>cannot</a:t>
            </a:r>
            <a:r>
              <a:rPr lang="en-US" dirty="0"/>
              <a:t> use them outside of the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097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3B652B-F89F-194B-BCFA-6F206AB1C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3417987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return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x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y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z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x,y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F3DCE0-8940-A747-83F5-9184D06D8C73}"/>
              </a:ext>
            </a:extLst>
          </p:cNvPr>
          <p:cNvSpPr txBox="1"/>
          <p:nvPr/>
        </p:nvSpPr>
        <p:spPr>
          <a:xfrm>
            <a:off x="3398293" y="4776716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&lt;addfunc2.py&gt;</a:t>
            </a:r>
          </a:p>
        </p:txBody>
      </p:sp>
    </p:spTree>
    <p:extLst>
      <p:ext uri="{BB962C8B-B14F-4D97-AF65-F5344CB8AC3E}">
        <p14:creationId xmlns:p14="http://schemas.microsoft.com/office/powerpoint/2010/main" val="23267791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1D0663-DAE4-BB47-8760-B6C9CD640E0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addfunc2.py</a:t>
            </a:r>
          </a:p>
          <a:p>
            <a:endParaRPr lang="en-US" dirty="0"/>
          </a:p>
          <a:p>
            <a:r>
              <a:rPr lang="en-US" dirty="0"/>
              <a:t>ERROR!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801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BAA48C-6F34-B442-85AA-84E22DB80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won't work. </a:t>
            </a:r>
            <a:r>
              <a:rPr lang="en-US" b="1" dirty="0"/>
              <a:t>a</a:t>
            </a:r>
            <a:r>
              <a:rPr lang="en-US" dirty="0"/>
              <a:t> is literally </a:t>
            </a:r>
            <a:r>
              <a:rPr lang="en-US" i="1" dirty="0"/>
              <a:t>undefined</a:t>
            </a:r>
            <a:r>
              <a:rPr lang="en-US" dirty="0"/>
              <a:t> outside of the body of add</a:t>
            </a:r>
          </a:p>
          <a:p>
            <a:r>
              <a:rPr lang="en-US" dirty="0"/>
              <a:t>Variables defined only in a function definition are </a:t>
            </a:r>
            <a:r>
              <a:rPr lang="en-US" b="1" i="1" dirty="0"/>
              <a:t>local</a:t>
            </a:r>
            <a:r>
              <a:rPr lang="en-US" dirty="0"/>
              <a:t> to that function</a:t>
            </a:r>
          </a:p>
          <a:p>
            <a:pPr lvl="1"/>
            <a:r>
              <a:rPr lang="en-US" dirty="0"/>
              <a:t>They are "visible" only inside that function's body</a:t>
            </a:r>
          </a:p>
          <a:p>
            <a:pPr lvl="1"/>
            <a:r>
              <a:rPr lang="en-US" dirty="0"/>
              <a:t>If you try to use them anywhere else, Python will complain, and rightly so.</a:t>
            </a:r>
          </a:p>
        </p:txBody>
      </p:sp>
    </p:spTree>
    <p:extLst>
      <p:ext uri="{BB962C8B-B14F-4D97-AF65-F5344CB8AC3E}">
        <p14:creationId xmlns:p14="http://schemas.microsoft.com/office/powerpoint/2010/main" val="24789215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FA280D-B258-9A45-9C85-C2735B58F4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3417987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return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x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y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z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x,y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(c)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92C4F5-6D15-534F-AC13-FFE46D4EBDDB}"/>
              </a:ext>
            </a:extLst>
          </p:cNvPr>
          <p:cNvSpPr txBox="1"/>
          <p:nvPr/>
        </p:nvSpPr>
        <p:spPr>
          <a:xfrm>
            <a:off x="2197290" y="589583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&lt;addfunc3.py&gt;</a:t>
            </a:r>
          </a:p>
        </p:txBody>
      </p:sp>
    </p:spTree>
    <p:extLst>
      <p:ext uri="{BB962C8B-B14F-4D97-AF65-F5344CB8AC3E}">
        <p14:creationId xmlns:p14="http://schemas.microsoft.com/office/powerpoint/2010/main" val="27572482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1D0663-DAE4-BB47-8760-B6C9CD640E0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addfunc2.py</a:t>
            </a:r>
          </a:p>
          <a:p>
            <a:endParaRPr lang="en-US" dirty="0"/>
          </a:p>
          <a:p>
            <a:r>
              <a:rPr lang="en-US" dirty="0"/>
              <a:t>ERROR!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3239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91385B-CD89-1345-92DF-A9022498DE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won't work, either: same reason, c is undefined outside of add.</a:t>
            </a:r>
          </a:p>
          <a:p>
            <a:r>
              <a:rPr lang="en-US" dirty="0"/>
              <a:t>If you want to get data out of a function, </a:t>
            </a:r>
            <a:r>
              <a:rPr lang="en-US" i="1" dirty="0"/>
              <a:t>return it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386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1D0663-DAE4-BB47-8760-B6C9CD640E0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addfunc3.py</a:t>
            </a:r>
          </a:p>
          <a:p>
            <a:endParaRPr lang="en-US" dirty="0"/>
          </a:p>
          <a:p>
            <a:r>
              <a:rPr lang="en-US" dirty="0"/>
              <a:t>ERROR!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2208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91385B-CD89-1345-92DF-A9022498DE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about the opposite? Can you refer inside a function to variables defined elsewhere? </a:t>
            </a:r>
          </a:p>
          <a:p>
            <a:r>
              <a:rPr lang="en-US" dirty="0"/>
              <a:t>You can but usually shouldn't.</a:t>
            </a:r>
          </a:p>
        </p:txBody>
      </p:sp>
    </p:spTree>
    <p:extLst>
      <p:ext uri="{BB962C8B-B14F-4D97-AF65-F5344CB8AC3E}">
        <p14:creationId xmlns:p14="http://schemas.microsoft.com/office/powerpoint/2010/main" val="640176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316A81-68A2-BF4F-A634-DFC0EE6B30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only things changing from one type of blank to the next are (a) the string to use as a placeholder, and (b) the list of words to use</a:t>
            </a:r>
          </a:p>
          <a:p>
            <a:pPr lvl="1"/>
            <a:r>
              <a:rPr lang="en-US" dirty="0"/>
              <a:t>So ideally we could just say "do the same thing" with different details</a:t>
            </a:r>
          </a:p>
          <a:p>
            <a:pPr lvl="1"/>
            <a:r>
              <a:rPr lang="en-US" dirty="0"/>
              <a:t>We already did this with while loops and for loops</a:t>
            </a:r>
          </a:p>
          <a:p>
            <a:pPr lvl="1"/>
            <a:r>
              <a:rPr lang="en-US" dirty="0"/>
              <a:t>The body of the loop is always the same; only some variables change</a:t>
            </a:r>
          </a:p>
          <a:p>
            <a:r>
              <a:rPr lang="en-US" dirty="0"/>
              <a:t>Functions do it in an even more general and useful way.</a:t>
            </a:r>
          </a:p>
          <a:p>
            <a:r>
              <a:rPr lang="en-US" dirty="0"/>
              <a:t>Call it </a:t>
            </a:r>
            <a:r>
              <a:rPr lang="en-US" i="1" dirty="0"/>
              <a:t>abstraction</a:t>
            </a:r>
            <a:r>
              <a:rPr lang="en-US" dirty="0"/>
              <a:t>. Call it </a:t>
            </a:r>
            <a:r>
              <a:rPr lang="en-US" i="1" dirty="0"/>
              <a:t>being lazy</a:t>
            </a:r>
            <a:r>
              <a:rPr lang="en-US" dirty="0"/>
              <a:t>. Call it </a:t>
            </a:r>
            <a:r>
              <a:rPr lang="en-US" i="1" dirty="0"/>
              <a:t>how programmers roll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3028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5F7C99-2261-794D-AD4D-589CDAFD7E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3417987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add():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x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return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x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y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z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add()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1A8F5C-7D71-0E4B-99B5-D2BB42B46C78}"/>
              </a:ext>
            </a:extLst>
          </p:cNvPr>
          <p:cNvSpPr txBox="1"/>
          <p:nvPr/>
        </p:nvSpPr>
        <p:spPr>
          <a:xfrm>
            <a:off x="3166281" y="510426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&lt;addfunc4.py&gt;</a:t>
            </a:r>
          </a:p>
        </p:txBody>
      </p:sp>
    </p:spTree>
    <p:extLst>
      <p:ext uri="{BB962C8B-B14F-4D97-AF65-F5344CB8AC3E}">
        <p14:creationId xmlns:p14="http://schemas.microsoft.com/office/powerpoint/2010/main" val="30697568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E31B4F-E4F0-524F-8D0D-33E5988B07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correctly adds. But it's bad style and hard to read. </a:t>
            </a:r>
          </a:p>
          <a:p>
            <a:r>
              <a:rPr lang="en-US" dirty="0"/>
              <a:t>Variables defined at the "top level" of a file are </a:t>
            </a:r>
            <a:r>
              <a:rPr lang="en-US" i="1" dirty="0"/>
              <a:t>global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They are "visible" everywhere in that file, including inside functions</a:t>
            </a:r>
          </a:p>
          <a:p>
            <a:pPr lvl="1"/>
            <a:r>
              <a:rPr lang="en-US" dirty="0"/>
              <a:t>Limit your use of global variables! Usually (but not always), using </a:t>
            </a:r>
            <a:r>
              <a:rPr lang="en-US" dirty="0" err="1"/>
              <a:t>globals</a:t>
            </a:r>
            <a:r>
              <a:rPr lang="en-US" dirty="0"/>
              <a:t> is confusing. </a:t>
            </a:r>
          </a:p>
          <a:p>
            <a:pPr lvl="1"/>
            <a:r>
              <a:rPr lang="en-US" dirty="0"/>
              <a:t>To get information into a function, use an argument instead.</a:t>
            </a:r>
          </a:p>
        </p:txBody>
      </p:sp>
    </p:spTree>
    <p:extLst>
      <p:ext uri="{BB962C8B-B14F-4D97-AF65-F5344CB8AC3E}">
        <p14:creationId xmlns:p14="http://schemas.microsoft.com/office/powerpoint/2010/main" val="11409053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E31B4F-E4F0-524F-8D0D-33E5988B07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Here's an example to watch out for</a:t>
            </a:r>
          </a:p>
          <a:p>
            <a:r>
              <a:rPr lang="en-US" dirty="0"/>
              <a:t>A local variable and a global variable can have the same name</a:t>
            </a:r>
          </a:p>
          <a:p>
            <a:pPr lvl="1"/>
            <a:r>
              <a:rPr lang="en-US" dirty="0"/>
              <a:t>(Every function can have its own local variable with the same name!)</a:t>
            </a:r>
          </a:p>
          <a:p>
            <a:r>
              <a:rPr lang="en-US" dirty="0"/>
              <a:t>When they do, the local variable "hides" the global inside the function body</a:t>
            </a:r>
          </a:p>
          <a:p>
            <a:pPr lvl="1"/>
            <a:r>
              <a:rPr lang="en-US" dirty="0"/>
              <a:t>And changes to the local variable don't affect the global variable</a:t>
            </a:r>
          </a:p>
          <a:p>
            <a:r>
              <a:rPr lang="en-US" dirty="0"/>
              <a:t>Usually, this is what you want, but sometimes it can surprise you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22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9C3A9D-593B-F244-914B-A69283554D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3417987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add_ten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(a):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return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add_ten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(s)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(s)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B79BB5-9584-8C42-B836-B5D4CA95AC47}"/>
              </a:ext>
            </a:extLst>
          </p:cNvPr>
          <p:cNvSpPr txBox="1"/>
          <p:nvPr/>
        </p:nvSpPr>
        <p:spPr>
          <a:xfrm>
            <a:off x="2975212" y="5063319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&lt;addfunc5.p&gt;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31157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3CECA0-8CFC-0544-900F-E8844CD6581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$ python add_func5.py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13</a:t>
            </a:r>
          </a:p>
          <a:p>
            <a:endParaRPr lang="en-US" dirty="0"/>
          </a:p>
          <a:p>
            <a:r>
              <a:rPr lang="en-US" dirty="0"/>
              <a:t>Inside of </a:t>
            </a:r>
            <a:r>
              <a:rPr lang="en-US" dirty="0" err="1"/>
              <a:t>addTen</a:t>
            </a:r>
            <a:r>
              <a:rPr lang="en-US" dirty="0"/>
              <a:t>, there is a variable named </a:t>
            </a:r>
            <a:r>
              <a:rPr lang="en-US" i="1" dirty="0"/>
              <a:t>s</a:t>
            </a:r>
            <a:r>
              <a:rPr lang="en-US" dirty="0"/>
              <a:t>. That s, which gets the value 13, </a:t>
            </a:r>
            <a:r>
              <a:rPr lang="en-US" b="1" i="1" dirty="0"/>
              <a:t>hides</a:t>
            </a:r>
            <a:r>
              <a:rPr lang="en-US" b="1" dirty="0"/>
              <a:t> </a:t>
            </a:r>
            <a:r>
              <a:rPr lang="en-US" dirty="0"/>
              <a:t>the global s whose value is 3. After </a:t>
            </a:r>
            <a:r>
              <a:rPr lang="en-US" dirty="0" err="1"/>
              <a:t>addTen</a:t>
            </a:r>
            <a:r>
              <a:rPr lang="en-US" dirty="0"/>
              <a:t> completes, the local s goes away. SO the global s is still 3, as it was before </a:t>
            </a:r>
            <a:r>
              <a:rPr lang="en-US" dirty="0" err="1"/>
              <a:t>addTen</a:t>
            </a:r>
            <a:r>
              <a:rPr lang="en-US" dirty="0"/>
              <a:t> was called.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611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6408DC-E912-8442-B470-CD1F84BD94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your function is behaving strangely, watch for duplicated names. They can be very confusing.</a:t>
            </a:r>
          </a:p>
          <a:p>
            <a:r>
              <a:rPr lang="en-US" dirty="0"/>
              <a:t>Use different names when you can; check for duplicates when debugging.</a:t>
            </a:r>
          </a:p>
          <a:p>
            <a:r>
              <a:rPr lang="en-US" dirty="0"/>
              <a:t>Python's scoping rules are even more complex, but this will suffice for 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728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  <a:p>
            <a:r>
              <a:rPr lang="en-US" dirty="0">
                <a:solidFill>
                  <a:schemeClr val="bg1"/>
                </a:solidFill>
              </a:rPr>
              <a:t>CTECH402_M5_06</a:t>
            </a:r>
          </a:p>
          <a:p>
            <a:r>
              <a:rPr lang="en-US" dirty="0">
                <a:solidFill>
                  <a:schemeClr val="bg1"/>
                </a:solidFill>
              </a:rPr>
              <a:t>Functions and Mutability</a:t>
            </a:r>
          </a:p>
        </p:txBody>
      </p:sp>
    </p:spTree>
    <p:extLst>
      <p:ext uri="{BB962C8B-B14F-4D97-AF65-F5344CB8AC3E}">
        <p14:creationId xmlns:p14="http://schemas.microsoft.com/office/powerpoint/2010/main" val="3804907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3494C9-73B7-4D44-8E9E-966AF04A39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need to talk about values and references again, because otherwise functions will surprise you.</a:t>
            </a:r>
          </a:p>
        </p:txBody>
      </p:sp>
    </p:spTree>
    <p:extLst>
      <p:ext uri="{BB962C8B-B14F-4D97-AF65-F5344CB8AC3E}">
        <p14:creationId xmlns:p14="http://schemas.microsoft.com/office/powerpoint/2010/main" val="32682553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B348B2-51AD-B042-9EE3-F4CF7E3F27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3417987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double(s):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return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'hello'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double(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'hello'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(b)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71C84C-35C9-1440-809B-4F99DB35CB55}"/>
              </a:ext>
            </a:extLst>
          </p:cNvPr>
          <p:cNvSpPr txBox="1"/>
          <p:nvPr/>
        </p:nvSpPr>
        <p:spPr>
          <a:xfrm>
            <a:off x="2565779" y="514520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&lt;double1.py&gt;</a:t>
            </a:r>
          </a:p>
        </p:txBody>
      </p:sp>
    </p:spTree>
    <p:extLst>
      <p:ext uri="{BB962C8B-B14F-4D97-AF65-F5344CB8AC3E}">
        <p14:creationId xmlns:p14="http://schemas.microsoft.com/office/powerpoint/2010/main" val="31139863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28AB6-EEC4-3B46-84C3-0D44C36C12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double1.py </a:t>
            </a:r>
          </a:p>
          <a:p>
            <a:r>
              <a:rPr lang="en-US" dirty="0"/>
              <a:t>hello</a:t>
            </a:r>
          </a:p>
          <a:p>
            <a:r>
              <a:rPr lang="en-US" dirty="0" err="1"/>
              <a:t>hellohello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2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36C7A4-BE68-064A-8D4E-EEDC414F06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D2724-C004-3D4E-B64B-D29F74D01B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2171492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fill_in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(text, placeholder,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word_list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   while placeholder in text: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new_word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random.choice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word_list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       text =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text.replace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(placeholder,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new_word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, 1)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   return text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2854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6AE0B5-BC54-574C-8956-13A14695ED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3417987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double(l):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return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double(a)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(b)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A4FFF-010D-1840-BEB1-55493EDC896F}"/>
              </a:ext>
            </a:extLst>
          </p:cNvPr>
          <p:cNvSpPr txBox="1"/>
          <p:nvPr/>
        </p:nvSpPr>
        <p:spPr>
          <a:xfrm>
            <a:off x="2975212" y="539086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&lt;double2.py&gt;</a:t>
            </a:r>
          </a:p>
        </p:txBody>
      </p:sp>
    </p:spTree>
    <p:extLst>
      <p:ext uri="{BB962C8B-B14F-4D97-AF65-F5344CB8AC3E}">
        <p14:creationId xmlns:p14="http://schemas.microsoft.com/office/powerpoint/2010/main" val="5366872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DEAE4E-2E4E-464F-B529-C23AF51C3B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$ python double2.py </a:t>
            </a:r>
          </a:p>
          <a:p>
            <a:r>
              <a:rPr lang="en-US" dirty="0">
                <a:solidFill>
                  <a:srgbClr val="000000"/>
                </a:solidFill>
              </a:rPr>
              <a:t>[1, 2, 3]</a:t>
            </a:r>
          </a:p>
          <a:p>
            <a:r>
              <a:rPr lang="en-US" dirty="0">
                <a:solidFill>
                  <a:srgbClr val="000000"/>
                </a:solidFill>
              </a:rPr>
              <a:t>[1, 2, 3, 1, 2, 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472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8A217F-4572-CA4E-A844-20CF953E0E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3417987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double(l):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extend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(l)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return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double(a)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(b)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9992FC-5065-8F43-8F04-FD169AA16F43}"/>
              </a:ext>
            </a:extLst>
          </p:cNvPr>
          <p:cNvSpPr txBox="1"/>
          <p:nvPr/>
        </p:nvSpPr>
        <p:spPr>
          <a:xfrm>
            <a:off x="3903260" y="491319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&lt;double3.py&gt;</a:t>
            </a:r>
          </a:p>
        </p:txBody>
      </p:sp>
    </p:spTree>
    <p:extLst>
      <p:ext uri="{BB962C8B-B14F-4D97-AF65-F5344CB8AC3E}">
        <p14:creationId xmlns:p14="http://schemas.microsoft.com/office/powerpoint/2010/main" val="17855175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079D5E-C07F-2842-881E-BB39CE792E2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double3.py </a:t>
            </a:r>
          </a:p>
          <a:p>
            <a:r>
              <a:rPr lang="en-US" dirty="0"/>
              <a:t>[1, 2, 3, 1, 2, 3]</a:t>
            </a:r>
          </a:p>
          <a:p>
            <a:r>
              <a:rPr lang="en-US" dirty="0"/>
              <a:t>[1, 2, 3, 1, 2, 3]</a:t>
            </a:r>
          </a:p>
        </p:txBody>
      </p:sp>
    </p:spTree>
    <p:extLst>
      <p:ext uri="{BB962C8B-B14F-4D97-AF65-F5344CB8AC3E}">
        <p14:creationId xmlns:p14="http://schemas.microsoft.com/office/powerpoint/2010/main" val="20136203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5C3487-1CA0-4A45-ABAC-662DA08D24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 that variables store the value of strings but references to lists</a:t>
            </a:r>
          </a:p>
          <a:p>
            <a:pPr lvl="1"/>
            <a:r>
              <a:rPr lang="en-US" dirty="0"/>
              <a:t>The same goes for the local variables created when you call a function</a:t>
            </a:r>
          </a:p>
          <a:p>
            <a:pPr lvl="1"/>
            <a:r>
              <a:rPr lang="en-US" dirty="0"/>
              <a:t>So a change to a local variable can affect a global variable …</a:t>
            </a:r>
          </a:p>
          <a:p>
            <a:pPr lvl="1"/>
            <a:r>
              <a:rPr lang="en-US" dirty="0"/>
              <a:t>… if it modifies the underlying list!</a:t>
            </a:r>
          </a:p>
        </p:txBody>
      </p:sp>
    </p:spTree>
    <p:extLst>
      <p:ext uri="{BB962C8B-B14F-4D97-AF65-F5344CB8AC3E}">
        <p14:creationId xmlns:p14="http://schemas.microsoft.com/office/powerpoint/2010/main" val="2130475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E5B37A-BABF-B743-BA37-7685AF3925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Animation</a:t>
            </a:r>
            <a:endParaRPr lang="en-US" dirty="0"/>
          </a:p>
          <a:p>
            <a:r>
              <a:rPr lang="en-US" dirty="0"/>
              <a:t>Let's walk through this one</a:t>
            </a:r>
          </a:p>
          <a:p>
            <a:pPr lvl="1"/>
            <a:r>
              <a:rPr lang="en-US" dirty="0"/>
              <a:t>a -&gt; [1,2,3]</a:t>
            </a:r>
          </a:p>
          <a:p>
            <a:r>
              <a:rPr lang="en-US" dirty="0"/>
              <a:t>Function call!</a:t>
            </a:r>
          </a:p>
          <a:p>
            <a:pPr lvl="1"/>
            <a:r>
              <a:rPr lang="en-US" dirty="0"/>
              <a:t>l = a, both -&gt; [1,2,3]</a:t>
            </a:r>
          </a:p>
          <a:p>
            <a:pPr lvl="1"/>
            <a:r>
              <a:rPr lang="en-US" dirty="0" err="1"/>
              <a:t>l.extend</a:t>
            </a:r>
            <a:r>
              <a:rPr lang="en-US" dirty="0"/>
              <a:t>(l) modifies the list to be [1,2,3,1,2,3]</a:t>
            </a:r>
          </a:p>
          <a:p>
            <a:pPr lvl="1"/>
            <a:r>
              <a:rPr lang="en-US" dirty="0"/>
              <a:t>l and a both -&gt; [1,2,3,1,2,3]</a:t>
            </a:r>
          </a:p>
          <a:p>
            <a:r>
              <a:rPr lang="en-US" dirty="0"/>
              <a:t>Return!</a:t>
            </a:r>
          </a:p>
          <a:p>
            <a:pPr lvl="1"/>
            <a:r>
              <a:rPr lang="en-US" dirty="0"/>
              <a:t>b = l -&gt; [1,2,3,1,2,3], as does a</a:t>
            </a:r>
          </a:p>
          <a:p>
            <a:pPr lvl="1"/>
            <a:r>
              <a:rPr lang="en-US" dirty="0"/>
              <a:t>l disappears, but the list is still 6 elements long</a:t>
            </a:r>
          </a:p>
        </p:txBody>
      </p:sp>
    </p:spTree>
    <p:extLst>
      <p:ext uri="{BB962C8B-B14F-4D97-AF65-F5344CB8AC3E}">
        <p14:creationId xmlns:p14="http://schemas.microsoft.com/office/powerpoint/2010/main" val="34606442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0FABF6-7695-B94D-9F7E-56B4CC43F6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another common source of bugs</a:t>
            </a:r>
          </a:p>
          <a:p>
            <a:pPr lvl="1"/>
            <a:r>
              <a:rPr lang="en-US" dirty="0"/>
              <a:t>Be careful with mutable data structures inside of functions</a:t>
            </a:r>
          </a:p>
          <a:p>
            <a:pPr lvl="1"/>
            <a:r>
              <a:rPr lang="en-US" dirty="0"/>
              <a:t>When in doubt, write it out!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0103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  <a:p>
            <a:r>
              <a:rPr lang="en-US" dirty="0">
                <a:solidFill>
                  <a:schemeClr val="bg1"/>
                </a:solidFill>
              </a:rPr>
              <a:t>CTECH402_M5_07</a:t>
            </a:r>
          </a:p>
          <a:p>
            <a:r>
              <a:rPr lang="en-US" dirty="0">
                <a:solidFill>
                  <a:schemeClr val="bg1"/>
                </a:solidFill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9066666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AC3A5C-B7A9-D144-8550-9B2A32F3A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Sometimes, you write a function with one use and one use only</a:t>
            </a:r>
          </a:p>
          <a:p>
            <a:pPr lvl="1"/>
            <a:r>
              <a:rPr lang="en-US" dirty="0"/>
              <a:t>But sometimes functions come in handy on other projects</a:t>
            </a:r>
          </a:p>
          <a:p>
            <a:pPr lvl="1"/>
            <a:r>
              <a:rPr lang="en-US" dirty="0"/>
              <a:t>And sometimes keeping all your code in one huge file is impractical</a:t>
            </a:r>
          </a:p>
          <a:p>
            <a:r>
              <a:rPr lang="en-US" dirty="0"/>
              <a:t>Solution: use a </a:t>
            </a:r>
            <a:r>
              <a:rPr lang="en-US" i="1" dirty="0"/>
              <a:t>module</a:t>
            </a:r>
            <a:r>
              <a:rPr lang="en-US" dirty="0"/>
              <a:t>: a collection of related functions (and some other stuff) (other terms: library, package)</a:t>
            </a:r>
          </a:p>
          <a:p>
            <a:pPr lvl="1"/>
            <a:r>
              <a:rPr lang="en-US" dirty="0"/>
              <a:t>Like a function, a module helps factor code into </a:t>
            </a:r>
            <a:r>
              <a:rPr lang="en-US" dirty="0" err="1"/>
              <a:t>managable</a:t>
            </a:r>
            <a:r>
              <a:rPr lang="en-US" dirty="0"/>
              <a:t> chunks</a:t>
            </a:r>
          </a:p>
          <a:p>
            <a:pPr lvl="1"/>
            <a:r>
              <a:rPr lang="en-US" dirty="0"/>
              <a:t>It also helps you share code with others (and them with you)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479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EEB635-0669-3A41-9794-6D4361C5D8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here's a module of some simple statistical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81505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AB9130-6AED-634C-9BCC-DC3157BE8F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module is about getting you to where that code makes sense and you could write it yourself.</a:t>
            </a:r>
          </a:p>
        </p:txBody>
      </p:sp>
    </p:spTree>
    <p:extLst>
      <p:ext uri="{BB962C8B-B14F-4D97-AF65-F5344CB8AC3E}">
        <p14:creationId xmlns:p14="http://schemas.microsoft.com/office/powerpoint/2010/main" val="407745908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6966C-87CB-A743-8545-788E25033C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26F7E-70FA-2A42-B5C4-51ED027ECF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62324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Calculate the mean of a list of numbers.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mean(numbers):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return sum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(numbers)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/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(numbers))</a:t>
            </a:r>
          </a:p>
          <a:p>
            <a:pPr>
              <a:lnSpc>
                <a:spcPct val="100000"/>
              </a:lnSpc>
            </a:pPr>
            <a:endParaRPr lang="en-US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Calculate the median of a list of numbers.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median(numbers):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First, sort the numbers.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sorted_numbers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sorted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(numbers)</a:t>
            </a:r>
          </a:p>
          <a:p>
            <a:pPr>
              <a:lnSpc>
                <a:spcPct val="100000"/>
              </a:lnSpc>
            </a:pPr>
            <a:endParaRPr lang="en-US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If we have an odd length list, pick the middle one.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(numbers)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%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2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return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sorted_numbers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(numbers)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00000"/>
              </a:lnSpc>
            </a:pPr>
            <a:endParaRPr lang="en-US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If we have an even length list, average the middle two.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middle1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sorted_numbers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(numbers)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middle2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sorted_numbers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(numbers)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2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-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return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(middle1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middle2)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/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2.0</a:t>
            </a:r>
          </a:p>
          <a:p>
            <a:pPr>
              <a:lnSpc>
                <a:spcPct val="100000"/>
              </a:lnSpc>
            </a:pPr>
            <a:endParaRPr lang="en-US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Calculate the range (biggest minus smallest).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def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range(numbers):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return max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(numbers)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-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min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(numbers)</a:t>
            </a:r>
          </a:p>
        </p:txBody>
      </p:sp>
    </p:spTree>
    <p:extLst>
      <p:ext uri="{BB962C8B-B14F-4D97-AF65-F5344CB8AC3E}">
        <p14:creationId xmlns:p14="http://schemas.microsoft.com/office/powerpoint/2010/main" val="1903056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EEB635-0669-3A41-9794-6D4361C5D8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Notice that this module </a:t>
            </a:r>
            <a:r>
              <a:rPr lang="en-US" i="1" dirty="0"/>
              <a:t>defines</a:t>
            </a:r>
            <a:r>
              <a:rPr lang="en-US" dirty="0"/>
              <a:t> functions, but doesn't </a:t>
            </a:r>
            <a:r>
              <a:rPr lang="en-US" i="1" dirty="0"/>
              <a:t>call</a:t>
            </a:r>
            <a:r>
              <a:rPr lang="en-US" dirty="0"/>
              <a:t>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80101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D30D1-BC81-4F49-A8A8-E0710534DED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Using a module is dead simple</a:t>
            </a:r>
          </a:p>
          <a:p>
            <a:endParaRPr lang="en-US" dirty="0"/>
          </a:p>
          <a:p>
            <a:r>
              <a:rPr lang="en-US" dirty="0"/>
              <a:t>&gt;&gt;&gt; import stats</a:t>
            </a:r>
          </a:p>
          <a:p>
            <a:endParaRPr lang="en-US" dirty="0"/>
          </a:p>
          <a:p>
            <a:r>
              <a:rPr lang="en-US" dirty="0"/>
              <a:t>&gt;&gt;&gt; data = [15.32, 18.47, 5.02, 9.37, 67.55, -2.33, 95.3, 4.56, 10.01, 34.97]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stats.mean</a:t>
            </a:r>
            <a:r>
              <a:rPr lang="en-US" dirty="0"/>
              <a:t>(data)</a:t>
            </a:r>
          </a:p>
          <a:p>
            <a:r>
              <a:rPr lang="en-US" dirty="0"/>
              <a:t>&gt;&gt;&gt; </a:t>
            </a:r>
            <a:r>
              <a:rPr lang="en-US" dirty="0" err="1"/>
              <a:t>stats.median</a:t>
            </a:r>
            <a:r>
              <a:rPr lang="en-US" dirty="0"/>
              <a:t>(data)</a:t>
            </a:r>
          </a:p>
          <a:p>
            <a:r>
              <a:rPr lang="en-US" dirty="0"/>
              <a:t>&gt;&gt;&gt; </a:t>
            </a:r>
            <a:r>
              <a:rPr lang="en-US" dirty="0" err="1"/>
              <a:t>stats.range</a:t>
            </a:r>
            <a:r>
              <a:rPr lang="en-US" dirty="0"/>
              <a:t>(data)</a:t>
            </a:r>
          </a:p>
        </p:txBody>
      </p:sp>
    </p:spTree>
    <p:extLst>
      <p:ext uri="{BB962C8B-B14F-4D97-AF65-F5344CB8AC3E}">
        <p14:creationId xmlns:p14="http://schemas.microsoft.com/office/powerpoint/2010/main" val="42395503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0B4BF4-FAA9-6C45-A38C-52915A8C28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You've been doing this already:</a:t>
            </a:r>
          </a:p>
          <a:p>
            <a:pPr lvl="1"/>
            <a:r>
              <a:rPr lang="en-US" b="1" dirty="0"/>
              <a:t>import random </a:t>
            </a:r>
            <a:r>
              <a:rPr lang="en-US" dirty="0"/>
              <a:t>… that's just a module!</a:t>
            </a:r>
          </a:p>
          <a:p>
            <a:r>
              <a:rPr lang="en-US" dirty="0"/>
              <a:t>Now you know how to fill in the other half</a:t>
            </a:r>
          </a:p>
          <a:p>
            <a:r>
              <a:rPr lang="en-US" dirty="0"/>
              <a:t>You can even find the code and look at it if you're curious (link in the show notes)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3120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0B4BF4-FAA9-6C45-A38C-52915A8C28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is an example that uses a module in a program</a:t>
            </a:r>
          </a:p>
          <a:p>
            <a:r>
              <a:rPr lang="en-US" dirty="0"/>
              <a:t>It's a simple game: you keep entering numbers until their average is more than 5.</a:t>
            </a:r>
          </a:p>
          <a:p>
            <a:r>
              <a:rPr lang="en-US" dirty="0"/>
              <a:t>At the top is </a:t>
            </a:r>
            <a:r>
              <a:rPr lang="en-US" b="1" dirty="0"/>
              <a:t>import stats</a:t>
            </a:r>
          </a:p>
          <a:p>
            <a:r>
              <a:rPr lang="en-US" dirty="0"/>
              <a:t>And on the line where we need to compute the average: </a:t>
            </a:r>
            <a:r>
              <a:rPr lang="en-US" b="1" dirty="0"/>
              <a:t>average = </a:t>
            </a:r>
            <a:r>
              <a:rPr lang="en-US" b="1" dirty="0" err="1"/>
              <a:t>stats.mean</a:t>
            </a:r>
            <a:r>
              <a:rPr lang="en-US" b="1" dirty="0"/>
              <a:t>(numbers)</a:t>
            </a:r>
          </a:p>
        </p:txBody>
      </p:sp>
    </p:spTree>
    <p:extLst>
      <p:ext uri="{BB962C8B-B14F-4D97-AF65-F5344CB8AC3E}">
        <p14:creationId xmlns:p14="http://schemas.microsoft.com/office/powerpoint/2010/main" val="24382577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6966C-87CB-A743-8545-788E25033C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26F7E-70FA-2A42-B5C4-51ED027ECF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45704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import stats</a:t>
            </a:r>
          </a:p>
          <a:p>
            <a:pPr>
              <a:lnSpc>
                <a:spcPct val="100000"/>
              </a:lnSpc>
            </a:pPr>
            <a:endParaRPr lang="en-US" b="1" i="1" dirty="0">
              <a:solidFill>
                <a:srgbClr val="8F590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numbers = []</a:t>
            </a:r>
          </a:p>
          <a:p>
            <a:pPr>
              <a:lnSpc>
                <a:spcPct val="100000"/>
              </a:lnSpc>
            </a:pPr>
            <a:endParaRPr lang="en-US" b="1" i="1" dirty="0">
              <a:solidFill>
                <a:srgbClr val="8F590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while True:</a:t>
            </a:r>
          </a:p>
          <a:p>
            <a:pPr>
              <a:lnSpc>
                <a:spcPct val="100000"/>
              </a:lnSpc>
            </a:pP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    print('Current list: ' + 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str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(numbers))</a:t>
            </a:r>
          </a:p>
          <a:p>
            <a:pPr>
              <a:lnSpc>
                <a:spcPct val="100000"/>
              </a:lnSpc>
            </a:pP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    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numbers.append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int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(input('Enter another number: ')))</a:t>
            </a:r>
          </a:p>
          <a:p>
            <a:pPr>
              <a:lnSpc>
                <a:spcPct val="100000"/>
              </a:lnSpc>
            </a:pP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    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new_mean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 = 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stats.mean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(numbers)</a:t>
            </a:r>
          </a:p>
          <a:p>
            <a:pPr>
              <a:lnSpc>
                <a:spcPct val="100000"/>
              </a:lnSpc>
            </a:pP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    print('The new average is: ' + 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str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new_mean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00000"/>
              </a:lnSpc>
            </a:pP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    if 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new_mean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 &gt;= 5:</a:t>
            </a:r>
          </a:p>
          <a:p>
            <a:pPr>
              <a:lnSpc>
                <a:spcPct val="100000"/>
              </a:lnSpc>
            </a:pP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        print('That is more than 5.')</a:t>
            </a:r>
          </a:p>
          <a:p>
            <a:pPr>
              <a:lnSpc>
                <a:spcPct val="100000"/>
              </a:lnSpc>
            </a:pP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        break</a:t>
            </a:r>
          </a:p>
          <a:p>
            <a:pPr>
              <a:lnSpc>
                <a:spcPct val="100000"/>
              </a:lnSpc>
            </a:pP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    else:</a:t>
            </a:r>
          </a:p>
          <a:p>
            <a:pPr>
              <a:lnSpc>
                <a:spcPct val="100000"/>
              </a:lnSpc>
            </a:pP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        print('That is less than 5. Keep trying!')</a:t>
            </a:r>
          </a:p>
          <a:p>
            <a:pPr>
              <a:lnSpc>
                <a:spcPct val="100000"/>
              </a:lnSpc>
            </a:pP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        </a:t>
            </a:r>
          </a:p>
          <a:p>
            <a:pPr>
              <a:lnSpc>
                <a:spcPct val="100000"/>
              </a:lnSpc>
            </a:pP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print('All done. You win!')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4EB6DC-6833-C64F-891F-492C99C1D6DA}"/>
              </a:ext>
            </a:extLst>
          </p:cNvPr>
          <p:cNvSpPr txBox="1"/>
          <p:nvPr/>
        </p:nvSpPr>
        <p:spPr>
          <a:xfrm>
            <a:off x="3343701" y="560923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meangame.py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5791308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34788F-8041-D943-BB19-542C237CC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quick note on syntax</a:t>
            </a:r>
          </a:p>
          <a:p>
            <a:r>
              <a:rPr lang="en-US" dirty="0"/>
              <a:t>What's the dot doing in </a:t>
            </a:r>
            <a:r>
              <a:rPr lang="en-US" b="1" dirty="0" err="1"/>
              <a:t>stats.mean</a:t>
            </a:r>
            <a:r>
              <a:rPr lang="en-US" b="1" dirty="0"/>
              <a:t>()</a:t>
            </a:r>
            <a:r>
              <a:rPr lang="en-US" dirty="0"/>
              <a:t>?</a:t>
            </a:r>
          </a:p>
          <a:p>
            <a:r>
              <a:rPr lang="en-US" dirty="0"/>
              <a:t>The short version is "call the </a:t>
            </a:r>
            <a:r>
              <a:rPr lang="en-US" b="1" dirty="0"/>
              <a:t>mean() </a:t>
            </a:r>
            <a:r>
              <a:rPr lang="en-US" dirty="0"/>
              <a:t>function from the </a:t>
            </a:r>
            <a:r>
              <a:rPr lang="en-US" b="1" dirty="0"/>
              <a:t>stats</a:t>
            </a:r>
            <a:r>
              <a:rPr lang="en-US" dirty="0"/>
              <a:t> module"	</a:t>
            </a:r>
          </a:p>
          <a:p>
            <a:r>
              <a:rPr lang="en-US" dirty="0"/>
              <a:t>If this reminds you of list-method syntax (e.g. </a:t>
            </a:r>
            <a:r>
              <a:rPr lang="en-US" b="1" dirty="0" err="1"/>
              <a:t>myList.append</a:t>
            </a:r>
            <a:r>
              <a:rPr lang="en-US" b="1" dirty="0"/>
              <a:t>(4) </a:t>
            </a:r>
            <a:r>
              <a:rPr lang="en-US" dirty="0"/>
              <a:t>)</a:t>
            </a:r>
            <a:r>
              <a:rPr lang="en-US" b="1" dirty="0"/>
              <a:t>, </a:t>
            </a:r>
            <a:r>
              <a:rPr lang="en-US" dirty="0"/>
              <a:t>it's not a coincidence — but the full reasons why are a topic for a more advanced computer science course.</a:t>
            </a:r>
          </a:p>
        </p:txBody>
      </p:sp>
    </p:spTree>
    <p:extLst>
      <p:ext uri="{BB962C8B-B14F-4D97-AF65-F5344CB8AC3E}">
        <p14:creationId xmlns:p14="http://schemas.microsoft.com/office/powerpoint/2010/main" val="95651637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34788F-8041-D943-BB19-542C237CC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really don't want to keep tying </a:t>
            </a:r>
            <a:r>
              <a:rPr lang="en-US" b="1" dirty="0"/>
              <a:t>stats. </a:t>
            </a:r>
            <a:r>
              <a:rPr lang="en-US" dirty="0"/>
              <a:t>over and over, you could write </a:t>
            </a:r>
            <a:r>
              <a:rPr lang="en-US" b="1" dirty="0"/>
              <a:t>from stats import mean</a:t>
            </a:r>
            <a:r>
              <a:rPr lang="en-US" dirty="0"/>
              <a:t>, and then just call </a:t>
            </a:r>
            <a:r>
              <a:rPr lang="en-US" b="1" dirty="0"/>
              <a:t>mean()</a:t>
            </a:r>
            <a:r>
              <a:rPr lang="en-US" dirty="0"/>
              <a:t> directly.</a:t>
            </a:r>
          </a:p>
          <a:p>
            <a:r>
              <a:rPr lang="en-US" dirty="0"/>
              <a:t>To get all the functions in a module without the . syntax, write </a:t>
            </a:r>
            <a:r>
              <a:rPr lang="en-US" b="1" dirty="0"/>
              <a:t>from stats import *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7194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1864A-E0D2-FF44-8F19-D79C095908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python "package" is a just a collection of related modules</a:t>
            </a:r>
          </a:p>
          <a:p>
            <a:r>
              <a:rPr lang="en-US" dirty="0"/>
              <a:t>You also sometimes see the term "library" for a module, package, or collection of them.</a:t>
            </a:r>
          </a:p>
        </p:txBody>
      </p:sp>
    </p:spTree>
    <p:extLst>
      <p:ext uri="{BB962C8B-B14F-4D97-AF65-F5344CB8AC3E}">
        <p14:creationId xmlns:p14="http://schemas.microsoft.com/office/powerpoint/2010/main" val="81061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  <a:p>
            <a:r>
              <a:rPr lang="en-US" dirty="0">
                <a:solidFill>
                  <a:schemeClr val="bg1"/>
                </a:solidFill>
              </a:rPr>
              <a:t>CTECH402_M5_02</a:t>
            </a:r>
          </a:p>
          <a:p>
            <a:r>
              <a:rPr lang="en-US" dirty="0">
                <a:solidFill>
                  <a:schemeClr val="bg1"/>
                </a:solidFill>
              </a:rPr>
              <a:t>Control Flow in Functions</a:t>
            </a:r>
          </a:p>
        </p:txBody>
      </p:sp>
    </p:spTree>
    <p:extLst>
      <p:ext uri="{BB962C8B-B14F-4D97-AF65-F5344CB8AC3E}">
        <p14:creationId xmlns:p14="http://schemas.microsoft.com/office/powerpoint/2010/main" val="2745860046"/>
      </p:ext>
    </p:extLst>
  </p:cSld>
  <p:clrMapOvr>
    <a:masterClrMapping/>
  </p:clrMapOvr>
</p:sld>
</file>

<file path=ppt/theme/theme1.xml><?xml version="1.0" encoding="utf-8"?>
<a:theme xmlns:a="http://schemas.openxmlformats.org/drawingml/2006/main" name="eCornell Technical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nical Talking Point Template" id="{B245D8E8-1965-D443-AD18-33467E8CF301}" vid="{D249C607-E79C-A645-A7B8-E5967ADB71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eCornell Technical Theme</Template>
  <TotalTime>5436</TotalTime>
  <Words>3768</Words>
  <Application>Microsoft Macintosh PowerPoint</Application>
  <PresentationFormat>Widescreen</PresentationFormat>
  <Paragraphs>490</Paragraphs>
  <Slides>88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3" baseType="lpstr">
      <vt:lpstr>Arial</vt:lpstr>
      <vt:lpstr>Calibri</vt:lpstr>
      <vt:lpstr>CambriaMath</vt:lpstr>
      <vt:lpstr>Consolas</vt:lpstr>
      <vt:lpstr>eCornell Technical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Leslie Del Angel</dc:creator>
  <cp:lastModifiedBy>James Grimmelmann</cp:lastModifiedBy>
  <cp:revision>379</cp:revision>
  <dcterms:created xsi:type="dcterms:W3CDTF">2018-05-23T17:51:33Z</dcterms:created>
  <dcterms:modified xsi:type="dcterms:W3CDTF">2019-02-15T20:10:26Z</dcterms:modified>
</cp:coreProperties>
</file>