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79" r:id="rId9"/>
    <p:sldId id="380" r:id="rId10"/>
    <p:sldId id="354" r:id="rId11"/>
    <p:sldId id="355" r:id="rId12"/>
    <p:sldId id="356" r:id="rId13"/>
    <p:sldId id="357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58" r:id="rId22"/>
    <p:sldId id="359" r:id="rId23"/>
    <p:sldId id="360" r:id="rId24"/>
    <p:sldId id="361" r:id="rId25"/>
    <p:sldId id="362" r:id="rId26"/>
    <p:sldId id="381" r:id="rId27"/>
    <p:sldId id="363" r:id="rId28"/>
    <p:sldId id="364" r:id="rId29"/>
    <p:sldId id="365" r:id="rId30"/>
    <p:sldId id="373" r:id="rId31"/>
    <p:sldId id="374" r:id="rId32"/>
    <p:sldId id="375" r:id="rId33"/>
    <p:sldId id="376" r:id="rId34"/>
    <p:sldId id="377" r:id="rId35"/>
    <p:sldId id="3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/>
    <p:restoredTop sz="77458"/>
  </p:normalViewPr>
  <p:slideViewPr>
    <p:cSldViewPr snapToGrid="0" snapToObjects="1">
      <p:cViewPr varScale="1">
        <p:scale>
          <a:sx n="94" d="100"/>
          <a:sy n="94" d="100"/>
        </p:scale>
        <p:origin x="1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6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5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CTECH403_M2_01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CTECH403_M2_03</a:t>
            </a:r>
          </a:p>
          <a:p>
            <a:r>
              <a:rPr lang="en-US" dirty="0">
                <a:solidFill>
                  <a:schemeClr val="bg1"/>
                </a:solidFill>
              </a:rPr>
              <a:t>Nested Loops and Nested Lists</a:t>
            </a:r>
          </a:p>
        </p:txBody>
      </p:sp>
    </p:spTree>
    <p:extLst>
      <p:ext uri="{BB962C8B-B14F-4D97-AF65-F5344CB8AC3E}">
        <p14:creationId xmlns:p14="http://schemas.microsoft.com/office/powerpoint/2010/main" val="239779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3DBF7-7A18-EF48-962E-DBA5EDFC0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natural way to work with each element of a list is a for loop. </a:t>
            </a:r>
          </a:p>
          <a:p>
            <a:r>
              <a:rPr lang="en-US" dirty="0"/>
              <a:t>The natural way to work with each element of nested lists is nested for loops.</a:t>
            </a:r>
          </a:p>
        </p:txBody>
      </p:sp>
    </p:spTree>
    <p:extLst>
      <p:ext uri="{BB962C8B-B14F-4D97-AF65-F5344CB8AC3E}">
        <p14:creationId xmlns:p14="http://schemas.microsoft.com/office/powerpoint/2010/main" val="160564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3C4A-5E66-4843-8DF0-49EC5ACFB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08416-B745-504F-B2ED-778316EB77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755994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'B71'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'B81'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'B01'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'131'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'161'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'165'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floor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room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floor: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(room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is a rooms'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90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1995-249A-B54B-B045-E36493CA7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$ python </a:t>
            </a:r>
            <a:r>
              <a:rPr lang="en-US" dirty="0" err="1"/>
              <a:t>rooms.py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Notice that this prints out the rooms in order by floor.</a:t>
            </a:r>
          </a:p>
          <a:p>
            <a:endParaRPr lang="en-US" dirty="0"/>
          </a:p>
          <a:p>
            <a:r>
              <a:rPr lang="en-US" dirty="0"/>
              <a:t>Let's walk through it step by step.</a:t>
            </a:r>
          </a:p>
          <a:p>
            <a:r>
              <a:rPr lang="en-US" dirty="0"/>
              <a:t>Outer loop: floor is ['132', '141', '151', '161']</a:t>
            </a:r>
          </a:p>
          <a:p>
            <a:r>
              <a:rPr lang="en-US" dirty="0"/>
              <a:t>Inner loop: room is '132', print</a:t>
            </a:r>
          </a:p>
          <a:p>
            <a:r>
              <a:rPr lang="en-US" dirty="0"/>
              <a:t>Inner loop: room is '141', print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room is '161', print, done</a:t>
            </a:r>
          </a:p>
          <a:p>
            <a:r>
              <a:rPr lang="en-US" dirty="0"/>
              <a:t>Outer loop: floor is ['231', '261', '265']]</a:t>
            </a:r>
          </a:p>
          <a:p>
            <a:r>
              <a:rPr lang="en-US" dirty="0"/>
              <a:t>Inner loop: room is '231', print</a:t>
            </a:r>
          </a:p>
          <a:p>
            <a:r>
              <a:rPr lang="en-US" dirty="0"/>
              <a:t>Inner loop: room is '261', print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005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CTECH403_M2_04</a:t>
            </a:r>
          </a:p>
          <a:p>
            <a:r>
              <a:rPr lang="en-US" dirty="0">
                <a:solidFill>
                  <a:schemeClr val="bg1"/>
                </a:solidFill>
              </a:rPr>
              <a:t>Lists of Dictionaries</a:t>
            </a:r>
          </a:p>
        </p:txBody>
      </p:sp>
    </p:spTree>
    <p:extLst>
      <p:ext uri="{BB962C8B-B14F-4D97-AF65-F5344CB8AC3E}">
        <p14:creationId xmlns:p14="http://schemas.microsoft.com/office/powerpoint/2010/main" val="174592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07F45-24E9-1C48-B4EB-0311E4AAA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'dictionary' is a type, too. </a:t>
            </a:r>
          </a:p>
          <a:p>
            <a:r>
              <a:rPr lang="en-US" dirty="0"/>
              <a:t>So if we can put </a:t>
            </a:r>
            <a:r>
              <a:rPr lang="en-US" i="1" dirty="0"/>
              <a:t>lists</a:t>
            </a:r>
            <a:r>
              <a:rPr lang="en-US" dirty="0"/>
              <a:t> in lists, we can also put </a:t>
            </a:r>
            <a:r>
              <a:rPr lang="en-US" i="1" dirty="0"/>
              <a:t>dictionaries</a:t>
            </a:r>
            <a:r>
              <a:rPr lang="en-US" dirty="0"/>
              <a:t> in lists.</a:t>
            </a:r>
          </a:p>
          <a:p>
            <a:r>
              <a:rPr lang="en-US" dirty="0"/>
              <a:t>Here's an example: a list where each element is a dictionary with some information about a book</a:t>
            </a:r>
          </a:p>
        </p:txBody>
      </p:sp>
    </p:spTree>
    <p:extLst>
      <p:ext uri="{BB962C8B-B14F-4D97-AF65-F5344CB8AC3E}">
        <p14:creationId xmlns:p14="http://schemas.microsoft.com/office/powerpoint/2010/main" val="369477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1C349B-BBAB-364F-9F44-A4143EE0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D507-744E-5648-A32C-6CAB7B23C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books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[{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isbn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'978-0312429096'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'author'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'Richard Powers'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'title'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'Gain'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isbn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'978-0061624261'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'author'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'Douglas Coupland'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'title'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Microserfs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isbn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'978-0312429980'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'author'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'Hilary Mantel'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'title'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'Wolf Hall'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4581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0D5D4-EC46-0947-B666-F62B00365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&gt;&gt;&gt; books[0]</a:t>
            </a:r>
          </a:p>
          <a:p>
            <a:r>
              <a:rPr lang="en-US" dirty="0"/>
              <a:t>&gt;&gt;&gt; books[1]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i="1" dirty="0"/>
              <a:t>element</a:t>
            </a:r>
            <a:r>
              <a:rPr lang="en-US" dirty="0"/>
              <a:t> of the list is a dictionary.</a:t>
            </a:r>
          </a:p>
          <a:p>
            <a:endParaRPr lang="en-US" dirty="0"/>
          </a:p>
          <a:p>
            <a:r>
              <a:rPr lang="en-US" dirty="0"/>
              <a:t>We can index into a dictionary by keys to look up specific elements</a:t>
            </a:r>
          </a:p>
          <a:p>
            <a:endParaRPr lang="en-US" dirty="0"/>
          </a:p>
          <a:p>
            <a:r>
              <a:rPr lang="en-US" dirty="0"/>
              <a:t>&gt;&gt;&gt; books[0]['title']</a:t>
            </a:r>
          </a:p>
          <a:p>
            <a:r>
              <a:rPr lang="en-US" dirty="0"/>
              <a:t>&gt;&gt;&gt; books[0]['author']</a:t>
            </a:r>
          </a:p>
          <a:p>
            <a:r>
              <a:rPr lang="en-US" dirty="0"/>
              <a:t>&gt;&gt;&gt; books[1]['author']</a:t>
            </a:r>
          </a:p>
        </p:txBody>
      </p:sp>
    </p:spTree>
    <p:extLst>
      <p:ext uri="{BB962C8B-B14F-4D97-AF65-F5344CB8AC3E}">
        <p14:creationId xmlns:p14="http://schemas.microsoft.com/office/powerpoint/2010/main" val="15196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102A32-D09B-5741-9CB1-1674D507F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write some code to do interesting things here. For example, let's just print out all of the data in the library.</a:t>
            </a:r>
          </a:p>
          <a:p>
            <a:r>
              <a:rPr lang="en-US" dirty="0"/>
              <a:t>So we'll nest for loops. Instead of looping through the inner list, we loop through the </a:t>
            </a:r>
            <a:r>
              <a:rPr lang="en-US" i="1" dirty="0"/>
              <a:t>keys</a:t>
            </a:r>
            <a:r>
              <a:rPr lang="en-US" dirty="0"/>
              <a:t> in the inner dictionary.</a:t>
            </a:r>
          </a:p>
          <a:p>
            <a:r>
              <a:rPr lang="en-US" dirty="0"/>
              <a:t>We do that with the for k in d syntax</a:t>
            </a:r>
          </a:p>
        </p:txBody>
      </p:sp>
    </p:spTree>
    <p:extLst>
      <p:ext uri="{BB962C8B-B14F-4D97-AF65-F5344CB8AC3E}">
        <p14:creationId xmlns:p14="http://schemas.microsoft.com/office/powerpoint/2010/main" val="236614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F64F-0D81-8641-A798-5BDFD5AC4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774E-2D6D-AB40-B543-AAD01E5DF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66448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books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[{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isbn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'978-0312429096'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'author'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'Richard Powers'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'title'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'Gain'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isbn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'978-0061624261'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'author'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'Douglas Coupland'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'title'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Microserfs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isbn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'978-0312429980'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'author'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'Hilary Mantel'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'title'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'Wolf Hall'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books: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 BOOK:'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 ' 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b[k])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6AFAF-AC03-2F48-8AF1-7B0280C89914}"/>
              </a:ext>
            </a:extLst>
          </p:cNvPr>
          <p:cNvSpPr txBox="1"/>
          <p:nvPr/>
        </p:nvSpPr>
        <p:spPr>
          <a:xfrm>
            <a:off x="2088107" y="62097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books.py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28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792AF8-77A9-A24B-AD95-4189949E7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We've learned our essential data structures: lists and dictionaries.</a:t>
            </a:r>
          </a:p>
          <a:p>
            <a:r>
              <a:rPr lang="en-US" dirty="0"/>
              <a:t>Now we're going to </a:t>
            </a:r>
            <a:r>
              <a:rPr lang="en-US" i="1" dirty="0"/>
              <a:t>combine</a:t>
            </a:r>
            <a:r>
              <a:rPr lang="en-US" dirty="0"/>
              <a:t> them, which is where their expressive power really shines.</a:t>
            </a:r>
          </a:p>
          <a:p>
            <a:r>
              <a:rPr lang="en-US" dirty="0"/>
              <a:t>You can mix together lists and dictionaries to create all kinds of data structures, ones that track the structure of the data you're dealing with.</a:t>
            </a:r>
          </a:p>
          <a:p>
            <a:r>
              <a:rPr lang="en-US" dirty="0"/>
              <a:t>We'll learn how to create these richer data structures, how to look at the data inside them, and how to use nested loops to work with them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24372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D8102D-6C08-6247-B482-E9EE7B507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added a line in the outer loop to say "A BOOK" so that you can see when we're in each loop.</a:t>
            </a:r>
          </a:p>
          <a:p>
            <a:r>
              <a:rPr lang="en-US" dirty="0"/>
              <a:t>Let's step through this: </a:t>
            </a:r>
            <a:r>
              <a:rPr lang="en-US" b="1" dirty="0"/>
              <a:t>ANIMATE</a:t>
            </a:r>
            <a:endParaRPr lang="en-US" dirty="0"/>
          </a:p>
          <a:p>
            <a:r>
              <a:rPr lang="en-US" dirty="0"/>
              <a:t>OUTER LOOP: b is the dictionary { '</a:t>
            </a:r>
            <a:r>
              <a:rPr lang="en-US" dirty="0" err="1"/>
              <a:t>isbn</a:t>
            </a:r>
            <a:r>
              <a:rPr lang="en-US" dirty="0"/>
              <a:t>':  '978-0312429096', 'author': 'Richard Powers', 'title': 'Gain'}, print A BOOK,</a:t>
            </a:r>
          </a:p>
          <a:p>
            <a:r>
              <a:rPr lang="en-US" dirty="0"/>
              <a:t>INNER LOOP: k is '</a:t>
            </a:r>
            <a:r>
              <a:rPr lang="en-US" dirty="0" err="1"/>
              <a:t>isbn</a:t>
            </a:r>
            <a:r>
              <a:rPr lang="en-US" dirty="0"/>
              <a:t>', print isbn:978...</a:t>
            </a:r>
          </a:p>
          <a:p>
            <a:r>
              <a:rPr lang="en-US" dirty="0"/>
              <a:t>INNER LOOP: k is 'author', print </a:t>
            </a:r>
            <a:r>
              <a:rPr lang="en-US" dirty="0" err="1"/>
              <a:t>author:Richard</a:t>
            </a:r>
            <a:r>
              <a:rPr lang="en-US" dirty="0"/>
              <a:t> Powers</a:t>
            </a:r>
          </a:p>
          <a:p>
            <a:r>
              <a:rPr lang="en-US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9147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CTECH403_M2_05</a:t>
            </a:r>
          </a:p>
          <a:p>
            <a:r>
              <a:rPr lang="en-US" dirty="0">
                <a:solidFill>
                  <a:schemeClr val="bg1"/>
                </a:solidFill>
              </a:rPr>
              <a:t>Dictionaries of Lists</a:t>
            </a:r>
          </a:p>
        </p:txBody>
      </p:sp>
    </p:spTree>
    <p:extLst>
      <p:ext uri="{BB962C8B-B14F-4D97-AF65-F5344CB8AC3E}">
        <p14:creationId xmlns:p14="http://schemas.microsoft.com/office/powerpoint/2010/main" val="90433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1589E-D0DB-0147-8EFC-F7AD1B46ED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also go the other way and make a dictionary of lists</a:t>
            </a:r>
          </a:p>
          <a:p>
            <a:r>
              <a:rPr lang="en-US" dirty="0"/>
              <a:t>That is, a dictionary whose values are lists.</a:t>
            </a:r>
          </a:p>
          <a:p>
            <a:pPr lvl="1"/>
            <a:r>
              <a:rPr lang="en-US" dirty="0"/>
              <a:t>(It doesn't work to use lists as keys)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D712D-1001-BF4E-99B1-52631E456E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8A02B-93F1-0B47-BE0B-F686D4A514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3404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Burgertopia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'burgers'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'fries'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'shakes'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</a:rPr>
              <a:t>'Pizza Thyme'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'pizza'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'pasta'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</a:rPr>
              <a:t>'Taco Thursday'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'tacos'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tortas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17548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F2E05-940E-1E4A-9E9B-AF5C1FEFC3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Here's a simple example. This a dictionary that tells you what foods different restaurants serve. Each key is a string (the restaurant name); each associated value is a list of strings (the types of food served).</a:t>
            </a:r>
          </a:p>
          <a:p>
            <a:endParaRPr lang="en-US" dirty="0"/>
          </a:p>
          <a:p>
            <a:r>
              <a:rPr lang="en-US" dirty="0"/>
              <a:t>Of course, indexing with keys works to look up a list of dishes</a:t>
            </a:r>
          </a:p>
          <a:p>
            <a:endParaRPr lang="en-US" dirty="0"/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</a:t>
            </a:r>
          </a:p>
          <a:p>
            <a:r>
              <a:rPr lang="en-US" dirty="0"/>
              <a:t>&gt;&gt;&gt; menus['Pizza Thyme']</a:t>
            </a:r>
          </a:p>
        </p:txBody>
      </p:sp>
    </p:spTree>
    <p:extLst>
      <p:ext uri="{BB962C8B-B14F-4D97-AF65-F5344CB8AC3E}">
        <p14:creationId xmlns:p14="http://schemas.microsoft.com/office/powerpoint/2010/main" val="41918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28E57-0022-0E4A-BFEC-92348EC2D5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you have a list, you can index again to get an element: a dish</a:t>
            </a:r>
          </a:p>
          <a:p>
            <a:endParaRPr lang="en-US" dirty="0"/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'][0]</a:t>
            </a:r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'][1]</a:t>
            </a:r>
          </a:p>
          <a:p>
            <a:r>
              <a:rPr lang="en-US" dirty="0"/>
              <a:t>&gt;&gt;&gt; menus['Pizza Thyme'][0]</a:t>
            </a:r>
          </a:p>
          <a:p>
            <a:endParaRPr lang="en-US" dirty="0"/>
          </a:p>
          <a:p>
            <a:r>
              <a:rPr lang="en-US" dirty="0"/>
              <a:t>You can't flip the order:</a:t>
            </a:r>
          </a:p>
          <a:p>
            <a:endParaRPr lang="en-US" dirty="0"/>
          </a:p>
          <a:p>
            <a:r>
              <a:rPr lang="en-US" dirty="0"/>
              <a:t>&gt;&gt;&gt; menus[1]['</a:t>
            </a:r>
            <a:r>
              <a:rPr lang="en-US" dirty="0" err="1"/>
              <a:t>Burgertopia</a:t>
            </a:r>
            <a:r>
              <a:rPr lang="en-US" dirty="0"/>
              <a:t>']</a:t>
            </a:r>
          </a:p>
          <a:p>
            <a:endParaRPr lang="en-US" dirty="0"/>
          </a:p>
          <a:p>
            <a:r>
              <a:rPr lang="en-US" dirty="0"/>
              <a:t>1 isn't a restaurant name</a:t>
            </a:r>
          </a:p>
        </p:txBody>
      </p:sp>
    </p:spTree>
    <p:extLst>
      <p:ext uri="{BB962C8B-B14F-4D97-AF65-F5344CB8AC3E}">
        <p14:creationId xmlns:p14="http://schemas.microsoft.com/office/powerpoint/2010/main" val="411523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28E57-0022-0E4A-BFEC-92348EC2D5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</a:t>
            </a:r>
            <a:r>
              <a:rPr lang="en-US" dirty="0" err="1"/>
              <a:t>Burgertopia</a:t>
            </a:r>
            <a:r>
              <a:rPr lang="en-US" dirty="0"/>
              <a:t> starts selling salad. How would you add that to the menu? How about:</a:t>
            </a:r>
          </a:p>
          <a:p>
            <a:endParaRPr lang="en-US" dirty="0"/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'].append('salad')</a:t>
            </a:r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</a:t>
            </a:r>
          </a:p>
          <a:p>
            <a:r>
              <a:rPr lang="en-US" dirty="0"/>
              <a:t>&gt;&gt;&gt; menus</a:t>
            </a:r>
          </a:p>
        </p:txBody>
      </p:sp>
    </p:spTree>
    <p:extLst>
      <p:ext uri="{BB962C8B-B14F-4D97-AF65-F5344CB8AC3E}">
        <p14:creationId xmlns:p14="http://schemas.microsoft.com/office/powerpoint/2010/main" val="410543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892BF1-2CE6-F440-9996-73EA466F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probably won't be surprised that a totally natural thing to do is to loop through the pairs in the dictionary and then work with the list in each value.</a:t>
            </a:r>
          </a:p>
          <a:p>
            <a:r>
              <a:rPr lang="en-US" dirty="0"/>
              <a:t>Here's a program that prints out what the restaurants serves, using join() instead of an inner for loop.</a:t>
            </a:r>
          </a:p>
        </p:txBody>
      </p:sp>
    </p:spTree>
    <p:extLst>
      <p:ext uri="{BB962C8B-B14F-4D97-AF65-F5344CB8AC3E}">
        <p14:creationId xmlns:p14="http://schemas.microsoft.com/office/powerpoint/2010/main" val="414718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15974-C23C-5A48-97D9-1105213A7D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3191-0A42-1147-BE1F-F2CC6A07F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menus = {'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Burgertopia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': ['burgers', 'fries', 'shakes'],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'Pizza Thyme': ['pizza', 'pasta'],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'Taco Thursday': ['tacos', '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tortas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']}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for restaurant in menus: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dishes = ' and '.join(menus[restaurant])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 (restaurant + ' serves ' + dishes)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960B8-74B3-504F-BA4C-B3D373020E4B}"/>
              </a:ext>
            </a:extLst>
          </p:cNvPr>
          <p:cNvSpPr txBox="1"/>
          <p:nvPr/>
        </p:nvSpPr>
        <p:spPr>
          <a:xfrm>
            <a:off x="3125337" y="570476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menus.py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1072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A49BA-3B90-064A-9C78-2A7032EFA1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 called the loop variable 'restaurant' </a:t>
            </a:r>
          </a:p>
          <a:p>
            <a:r>
              <a:rPr lang="en-US" dirty="0"/>
              <a:t>Because that's what it is. Each key in this dictionary is a restaurant name</a:t>
            </a:r>
          </a:p>
          <a:p>
            <a:r>
              <a:rPr lang="en-US" dirty="0"/>
              <a:t>so menus[restaurant] is the list of dishes the restaurant with that name serves</a:t>
            </a:r>
          </a:p>
          <a:p>
            <a:r>
              <a:rPr lang="en-US" dirty="0"/>
              <a:t>Each list of dishes gets stitched together with .join()</a:t>
            </a:r>
          </a:p>
        </p:txBody>
      </p:sp>
    </p:spTree>
    <p:extLst>
      <p:ext uri="{BB962C8B-B14F-4D97-AF65-F5344CB8AC3E}">
        <p14:creationId xmlns:p14="http://schemas.microsoft.com/office/powerpoint/2010/main" val="174675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CTECH403_M2_02</a:t>
            </a:r>
          </a:p>
          <a:p>
            <a:r>
              <a:rPr lang="en-US" dirty="0">
                <a:solidFill>
                  <a:schemeClr val="bg1"/>
                </a:solidFill>
              </a:rPr>
              <a:t>Nested Data</a:t>
            </a:r>
          </a:p>
        </p:txBody>
      </p:sp>
    </p:spTree>
    <p:extLst>
      <p:ext uri="{BB962C8B-B14F-4D97-AF65-F5344CB8AC3E}">
        <p14:creationId xmlns:p14="http://schemas.microsoft.com/office/powerpoint/2010/main" val="3271838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CTECH403_M2_06</a:t>
            </a:r>
          </a:p>
          <a:p>
            <a:r>
              <a:rPr lang="en-US" dirty="0">
                <a:solidFill>
                  <a:schemeClr val="bg1"/>
                </a:solidFill>
              </a:rPr>
              <a:t>Multi-Level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28180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24E73-BE4D-6143-B613-FE78E6BC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don't have to stop at two levels. Here's a three-level data structure, a dictionary of dictionaries of lists.</a:t>
            </a:r>
          </a:p>
        </p:txBody>
      </p:sp>
    </p:spTree>
    <p:extLst>
      <p:ext uri="{BB962C8B-B14F-4D97-AF65-F5344CB8AC3E}">
        <p14:creationId xmlns:p14="http://schemas.microsoft.com/office/powerpoint/2010/main" val="1182684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A39AEA-6389-4248-A64D-D82AEB47B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CBFC-3A28-A041-9CAF-81D9110F8B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menus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Burgertopia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 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'burgers'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'hamburger'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'cheeseburger'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'fries'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french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fries'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'shakes'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'chocolate shake'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'vanilla shake'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'Pizza Thyme'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 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'pizza'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'cheese pizza'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'pepperoni pizza'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'pasta'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'spaghetti'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'linguini'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'ziti'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'Taco Thursday'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'tacos'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nopalitos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taco'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'al pastor taco'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           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tortas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bistec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torta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]}}</a:t>
            </a:r>
          </a:p>
        </p:txBody>
      </p:sp>
    </p:spTree>
    <p:extLst>
      <p:ext uri="{BB962C8B-B14F-4D97-AF65-F5344CB8AC3E}">
        <p14:creationId xmlns:p14="http://schemas.microsoft.com/office/powerpoint/2010/main" val="98073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DA6A2-CAFA-F849-836F-5DFF7045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</a:t>
            </a:r>
            <a:r>
              <a:rPr lang="en-US" i="1" dirty="0"/>
              <a:t>dictionary</a:t>
            </a:r>
            <a:r>
              <a:rPr lang="en-US" dirty="0"/>
              <a:t>: each key is a string representing a restaurant name. </a:t>
            </a:r>
          </a:p>
          <a:p>
            <a:r>
              <a:rPr lang="en-US" dirty="0"/>
              <a:t>The associated value is another dictionary, in which each key is a string </a:t>
            </a:r>
            <a:r>
              <a:rPr lang="en-US" dirty="0" err="1"/>
              <a:t>represnting</a:t>
            </a:r>
            <a:r>
              <a:rPr lang="en-US" dirty="0"/>
              <a:t> a menu category. </a:t>
            </a:r>
          </a:p>
          <a:p>
            <a:r>
              <a:rPr lang="en-US" dirty="0"/>
              <a:t>In those dictionaries, the value associated with each key is the </a:t>
            </a:r>
            <a:r>
              <a:rPr lang="en-US" i="1" dirty="0"/>
              <a:t>list</a:t>
            </a:r>
            <a:r>
              <a:rPr lang="en-US" dirty="0"/>
              <a:t> of menu items at that </a:t>
            </a:r>
            <a:r>
              <a:rPr lang="en-US" dirty="0" err="1"/>
              <a:t>restuarant</a:t>
            </a:r>
            <a:r>
              <a:rPr lang="en-US" dirty="0"/>
              <a:t> in that category. </a:t>
            </a:r>
          </a:p>
          <a:p>
            <a:r>
              <a:rPr lang="en-US" dirty="0"/>
              <a:t>Each item is this list is a a string.</a:t>
            </a:r>
          </a:p>
          <a:p>
            <a:r>
              <a:rPr lang="en-US" dirty="0"/>
              <a:t>Dictionary of dictionaries of lists of strings</a:t>
            </a:r>
          </a:p>
        </p:txBody>
      </p:sp>
    </p:spTree>
    <p:extLst>
      <p:ext uri="{BB962C8B-B14F-4D97-AF65-F5344CB8AC3E}">
        <p14:creationId xmlns:p14="http://schemas.microsoft.com/office/powerpoint/2010/main" val="3272879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9D4F4-32C3-9049-B4E8-3DE98CE75A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&gt;&gt;&gt; menus</a:t>
            </a:r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</a:t>
            </a:r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']['shakes']</a:t>
            </a:r>
          </a:p>
          <a:p>
            <a:r>
              <a:rPr lang="en-US" dirty="0"/>
              <a:t>&gt;&gt;&gt; menus['</a:t>
            </a:r>
            <a:r>
              <a:rPr lang="en-US" dirty="0" err="1"/>
              <a:t>Burgertopia</a:t>
            </a:r>
            <a:r>
              <a:rPr lang="en-US" dirty="0"/>
              <a:t>']['shakes'][0]</a:t>
            </a:r>
          </a:p>
        </p:txBody>
      </p:sp>
    </p:spTree>
    <p:extLst>
      <p:ext uri="{BB962C8B-B14F-4D97-AF65-F5344CB8AC3E}">
        <p14:creationId xmlns:p14="http://schemas.microsoft.com/office/powerpoint/2010/main" val="2125372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7B909-03C4-BC4C-9B1E-76E071FE9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could also go on to write nested loops that look through each layer of structure.</a:t>
            </a:r>
          </a:p>
          <a:p>
            <a:r>
              <a:rPr lang="en-US" dirty="0"/>
              <a:t>But you get the idea.</a:t>
            </a:r>
          </a:p>
          <a:p>
            <a:r>
              <a:rPr lang="en-US" dirty="0"/>
              <a:t>The point is that we can nest dictionaries and lists inside each other as deeply as we need to to capture the structure </a:t>
            </a:r>
            <a:r>
              <a:rPr lang="en-US"/>
              <a:t>of the </a:t>
            </a:r>
            <a:r>
              <a:rPr lang="en-US" dirty="0"/>
              <a:t>data we're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25572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3295F-C82A-DB48-9C7C-D69A813677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812" y="377686"/>
            <a:ext cx="11804375" cy="6480314"/>
          </a:xfrm>
        </p:spPr>
        <p:txBody>
          <a:bodyPr>
            <a:normAutofit/>
          </a:bodyPr>
          <a:lstStyle/>
          <a:p>
            <a:r>
              <a:rPr lang="en-US" dirty="0"/>
              <a:t>Start with a puzzle. What is the value of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([1, [2, 3], 4])</a:t>
            </a:r>
          </a:p>
          <a:p>
            <a:endParaRPr lang="en-US" dirty="0"/>
          </a:p>
          <a:p>
            <a:r>
              <a:rPr lang="en-US" dirty="0"/>
              <a:t>It's 3, even though there are 4 elements here. Why?</a:t>
            </a:r>
          </a:p>
          <a:p>
            <a:endParaRPr lang="en-US" dirty="0"/>
          </a:p>
          <a:p>
            <a:r>
              <a:rPr lang="en-US" dirty="0"/>
              <a:t>This a list with </a:t>
            </a:r>
            <a:r>
              <a:rPr lang="en-US" i="1" dirty="0"/>
              <a:t>three</a:t>
            </a:r>
            <a:r>
              <a:rPr lang="en-US" dirty="0"/>
              <a:t> elements:</a:t>
            </a:r>
          </a:p>
          <a:p>
            <a:r>
              <a:rPr lang="en-US" dirty="0"/>
              <a:t>	The integer 1</a:t>
            </a:r>
          </a:p>
          <a:p>
            <a:r>
              <a:rPr lang="en-US" dirty="0"/>
              <a:t>	The list [2, 3]  (which has two elements: the integers 2 and 3)</a:t>
            </a:r>
          </a:p>
          <a:p>
            <a:r>
              <a:rPr lang="en-US" dirty="0"/>
              <a:t>	The integer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A9296-E777-BD4B-9A89-68D89C5D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have other lists as elements</a:t>
            </a:r>
          </a:p>
          <a:p>
            <a:r>
              <a:rPr lang="en-US" dirty="0"/>
              <a:t>Remember how almost any type can be an element of a list? </a:t>
            </a:r>
          </a:p>
          <a:p>
            <a:r>
              <a:rPr lang="en-US" dirty="0"/>
              <a:t>And remember how 'list' is a type?</a:t>
            </a:r>
          </a:p>
          <a:p>
            <a:r>
              <a:rPr lang="en-US" dirty="0"/>
              <a:t>So a list can be an element of a bigger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7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51EAF-1746-994F-BDB4-E66260DB84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Animation! Highlight the relevant portions of the list as the indices are applied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rooms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[['</a:t>
            </a:r>
            <a:r>
              <a:rPr lang="en-US" dirty="0"/>
              <a:t>131'</a:t>
            </a:r>
            <a:r>
              <a:rPr lang="en-US" b="1" dirty="0"/>
              <a:t>, '</a:t>
            </a:r>
            <a:r>
              <a:rPr lang="en-US" dirty="0"/>
              <a:t>141'</a:t>
            </a:r>
            <a:r>
              <a:rPr lang="en-US" b="1" dirty="0"/>
              <a:t>,</a:t>
            </a:r>
            <a:r>
              <a:rPr lang="en-US" dirty="0"/>
              <a:t> '151'</a:t>
            </a:r>
            <a:r>
              <a:rPr lang="en-US" b="1" dirty="0"/>
              <a:t>,</a:t>
            </a:r>
            <a:r>
              <a:rPr lang="en-US" dirty="0"/>
              <a:t> '161'</a:t>
            </a:r>
            <a:r>
              <a:rPr lang="en-US" b="1" dirty="0"/>
              <a:t>],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dirty="0"/>
              <a:t>'231'</a:t>
            </a:r>
            <a:r>
              <a:rPr lang="en-US" b="1" dirty="0"/>
              <a:t>,</a:t>
            </a:r>
            <a:r>
              <a:rPr lang="en-US" dirty="0"/>
              <a:t> '261'</a:t>
            </a:r>
            <a:r>
              <a:rPr lang="en-US" b="1" dirty="0"/>
              <a:t>,</a:t>
            </a:r>
            <a:r>
              <a:rPr lang="en-US" dirty="0"/>
              <a:t> '265'</a:t>
            </a:r>
            <a:r>
              <a:rPr lang="en-US" b="1" dirty="0"/>
              <a:t>]]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This is a list with two elements, both lists. We can use indices to get the two lists.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&gt;&gt;&gt; </a:t>
            </a:r>
            <a:r>
              <a:rPr lang="en-US" dirty="0"/>
              <a:t>rooms[0]      # -&gt; ['131', '141', '151', '161']</a:t>
            </a:r>
          </a:p>
          <a:p>
            <a:r>
              <a:rPr lang="en-US" b="1" dirty="0"/>
              <a:t>&gt;&gt;&gt; </a:t>
            </a:r>
            <a:r>
              <a:rPr lang="en-US" dirty="0"/>
              <a:t>rooms[1]      # -&gt; ['231', '261', '265']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7DCEA4-3716-5946-A248-87C2B11190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</a:t>
            </a:r>
            <a:r>
              <a:rPr lang="en-US" i="1" dirty="0"/>
              <a:t>multiple</a:t>
            </a:r>
            <a:r>
              <a:rPr lang="en-US" dirty="0"/>
              <a:t> indices to look at the elements of </a:t>
            </a:r>
            <a:r>
              <a:rPr lang="en-US" dirty="0" err="1"/>
              <a:t>thise</a:t>
            </a:r>
            <a:r>
              <a:rPr lang="en-US" dirty="0"/>
              <a:t> two </a:t>
            </a:r>
            <a:r>
              <a:rPr lang="en-US" dirty="0" err="1"/>
              <a:t>sublists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rooms[0] is ['131', '141', '151', '161'] That's a list with 4 elements. To get at one of those elements, we add an index</a:t>
            </a:r>
          </a:p>
          <a:p>
            <a:r>
              <a:rPr lang="en-US" dirty="0"/>
              <a:t>&gt;&gt;&gt; rooms[0]</a:t>
            </a:r>
          </a:p>
          <a:p>
            <a:r>
              <a:rPr lang="en-US" dirty="0"/>
              <a:t>&gt;&gt;&gt; rooms[0][0]   # -&gt; '131'</a:t>
            </a:r>
          </a:p>
          <a:p>
            <a:r>
              <a:rPr lang="en-US" dirty="0"/>
              <a:t>&gt;&gt;&gt; rooms[0][1]   # -&gt; '141'</a:t>
            </a:r>
          </a:p>
          <a:p>
            <a:r>
              <a:rPr lang="en-US" dirty="0"/>
              <a:t>&gt;&gt;&gt; rooms[1]     </a:t>
            </a:r>
          </a:p>
          <a:p>
            <a:r>
              <a:rPr lang="en-US" dirty="0"/>
              <a:t>&gt;&gt;&gt; rooms[1][0]   # -&gt; '231'</a:t>
            </a:r>
          </a:p>
          <a:p>
            <a:r>
              <a:rPr lang="en-US" dirty="0"/>
              <a:t>&gt;&gt;&gt; rooms[1][2]   # -&gt; '265'</a:t>
            </a:r>
          </a:p>
        </p:txBody>
      </p:sp>
    </p:spTree>
    <p:extLst>
      <p:ext uri="{BB962C8B-B14F-4D97-AF65-F5344CB8AC3E}">
        <p14:creationId xmlns:p14="http://schemas.microsoft.com/office/powerpoint/2010/main" val="400099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69A148-EC65-B544-8E41-CA3D91A0D5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can also use indices to </a:t>
            </a:r>
            <a:r>
              <a:rPr lang="en-US" i="1" dirty="0"/>
              <a:t>update</a:t>
            </a:r>
            <a:r>
              <a:rPr lang="en-US" dirty="0"/>
              <a:t> nested lists</a:t>
            </a:r>
          </a:p>
          <a:p>
            <a:endParaRPr lang="en-US" dirty="0"/>
          </a:p>
          <a:p>
            <a:r>
              <a:rPr lang="en-US" dirty="0"/>
              <a:t>&gt;&gt;&gt; rooms[0][0] = '132'</a:t>
            </a:r>
          </a:p>
          <a:p>
            <a:r>
              <a:rPr lang="en-US" dirty="0"/>
              <a:t>&gt;&gt;&gt; rooms</a:t>
            </a:r>
          </a:p>
          <a:p>
            <a:endParaRPr lang="en-US" dirty="0"/>
          </a:p>
          <a:p>
            <a:r>
              <a:rPr lang="en-US" dirty="0"/>
              <a:t>That was an update to an element in one of the inner lists. We could also update an element of the outer list — replacing one of the inner lists with something else</a:t>
            </a:r>
          </a:p>
          <a:p>
            <a:endParaRPr lang="en-US" dirty="0"/>
          </a:p>
          <a:p>
            <a:r>
              <a:rPr lang="en-US" dirty="0"/>
              <a:t>&gt;&gt;&gt; rooms[1] = ['279', '281']</a:t>
            </a:r>
          </a:p>
          <a:p>
            <a:r>
              <a:rPr lang="en-US" dirty="0"/>
              <a:t>&gt;&gt;&gt; rooms</a:t>
            </a:r>
          </a:p>
        </p:txBody>
      </p:sp>
    </p:spTree>
    <p:extLst>
      <p:ext uri="{BB962C8B-B14F-4D97-AF65-F5344CB8AC3E}">
        <p14:creationId xmlns:p14="http://schemas.microsoft.com/office/powerpoint/2010/main" val="224140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4B74C-E315-9040-99CE-347E3EE1B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you want to call list methods on a nested list, just pay attention to what level you're working at.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rooms.reverse</a:t>
            </a:r>
            <a:r>
              <a:rPr lang="en-US" dirty="0"/>
              <a:t>()</a:t>
            </a:r>
          </a:p>
          <a:p>
            <a:r>
              <a:rPr lang="en-US" dirty="0"/>
              <a:t>&gt;&gt;&gt; rooms</a:t>
            </a:r>
          </a:p>
          <a:p>
            <a:r>
              <a:rPr lang="en-US" dirty="0"/>
              <a:t>&gt;&gt;&gt; rooms[0]</a:t>
            </a:r>
          </a:p>
          <a:p>
            <a:endParaRPr lang="en-US" dirty="0"/>
          </a:p>
          <a:p>
            <a:r>
              <a:rPr lang="en-US" dirty="0"/>
              <a:t>That reversed the </a:t>
            </a:r>
            <a:r>
              <a:rPr lang="en-US" i="1" dirty="0"/>
              <a:t>outer</a:t>
            </a:r>
            <a:r>
              <a:rPr lang="en-US" dirty="0"/>
              <a:t> list by reversing the order of its elements. Each inner list is in the same order it was.</a:t>
            </a:r>
          </a:p>
          <a:p>
            <a:endParaRPr lang="en-US" dirty="0"/>
          </a:p>
          <a:p>
            <a:r>
              <a:rPr lang="en-US" dirty="0"/>
              <a:t>&gt;&gt;&gt; rooms[1].reverse()</a:t>
            </a:r>
          </a:p>
          <a:p>
            <a:r>
              <a:rPr lang="en-US" dirty="0"/>
              <a:t>&gt;&gt;&gt; rooms[1]</a:t>
            </a:r>
          </a:p>
          <a:p>
            <a:r>
              <a:rPr lang="en-US" dirty="0"/>
              <a:t>&gt;&gt;&gt; rooms</a:t>
            </a:r>
          </a:p>
          <a:p>
            <a:endParaRPr lang="en-US" dirty="0"/>
          </a:p>
          <a:p>
            <a:r>
              <a:rPr lang="en-US" dirty="0"/>
              <a:t>That reversed one of the </a:t>
            </a:r>
            <a:r>
              <a:rPr lang="en-US" i="1" dirty="0"/>
              <a:t>inner</a:t>
            </a:r>
            <a:r>
              <a:rPr lang="en-US" dirty="0"/>
              <a:t> lists. The </a:t>
            </a:r>
            <a:r>
              <a:rPr lang="en-US" i="1" dirty="0"/>
              <a:t>outer</a:t>
            </a:r>
            <a:r>
              <a:rPr lang="en-US" dirty="0"/>
              <a:t> list is unchanged.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351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5629</TotalTime>
  <Words>1736</Words>
  <Application>Microsoft Macintosh PowerPoint</Application>
  <PresentationFormat>Widescreen</PresentationFormat>
  <Paragraphs>204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489</cp:revision>
  <dcterms:created xsi:type="dcterms:W3CDTF">2018-05-23T17:51:33Z</dcterms:created>
  <dcterms:modified xsi:type="dcterms:W3CDTF">2019-04-30T19:11:52Z</dcterms:modified>
</cp:coreProperties>
</file>