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DE279-7743-48BB-A38A-81FFDFA5C8B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CF85E0C-7CBF-4E2D-B3F7-820C74FB1CF0}">
      <dgm:prSet/>
      <dgm:spPr/>
      <dgm:t>
        <a:bodyPr/>
        <a:lstStyle/>
        <a:p>
          <a:pPr>
            <a:defRPr cap="all"/>
          </a:pPr>
          <a:r>
            <a:rPr lang="en-US" dirty="0"/>
            <a:t>Fixed      effects</a:t>
          </a:r>
        </a:p>
      </dgm:t>
    </dgm:pt>
    <dgm:pt modelId="{C18F1B11-C1D4-4E39-AFD3-B501DA610288}" type="parTrans" cxnId="{031AE63C-F6F8-4A3C-93F7-5513BA1D3C43}">
      <dgm:prSet/>
      <dgm:spPr/>
      <dgm:t>
        <a:bodyPr/>
        <a:lstStyle/>
        <a:p>
          <a:endParaRPr lang="en-US"/>
        </a:p>
      </dgm:t>
    </dgm:pt>
    <dgm:pt modelId="{0CC08A0B-1D86-419E-B7EA-39F0E776AF73}" type="sibTrans" cxnId="{031AE63C-F6F8-4A3C-93F7-5513BA1D3C43}">
      <dgm:prSet/>
      <dgm:spPr/>
      <dgm:t>
        <a:bodyPr/>
        <a:lstStyle/>
        <a:p>
          <a:endParaRPr lang="en-US"/>
        </a:p>
      </dgm:t>
    </dgm:pt>
    <dgm:pt modelId="{B210EFA4-6D03-46AD-B82E-25B0E90FD3BF}">
      <dgm:prSet/>
      <dgm:spPr/>
      <dgm:t>
        <a:bodyPr/>
        <a:lstStyle/>
        <a:p>
          <a:pPr>
            <a:defRPr cap="all"/>
          </a:pPr>
          <a:r>
            <a:rPr lang="en-US"/>
            <a:t>Random Intercept</a:t>
          </a:r>
        </a:p>
      </dgm:t>
    </dgm:pt>
    <dgm:pt modelId="{65E016CC-BE2C-41A8-873B-284E3E14C030}" type="parTrans" cxnId="{9796F393-60F0-4E68-8C9B-B6BF89CA8C79}">
      <dgm:prSet/>
      <dgm:spPr/>
      <dgm:t>
        <a:bodyPr/>
        <a:lstStyle/>
        <a:p>
          <a:endParaRPr lang="en-US"/>
        </a:p>
      </dgm:t>
    </dgm:pt>
    <dgm:pt modelId="{E8C77B43-EA94-46A4-A4BB-A26A3BAFA5D0}" type="sibTrans" cxnId="{9796F393-60F0-4E68-8C9B-B6BF89CA8C79}">
      <dgm:prSet/>
      <dgm:spPr/>
      <dgm:t>
        <a:bodyPr/>
        <a:lstStyle/>
        <a:p>
          <a:endParaRPr lang="en-US"/>
        </a:p>
      </dgm:t>
    </dgm:pt>
    <dgm:pt modelId="{0CD47738-E536-45B6-B0FF-605517A4BA64}">
      <dgm:prSet/>
      <dgm:spPr/>
      <dgm:t>
        <a:bodyPr/>
        <a:lstStyle/>
        <a:p>
          <a:pPr>
            <a:defRPr cap="all"/>
          </a:pPr>
          <a:r>
            <a:rPr lang="en-US"/>
            <a:t>Random Slopes</a:t>
          </a:r>
        </a:p>
      </dgm:t>
    </dgm:pt>
    <dgm:pt modelId="{019AF9EA-CE59-4A61-A3CC-D0A8756D80ED}" type="parTrans" cxnId="{E2010DC4-3F4A-4171-A0EB-D791B26B81B4}">
      <dgm:prSet/>
      <dgm:spPr/>
      <dgm:t>
        <a:bodyPr/>
        <a:lstStyle/>
        <a:p>
          <a:endParaRPr lang="en-US"/>
        </a:p>
      </dgm:t>
    </dgm:pt>
    <dgm:pt modelId="{4C8C2790-791B-4C99-A244-B2544CF08174}" type="sibTrans" cxnId="{E2010DC4-3F4A-4171-A0EB-D791B26B81B4}">
      <dgm:prSet/>
      <dgm:spPr/>
      <dgm:t>
        <a:bodyPr/>
        <a:lstStyle/>
        <a:p>
          <a:endParaRPr lang="en-US"/>
        </a:p>
      </dgm:t>
    </dgm:pt>
    <dgm:pt modelId="{0BCA405E-BA05-49A9-A662-9B69FD3E99B4}" type="pres">
      <dgm:prSet presAssocID="{9CEDE279-7743-48BB-A38A-81FFDFA5C8BC}" presName="root" presStyleCnt="0">
        <dgm:presLayoutVars>
          <dgm:dir/>
          <dgm:resizeHandles val="exact"/>
        </dgm:presLayoutVars>
      </dgm:prSet>
      <dgm:spPr/>
    </dgm:pt>
    <dgm:pt modelId="{94A67F3F-3168-4D48-9775-6F60D03957D2}" type="pres">
      <dgm:prSet presAssocID="{CCF85E0C-7CBF-4E2D-B3F7-820C74FB1CF0}" presName="compNode" presStyleCnt="0"/>
      <dgm:spPr/>
    </dgm:pt>
    <dgm:pt modelId="{F681BF1C-E7A7-495A-8147-252B797D1E03}" type="pres">
      <dgm:prSet presAssocID="{CCF85E0C-7CBF-4E2D-B3F7-820C74FB1CF0}" presName="iconBgRect" presStyleLbl="bgShp" presStyleIdx="0" presStyleCnt="3" custLinFactNeighborX="-68198"/>
      <dgm:spPr/>
    </dgm:pt>
    <dgm:pt modelId="{96D48C6F-CDB1-4E70-B1E9-4736C1E0DF19}" type="pres">
      <dgm:prSet presAssocID="{CCF85E0C-7CBF-4E2D-B3F7-820C74FB1CF0}" presName="iconRect" presStyleLbl="node1" presStyleIdx="0" presStyleCnt="3" custLinFactX="-18853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E554BDC-1B70-493F-BF55-660AEBE1D5C0}" type="pres">
      <dgm:prSet presAssocID="{CCF85E0C-7CBF-4E2D-B3F7-820C74FB1CF0}" presName="spaceRect" presStyleCnt="0"/>
      <dgm:spPr/>
    </dgm:pt>
    <dgm:pt modelId="{F3A5FC91-7502-4EA6-B97F-66B5E0EF1944}" type="pres">
      <dgm:prSet presAssocID="{CCF85E0C-7CBF-4E2D-B3F7-820C74FB1CF0}" presName="textRect" presStyleLbl="revTx" presStyleIdx="0" presStyleCnt="3" custLinFactNeighborX="-41624">
        <dgm:presLayoutVars>
          <dgm:chMax val="1"/>
          <dgm:chPref val="1"/>
        </dgm:presLayoutVars>
      </dgm:prSet>
      <dgm:spPr/>
    </dgm:pt>
    <dgm:pt modelId="{3954A629-745D-4371-B737-2D72C59C40B2}" type="pres">
      <dgm:prSet presAssocID="{0CC08A0B-1D86-419E-B7EA-39F0E776AF73}" presName="sibTrans" presStyleCnt="0"/>
      <dgm:spPr/>
    </dgm:pt>
    <dgm:pt modelId="{FD965138-A69A-41C2-A1C1-3BE4A942E4EB}" type="pres">
      <dgm:prSet presAssocID="{B210EFA4-6D03-46AD-B82E-25B0E90FD3BF}" presName="compNode" presStyleCnt="0"/>
      <dgm:spPr/>
    </dgm:pt>
    <dgm:pt modelId="{86B71749-0E36-42C5-B9A0-7BAFF76D6804}" type="pres">
      <dgm:prSet presAssocID="{B210EFA4-6D03-46AD-B82E-25B0E90FD3BF}" presName="iconBgRect" presStyleLbl="bgShp" presStyleIdx="1" presStyleCnt="3" custLinFactNeighborX="12688"/>
      <dgm:spPr/>
    </dgm:pt>
    <dgm:pt modelId="{85C29475-44E3-4496-A44D-E1BBD7E74033}" type="pres">
      <dgm:prSet presAssocID="{B210EFA4-6D03-46AD-B82E-25B0E90FD3BF}" presName="iconRect" presStyleLbl="node1" presStyleIdx="1" presStyleCnt="3" custLinFactNeighborX="2211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B2A6B53-B365-4A3D-B9D0-A11B53833E8B}" type="pres">
      <dgm:prSet presAssocID="{B210EFA4-6D03-46AD-B82E-25B0E90FD3BF}" presName="spaceRect" presStyleCnt="0"/>
      <dgm:spPr/>
    </dgm:pt>
    <dgm:pt modelId="{8622A87E-3C76-46F8-AF7A-5625AFE00A94}" type="pres">
      <dgm:prSet presAssocID="{B210EFA4-6D03-46AD-B82E-25B0E90FD3BF}" presName="textRect" presStyleLbl="revTx" presStyleIdx="1" presStyleCnt="3" custLinFactNeighborX="7744">
        <dgm:presLayoutVars>
          <dgm:chMax val="1"/>
          <dgm:chPref val="1"/>
        </dgm:presLayoutVars>
      </dgm:prSet>
      <dgm:spPr/>
    </dgm:pt>
    <dgm:pt modelId="{6D9F073C-F547-448A-BCEB-36F93D7C9DF8}" type="pres">
      <dgm:prSet presAssocID="{E8C77B43-EA94-46A4-A4BB-A26A3BAFA5D0}" presName="sibTrans" presStyleCnt="0"/>
      <dgm:spPr/>
    </dgm:pt>
    <dgm:pt modelId="{FCF10FA0-4E0D-4A2E-BD92-2B8DA4DCB483}" type="pres">
      <dgm:prSet presAssocID="{0CD47738-E536-45B6-B0FF-605517A4BA64}" presName="compNode" presStyleCnt="0"/>
      <dgm:spPr/>
    </dgm:pt>
    <dgm:pt modelId="{C3E932C7-F48F-42F4-941B-9FBDA4F7B758}" type="pres">
      <dgm:prSet presAssocID="{0CD47738-E536-45B6-B0FF-605517A4BA64}" presName="iconBgRect" presStyleLbl="bgShp" presStyleIdx="2" presStyleCnt="3" custLinFactX="3090" custLinFactNeighborX="100000"/>
      <dgm:spPr/>
    </dgm:pt>
    <dgm:pt modelId="{A61FEFBF-1A2A-48EF-80B1-5640B8B53076}" type="pres">
      <dgm:prSet presAssocID="{0CD47738-E536-45B6-B0FF-605517A4BA64}" presName="iconRect" presStyleLbl="node1" presStyleIdx="2" presStyleCnt="3" custLinFactX="79670" custLinFactNeighborX="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8D60A0D7-7EBB-4D00-A960-622787D95A8E}" type="pres">
      <dgm:prSet presAssocID="{0CD47738-E536-45B6-B0FF-605517A4BA64}" presName="spaceRect" presStyleCnt="0"/>
      <dgm:spPr/>
    </dgm:pt>
    <dgm:pt modelId="{F207F1DE-7DA2-407A-80CE-58C905038E72}" type="pres">
      <dgm:prSet presAssocID="{0CD47738-E536-45B6-B0FF-605517A4BA64}" presName="textRect" presStyleLbl="revTx" presStyleIdx="2" presStyleCnt="3" custLinFactNeighborX="62920">
        <dgm:presLayoutVars>
          <dgm:chMax val="1"/>
          <dgm:chPref val="1"/>
        </dgm:presLayoutVars>
      </dgm:prSet>
      <dgm:spPr/>
    </dgm:pt>
  </dgm:ptLst>
  <dgm:cxnLst>
    <dgm:cxn modelId="{69543D1D-E439-5248-8A4B-6B7E5D280CBC}" type="presOf" srcId="{9CEDE279-7743-48BB-A38A-81FFDFA5C8BC}" destId="{0BCA405E-BA05-49A9-A662-9B69FD3E99B4}" srcOrd="0" destOrd="0" presId="urn:microsoft.com/office/officeart/2018/5/layout/IconCircleLabelList"/>
    <dgm:cxn modelId="{031AE63C-F6F8-4A3C-93F7-5513BA1D3C43}" srcId="{9CEDE279-7743-48BB-A38A-81FFDFA5C8BC}" destId="{CCF85E0C-7CBF-4E2D-B3F7-820C74FB1CF0}" srcOrd="0" destOrd="0" parTransId="{C18F1B11-C1D4-4E39-AFD3-B501DA610288}" sibTransId="{0CC08A0B-1D86-419E-B7EA-39F0E776AF73}"/>
    <dgm:cxn modelId="{17AC324E-495B-0B42-B1AB-1A33DC1BE983}" type="presOf" srcId="{CCF85E0C-7CBF-4E2D-B3F7-820C74FB1CF0}" destId="{F3A5FC91-7502-4EA6-B97F-66B5E0EF1944}" srcOrd="0" destOrd="0" presId="urn:microsoft.com/office/officeart/2018/5/layout/IconCircleLabelList"/>
    <dgm:cxn modelId="{9796F393-60F0-4E68-8C9B-B6BF89CA8C79}" srcId="{9CEDE279-7743-48BB-A38A-81FFDFA5C8BC}" destId="{B210EFA4-6D03-46AD-B82E-25B0E90FD3BF}" srcOrd="1" destOrd="0" parTransId="{65E016CC-BE2C-41A8-873B-284E3E14C030}" sibTransId="{E8C77B43-EA94-46A4-A4BB-A26A3BAFA5D0}"/>
    <dgm:cxn modelId="{A17F74A1-414D-B04A-A883-3C30B0040BFC}" type="presOf" srcId="{0CD47738-E536-45B6-B0FF-605517A4BA64}" destId="{F207F1DE-7DA2-407A-80CE-58C905038E72}" srcOrd="0" destOrd="0" presId="urn:microsoft.com/office/officeart/2018/5/layout/IconCircleLabelList"/>
    <dgm:cxn modelId="{E2010DC4-3F4A-4171-A0EB-D791B26B81B4}" srcId="{9CEDE279-7743-48BB-A38A-81FFDFA5C8BC}" destId="{0CD47738-E536-45B6-B0FF-605517A4BA64}" srcOrd="2" destOrd="0" parTransId="{019AF9EA-CE59-4A61-A3CC-D0A8756D80ED}" sibTransId="{4C8C2790-791B-4C99-A244-B2544CF08174}"/>
    <dgm:cxn modelId="{DA02C3C5-5D89-BD4C-99FE-05738B1183C5}" type="presOf" srcId="{B210EFA4-6D03-46AD-B82E-25B0E90FD3BF}" destId="{8622A87E-3C76-46F8-AF7A-5625AFE00A94}" srcOrd="0" destOrd="0" presId="urn:microsoft.com/office/officeart/2018/5/layout/IconCircleLabelList"/>
    <dgm:cxn modelId="{BE2F42FF-37FB-B34E-9ECA-B087B78A926C}" type="presParOf" srcId="{0BCA405E-BA05-49A9-A662-9B69FD3E99B4}" destId="{94A67F3F-3168-4D48-9775-6F60D03957D2}" srcOrd="0" destOrd="0" presId="urn:microsoft.com/office/officeart/2018/5/layout/IconCircleLabelList"/>
    <dgm:cxn modelId="{BFCD4F38-BDD7-F04B-AD9E-D9DC6BBD42A1}" type="presParOf" srcId="{94A67F3F-3168-4D48-9775-6F60D03957D2}" destId="{F681BF1C-E7A7-495A-8147-252B797D1E03}" srcOrd="0" destOrd="0" presId="urn:microsoft.com/office/officeart/2018/5/layout/IconCircleLabelList"/>
    <dgm:cxn modelId="{79AC7BF6-78DC-AB45-89C0-05D614650136}" type="presParOf" srcId="{94A67F3F-3168-4D48-9775-6F60D03957D2}" destId="{96D48C6F-CDB1-4E70-B1E9-4736C1E0DF19}" srcOrd="1" destOrd="0" presId="urn:microsoft.com/office/officeart/2018/5/layout/IconCircleLabelList"/>
    <dgm:cxn modelId="{2CEE5AC8-42B8-E240-ACE2-03E4A5701DB5}" type="presParOf" srcId="{94A67F3F-3168-4D48-9775-6F60D03957D2}" destId="{3E554BDC-1B70-493F-BF55-660AEBE1D5C0}" srcOrd="2" destOrd="0" presId="urn:microsoft.com/office/officeart/2018/5/layout/IconCircleLabelList"/>
    <dgm:cxn modelId="{24240FFE-84FA-6948-A20F-A7B73082ED4F}" type="presParOf" srcId="{94A67F3F-3168-4D48-9775-6F60D03957D2}" destId="{F3A5FC91-7502-4EA6-B97F-66B5E0EF1944}" srcOrd="3" destOrd="0" presId="urn:microsoft.com/office/officeart/2018/5/layout/IconCircleLabelList"/>
    <dgm:cxn modelId="{F851B195-AD5C-924B-BDF9-13DA9AC86554}" type="presParOf" srcId="{0BCA405E-BA05-49A9-A662-9B69FD3E99B4}" destId="{3954A629-745D-4371-B737-2D72C59C40B2}" srcOrd="1" destOrd="0" presId="urn:microsoft.com/office/officeart/2018/5/layout/IconCircleLabelList"/>
    <dgm:cxn modelId="{45900CD9-E9A7-D641-825C-E957D6F61BD3}" type="presParOf" srcId="{0BCA405E-BA05-49A9-A662-9B69FD3E99B4}" destId="{FD965138-A69A-41C2-A1C1-3BE4A942E4EB}" srcOrd="2" destOrd="0" presId="urn:microsoft.com/office/officeart/2018/5/layout/IconCircleLabelList"/>
    <dgm:cxn modelId="{473A9650-D103-3D48-9742-A54D9EDD11E6}" type="presParOf" srcId="{FD965138-A69A-41C2-A1C1-3BE4A942E4EB}" destId="{86B71749-0E36-42C5-B9A0-7BAFF76D6804}" srcOrd="0" destOrd="0" presId="urn:microsoft.com/office/officeart/2018/5/layout/IconCircleLabelList"/>
    <dgm:cxn modelId="{DC32A82C-927B-2641-842C-E1940C2D5163}" type="presParOf" srcId="{FD965138-A69A-41C2-A1C1-3BE4A942E4EB}" destId="{85C29475-44E3-4496-A44D-E1BBD7E74033}" srcOrd="1" destOrd="0" presId="urn:microsoft.com/office/officeart/2018/5/layout/IconCircleLabelList"/>
    <dgm:cxn modelId="{70CD3ECA-1152-4144-8D49-39E2BDE0DEBA}" type="presParOf" srcId="{FD965138-A69A-41C2-A1C1-3BE4A942E4EB}" destId="{DB2A6B53-B365-4A3D-B9D0-A11B53833E8B}" srcOrd="2" destOrd="0" presId="urn:microsoft.com/office/officeart/2018/5/layout/IconCircleLabelList"/>
    <dgm:cxn modelId="{9E70CF2E-116F-D340-809E-71714BAA54FB}" type="presParOf" srcId="{FD965138-A69A-41C2-A1C1-3BE4A942E4EB}" destId="{8622A87E-3C76-46F8-AF7A-5625AFE00A94}" srcOrd="3" destOrd="0" presId="urn:microsoft.com/office/officeart/2018/5/layout/IconCircleLabelList"/>
    <dgm:cxn modelId="{B1EEDF8A-02B9-6D46-8075-735D24EECB1A}" type="presParOf" srcId="{0BCA405E-BA05-49A9-A662-9B69FD3E99B4}" destId="{6D9F073C-F547-448A-BCEB-36F93D7C9DF8}" srcOrd="3" destOrd="0" presId="urn:microsoft.com/office/officeart/2018/5/layout/IconCircleLabelList"/>
    <dgm:cxn modelId="{B52A3931-80A6-0B4B-BF44-AAF4121D1B24}" type="presParOf" srcId="{0BCA405E-BA05-49A9-A662-9B69FD3E99B4}" destId="{FCF10FA0-4E0D-4A2E-BD92-2B8DA4DCB483}" srcOrd="4" destOrd="0" presId="urn:microsoft.com/office/officeart/2018/5/layout/IconCircleLabelList"/>
    <dgm:cxn modelId="{389BD77A-333F-B74D-91B6-AF6A62E1318A}" type="presParOf" srcId="{FCF10FA0-4E0D-4A2E-BD92-2B8DA4DCB483}" destId="{C3E932C7-F48F-42F4-941B-9FBDA4F7B758}" srcOrd="0" destOrd="0" presId="urn:microsoft.com/office/officeart/2018/5/layout/IconCircleLabelList"/>
    <dgm:cxn modelId="{5971615C-8EEE-BA42-96EA-2AEEB0242CBE}" type="presParOf" srcId="{FCF10FA0-4E0D-4A2E-BD92-2B8DA4DCB483}" destId="{A61FEFBF-1A2A-48EF-80B1-5640B8B53076}" srcOrd="1" destOrd="0" presId="urn:microsoft.com/office/officeart/2018/5/layout/IconCircleLabelList"/>
    <dgm:cxn modelId="{F3D04EC3-FDD5-184C-905B-FB6B7CEA45EC}" type="presParOf" srcId="{FCF10FA0-4E0D-4A2E-BD92-2B8DA4DCB483}" destId="{8D60A0D7-7EBB-4D00-A960-622787D95A8E}" srcOrd="2" destOrd="0" presId="urn:microsoft.com/office/officeart/2018/5/layout/IconCircleLabelList"/>
    <dgm:cxn modelId="{CC608B5B-75F9-4C4A-8D60-E944BD47D174}" type="presParOf" srcId="{FCF10FA0-4E0D-4A2E-BD92-2B8DA4DCB483}" destId="{F207F1DE-7DA2-407A-80CE-58C905038E7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1BF1C-E7A7-495A-8147-252B797D1E03}">
      <dsp:nvSpPr>
        <dsp:cNvPr id="0" name=""/>
        <dsp:cNvSpPr/>
      </dsp:nvSpPr>
      <dsp:spPr>
        <a:xfrm>
          <a:off x="1289098" y="4838"/>
          <a:ext cx="1372500" cy="1372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48C6F-CDB1-4E70-B1E9-4736C1E0DF19}">
      <dsp:nvSpPr>
        <dsp:cNvPr id="0" name=""/>
        <dsp:cNvSpPr/>
      </dsp:nvSpPr>
      <dsp:spPr>
        <a:xfrm>
          <a:off x="1581649" y="297339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5FC91-7502-4EA6-B97F-66B5E0EF1944}">
      <dsp:nvSpPr>
        <dsp:cNvPr id="0" name=""/>
        <dsp:cNvSpPr/>
      </dsp:nvSpPr>
      <dsp:spPr>
        <a:xfrm>
          <a:off x="849826" y="1804839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Fixed      effects</a:t>
          </a:r>
        </a:p>
      </dsp:txBody>
      <dsp:txXfrm>
        <a:off x="849826" y="1804839"/>
        <a:ext cx="2250000" cy="720000"/>
      </dsp:txXfrm>
    </dsp:sp>
    <dsp:sp modelId="{86B71749-0E36-42C5-B9A0-7BAFF76D6804}">
      <dsp:nvSpPr>
        <dsp:cNvPr id="0" name=""/>
        <dsp:cNvSpPr/>
      </dsp:nvSpPr>
      <dsp:spPr>
        <a:xfrm>
          <a:off x="5043009" y="4838"/>
          <a:ext cx="1372500" cy="1372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29475-44E3-4496-A44D-E1BBD7E74033}">
      <dsp:nvSpPr>
        <dsp:cNvPr id="0" name=""/>
        <dsp:cNvSpPr/>
      </dsp:nvSpPr>
      <dsp:spPr>
        <a:xfrm>
          <a:off x="5335506" y="297339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2A87E-3C76-46F8-AF7A-5625AFE00A94}">
      <dsp:nvSpPr>
        <dsp:cNvPr id="0" name=""/>
        <dsp:cNvSpPr/>
      </dsp:nvSpPr>
      <dsp:spPr>
        <a:xfrm>
          <a:off x="4604356" y="1804839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Random Intercept</a:t>
          </a:r>
        </a:p>
      </dsp:txBody>
      <dsp:txXfrm>
        <a:off x="4604356" y="1804839"/>
        <a:ext cx="2250000" cy="720000"/>
      </dsp:txXfrm>
    </dsp:sp>
    <dsp:sp modelId="{C3E932C7-F48F-42F4-941B-9FBDA4F7B758}">
      <dsp:nvSpPr>
        <dsp:cNvPr id="0" name=""/>
        <dsp:cNvSpPr/>
      </dsp:nvSpPr>
      <dsp:spPr>
        <a:xfrm>
          <a:off x="8927526" y="4838"/>
          <a:ext cx="1372500" cy="1372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FEFBF-1A2A-48EF-80B1-5640B8B53076}">
      <dsp:nvSpPr>
        <dsp:cNvPr id="0" name=""/>
        <dsp:cNvSpPr/>
      </dsp:nvSpPr>
      <dsp:spPr>
        <a:xfrm>
          <a:off x="9220017" y="297339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7F1DE-7DA2-407A-80CE-58C905038E72}">
      <dsp:nvSpPr>
        <dsp:cNvPr id="0" name=""/>
        <dsp:cNvSpPr/>
      </dsp:nvSpPr>
      <dsp:spPr>
        <a:xfrm>
          <a:off x="8489566" y="1804839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Random Slopes</a:t>
          </a:r>
        </a:p>
      </dsp:txBody>
      <dsp:txXfrm>
        <a:off x="8489566" y="1804839"/>
        <a:ext cx="22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11/17/19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6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11/17/19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8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11/17/19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0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11/17/19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2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9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2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11/17/19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1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4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321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51A55-98CD-4C72-86CB-5D4C06AC3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20" b="10330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55E57-71BA-E545-8AAD-43F8B4778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1912909"/>
            <a:ext cx="3412067" cy="20006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Covariance in Mixed Effects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2B7E1-B705-3E48-8D1E-C2257DE4B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/>
          </a:p>
          <a:p>
            <a:pPr>
              <a:lnSpc>
                <a:spcPct val="100000"/>
              </a:lnSpc>
            </a:pPr>
            <a:r>
              <a:rPr lang="en-US" sz="1400"/>
              <a:t>Eduardo Coronado</a:t>
            </a:r>
          </a:p>
          <a:p>
            <a:pPr>
              <a:lnSpc>
                <a:spcPct val="10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77749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6D6519-DB9B-4E82-868E-C5BA8903DC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314615"/>
              </p:ext>
            </p:extLst>
          </p:nvPr>
        </p:nvGraphicFramePr>
        <p:xfrm>
          <a:off x="330655" y="2004128"/>
          <a:ext cx="11110233" cy="2529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5BFE2E3-F0CA-2048-81E1-6DFE9DD3AF33}"/>
              </a:ext>
            </a:extLst>
          </p:cNvPr>
          <p:cNvSpPr txBox="1"/>
          <p:nvPr/>
        </p:nvSpPr>
        <p:spPr>
          <a:xfrm>
            <a:off x="936171" y="919870"/>
            <a:ext cx="9808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main goal of the shiny app is to demonstrate how the </a:t>
            </a:r>
            <a:r>
              <a:rPr lang="en-US" sz="1600" b="1" dirty="0"/>
              <a:t>covariance and correlation structures</a:t>
            </a:r>
            <a:r>
              <a:rPr lang="en-US" sz="1600" dirty="0"/>
              <a:t> change in mixed effects models via interactive grid plot that visually constructs dataset-wide within-group variational structures.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880FD6CF-3ABE-5A48-9D50-5932740BD94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9508"/>
          <a:stretch/>
        </p:blipFill>
        <p:spPr>
          <a:xfrm>
            <a:off x="4095749" y="4660437"/>
            <a:ext cx="3276601" cy="1181100"/>
          </a:xfrm>
          <a:prstGeom prst="rect">
            <a:avLst/>
          </a:prstGeom>
        </p:spPr>
      </p:pic>
      <p:pic>
        <p:nvPicPr>
          <p:cNvPr id="17" name="Picture 16" descr="A picture containing clock&#10;&#10;Description automatically generated">
            <a:extLst>
              <a:ext uri="{FF2B5EF4-FFF2-40B4-BE49-F238E27FC236}">
                <a16:creationId xmlns:a16="http://schemas.microsoft.com/office/drawing/2014/main" id="{51D3FCF0-90F7-244E-9BB5-57DAB89A340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9988" t="13939" b="20564"/>
          <a:stretch/>
        </p:blipFill>
        <p:spPr>
          <a:xfrm>
            <a:off x="5283200" y="5841537"/>
            <a:ext cx="1625599" cy="773576"/>
          </a:xfrm>
          <a:prstGeom prst="rect">
            <a:avLst/>
          </a:prstGeom>
        </p:spPr>
      </p:pic>
      <p:pic>
        <p:nvPicPr>
          <p:cNvPr id="9" name="Picture 8" descr="A picture containing object, clock, photo, white&#10;&#10;Description automatically generated">
            <a:extLst>
              <a:ext uri="{FF2B5EF4-FFF2-40B4-BE49-F238E27FC236}">
                <a16:creationId xmlns:a16="http://schemas.microsoft.com/office/drawing/2014/main" id="{B04DFC66-BC3E-D741-AB9E-6C547528912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8592"/>
          <a:stretch/>
        </p:blipFill>
        <p:spPr>
          <a:xfrm>
            <a:off x="654281" y="4668842"/>
            <a:ext cx="2771775" cy="1189602"/>
          </a:xfrm>
          <a:prstGeom prst="rect">
            <a:avLst/>
          </a:prstGeom>
        </p:spPr>
      </p:pic>
      <p:pic>
        <p:nvPicPr>
          <p:cNvPr id="23" name="Picture 22" descr="A picture containing object, clock, photo, white&#10;&#10;Description automatically generated">
            <a:extLst>
              <a:ext uri="{FF2B5EF4-FFF2-40B4-BE49-F238E27FC236}">
                <a16:creationId xmlns:a16="http://schemas.microsoft.com/office/drawing/2014/main" id="{22FBE90B-00B0-C647-934F-079DB3FBEBE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3325" t="29928" b="30461"/>
          <a:stretch/>
        </p:blipFill>
        <p:spPr>
          <a:xfrm>
            <a:off x="1550985" y="5993481"/>
            <a:ext cx="1200150" cy="469688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651B6B-7EA8-1842-9EF5-17D0E19F9F4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3594" t="69425" r="26428"/>
          <a:stretch/>
        </p:blipFill>
        <p:spPr>
          <a:xfrm>
            <a:off x="8583718" y="4985657"/>
            <a:ext cx="2693882" cy="53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371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412426"/>
      </a:dk2>
      <a:lt2>
        <a:srgbClr val="E2E8E5"/>
      </a:lt2>
      <a:accent1>
        <a:srgbClr val="DF3185"/>
      </a:accent1>
      <a:accent2>
        <a:srgbClr val="CD1FBB"/>
      </a:accent2>
      <a:accent3>
        <a:srgbClr val="A831DF"/>
      </a:accent3>
      <a:accent4>
        <a:srgbClr val="6238D3"/>
      </a:accent4>
      <a:accent5>
        <a:srgbClr val="314ADF"/>
      </a:accent5>
      <a:accent6>
        <a:srgbClr val="1F81CD"/>
      </a:accent6>
      <a:hlink>
        <a:srgbClr val="6D6BCD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46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Avenir Next LT Pro</vt:lpstr>
      <vt:lpstr>Wingdings 2</vt:lpstr>
      <vt:lpstr>DividendVTI</vt:lpstr>
      <vt:lpstr>Covariance in Mixed Effects Models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Covariance in Mixed Effects Models</dc:title>
  <dc:creator>Microsoft Office User</dc:creator>
  <cp:lastModifiedBy>Microsoft Office User</cp:lastModifiedBy>
  <cp:revision>2</cp:revision>
  <dcterms:created xsi:type="dcterms:W3CDTF">2019-11-18T04:04:56Z</dcterms:created>
  <dcterms:modified xsi:type="dcterms:W3CDTF">2019-11-18T04:17:06Z</dcterms:modified>
</cp:coreProperties>
</file>