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1" r:id="rId7"/>
    <p:sldId id="265" r:id="rId8"/>
    <p:sldId id="268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IoT for Emergency Management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769704" y="477738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Progetto di Ingegneria del Software e Tecnologie per l’Informatica distribuita 2016/2017</a:t>
            </a:r>
          </a:p>
        </p:txBody>
      </p:sp>
    </p:spTree>
    <p:extLst>
      <p:ext uri="{BB962C8B-B14F-4D97-AF65-F5344CB8AC3E}">
        <p14:creationId xmlns:p14="http://schemas.microsoft.com/office/powerpoint/2010/main" val="249955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Gestione dei sensori/4</a:t>
            </a:r>
          </a:p>
        </p:txBody>
      </p:sp>
      <p:pic>
        <p:nvPicPr>
          <p:cNvPr id="4" name="Segnaposto contenut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965" y="1905000"/>
            <a:ext cx="7039127" cy="450712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835965" y="1378226"/>
            <a:ext cx="7606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Diagramma di stato per rappresentare la fase di connessione con i beacon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82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Server/1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/>
              <a:t>Dalle specifiche era stato richiesto una comunicazione server per:</a:t>
            </a:r>
          </a:p>
          <a:p>
            <a:pPr lvl="0"/>
            <a:r>
              <a:rPr lang="it-IT" sz="2400" dirty="0"/>
              <a:t>La memorizzazione dei dati ambientali derivanti dai sensori;</a:t>
            </a:r>
          </a:p>
          <a:p>
            <a:pPr lvl="0"/>
            <a:r>
              <a:rPr lang="it-IT" sz="2400" dirty="0"/>
              <a:t>La gestione delle connessioni con gli utenti;</a:t>
            </a:r>
          </a:p>
          <a:p>
            <a:pPr lvl="0"/>
            <a:r>
              <a:rPr lang="it-IT" sz="2400" dirty="0"/>
              <a:t>La notifica delle emergenze.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328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Server/2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/>
              <a:t>Le caratteristiche sono:</a:t>
            </a:r>
          </a:p>
          <a:p>
            <a:r>
              <a:rPr lang="it-IT" sz="2400" dirty="0"/>
              <a:t>Il server adotta un’architettura di tipo </a:t>
            </a:r>
            <a:r>
              <a:rPr lang="it-IT" sz="2400" dirty="0" err="1"/>
              <a:t>Rest</a:t>
            </a:r>
            <a:r>
              <a:rPr lang="it-IT" sz="2400" dirty="0"/>
              <a:t> tramite l’utilizzo del framework Jersey.</a:t>
            </a:r>
          </a:p>
          <a:p>
            <a:r>
              <a:rPr lang="it-IT" sz="2400" dirty="0"/>
              <a:t>Le richieste permettono l’accesso alle risorse tramite l’interfaccia http.</a:t>
            </a:r>
          </a:p>
          <a:p>
            <a:r>
              <a:rPr lang="it-IT" sz="2400" dirty="0"/>
              <a:t>Secondo le richieste degli stakeholder lo scambio dei messaggi avviene mediante lo standard JSON.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127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Server/3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Le risorse messe a disposizione sono:</a:t>
            </a:r>
          </a:p>
          <a:p>
            <a:pPr lvl="0"/>
            <a:r>
              <a:rPr lang="it-IT" sz="2400" dirty="0"/>
              <a:t>Beacon;</a:t>
            </a:r>
          </a:p>
          <a:p>
            <a:pPr lvl="0"/>
            <a:r>
              <a:rPr lang="it-IT" sz="2400" dirty="0"/>
              <a:t>Dati ambientali;</a:t>
            </a:r>
          </a:p>
          <a:p>
            <a:pPr lvl="0"/>
            <a:r>
              <a:rPr lang="it-IT" sz="2400" dirty="0"/>
              <a:t>Informazione Utenti;</a:t>
            </a:r>
          </a:p>
          <a:p>
            <a:pPr lvl="0"/>
            <a:r>
              <a:rPr lang="it-IT" sz="2400" dirty="0"/>
              <a:t>Planimetria.</a:t>
            </a:r>
          </a:p>
        </p:txBody>
      </p:sp>
    </p:spTree>
    <p:extLst>
      <p:ext uri="{BB962C8B-B14F-4D97-AF65-F5344CB8AC3E}">
        <p14:creationId xmlns:p14="http://schemas.microsoft.com/office/powerpoint/2010/main" val="117962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Server/4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Il modello presentato non è idoneo per l’invio di notifiche. </a:t>
            </a:r>
          </a:p>
          <a:p>
            <a:r>
              <a:rPr lang="it-IT" sz="2400" dirty="0"/>
              <a:t>La soluzione adottata consiste nell’implementazione di una seconda applicazione, integrata nel sistema, che si occupa di notificare le emergenze agli utenti collegati nel sistema.</a:t>
            </a:r>
          </a:p>
        </p:txBody>
      </p:sp>
      <p:sp>
        <p:nvSpPr>
          <p:cNvPr id="4" name="Rettangolo 3"/>
          <p:cNvSpPr/>
          <p:nvPr/>
        </p:nvSpPr>
        <p:spPr>
          <a:xfrm>
            <a:off x="3962400" y="5106152"/>
            <a:ext cx="2107096" cy="1033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6" name="Rettangolo 5"/>
          <p:cNvSpPr/>
          <p:nvPr/>
        </p:nvSpPr>
        <p:spPr>
          <a:xfrm>
            <a:off x="7733506" y="5106152"/>
            <a:ext cx="2107096" cy="1033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10" name="Connettore 2 9"/>
          <p:cNvCxnSpPr/>
          <p:nvPr/>
        </p:nvCxnSpPr>
        <p:spPr>
          <a:xfrm>
            <a:off x="6069496" y="5261113"/>
            <a:ext cx="16640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6069496" y="6066183"/>
            <a:ext cx="16640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6589712" y="48107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Rest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6298890" y="5619371"/>
            <a:ext cx="120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Notifiche</a:t>
            </a:r>
          </a:p>
        </p:txBody>
      </p:sp>
    </p:spTree>
    <p:extLst>
      <p:ext uri="{BB962C8B-B14F-4D97-AF65-F5344CB8AC3E}">
        <p14:creationId xmlns:p14="http://schemas.microsoft.com/office/powerpoint/2010/main" val="2808159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Server/5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16" y="1264555"/>
            <a:ext cx="8911084" cy="53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02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Fine</a:t>
            </a:r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Studenti:</a:t>
            </a:r>
          </a:p>
          <a:p>
            <a:pPr marL="0" indent="0" algn="just">
              <a:buNone/>
            </a:pPr>
            <a:endParaRPr lang="it-IT" sz="2400" dirty="0"/>
          </a:p>
          <a:p>
            <a:pPr marL="0" indent="0" algn="just">
              <a:buNone/>
            </a:pPr>
            <a:r>
              <a:rPr lang="it-IT" sz="2400" dirty="0"/>
              <a:t>Federico Simonetti</a:t>
            </a:r>
          </a:p>
          <a:p>
            <a:pPr marL="0" indent="0" algn="just">
              <a:buNone/>
            </a:pPr>
            <a:r>
              <a:rPr lang="it-IT" sz="2400" dirty="0"/>
              <a:t>Simone Accattoli</a:t>
            </a:r>
          </a:p>
          <a:p>
            <a:pPr marL="0" indent="0" algn="just">
              <a:buNone/>
            </a:pPr>
            <a:r>
              <a:rPr lang="it-IT" sz="2400" dirty="0"/>
              <a:t>Niccolò Marini</a:t>
            </a:r>
          </a:p>
          <a:p>
            <a:pPr marL="0" indent="0" algn="ctr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40028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Descrizione del progetto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2400" dirty="0"/>
              <a:t>Il progetto si pone come obiettivo la costruzione di un’infrastruttura, per il supporto e la gestione delle emergenze. </a:t>
            </a:r>
          </a:p>
          <a:p>
            <a:pPr marL="0" indent="0" algn="just">
              <a:buNone/>
            </a:pPr>
            <a:endParaRPr lang="it-IT" sz="2400" dirty="0"/>
          </a:p>
          <a:p>
            <a:pPr marL="0" indent="0" algn="just">
              <a:buNone/>
            </a:pPr>
            <a:r>
              <a:rPr lang="it-IT" sz="2400" dirty="0"/>
              <a:t>Tramite questo strumento si vuole fornire un aiuto all’utente, per la fase di evacuazione e soccorso.</a:t>
            </a:r>
          </a:p>
          <a:p>
            <a:pPr marL="0" indent="0" algn="just">
              <a:buNone/>
            </a:pPr>
            <a:endParaRPr lang="it-IT" sz="2400" dirty="0"/>
          </a:p>
          <a:p>
            <a:pPr marL="0" indent="0" algn="just">
              <a:buNone/>
            </a:pPr>
            <a:r>
              <a:rPr lang="it-IT" sz="2400" dirty="0"/>
              <a:t>Il sistema si appoggia su di una rete di dispositivi.</a:t>
            </a:r>
          </a:p>
          <a:p>
            <a:pPr marL="0" indent="0" algn="just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229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Requisiti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Il sistema, secondo le richieste degli stakeholder, deve possedere le seguenti funzionalità:</a:t>
            </a:r>
          </a:p>
          <a:p>
            <a:pPr algn="just"/>
            <a:r>
              <a:rPr lang="it-IT" sz="2400" dirty="0"/>
              <a:t>Acquisizione dati ambientali dalla rete di sensori;</a:t>
            </a:r>
          </a:p>
          <a:p>
            <a:pPr algn="just"/>
            <a:r>
              <a:rPr lang="it-IT" sz="2400" dirty="0"/>
              <a:t>Guida per l’utente all’interno di un edificio;</a:t>
            </a:r>
          </a:p>
          <a:p>
            <a:pPr algn="just"/>
            <a:r>
              <a:rPr lang="it-IT" sz="2400" dirty="0"/>
              <a:t>Gestione delle emergenze;</a:t>
            </a:r>
          </a:p>
          <a:p>
            <a:pPr algn="just"/>
            <a:r>
              <a:rPr lang="it-IT" sz="2400" dirty="0"/>
              <a:t>Comunicazione con un Server per lo scambio delle informazioni;</a:t>
            </a:r>
          </a:p>
          <a:p>
            <a:pPr algn="just"/>
            <a:r>
              <a:rPr lang="it-IT" sz="2400" dirty="0"/>
              <a:t>Gestione dell’utente.</a:t>
            </a:r>
          </a:p>
          <a:p>
            <a:pPr algn="just"/>
            <a:endParaRPr lang="it-IT" dirty="0"/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571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Architettura del sistema/1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La struttura del progetto è definita secondo un modello Client/Server.</a:t>
            </a:r>
          </a:p>
          <a:p>
            <a:pPr marL="0" indent="0" algn="just">
              <a:buNone/>
            </a:pPr>
            <a:r>
              <a:rPr lang="it-IT" sz="2400" dirty="0"/>
              <a:t>L’applicazione interagisce direttamente con i sensori (chiamati </a:t>
            </a:r>
            <a:r>
              <a:rPr lang="it-IT" sz="2400" i="1" dirty="0"/>
              <a:t>Beacon</a:t>
            </a:r>
            <a:r>
              <a:rPr lang="it-IT" sz="2400" dirty="0"/>
              <a:t>), preleva i dati ambientali ed inoltra tutte le informazioni al Server.</a:t>
            </a:r>
          </a:p>
          <a:p>
            <a:pPr marL="0" indent="0" algn="just">
              <a:buNone/>
            </a:pPr>
            <a:endParaRPr lang="it-IT" sz="2400" dirty="0"/>
          </a:p>
          <a:p>
            <a:pPr algn="just"/>
            <a:endParaRPr lang="it-IT" sz="2400" dirty="0"/>
          </a:p>
        </p:txBody>
      </p:sp>
      <p:pic>
        <p:nvPicPr>
          <p:cNvPr id="5" name="Picture 2" descr="Risultati immagini per client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78" y="4008873"/>
            <a:ext cx="3551582" cy="213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00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Architettura del sistema/2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Dall’analisi dei requisiti, è emersa la necessità di gestire le informazioni, i sistemi di controllo e l’interfaccia grafica separatamente.</a:t>
            </a:r>
          </a:p>
          <a:p>
            <a:pPr marL="0" indent="0" algn="just">
              <a:buNone/>
            </a:pPr>
            <a:r>
              <a:rPr lang="it-IT" sz="2400" dirty="0"/>
              <a:t>Il design architettonico adottato è il modello Model-</a:t>
            </a:r>
            <a:r>
              <a:rPr lang="it-IT" sz="2400" dirty="0" err="1"/>
              <a:t>View</a:t>
            </a:r>
            <a:r>
              <a:rPr lang="it-IT" sz="2400" dirty="0"/>
              <a:t>-Controller.</a:t>
            </a:r>
          </a:p>
          <a:p>
            <a:pPr algn="just"/>
            <a:endParaRPr lang="it-IT" sz="2400" dirty="0"/>
          </a:p>
        </p:txBody>
      </p:sp>
      <p:pic>
        <p:nvPicPr>
          <p:cNvPr id="3074" name="Picture 2" descr="https://lh4.googleusercontent.com/H5FoToml_sHm-BOyL0vL1xyy3B0SyhTOVxr253eRLRvSFBhiDtcvplWjWM7Nr8Gip47cATCDpT6yuUebJNTCVVtsZRStSTIK3XMNlhyyrfGMTe80E0Dn0sa4RxvO500Qt5hWOzD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143" y="3844297"/>
            <a:ext cx="5045701" cy="264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8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Modello di coerenza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10916" y="1497497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In molti ambiti di sviluppo, si è presentata il bisogno di condividere alcuni dati fra più parti dell’applicazione.</a:t>
            </a:r>
          </a:p>
          <a:p>
            <a:pPr marL="0" indent="0" algn="just">
              <a:buNone/>
            </a:pPr>
            <a:r>
              <a:rPr lang="it-IT" sz="2400" dirty="0"/>
              <a:t>L’elemento fondamentale da garantire risulta la coerenza delle informazioni.  Per risolvere questa problematica è stata scelta un’architettura di tipo </a:t>
            </a:r>
            <a:r>
              <a:rPr lang="it-IT" sz="2400" dirty="0" err="1"/>
              <a:t>BlackBoard</a:t>
            </a:r>
            <a:r>
              <a:rPr lang="it-IT" sz="2400" dirty="0"/>
              <a:t>.</a:t>
            </a:r>
          </a:p>
          <a:p>
            <a:pPr marL="0" indent="0" algn="just">
              <a:buNone/>
            </a:pPr>
            <a:endParaRPr lang="it-IT" sz="2400" dirty="0"/>
          </a:p>
          <a:p>
            <a:pPr marL="0" indent="0" algn="just">
              <a:buNone/>
            </a:pPr>
            <a:endParaRPr lang="it-IT" sz="2400" dirty="0"/>
          </a:p>
        </p:txBody>
      </p:sp>
      <p:pic>
        <p:nvPicPr>
          <p:cNvPr id="4098" name="Picture 2" descr="https://lh4.googleusercontent.com/oVgbZyYdkqbxDMnGTtqaQiaUVZAO7QS8Bl-hGKrLkB4f1Mp9oWAYwdOTq_8KTTMHr5hnnfw98LoV6tLrQDVWVfuyPx9yJXUbtv1XIFLsfHjFkxjMJ3eGP-2FNEVMyfJ31SEclu4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333" y="3904822"/>
            <a:ext cx="6372877" cy="250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88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Gestione dei sensori/1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2400" dirty="0"/>
              <a:t>Il modello dei sensori utilizzati è CC2650STK, prodotto dalla Texas Instruments.</a:t>
            </a:r>
          </a:p>
          <a:p>
            <a:pPr marL="0" indent="0" algn="just">
              <a:buNone/>
            </a:pPr>
            <a:r>
              <a:rPr lang="it-IT" sz="2400" dirty="0"/>
              <a:t>Lo scambio di dati avviene tramite Bluetooth Low Energy.</a:t>
            </a:r>
          </a:p>
          <a:p>
            <a:pPr marL="0" indent="0">
              <a:buNone/>
            </a:pPr>
            <a:r>
              <a:rPr lang="it-IT" sz="2400" dirty="0"/>
              <a:t>Il beacon viene individuato, dall’applicazione, tramite il suo </a:t>
            </a:r>
            <a:r>
              <a:rPr lang="it-IT" sz="2400" dirty="0" err="1"/>
              <a:t>BluetoothAddress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r>
              <a:rPr lang="it-IT" sz="2400" dirty="0"/>
              <a:t>L’individuazione della posizione del sensore sulla mappa viene ottenuta tramite un documento CSV.</a:t>
            </a:r>
          </a:p>
          <a:p>
            <a:pPr marL="0" indent="0" algn="just">
              <a:buNone/>
            </a:pPr>
            <a:r>
              <a:rPr lang="it-IT" sz="2400" dirty="0"/>
              <a:t>L’applicazione lavora in tre modalità di funzionamento: </a:t>
            </a:r>
            <a:r>
              <a:rPr lang="it-IT" sz="2400" dirty="0" err="1"/>
              <a:t>normal</a:t>
            </a:r>
            <a:r>
              <a:rPr lang="it-IT" sz="2400" dirty="0"/>
              <a:t>, </a:t>
            </a:r>
            <a:r>
              <a:rPr lang="it-IT" sz="2400" dirty="0" err="1"/>
              <a:t>searching</a:t>
            </a:r>
            <a:r>
              <a:rPr lang="it-IT" sz="2400" dirty="0"/>
              <a:t>, </a:t>
            </a:r>
            <a:r>
              <a:rPr lang="it-IT" sz="2400" dirty="0" err="1"/>
              <a:t>emergency</a:t>
            </a:r>
            <a:r>
              <a:rPr lang="it-IT" sz="2400" dirty="0"/>
              <a:t>.</a:t>
            </a:r>
          </a:p>
        </p:txBody>
      </p:sp>
      <p:pic>
        <p:nvPicPr>
          <p:cNvPr id="5122" name="Picture 2" descr="Risultati immagini per CC2650ST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696" y="382657"/>
            <a:ext cx="1636643" cy="163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Gestione dei sensori/2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I sensori non inviano spontaneamente dati ambientali in broadcast.</a:t>
            </a:r>
          </a:p>
          <a:p>
            <a:pPr marL="0" indent="0" algn="just">
              <a:buNone/>
            </a:pPr>
            <a:r>
              <a:rPr lang="it-IT" sz="2400" dirty="0"/>
              <a:t>Sono state individuate due fasi di interazione con i beacon:</a:t>
            </a:r>
          </a:p>
          <a:p>
            <a:pPr lvl="0" algn="just"/>
            <a:r>
              <a:rPr lang="it-IT" sz="2400" dirty="0"/>
              <a:t>Ricerca dei sensori.</a:t>
            </a:r>
          </a:p>
          <a:p>
            <a:pPr lvl="0" algn="just"/>
            <a:r>
              <a:rPr lang="it-IT" sz="2400" dirty="0"/>
              <a:t>Connessione e lettura dei dati.</a:t>
            </a:r>
          </a:p>
          <a:p>
            <a:pPr marL="0" indent="0" algn="just">
              <a:buNone/>
            </a:pPr>
            <a:r>
              <a:rPr lang="it-IT" sz="2400" dirty="0"/>
              <a:t>Per la gestione di queste fasi, sono state ideate due macchine a stati.</a:t>
            </a:r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33501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Gestione dei sensori/3</a:t>
            </a:r>
          </a:p>
        </p:txBody>
      </p:sp>
      <p:pic>
        <p:nvPicPr>
          <p:cNvPr id="4" name="Segnaposto contenut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23" y="1762540"/>
            <a:ext cx="8715568" cy="359463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266123" y="1264555"/>
            <a:ext cx="661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Diagramma di stato per rappresentare la fase di </a:t>
            </a:r>
            <a:r>
              <a:rPr lang="it-IT" dirty="0" err="1"/>
              <a:t>scan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1543793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318</TotalTime>
  <Words>520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Filo</vt:lpstr>
      <vt:lpstr>IoT for Emergency Management</vt:lpstr>
      <vt:lpstr>Descrizione del progetto</vt:lpstr>
      <vt:lpstr>Requisiti</vt:lpstr>
      <vt:lpstr>Architettura del sistema/1</vt:lpstr>
      <vt:lpstr>Architettura del sistema/2</vt:lpstr>
      <vt:lpstr>Modello di coerenza</vt:lpstr>
      <vt:lpstr>Gestione dei sensori/1</vt:lpstr>
      <vt:lpstr>Gestione dei sensori/2</vt:lpstr>
      <vt:lpstr>Gestione dei sensori/3</vt:lpstr>
      <vt:lpstr>Gestione dei sensori/4</vt:lpstr>
      <vt:lpstr>Server/1</vt:lpstr>
      <vt:lpstr>Server/2</vt:lpstr>
      <vt:lpstr>Server/3</vt:lpstr>
      <vt:lpstr>Server/4</vt:lpstr>
      <vt:lpstr>Server/5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for Emergency Management</dc:title>
  <dc:creator>SIMONETTI FEDERICO</dc:creator>
  <cp:lastModifiedBy>MARINI NICCOLÒ</cp:lastModifiedBy>
  <cp:revision>26</cp:revision>
  <dcterms:created xsi:type="dcterms:W3CDTF">2017-06-19T12:19:43Z</dcterms:created>
  <dcterms:modified xsi:type="dcterms:W3CDTF">2017-06-19T17:49:06Z</dcterms:modified>
</cp:coreProperties>
</file>