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8" r:id="rId1"/>
  </p:sldMasterIdLst>
  <p:notesMasterIdLst>
    <p:notesMasterId r:id="rId8"/>
  </p:notes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1ECF34-B3C3-0A40-A642-B9AC08265328}" v="5" dt="2024-06-22T01:13:12.2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86736"/>
  </p:normalViewPr>
  <p:slideViewPr>
    <p:cSldViewPr snapToGrid="0">
      <p:cViewPr>
        <p:scale>
          <a:sx n="113" d="100"/>
          <a:sy n="113" d="100"/>
        </p:scale>
        <p:origin x="76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rea, Elba" userId="b489489d-58cd-4216-b975-703e4417c468" providerId="ADAL" clId="{8C1ECF34-B3C3-0A40-A642-B9AC08265328}"/>
    <pc:docChg chg="custSel addSld modSld">
      <pc:chgData name="Correa, Elba" userId="b489489d-58cd-4216-b975-703e4417c468" providerId="ADAL" clId="{8C1ECF34-B3C3-0A40-A642-B9AC08265328}" dt="2024-06-22T01:16:25.645" v="1400" actId="20577"/>
      <pc:docMkLst>
        <pc:docMk/>
      </pc:docMkLst>
      <pc:sldChg chg="addSp delSp modSp mod">
        <pc:chgData name="Correa, Elba" userId="b489489d-58cd-4216-b975-703e4417c468" providerId="ADAL" clId="{8C1ECF34-B3C3-0A40-A642-B9AC08265328}" dt="2024-06-22T01:04:28.115" v="1358" actId="20577"/>
        <pc:sldMkLst>
          <pc:docMk/>
          <pc:sldMk cId="3752169649" sldId="256"/>
        </pc:sldMkLst>
        <pc:spChg chg="del mod">
          <ac:chgData name="Correa, Elba" userId="b489489d-58cd-4216-b975-703e4417c468" providerId="ADAL" clId="{8C1ECF34-B3C3-0A40-A642-B9AC08265328}" dt="2024-06-22T01:03:13.248" v="1270" actId="478"/>
          <ac:spMkLst>
            <pc:docMk/>
            <pc:sldMk cId="3752169649" sldId="256"/>
            <ac:spMk id="2" creationId="{B94F0765-A451-6E98-6505-C90EB804A0A8}"/>
          </ac:spMkLst>
        </pc:spChg>
        <pc:spChg chg="mod">
          <ac:chgData name="Correa, Elba" userId="b489489d-58cd-4216-b975-703e4417c468" providerId="ADAL" clId="{8C1ECF34-B3C3-0A40-A642-B9AC08265328}" dt="2024-06-22T01:04:11.044" v="1340" actId="20577"/>
          <ac:spMkLst>
            <pc:docMk/>
            <pc:sldMk cId="3752169649" sldId="256"/>
            <ac:spMk id="3" creationId="{62562463-2D45-4687-0834-E23C984228DA}"/>
          </ac:spMkLst>
        </pc:spChg>
        <pc:spChg chg="add del mod">
          <ac:chgData name="Correa, Elba" userId="b489489d-58cd-4216-b975-703e4417c468" providerId="ADAL" clId="{8C1ECF34-B3C3-0A40-A642-B9AC08265328}" dt="2024-06-22T01:03:19.076" v="1272" actId="478"/>
          <ac:spMkLst>
            <pc:docMk/>
            <pc:sldMk cId="3752169649" sldId="256"/>
            <ac:spMk id="6" creationId="{038B2944-7817-30B0-1443-12670ACE340A}"/>
          </ac:spMkLst>
        </pc:spChg>
        <pc:spChg chg="add mod">
          <ac:chgData name="Correa, Elba" userId="b489489d-58cd-4216-b975-703e4417c468" providerId="ADAL" clId="{8C1ECF34-B3C3-0A40-A642-B9AC08265328}" dt="2024-06-22T01:04:28.115" v="1358" actId="20577"/>
          <ac:spMkLst>
            <pc:docMk/>
            <pc:sldMk cId="3752169649" sldId="256"/>
            <ac:spMk id="7" creationId="{041A5327-A20B-6A1E-92AE-91862D8B965E}"/>
          </ac:spMkLst>
        </pc:spChg>
      </pc:sldChg>
      <pc:sldChg chg="modNotesTx">
        <pc:chgData name="Correa, Elba" userId="b489489d-58cd-4216-b975-703e4417c468" providerId="ADAL" clId="{8C1ECF34-B3C3-0A40-A642-B9AC08265328}" dt="2024-06-22T00:47:05.404" v="176" actId="20577"/>
        <pc:sldMkLst>
          <pc:docMk/>
          <pc:sldMk cId="1493410795" sldId="260"/>
        </pc:sldMkLst>
      </pc:sldChg>
      <pc:sldChg chg="addSp modSp new mod modNotesTx">
        <pc:chgData name="Correa, Elba" userId="b489489d-58cd-4216-b975-703e4417c468" providerId="ADAL" clId="{8C1ECF34-B3C3-0A40-A642-B9AC08265328}" dt="2024-06-22T01:11:30.081" v="1361" actId="1076"/>
        <pc:sldMkLst>
          <pc:docMk/>
          <pc:sldMk cId="2049369356" sldId="261"/>
        </pc:sldMkLst>
        <pc:spChg chg="add mod">
          <ac:chgData name="Correa, Elba" userId="b489489d-58cd-4216-b975-703e4417c468" providerId="ADAL" clId="{8C1ECF34-B3C3-0A40-A642-B9AC08265328}" dt="2024-06-22T00:52:41.852" v="205" actId="20577"/>
          <ac:spMkLst>
            <pc:docMk/>
            <pc:sldMk cId="2049369356" sldId="261"/>
            <ac:spMk id="3" creationId="{FC330697-636E-BEE4-EAB2-5A053A0BA46F}"/>
          </ac:spMkLst>
        </pc:spChg>
        <pc:picChg chg="add mod">
          <ac:chgData name="Correa, Elba" userId="b489489d-58cd-4216-b975-703e4417c468" providerId="ADAL" clId="{8C1ECF34-B3C3-0A40-A642-B9AC08265328}" dt="2024-06-22T00:52:05.317" v="181" actId="1076"/>
          <ac:picMkLst>
            <pc:docMk/>
            <pc:sldMk cId="2049369356" sldId="261"/>
            <ac:picMk id="2" creationId="{64B28C43-8FFA-1508-CE9F-9D8B3A79F37B}"/>
          </ac:picMkLst>
        </pc:picChg>
        <pc:picChg chg="add mod">
          <ac:chgData name="Correa, Elba" userId="b489489d-58cd-4216-b975-703e4417c468" providerId="ADAL" clId="{8C1ECF34-B3C3-0A40-A642-B9AC08265328}" dt="2024-06-22T01:11:30.081" v="1361" actId="1076"/>
          <ac:picMkLst>
            <pc:docMk/>
            <pc:sldMk cId="2049369356" sldId="261"/>
            <ac:picMk id="4" creationId="{7D04AB93-D829-AA0D-5929-46303E9F9C20}"/>
          </ac:picMkLst>
        </pc:picChg>
      </pc:sldChg>
      <pc:sldChg chg="addSp modSp new mod">
        <pc:chgData name="Correa, Elba" userId="b489489d-58cd-4216-b975-703e4417c468" providerId="ADAL" clId="{8C1ECF34-B3C3-0A40-A642-B9AC08265328}" dt="2024-06-22T01:16:25.645" v="1400" actId="20577"/>
        <pc:sldMkLst>
          <pc:docMk/>
          <pc:sldMk cId="612860175" sldId="262"/>
        </pc:sldMkLst>
        <pc:spChg chg="add mod">
          <ac:chgData name="Correa, Elba" userId="b489489d-58cd-4216-b975-703e4417c468" providerId="ADAL" clId="{8C1ECF34-B3C3-0A40-A642-B9AC08265328}" dt="2024-06-22T01:16:25.645" v="1400" actId="20577"/>
          <ac:spMkLst>
            <pc:docMk/>
            <pc:sldMk cId="612860175" sldId="262"/>
            <ac:spMk id="2" creationId="{0D6CA01D-B9B6-71EB-1589-3B9FBFB9D16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8847C-8895-CB4C-ACB8-002FF272A56D}" type="datetimeFigureOut">
              <a:rPr lang="en-US" smtClean="0"/>
              <a:t>6/21/24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EE0488-9B6B-9B44-A3E8-4E64DCFF199E}" type="slidenum">
              <a:rPr lang="en-US" smtClean="0"/>
              <a:t>‹#›</a:t>
            </a:fld>
            <a:endParaRPr lang="en-US"/>
          </a:p>
        </p:txBody>
      </p:sp>
    </p:spTree>
    <p:extLst>
      <p:ext uri="{BB962C8B-B14F-4D97-AF65-F5344CB8AC3E}">
        <p14:creationId xmlns:p14="http://schemas.microsoft.com/office/powerpoint/2010/main" val="2144345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1F1F1F"/>
                </a:solidFill>
                <a:effectLst/>
                <a:latin typeface="Google Sans"/>
              </a:rPr>
              <a:t>In Agile, teamwork is structured around three key roles. The Product Owner prioritizes features and makes sure the team is building something valuable for the customer. The Scrum Master acts as a facilitator, helping the team follow the Agile process and overcome any obstacles. The Development Team is responsible for building and delivering the product incrementally, collaborating closely to meet project goals. Each role is crucial in ensuring the project's success and delivering value to the customer.</a:t>
            </a:r>
          </a:p>
          <a:p>
            <a:endParaRPr lang="en-US" dirty="0"/>
          </a:p>
        </p:txBody>
      </p:sp>
      <p:sp>
        <p:nvSpPr>
          <p:cNvPr id="4" name="Slide Number Placeholder 3"/>
          <p:cNvSpPr>
            <a:spLocks noGrp="1"/>
          </p:cNvSpPr>
          <p:nvPr>
            <p:ph type="sldNum" sz="quarter" idx="5"/>
          </p:nvPr>
        </p:nvSpPr>
        <p:spPr/>
        <p:txBody>
          <a:bodyPr/>
          <a:lstStyle/>
          <a:p>
            <a:fld id="{49EE0488-9B6B-9B44-A3E8-4E64DCFF199E}" type="slidenum">
              <a:rPr lang="en-US" smtClean="0"/>
              <a:t>2</a:t>
            </a:fld>
            <a:endParaRPr lang="en-US"/>
          </a:p>
        </p:txBody>
      </p:sp>
    </p:spTree>
    <p:extLst>
      <p:ext uri="{BB962C8B-B14F-4D97-AF65-F5344CB8AC3E}">
        <p14:creationId xmlns:p14="http://schemas.microsoft.com/office/powerpoint/2010/main" val="1635921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1F1F1F"/>
                </a:solidFill>
                <a:effectLst/>
                <a:latin typeface="Google Sans"/>
              </a:rPr>
              <a:t>In Agile, we build software in a continuous cycle, not a straight line. It starts with envisioning, where we figure out what to build and what the users need. Then, we plan by creating a list of things to do and figuring out what's most important. Next, we work in short bursts called sprints, where we build small parts of the software and check it regularly. During this time, we also test everything to make sure it works properly. Once it's ready, we release the working software to the users. But we don't stop there! We gather feedback from users and use it to improve the software in the next sprint. This keeps going, ensuring the software always gets better and meets the user's needs.</a:t>
            </a:r>
          </a:p>
          <a:p>
            <a:endParaRPr lang="en-US" dirty="0"/>
          </a:p>
        </p:txBody>
      </p:sp>
      <p:sp>
        <p:nvSpPr>
          <p:cNvPr id="4" name="Slide Number Placeholder 3"/>
          <p:cNvSpPr>
            <a:spLocks noGrp="1"/>
          </p:cNvSpPr>
          <p:nvPr>
            <p:ph type="sldNum" sz="quarter" idx="5"/>
          </p:nvPr>
        </p:nvSpPr>
        <p:spPr/>
        <p:txBody>
          <a:bodyPr/>
          <a:lstStyle/>
          <a:p>
            <a:fld id="{49EE0488-9B6B-9B44-A3E8-4E64DCFF199E}" type="slidenum">
              <a:rPr lang="en-US" smtClean="0"/>
              <a:t>3</a:t>
            </a:fld>
            <a:endParaRPr lang="en-US"/>
          </a:p>
        </p:txBody>
      </p:sp>
    </p:spTree>
    <p:extLst>
      <p:ext uri="{BB962C8B-B14F-4D97-AF65-F5344CB8AC3E}">
        <p14:creationId xmlns:p14="http://schemas.microsoft.com/office/powerpoint/2010/main" val="3873243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method is more of a straight line. It begins with thorough requirements gathering, ensuring everyone is aligned on project goals and user needs. Next, a detailed design is created, outlining the software's structure and functionality. The implementation phase brings the design to life through coding. Rigorous testing follows, identifying and fixing any errors or defects. Once thoroughly tested, the software is deployed to its intended environment. Finally, the maintenance phase ensures the software continues to run smoothly, addressing any issues and making updates as needed. This linear model works best for projects with well-defined, unchanging requirements, but its lack of flexibility can be a challenge when adapting to unexpected changes or evolving user needs.</a:t>
            </a:r>
          </a:p>
          <a:p>
            <a:endParaRPr lang="en-US" dirty="0"/>
          </a:p>
          <a:p>
            <a:r>
              <a:rPr lang="en-US" dirty="0"/>
              <a:t>During the SNHU Travel project, we had a change in the type of destination to having them be centered around ‘rest and relaxation’ which would not have been possible if we used the waterfall approach. </a:t>
            </a:r>
          </a:p>
        </p:txBody>
      </p:sp>
      <p:sp>
        <p:nvSpPr>
          <p:cNvPr id="4" name="Slide Number Placeholder 3"/>
          <p:cNvSpPr>
            <a:spLocks noGrp="1"/>
          </p:cNvSpPr>
          <p:nvPr>
            <p:ph type="sldNum" sz="quarter" idx="5"/>
          </p:nvPr>
        </p:nvSpPr>
        <p:spPr/>
        <p:txBody>
          <a:bodyPr/>
          <a:lstStyle/>
          <a:p>
            <a:fld id="{49EE0488-9B6B-9B44-A3E8-4E64DCFF199E}" type="slidenum">
              <a:rPr lang="en-US" smtClean="0"/>
              <a:t>4</a:t>
            </a:fld>
            <a:endParaRPr lang="en-US"/>
          </a:p>
        </p:txBody>
      </p:sp>
    </p:spTree>
    <p:extLst>
      <p:ext uri="{BB962C8B-B14F-4D97-AF65-F5344CB8AC3E}">
        <p14:creationId xmlns:p14="http://schemas.microsoft.com/office/powerpoint/2010/main" val="370291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will you know which method will work best for your project? </a:t>
            </a:r>
          </a:p>
          <a:p>
            <a:endParaRPr lang="en-US" dirty="0"/>
          </a:p>
          <a:p>
            <a:r>
              <a:rPr lang="en-US" dirty="0"/>
              <a:t>Waterfall is best used when you already have clear plans and when you have rules and terms you HAVE to follow. This method does not allow for changes once you get to the implementation phase. </a:t>
            </a:r>
          </a:p>
          <a:p>
            <a:endParaRPr lang="en-US" dirty="0"/>
          </a:p>
          <a:p>
            <a:r>
              <a:rPr lang="en-US" dirty="0"/>
              <a:t>Agile is best used when you require flexibility and continuously getting feedback to make updates. Factors to consider are requirements, flexibility, team collaboration, and others. </a:t>
            </a:r>
          </a:p>
          <a:p>
            <a:endParaRPr lang="en-US" dirty="0"/>
          </a:p>
          <a:p>
            <a:r>
              <a:rPr lang="en-US" dirty="0"/>
              <a:t>In the SNHU Travel project we used user input in the form of a focus group, we changed our vacation destination which would not have been possible with the waterfall method. The product owner also wanted this app to be released soon which means we would use the agile method to make use of our time and have something ready to deliver by that time. Overall, there are many factors to consider and I hope you got a better understanding of each method to make your decision wisely. </a:t>
            </a:r>
          </a:p>
        </p:txBody>
      </p:sp>
      <p:sp>
        <p:nvSpPr>
          <p:cNvPr id="4" name="Slide Number Placeholder 3"/>
          <p:cNvSpPr>
            <a:spLocks noGrp="1"/>
          </p:cNvSpPr>
          <p:nvPr>
            <p:ph type="sldNum" sz="quarter" idx="5"/>
          </p:nvPr>
        </p:nvSpPr>
        <p:spPr/>
        <p:txBody>
          <a:bodyPr/>
          <a:lstStyle/>
          <a:p>
            <a:fld id="{49EE0488-9B6B-9B44-A3E8-4E64DCFF199E}" type="slidenum">
              <a:rPr lang="en-US" smtClean="0"/>
              <a:t>5</a:t>
            </a:fld>
            <a:endParaRPr lang="en-US"/>
          </a:p>
        </p:txBody>
      </p:sp>
    </p:spTree>
    <p:extLst>
      <p:ext uri="{BB962C8B-B14F-4D97-AF65-F5344CB8AC3E}">
        <p14:creationId xmlns:p14="http://schemas.microsoft.com/office/powerpoint/2010/main" val="3286274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6/21/24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021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6/21/24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253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6/21/24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359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6/21/24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789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6/21/24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6573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6/21/24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1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6/21/24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757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6/21/24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5577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6/21/24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158161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6/21/24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7316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6/21/24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787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6/21/24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138490485"/>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title 2">
            <a:extLst>
              <a:ext uri="{FF2B5EF4-FFF2-40B4-BE49-F238E27FC236}">
                <a16:creationId xmlns:a16="http://schemas.microsoft.com/office/drawing/2014/main" id="{62562463-2D45-4687-0834-E23C984228DA}"/>
              </a:ext>
            </a:extLst>
          </p:cNvPr>
          <p:cNvSpPr>
            <a:spLocks noGrp="1"/>
          </p:cNvSpPr>
          <p:nvPr>
            <p:ph type="subTitle" idx="1"/>
          </p:nvPr>
        </p:nvSpPr>
        <p:spPr>
          <a:xfrm>
            <a:off x="4739751" y="4283239"/>
            <a:ext cx="6479629" cy="1475177"/>
          </a:xfrm>
        </p:spPr>
        <p:txBody>
          <a:bodyPr>
            <a:normAutofit/>
          </a:bodyPr>
          <a:lstStyle/>
          <a:p>
            <a:r>
              <a:rPr lang="en-US" dirty="0"/>
              <a:t>By: Elba Correa</a:t>
            </a:r>
          </a:p>
        </p:txBody>
      </p:sp>
      <p:pic>
        <p:nvPicPr>
          <p:cNvPr id="4" name="Picture 3" descr="An abstract genetic concept">
            <a:extLst>
              <a:ext uri="{FF2B5EF4-FFF2-40B4-BE49-F238E27FC236}">
                <a16:creationId xmlns:a16="http://schemas.microsoft.com/office/drawing/2014/main" id="{01F87CAD-F81A-0AD9-AB38-B77E656D3BD2}"/>
              </a:ext>
            </a:extLst>
          </p:cNvPr>
          <p:cNvPicPr>
            <a:picLocks noChangeAspect="1"/>
          </p:cNvPicPr>
          <p:nvPr/>
        </p:nvPicPr>
        <p:blipFill rotWithShape="1">
          <a:blip r:embed="rId2"/>
          <a:srcRect l="22070" r="17077"/>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41A5327-A20B-6A1E-92AE-91862D8B965E}"/>
              </a:ext>
            </a:extLst>
          </p:cNvPr>
          <p:cNvSpPr txBox="1"/>
          <p:nvPr/>
        </p:nvSpPr>
        <p:spPr>
          <a:xfrm>
            <a:off x="4453960" y="1259509"/>
            <a:ext cx="6191462" cy="1723549"/>
          </a:xfrm>
          <a:prstGeom prst="rect">
            <a:avLst/>
          </a:prstGeom>
          <a:noFill/>
        </p:spPr>
        <p:txBody>
          <a:bodyPr wrap="square" rtlCol="0">
            <a:spAutoFit/>
          </a:bodyPr>
          <a:lstStyle/>
          <a:p>
            <a:pPr rtl="0"/>
            <a:r>
              <a:rPr lang="en-US" sz="4400" b="1" dirty="0">
                <a:solidFill>
                  <a:srgbClr val="1F1F1F"/>
                </a:solidFill>
                <a:latin typeface="Google Sans"/>
              </a:rPr>
              <a:t>Scrum Agile and Waterfall</a:t>
            </a:r>
          </a:p>
          <a:p>
            <a:pPr rtl="0"/>
            <a:r>
              <a:rPr lang="en-US" sz="4400" b="1" dirty="0">
                <a:solidFill>
                  <a:srgbClr val="1F1F1F"/>
                </a:solidFill>
                <a:effectLst/>
                <a:latin typeface="Google Sans"/>
              </a:rPr>
              <a:t>Overview </a:t>
            </a:r>
            <a:endParaRPr lang="en-US" sz="4400" dirty="0">
              <a:solidFill>
                <a:srgbClr val="1F1F1F"/>
              </a:solidFill>
              <a:effectLst/>
              <a:latin typeface="Google Sans"/>
            </a:endParaRPr>
          </a:p>
          <a:p>
            <a:endParaRPr lang="en-US" dirty="0"/>
          </a:p>
        </p:txBody>
      </p:sp>
    </p:spTree>
    <p:extLst>
      <p:ext uri="{BB962C8B-B14F-4D97-AF65-F5344CB8AC3E}">
        <p14:creationId xmlns:p14="http://schemas.microsoft.com/office/powerpoint/2010/main" val="3752169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63B46D-4CDF-6818-4161-15464716C9B8}"/>
              </a:ext>
            </a:extLst>
          </p:cNvPr>
          <p:cNvPicPr>
            <a:picLocks noChangeAspect="1"/>
          </p:cNvPicPr>
          <p:nvPr/>
        </p:nvPicPr>
        <p:blipFill>
          <a:blip r:embed="rId3"/>
          <a:stretch>
            <a:fillRect/>
          </a:stretch>
        </p:blipFill>
        <p:spPr>
          <a:xfrm>
            <a:off x="369855" y="2213113"/>
            <a:ext cx="6469474" cy="3459886"/>
          </a:xfrm>
          <a:prstGeom prst="rect">
            <a:avLst/>
          </a:prstGeom>
        </p:spPr>
      </p:pic>
      <p:sp>
        <p:nvSpPr>
          <p:cNvPr id="4" name="TextBox 3">
            <a:extLst>
              <a:ext uri="{FF2B5EF4-FFF2-40B4-BE49-F238E27FC236}">
                <a16:creationId xmlns:a16="http://schemas.microsoft.com/office/drawing/2014/main" id="{3F6A4A84-0F09-2193-3EF2-010E3A8CE6C3}"/>
              </a:ext>
            </a:extLst>
          </p:cNvPr>
          <p:cNvSpPr txBox="1"/>
          <p:nvPr/>
        </p:nvSpPr>
        <p:spPr>
          <a:xfrm>
            <a:off x="7303911" y="440267"/>
            <a:ext cx="4267200" cy="6186309"/>
          </a:xfrm>
          <a:prstGeom prst="rect">
            <a:avLst/>
          </a:prstGeom>
          <a:noFill/>
        </p:spPr>
        <p:txBody>
          <a:bodyPr wrap="square" rtlCol="0">
            <a:spAutoFit/>
          </a:bodyPr>
          <a:lstStyle/>
          <a:p>
            <a:pPr rtl="0">
              <a:lnSpc>
                <a:spcPct val="150000"/>
              </a:lnSpc>
            </a:pPr>
            <a:r>
              <a:rPr lang="en-US" b="1" dirty="0">
                <a:solidFill>
                  <a:srgbClr val="1F1F1F"/>
                </a:solidFill>
                <a:effectLst/>
                <a:latin typeface="Google Sans"/>
              </a:rPr>
              <a:t>Product Owner:</a:t>
            </a:r>
            <a:endParaRPr lang="en-US" dirty="0">
              <a:solidFill>
                <a:srgbClr val="1F1F1F"/>
              </a:solidFill>
              <a:effectLst/>
              <a:latin typeface="Google Sans"/>
            </a:endParaRPr>
          </a:p>
          <a:p>
            <a:pPr rtl="0">
              <a:lnSpc>
                <a:spcPct val="150000"/>
              </a:lnSpc>
              <a:buFont typeface="Arial" panose="020B0604020202020204" pitchFamily="34" charset="0"/>
              <a:buChar char="•"/>
            </a:pPr>
            <a:r>
              <a:rPr lang="en-US" dirty="0">
                <a:solidFill>
                  <a:srgbClr val="1F1F1F"/>
                </a:solidFill>
                <a:effectLst/>
                <a:latin typeface="Google Sans"/>
              </a:rPr>
              <a:t>Defines and prioritizes the product backlog</a:t>
            </a:r>
          </a:p>
          <a:p>
            <a:pPr rtl="0">
              <a:lnSpc>
                <a:spcPct val="150000"/>
              </a:lnSpc>
              <a:buFont typeface="Arial" panose="020B0604020202020204" pitchFamily="34" charset="0"/>
              <a:buChar char="•"/>
            </a:pPr>
            <a:r>
              <a:rPr lang="en-US" dirty="0">
                <a:solidFill>
                  <a:srgbClr val="1F1F1F"/>
                </a:solidFill>
                <a:effectLst/>
                <a:latin typeface="Google Sans"/>
              </a:rPr>
              <a:t>Voice of the customer</a:t>
            </a:r>
          </a:p>
          <a:p>
            <a:pPr rtl="0">
              <a:lnSpc>
                <a:spcPct val="150000"/>
              </a:lnSpc>
              <a:buFont typeface="Arial" panose="020B0604020202020204" pitchFamily="34" charset="0"/>
              <a:buChar char="•"/>
            </a:pPr>
            <a:r>
              <a:rPr lang="en-US" dirty="0">
                <a:solidFill>
                  <a:srgbClr val="1F1F1F"/>
                </a:solidFill>
                <a:effectLst/>
                <a:latin typeface="Google Sans"/>
              </a:rPr>
              <a:t>Maximizes product value</a:t>
            </a:r>
          </a:p>
          <a:p>
            <a:pPr rtl="0">
              <a:lnSpc>
                <a:spcPct val="150000"/>
              </a:lnSpc>
            </a:pPr>
            <a:endParaRPr lang="en-US" dirty="0">
              <a:solidFill>
                <a:srgbClr val="1F1F1F"/>
              </a:solidFill>
              <a:effectLst/>
              <a:latin typeface="Google Sans"/>
            </a:endParaRPr>
          </a:p>
          <a:p>
            <a:pPr rtl="0">
              <a:lnSpc>
                <a:spcPct val="150000"/>
              </a:lnSpc>
            </a:pPr>
            <a:r>
              <a:rPr lang="en-US" b="1" dirty="0">
                <a:solidFill>
                  <a:srgbClr val="1F1F1F"/>
                </a:solidFill>
                <a:effectLst/>
                <a:latin typeface="Google Sans"/>
              </a:rPr>
              <a:t>Scrum Master:</a:t>
            </a:r>
            <a:endParaRPr lang="en-US" dirty="0">
              <a:solidFill>
                <a:srgbClr val="1F1F1F"/>
              </a:solidFill>
              <a:effectLst/>
              <a:latin typeface="Google Sans"/>
            </a:endParaRPr>
          </a:p>
          <a:p>
            <a:pPr rtl="0">
              <a:lnSpc>
                <a:spcPct val="150000"/>
              </a:lnSpc>
              <a:buFont typeface="Arial" panose="020B0604020202020204" pitchFamily="34" charset="0"/>
              <a:buChar char="•"/>
            </a:pPr>
            <a:r>
              <a:rPr lang="en-US" dirty="0">
                <a:solidFill>
                  <a:srgbClr val="1F1F1F"/>
                </a:solidFill>
                <a:latin typeface="Google Sans"/>
              </a:rPr>
              <a:t>L</a:t>
            </a:r>
            <a:r>
              <a:rPr lang="en-US" dirty="0">
                <a:solidFill>
                  <a:srgbClr val="1F1F1F"/>
                </a:solidFill>
                <a:effectLst/>
                <a:latin typeface="Google Sans"/>
              </a:rPr>
              <a:t>eader for the team</a:t>
            </a:r>
          </a:p>
          <a:p>
            <a:pPr rtl="0">
              <a:lnSpc>
                <a:spcPct val="150000"/>
              </a:lnSpc>
              <a:buFont typeface="Arial" panose="020B0604020202020204" pitchFamily="34" charset="0"/>
              <a:buChar char="•"/>
            </a:pPr>
            <a:r>
              <a:rPr lang="en-US" dirty="0">
                <a:solidFill>
                  <a:srgbClr val="1F1F1F"/>
                </a:solidFill>
                <a:effectLst/>
                <a:latin typeface="Google Sans"/>
              </a:rPr>
              <a:t>Facilitates Scrum processes and events</a:t>
            </a:r>
          </a:p>
          <a:p>
            <a:pPr rtl="0">
              <a:lnSpc>
                <a:spcPct val="150000"/>
              </a:lnSpc>
              <a:buFont typeface="Arial" panose="020B0604020202020204" pitchFamily="34" charset="0"/>
              <a:buChar char="•"/>
            </a:pPr>
            <a:r>
              <a:rPr lang="en-US" dirty="0">
                <a:solidFill>
                  <a:srgbClr val="1F1F1F"/>
                </a:solidFill>
                <a:effectLst/>
                <a:latin typeface="Google Sans"/>
              </a:rPr>
              <a:t>Removes impediments to progress</a:t>
            </a:r>
          </a:p>
          <a:p>
            <a:pPr rtl="0">
              <a:lnSpc>
                <a:spcPct val="150000"/>
              </a:lnSpc>
            </a:pPr>
            <a:endParaRPr lang="en-US" dirty="0">
              <a:solidFill>
                <a:srgbClr val="1F1F1F"/>
              </a:solidFill>
              <a:effectLst/>
              <a:latin typeface="Google Sans"/>
            </a:endParaRPr>
          </a:p>
          <a:p>
            <a:pPr rtl="0">
              <a:lnSpc>
                <a:spcPct val="150000"/>
              </a:lnSpc>
            </a:pPr>
            <a:r>
              <a:rPr lang="en-US" b="1" dirty="0">
                <a:solidFill>
                  <a:srgbClr val="1F1F1F"/>
                </a:solidFill>
                <a:effectLst/>
                <a:latin typeface="Google Sans"/>
              </a:rPr>
              <a:t>Development Team:</a:t>
            </a:r>
            <a:endParaRPr lang="en-US" dirty="0">
              <a:solidFill>
                <a:srgbClr val="1F1F1F"/>
              </a:solidFill>
              <a:effectLst/>
              <a:latin typeface="Google Sans"/>
            </a:endParaRPr>
          </a:p>
          <a:p>
            <a:pPr rtl="0">
              <a:lnSpc>
                <a:spcPct val="150000"/>
              </a:lnSpc>
              <a:buFont typeface="Arial" panose="020B0604020202020204" pitchFamily="34" charset="0"/>
              <a:buChar char="•"/>
            </a:pPr>
            <a:r>
              <a:rPr lang="en-US" dirty="0">
                <a:solidFill>
                  <a:srgbClr val="1F1F1F"/>
                </a:solidFill>
                <a:effectLst/>
                <a:latin typeface="Google Sans"/>
              </a:rPr>
              <a:t>Delivers working product increments</a:t>
            </a:r>
          </a:p>
          <a:p>
            <a:pPr rtl="0">
              <a:lnSpc>
                <a:spcPct val="150000"/>
              </a:lnSpc>
              <a:buFont typeface="Arial" panose="020B0604020202020204" pitchFamily="34" charset="0"/>
              <a:buChar char="•"/>
            </a:pPr>
            <a:r>
              <a:rPr lang="en-US" dirty="0">
                <a:solidFill>
                  <a:srgbClr val="1F1F1F"/>
                </a:solidFill>
                <a:effectLst/>
                <a:latin typeface="Google Sans"/>
              </a:rPr>
              <a:t>Self-organizing and cross-functional</a:t>
            </a:r>
          </a:p>
          <a:p>
            <a:pPr rtl="0">
              <a:lnSpc>
                <a:spcPct val="150000"/>
              </a:lnSpc>
              <a:buFont typeface="Arial" panose="020B0604020202020204" pitchFamily="34" charset="0"/>
              <a:buChar char="•"/>
            </a:pPr>
            <a:r>
              <a:rPr lang="en-US" dirty="0">
                <a:solidFill>
                  <a:srgbClr val="1F1F1F"/>
                </a:solidFill>
                <a:effectLst/>
                <a:latin typeface="Google Sans"/>
              </a:rPr>
              <a:t>Collaborates to plan and execute work</a:t>
            </a:r>
          </a:p>
          <a:p>
            <a:endParaRPr lang="en-US" dirty="0"/>
          </a:p>
        </p:txBody>
      </p:sp>
      <p:sp>
        <p:nvSpPr>
          <p:cNvPr id="5" name="TextBox 4">
            <a:extLst>
              <a:ext uri="{FF2B5EF4-FFF2-40B4-BE49-F238E27FC236}">
                <a16:creationId xmlns:a16="http://schemas.microsoft.com/office/drawing/2014/main" id="{E4BF693D-1E07-5DCD-0962-EBF0E35CAD2D}"/>
              </a:ext>
            </a:extLst>
          </p:cNvPr>
          <p:cNvSpPr txBox="1"/>
          <p:nvPr/>
        </p:nvSpPr>
        <p:spPr>
          <a:xfrm>
            <a:off x="0" y="276741"/>
            <a:ext cx="11717866" cy="800219"/>
          </a:xfrm>
          <a:prstGeom prst="rect">
            <a:avLst/>
          </a:prstGeom>
          <a:noFill/>
        </p:spPr>
        <p:txBody>
          <a:bodyPr wrap="square" rtlCol="0">
            <a:spAutoFit/>
          </a:bodyPr>
          <a:lstStyle/>
          <a:p>
            <a:pPr rtl="0"/>
            <a:r>
              <a:rPr lang="en-US" sz="2800" b="1" dirty="0">
                <a:solidFill>
                  <a:srgbClr val="1F1F1F"/>
                </a:solidFill>
                <a:effectLst/>
                <a:latin typeface="Google Sans"/>
              </a:rPr>
              <a:t>Agile Roles:</a:t>
            </a:r>
            <a:endParaRPr lang="en-US" sz="2800" dirty="0">
              <a:solidFill>
                <a:srgbClr val="1F1F1F"/>
              </a:solidFill>
              <a:effectLst/>
              <a:latin typeface="Google Sans"/>
            </a:endParaRPr>
          </a:p>
          <a:p>
            <a:endParaRPr lang="en-US" dirty="0"/>
          </a:p>
        </p:txBody>
      </p:sp>
    </p:spTree>
    <p:extLst>
      <p:ext uri="{BB962C8B-B14F-4D97-AF65-F5344CB8AC3E}">
        <p14:creationId xmlns:p14="http://schemas.microsoft.com/office/powerpoint/2010/main" val="3824099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7DB69D-2D59-5D78-385E-67371AFCB3D0}"/>
              </a:ext>
            </a:extLst>
          </p:cNvPr>
          <p:cNvSpPr txBox="1"/>
          <p:nvPr/>
        </p:nvSpPr>
        <p:spPr>
          <a:xfrm>
            <a:off x="0" y="276741"/>
            <a:ext cx="11717866" cy="800219"/>
          </a:xfrm>
          <a:prstGeom prst="rect">
            <a:avLst/>
          </a:prstGeom>
          <a:noFill/>
        </p:spPr>
        <p:txBody>
          <a:bodyPr wrap="square" rtlCol="0">
            <a:spAutoFit/>
          </a:bodyPr>
          <a:lstStyle/>
          <a:p>
            <a:pPr rtl="0"/>
            <a:r>
              <a:rPr lang="en-US" sz="2800" b="1" dirty="0">
                <a:solidFill>
                  <a:srgbClr val="1F1F1F"/>
                </a:solidFill>
                <a:effectLst/>
                <a:latin typeface="Google Sans"/>
              </a:rPr>
              <a:t>Agile SDLC Phases:</a:t>
            </a:r>
            <a:endParaRPr lang="en-US" sz="2800" dirty="0">
              <a:solidFill>
                <a:srgbClr val="1F1F1F"/>
              </a:solidFill>
              <a:effectLst/>
              <a:latin typeface="Google Sans"/>
            </a:endParaRPr>
          </a:p>
          <a:p>
            <a:endParaRPr lang="en-US" dirty="0"/>
          </a:p>
        </p:txBody>
      </p:sp>
      <p:graphicFrame>
        <p:nvGraphicFramePr>
          <p:cNvPr id="3" name="Table 2">
            <a:extLst>
              <a:ext uri="{FF2B5EF4-FFF2-40B4-BE49-F238E27FC236}">
                <a16:creationId xmlns:a16="http://schemas.microsoft.com/office/drawing/2014/main" id="{57A50FDE-2897-27E1-FF55-AD1851C37319}"/>
              </a:ext>
            </a:extLst>
          </p:cNvPr>
          <p:cNvGraphicFramePr>
            <a:graphicFrameLocks noGrp="1"/>
          </p:cNvGraphicFramePr>
          <p:nvPr>
            <p:extLst>
              <p:ext uri="{D42A27DB-BD31-4B8C-83A1-F6EECF244321}">
                <p14:modId xmlns:p14="http://schemas.microsoft.com/office/powerpoint/2010/main" val="3208290583"/>
              </p:ext>
            </p:extLst>
          </p:nvPr>
        </p:nvGraphicFramePr>
        <p:xfrm>
          <a:off x="50800" y="1076960"/>
          <a:ext cx="12090399" cy="414528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3219134427"/>
                    </a:ext>
                  </a:extLst>
                </a:gridCol>
                <a:gridCol w="1727200">
                  <a:extLst>
                    <a:ext uri="{9D8B030D-6E8A-4147-A177-3AD203B41FA5}">
                      <a16:colId xmlns:a16="http://schemas.microsoft.com/office/drawing/2014/main" val="3577198545"/>
                    </a:ext>
                  </a:extLst>
                </a:gridCol>
                <a:gridCol w="1727200">
                  <a:extLst>
                    <a:ext uri="{9D8B030D-6E8A-4147-A177-3AD203B41FA5}">
                      <a16:colId xmlns:a16="http://schemas.microsoft.com/office/drawing/2014/main" val="3849355905"/>
                    </a:ext>
                  </a:extLst>
                </a:gridCol>
                <a:gridCol w="1854339">
                  <a:extLst>
                    <a:ext uri="{9D8B030D-6E8A-4147-A177-3AD203B41FA5}">
                      <a16:colId xmlns:a16="http://schemas.microsoft.com/office/drawing/2014/main" val="2961461520"/>
                    </a:ext>
                  </a:extLst>
                </a:gridCol>
                <a:gridCol w="1600060">
                  <a:extLst>
                    <a:ext uri="{9D8B030D-6E8A-4147-A177-3AD203B41FA5}">
                      <a16:colId xmlns:a16="http://schemas.microsoft.com/office/drawing/2014/main" val="4175874927"/>
                    </a:ext>
                  </a:extLst>
                </a:gridCol>
                <a:gridCol w="1727200">
                  <a:extLst>
                    <a:ext uri="{9D8B030D-6E8A-4147-A177-3AD203B41FA5}">
                      <a16:colId xmlns:a16="http://schemas.microsoft.com/office/drawing/2014/main" val="2300410356"/>
                    </a:ext>
                  </a:extLst>
                </a:gridCol>
                <a:gridCol w="1727200">
                  <a:extLst>
                    <a:ext uri="{9D8B030D-6E8A-4147-A177-3AD203B41FA5}">
                      <a16:colId xmlns:a16="http://schemas.microsoft.com/office/drawing/2014/main" val="2898909064"/>
                    </a:ext>
                  </a:extLst>
                </a:gridCol>
              </a:tblGrid>
              <a:tr h="627385">
                <a:tc>
                  <a:txBody>
                    <a:bodyPr/>
                    <a:lstStyle/>
                    <a:p>
                      <a:r>
                        <a:rPr lang="en-US" b="1" dirty="0">
                          <a:solidFill>
                            <a:srgbClr val="1F1F1F"/>
                          </a:solidFill>
                          <a:effectLst/>
                          <a:latin typeface="Google Sans"/>
                        </a:rPr>
                        <a:t>Envision</a:t>
                      </a:r>
                      <a:endParaRPr lang="en-US" dirty="0"/>
                    </a:p>
                  </a:txBody>
                  <a:tcPr/>
                </a:tc>
                <a:tc>
                  <a:txBody>
                    <a:bodyPr/>
                    <a:lstStyle/>
                    <a:p>
                      <a:r>
                        <a:rPr lang="en-US" b="1" dirty="0">
                          <a:solidFill>
                            <a:srgbClr val="1F1F1F"/>
                          </a:solidFill>
                          <a:effectLst/>
                          <a:latin typeface="Google Sans"/>
                        </a:rPr>
                        <a:t>Planning</a:t>
                      </a:r>
                      <a:endParaRPr lang="en-US" dirty="0"/>
                    </a:p>
                  </a:txBody>
                  <a:tcPr/>
                </a:tc>
                <a:tc>
                  <a:txBody>
                    <a:bodyPr/>
                    <a:lstStyle/>
                    <a:p>
                      <a:r>
                        <a:rPr lang="en-US" b="1" dirty="0">
                          <a:solidFill>
                            <a:srgbClr val="1F1F1F"/>
                          </a:solidFill>
                          <a:effectLst/>
                          <a:latin typeface="Google Sans"/>
                        </a:rPr>
                        <a:t>Sprints</a:t>
                      </a:r>
                      <a:endParaRPr lang="en-US" dirty="0"/>
                    </a:p>
                  </a:txBody>
                  <a:tcPr/>
                </a:tc>
                <a:tc>
                  <a:txBody>
                    <a:bodyPr/>
                    <a:lstStyle/>
                    <a:p>
                      <a:r>
                        <a:rPr lang="en-US" b="1" dirty="0">
                          <a:solidFill>
                            <a:srgbClr val="1F1F1F"/>
                          </a:solidFill>
                          <a:effectLst/>
                          <a:latin typeface="Google Sans"/>
                        </a:rPr>
                        <a:t>Testing/QA</a:t>
                      </a:r>
                      <a:endParaRPr lang="en-US" dirty="0"/>
                    </a:p>
                  </a:txBody>
                  <a:tcPr/>
                </a:tc>
                <a:tc>
                  <a:txBody>
                    <a:bodyPr/>
                    <a:lstStyle/>
                    <a:p>
                      <a:r>
                        <a:rPr lang="en-US" b="1" dirty="0">
                          <a:solidFill>
                            <a:srgbClr val="1F1F1F"/>
                          </a:solidFill>
                          <a:effectLst/>
                          <a:latin typeface="Google Sans"/>
                        </a:rPr>
                        <a:t>Release</a:t>
                      </a:r>
                      <a:endParaRPr lang="en-US" dirty="0"/>
                    </a:p>
                  </a:txBody>
                  <a:tcPr/>
                </a:tc>
                <a:tc>
                  <a:txBody>
                    <a:bodyPr/>
                    <a:lstStyle/>
                    <a:p>
                      <a:r>
                        <a:rPr lang="en-US" b="1" dirty="0">
                          <a:solidFill>
                            <a:srgbClr val="1F1F1F"/>
                          </a:solidFill>
                          <a:effectLst/>
                          <a:latin typeface="Google Sans"/>
                        </a:rPr>
                        <a:t>Feedback/Retrospective</a:t>
                      </a:r>
                      <a:endParaRPr lang="en-US" dirty="0"/>
                    </a:p>
                  </a:txBody>
                  <a:tcPr/>
                </a:tc>
                <a:tc>
                  <a:txBody>
                    <a:bodyPr/>
                    <a:lstStyle/>
                    <a:p>
                      <a:r>
                        <a:rPr lang="en-US" b="1" dirty="0">
                          <a:solidFill>
                            <a:srgbClr val="1F1F1F"/>
                          </a:solidFill>
                          <a:effectLst/>
                          <a:latin typeface="Google Sans"/>
                        </a:rPr>
                        <a:t>Maintenance/Operations</a:t>
                      </a:r>
                      <a:endParaRPr lang="en-US" dirty="0"/>
                    </a:p>
                  </a:txBody>
                  <a:tcPr/>
                </a:tc>
                <a:extLst>
                  <a:ext uri="{0D108BD9-81ED-4DB2-BD59-A6C34878D82A}">
                    <a16:rowId xmlns:a16="http://schemas.microsoft.com/office/drawing/2014/main" val="424232815"/>
                  </a:ext>
                </a:extLst>
              </a:tr>
              <a:tr h="3418662">
                <a:tc>
                  <a:txBody>
                    <a:bodyPr/>
                    <a:lstStyle/>
                    <a:p>
                      <a:pPr marL="285750" lvl="0" indent="-285750" rtl="0">
                        <a:buFont typeface="Arial" panose="020B0604020202020204" pitchFamily="34" charset="0"/>
                        <a:buChar char="•"/>
                      </a:pPr>
                      <a:r>
                        <a:rPr lang="en-US" sz="1600" dirty="0">
                          <a:solidFill>
                            <a:srgbClr val="1F1F1F"/>
                          </a:solidFill>
                          <a:effectLst/>
                          <a:latin typeface="Google Sans"/>
                        </a:rPr>
                        <a:t>Define project scope and goals.</a:t>
                      </a:r>
                    </a:p>
                    <a:p>
                      <a:pPr marL="285750" lvl="0" indent="-285750" rtl="0">
                        <a:buFont typeface="Arial" panose="020B0604020202020204" pitchFamily="34" charset="0"/>
                        <a:buChar char="•"/>
                      </a:pPr>
                      <a:endParaRPr lang="en-US" sz="1600" dirty="0">
                        <a:solidFill>
                          <a:srgbClr val="1F1F1F"/>
                        </a:solidFill>
                        <a:effectLst/>
                        <a:latin typeface="Google Sans"/>
                      </a:endParaRPr>
                    </a:p>
                    <a:p>
                      <a:pPr marL="285750" lvl="0" indent="-285750" rtl="0">
                        <a:buFont typeface="Arial" panose="020B0604020202020204" pitchFamily="34" charset="0"/>
                        <a:buChar char="•"/>
                      </a:pPr>
                      <a:r>
                        <a:rPr lang="en-US" sz="1600" dirty="0">
                          <a:solidFill>
                            <a:srgbClr val="1F1F1F"/>
                          </a:solidFill>
                          <a:effectLst/>
                          <a:latin typeface="Google Sans"/>
                        </a:rPr>
                        <a:t>Align stakeholder expectations.</a:t>
                      </a:r>
                    </a:p>
                    <a:p>
                      <a:endParaRPr lang="en-US" sz="1600" dirty="0"/>
                    </a:p>
                  </a:txBody>
                  <a:tcPr/>
                </a:tc>
                <a:tc>
                  <a:txBody>
                    <a:bodyPr/>
                    <a:lstStyle/>
                    <a:p>
                      <a:pPr marL="285750" lvl="0" indent="-285750" rtl="0">
                        <a:buFont typeface="Arial" panose="020B0604020202020204" pitchFamily="34" charset="0"/>
                        <a:buChar char="•"/>
                      </a:pPr>
                      <a:r>
                        <a:rPr lang="en-US" sz="1600" dirty="0">
                          <a:solidFill>
                            <a:srgbClr val="1F1F1F"/>
                          </a:solidFill>
                          <a:effectLst/>
                          <a:latin typeface="Google Sans"/>
                        </a:rPr>
                        <a:t>Create and prioritize the product backlog.</a:t>
                      </a:r>
                    </a:p>
                    <a:p>
                      <a:pPr marL="285750" lvl="0" indent="-285750" rtl="0">
                        <a:buFont typeface="Arial" panose="020B0604020202020204" pitchFamily="34" charset="0"/>
                        <a:buChar char="•"/>
                      </a:pPr>
                      <a:endParaRPr lang="en-US" sz="1600" dirty="0">
                        <a:solidFill>
                          <a:srgbClr val="1F1F1F"/>
                        </a:solidFill>
                        <a:effectLst/>
                        <a:latin typeface="Google Sans"/>
                      </a:endParaRPr>
                    </a:p>
                    <a:p>
                      <a:pPr marL="285750" lvl="0" indent="-285750" rtl="0">
                        <a:buFont typeface="Arial" panose="020B0604020202020204" pitchFamily="34" charset="0"/>
                        <a:buChar char="•"/>
                      </a:pPr>
                      <a:r>
                        <a:rPr lang="en-US" sz="1600" dirty="0">
                          <a:solidFill>
                            <a:srgbClr val="1F1F1F"/>
                          </a:solidFill>
                          <a:effectLst/>
                          <a:latin typeface="Google Sans"/>
                        </a:rPr>
                        <a:t>Define and estimate user stories.</a:t>
                      </a:r>
                    </a:p>
                    <a:p>
                      <a:endParaRPr lang="en-US" sz="1600" dirty="0"/>
                    </a:p>
                  </a:txBody>
                  <a:tcPr/>
                </a:tc>
                <a:tc>
                  <a:txBody>
                    <a:bodyPr/>
                    <a:lstStyle/>
                    <a:p>
                      <a:pPr marL="285750" lvl="0" indent="-285750" rtl="0">
                        <a:buFont typeface="Arial" panose="020B0604020202020204" pitchFamily="34" charset="0"/>
                        <a:buChar char="•"/>
                      </a:pPr>
                      <a:r>
                        <a:rPr lang="en-US" sz="1600" dirty="0">
                          <a:solidFill>
                            <a:srgbClr val="1F1F1F"/>
                          </a:solidFill>
                          <a:effectLst/>
                          <a:latin typeface="Google Sans"/>
                        </a:rPr>
                        <a:t>Deliver working software increments.</a:t>
                      </a:r>
                    </a:p>
                    <a:p>
                      <a:pPr marL="285750" lvl="0" indent="-285750" rtl="0">
                        <a:buFont typeface="Arial" panose="020B0604020202020204" pitchFamily="34" charset="0"/>
                        <a:buChar char="•"/>
                      </a:pPr>
                      <a:endParaRPr lang="en-US" sz="1600" dirty="0">
                        <a:solidFill>
                          <a:srgbClr val="1F1F1F"/>
                        </a:solidFill>
                        <a:effectLst/>
                        <a:latin typeface="Google Sans"/>
                      </a:endParaRPr>
                    </a:p>
                    <a:p>
                      <a:pPr marL="285750" lvl="0" indent="-285750" rtl="0">
                        <a:buFont typeface="Arial" panose="020B0604020202020204" pitchFamily="34" charset="0"/>
                        <a:buChar char="•"/>
                      </a:pPr>
                      <a:r>
                        <a:rPr lang="en-US" sz="1600" dirty="0">
                          <a:solidFill>
                            <a:srgbClr val="1F1F1F"/>
                          </a:solidFill>
                          <a:effectLst/>
                          <a:latin typeface="Google Sans"/>
                        </a:rPr>
                        <a:t>Daily stand-ups for alignment.</a:t>
                      </a:r>
                    </a:p>
                    <a:p>
                      <a:pPr marL="285750" lvl="0" indent="-285750" rtl="0">
                        <a:buFont typeface="Arial" panose="020B0604020202020204" pitchFamily="34" charset="0"/>
                        <a:buChar char="•"/>
                      </a:pPr>
                      <a:endParaRPr lang="en-US" sz="1600" dirty="0">
                        <a:solidFill>
                          <a:srgbClr val="1F1F1F"/>
                        </a:solidFill>
                        <a:effectLst/>
                        <a:latin typeface="Google Sans"/>
                      </a:endParaRPr>
                    </a:p>
                    <a:p>
                      <a:pPr marL="285750" lvl="0" indent="-285750" rtl="0">
                        <a:buFont typeface="Arial" panose="020B0604020202020204" pitchFamily="34" charset="0"/>
                        <a:buChar char="•"/>
                      </a:pPr>
                      <a:r>
                        <a:rPr lang="en-US" sz="1600" dirty="0">
                          <a:solidFill>
                            <a:srgbClr val="1F1F1F"/>
                          </a:solidFill>
                          <a:effectLst/>
                          <a:latin typeface="Google Sans"/>
                        </a:rPr>
                        <a:t>Continuous code reviews and testing</a:t>
                      </a:r>
                      <a:endParaRPr lang="en-US" sz="1600" dirty="0"/>
                    </a:p>
                  </a:txBody>
                  <a:tcPr/>
                </a:tc>
                <a:tc>
                  <a:txBody>
                    <a:bodyPr/>
                    <a:lstStyle/>
                    <a:p>
                      <a:pPr marL="285750" lvl="0" indent="-285750" rtl="0">
                        <a:buFont typeface="Arial" panose="020B0604020202020204" pitchFamily="34" charset="0"/>
                        <a:buChar char="•"/>
                      </a:pPr>
                      <a:r>
                        <a:rPr lang="en-US" sz="1600" dirty="0">
                          <a:solidFill>
                            <a:srgbClr val="1F1F1F"/>
                          </a:solidFill>
                          <a:effectLst/>
                          <a:latin typeface="Google Sans"/>
                        </a:rPr>
                        <a:t>Integrate testing throughout development.</a:t>
                      </a:r>
                    </a:p>
                    <a:p>
                      <a:pPr marL="285750" lvl="0" indent="-285750" rtl="0">
                        <a:buFont typeface="Arial" panose="020B0604020202020204" pitchFamily="34" charset="0"/>
                        <a:buChar char="•"/>
                      </a:pPr>
                      <a:endParaRPr lang="en-US" sz="1600" dirty="0">
                        <a:solidFill>
                          <a:srgbClr val="1F1F1F"/>
                        </a:solidFill>
                        <a:effectLst/>
                        <a:latin typeface="Google Sans"/>
                      </a:endParaRPr>
                    </a:p>
                    <a:p>
                      <a:pPr marL="285750" lvl="0" indent="-285750" rtl="0">
                        <a:buFont typeface="Arial" panose="020B0604020202020204" pitchFamily="34" charset="0"/>
                        <a:buChar char="•"/>
                      </a:pPr>
                      <a:r>
                        <a:rPr lang="en-US" sz="1600" dirty="0">
                          <a:solidFill>
                            <a:srgbClr val="1F1F1F"/>
                          </a:solidFill>
                          <a:effectLst/>
                          <a:latin typeface="Google Sans"/>
                        </a:rPr>
                        <a:t>Automate tests for code quality.</a:t>
                      </a:r>
                    </a:p>
                    <a:p>
                      <a:pPr marL="285750" lvl="0" indent="-285750" rtl="0">
                        <a:buFont typeface="Arial" panose="020B0604020202020204" pitchFamily="34" charset="0"/>
                        <a:buChar char="•"/>
                      </a:pPr>
                      <a:endParaRPr lang="en-US" sz="1600" dirty="0">
                        <a:solidFill>
                          <a:srgbClr val="1F1F1F"/>
                        </a:solidFill>
                        <a:effectLst/>
                        <a:latin typeface="Google Sans"/>
                      </a:endParaRPr>
                    </a:p>
                    <a:p>
                      <a:pPr marL="285750" lvl="0" indent="-285750" rtl="0">
                        <a:buFont typeface="Arial" panose="020B0604020202020204" pitchFamily="34" charset="0"/>
                        <a:buChar char="•"/>
                      </a:pPr>
                      <a:r>
                        <a:rPr lang="en-US" sz="1600" dirty="0">
                          <a:solidFill>
                            <a:srgbClr val="1F1F1F"/>
                          </a:solidFill>
                          <a:effectLst/>
                          <a:latin typeface="Google Sans"/>
                        </a:rPr>
                        <a:t>Conduct user acceptance testing.</a:t>
                      </a:r>
                    </a:p>
                    <a:p>
                      <a:endParaRPr lang="en-US" sz="1600" dirty="0"/>
                    </a:p>
                  </a:txBody>
                  <a:tcPr/>
                </a:tc>
                <a:tc>
                  <a:txBody>
                    <a:bodyPr/>
                    <a:lstStyle/>
                    <a:p>
                      <a:pPr marL="285750" lvl="0" indent="-285750" rtl="0">
                        <a:buFont typeface="Arial" panose="020B0604020202020204" pitchFamily="34" charset="0"/>
                        <a:buChar char="•"/>
                      </a:pPr>
                      <a:r>
                        <a:rPr lang="en-US" sz="1600" dirty="0">
                          <a:solidFill>
                            <a:srgbClr val="1F1F1F"/>
                          </a:solidFill>
                          <a:effectLst/>
                          <a:latin typeface="Google Sans"/>
                        </a:rPr>
                        <a:t>Release working software to users.</a:t>
                      </a:r>
                    </a:p>
                    <a:p>
                      <a:pPr marL="285750" lvl="0" indent="-285750" rtl="0">
                        <a:buFont typeface="Arial" panose="020B0604020202020204" pitchFamily="34" charset="0"/>
                        <a:buChar char="•"/>
                      </a:pPr>
                      <a:endParaRPr lang="en-US" sz="1600" dirty="0">
                        <a:solidFill>
                          <a:srgbClr val="1F1F1F"/>
                        </a:solidFill>
                        <a:effectLst/>
                        <a:latin typeface="Google Sans"/>
                      </a:endParaRPr>
                    </a:p>
                    <a:p>
                      <a:pPr marL="285750" lvl="0" indent="-285750" rtl="0">
                        <a:buFont typeface="Arial" panose="020B0604020202020204" pitchFamily="34" charset="0"/>
                        <a:buChar char="•"/>
                      </a:pPr>
                      <a:r>
                        <a:rPr lang="en-US" sz="1600" dirty="0">
                          <a:solidFill>
                            <a:srgbClr val="1F1F1F"/>
                          </a:solidFill>
                          <a:effectLst/>
                          <a:latin typeface="Google Sans"/>
                        </a:rPr>
                        <a:t>Gather feedback for future sprints.</a:t>
                      </a:r>
                    </a:p>
                    <a:p>
                      <a:pPr marL="285750" lvl="0" indent="-285750" rtl="0">
                        <a:buFont typeface="Arial" panose="020B0604020202020204" pitchFamily="34" charset="0"/>
                        <a:buChar char="•"/>
                      </a:pPr>
                      <a:endParaRPr lang="en-US" sz="1600" dirty="0">
                        <a:solidFill>
                          <a:srgbClr val="1F1F1F"/>
                        </a:solidFill>
                        <a:effectLst/>
                        <a:latin typeface="Google Sans"/>
                      </a:endParaRPr>
                    </a:p>
                    <a:p>
                      <a:pPr marL="285750" lvl="0" indent="-285750" rtl="0">
                        <a:buFont typeface="Arial" panose="020B0604020202020204" pitchFamily="34" charset="0"/>
                        <a:buChar char="•"/>
                      </a:pPr>
                      <a:r>
                        <a:rPr lang="en-US" sz="1600" dirty="0">
                          <a:solidFill>
                            <a:srgbClr val="1F1F1F"/>
                          </a:solidFill>
                          <a:effectLst/>
                          <a:latin typeface="Google Sans"/>
                        </a:rPr>
                        <a:t>Consider continuous deployment.</a:t>
                      </a:r>
                    </a:p>
                    <a:p>
                      <a:endParaRPr lang="en-US" sz="1600" dirty="0"/>
                    </a:p>
                  </a:txBody>
                  <a:tcPr/>
                </a:tc>
                <a:tc>
                  <a:txBody>
                    <a:bodyPr/>
                    <a:lstStyle/>
                    <a:p>
                      <a:pPr marL="285750" lvl="0" indent="-285750" rtl="0">
                        <a:buFont typeface="Arial" panose="020B0604020202020204" pitchFamily="34" charset="0"/>
                        <a:buChar char="•"/>
                      </a:pPr>
                      <a:r>
                        <a:rPr lang="en-US" sz="1600" dirty="0">
                          <a:solidFill>
                            <a:srgbClr val="1F1F1F"/>
                          </a:solidFill>
                          <a:effectLst/>
                          <a:latin typeface="Google Sans"/>
                        </a:rPr>
                        <a:t>Reflect on the sprint, identify improvements.</a:t>
                      </a:r>
                    </a:p>
                    <a:p>
                      <a:pPr marL="285750" lvl="0" indent="-285750" rtl="0">
                        <a:buFont typeface="Arial" panose="020B0604020202020204" pitchFamily="34" charset="0"/>
                        <a:buChar char="•"/>
                      </a:pPr>
                      <a:endParaRPr lang="en-US" sz="1600" dirty="0">
                        <a:solidFill>
                          <a:srgbClr val="1F1F1F"/>
                        </a:solidFill>
                        <a:effectLst/>
                        <a:latin typeface="Google Sans"/>
                      </a:endParaRPr>
                    </a:p>
                    <a:p>
                      <a:pPr marL="285750" lvl="0" indent="-285750" rtl="0">
                        <a:buFont typeface="Arial" panose="020B0604020202020204" pitchFamily="34" charset="0"/>
                        <a:buChar char="•"/>
                      </a:pPr>
                      <a:r>
                        <a:rPr lang="en-US" sz="1600" dirty="0">
                          <a:solidFill>
                            <a:srgbClr val="1F1F1F"/>
                          </a:solidFill>
                          <a:effectLst/>
                          <a:latin typeface="Google Sans"/>
                        </a:rPr>
                        <a:t>Incorporate lessons learned into future work.</a:t>
                      </a:r>
                    </a:p>
                    <a:p>
                      <a:endParaRPr lang="en-US" sz="1600" dirty="0"/>
                    </a:p>
                  </a:txBody>
                  <a:tcPr/>
                </a:tc>
                <a:tc>
                  <a:txBody>
                    <a:bodyPr/>
                    <a:lstStyle/>
                    <a:p>
                      <a:pPr marL="285750" lvl="0" indent="-285750" rtl="0">
                        <a:buFont typeface="Arial" panose="020B0604020202020204" pitchFamily="34" charset="0"/>
                        <a:buChar char="•"/>
                      </a:pPr>
                      <a:r>
                        <a:rPr lang="en-US" sz="1600" dirty="0">
                          <a:solidFill>
                            <a:srgbClr val="1F1F1F"/>
                          </a:solidFill>
                          <a:effectLst/>
                          <a:latin typeface="Google Sans"/>
                        </a:rPr>
                        <a:t>Monitor and support released software.</a:t>
                      </a:r>
                    </a:p>
                    <a:p>
                      <a:pPr marL="285750" lvl="0" indent="-285750" rtl="0">
                        <a:buFont typeface="Arial" panose="020B0604020202020204" pitchFamily="34" charset="0"/>
                        <a:buChar char="•"/>
                      </a:pPr>
                      <a:endParaRPr lang="en-US" sz="1600" dirty="0">
                        <a:solidFill>
                          <a:srgbClr val="1F1F1F"/>
                        </a:solidFill>
                        <a:effectLst/>
                        <a:latin typeface="Google Sans"/>
                      </a:endParaRPr>
                    </a:p>
                    <a:p>
                      <a:pPr marL="285750" lvl="0" indent="-285750" rtl="0">
                        <a:buFont typeface="Arial" panose="020B0604020202020204" pitchFamily="34" charset="0"/>
                        <a:buChar char="•"/>
                      </a:pPr>
                      <a:r>
                        <a:rPr lang="en-US" sz="1600" dirty="0">
                          <a:solidFill>
                            <a:srgbClr val="1F1F1F"/>
                          </a:solidFill>
                          <a:effectLst/>
                          <a:latin typeface="Google Sans"/>
                        </a:rPr>
                        <a:t>Implement bug fixes and enhancements</a:t>
                      </a:r>
                    </a:p>
                    <a:p>
                      <a:pPr marL="285750" lvl="0" indent="-285750" rtl="0">
                        <a:buFont typeface="Arial" panose="020B0604020202020204" pitchFamily="34" charset="0"/>
                        <a:buChar char="•"/>
                      </a:pPr>
                      <a:endParaRPr lang="en-US" sz="1600" dirty="0">
                        <a:solidFill>
                          <a:srgbClr val="1F1F1F"/>
                        </a:solidFill>
                        <a:effectLst/>
                        <a:latin typeface="Google Sans"/>
                      </a:endParaRPr>
                    </a:p>
                    <a:p>
                      <a:pPr marL="285750" lvl="0" indent="-285750" rtl="0">
                        <a:buFont typeface="Arial" panose="020B0604020202020204" pitchFamily="34" charset="0"/>
                        <a:buChar char="•"/>
                      </a:pPr>
                      <a:r>
                        <a:rPr lang="en-US" sz="1600" dirty="0">
                          <a:solidFill>
                            <a:srgbClr val="1F1F1F"/>
                          </a:solidFill>
                          <a:effectLst/>
                          <a:latin typeface="Google Sans"/>
                        </a:rPr>
                        <a:t>Track performance and user experience.</a:t>
                      </a:r>
                    </a:p>
                    <a:p>
                      <a:endParaRPr lang="en-US" sz="1600" dirty="0"/>
                    </a:p>
                  </a:txBody>
                  <a:tcPr/>
                </a:tc>
                <a:extLst>
                  <a:ext uri="{0D108BD9-81ED-4DB2-BD59-A6C34878D82A}">
                    <a16:rowId xmlns:a16="http://schemas.microsoft.com/office/drawing/2014/main" val="2464506032"/>
                  </a:ext>
                </a:extLst>
              </a:tr>
            </a:tbl>
          </a:graphicData>
        </a:graphic>
      </p:graphicFrame>
    </p:spTree>
    <p:extLst>
      <p:ext uri="{BB962C8B-B14F-4D97-AF65-F5344CB8AC3E}">
        <p14:creationId xmlns:p14="http://schemas.microsoft.com/office/powerpoint/2010/main" val="28261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4FA2DB-0F60-688B-40C5-F72292CF6C6F}"/>
              </a:ext>
            </a:extLst>
          </p:cNvPr>
          <p:cNvSpPr txBox="1"/>
          <p:nvPr/>
        </p:nvSpPr>
        <p:spPr>
          <a:xfrm>
            <a:off x="93133" y="952782"/>
            <a:ext cx="5350934" cy="4801314"/>
          </a:xfrm>
          <a:prstGeom prst="rect">
            <a:avLst/>
          </a:prstGeom>
          <a:noFill/>
        </p:spPr>
        <p:txBody>
          <a:bodyPr wrap="square" rtlCol="0">
            <a:spAutoFit/>
          </a:bodyPr>
          <a:lstStyle/>
          <a:p>
            <a:pPr rtl="0"/>
            <a:r>
              <a:rPr lang="en-US" dirty="0">
                <a:solidFill>
                  <a:srgbClr val="1F1F1F"/>
                </a:solidFill>
                <a:effectLst/>
                <a:latin typeface="Google Sans"/>
              </a:rPr>
              <a:t>Step-by-step process:</a:t>
            </a:r>
          </a:p>
          <a:p>
            <a:pPr marL="742950" lvl="1" indent="-285750" rtl="0">
              <a:lnSpc>
                <a:spcPct val="150000"/>
              </a:lnSpc>
              <a:buFont typeface="Arial" panose="020B0604020202020204" pitchFamily="34" charset="0"/>
              <a:buChar char="•"/>
            </a:pPr>
            <a:r>
              <a:rPr lang="en-US" dirty="0">
                <a:solidFill>
                  <a:srgbClr val="1F1F1F"/>
                </a:solidFill>
                <a:effectLst/>
                <a:latin typeface="Google Sans"/>
              </a:rPr>
              <a:t>Requirements</a:t>
            </a:r>
          </a:p>
          <a:p>
            <a:pPr marL="742950" lvl="1" indent="-285750" rtl="0">
              <a:lnSpc>
                <a:spcPct val="150000"/>
              </a:lnSpc>
              <a:buFont typeface="Arial" panose="020B0604020202020204" pitchFamily="34" charset="0"/>
              <a:buChar char="•"/>
            </a:pPr>
            <a:r>
              <a:rPr lang="en-US" dirty="0">
                <a:solidFill>
                  <a:srgbClr val="1F1F1F"/>
                </a:solidFill>
                <a:effectLst/>
                <a:latin typeface="Google Sans"/>
              </a:rPr>
              <a:t>Design</a:t>
            </a:r>
          </a:p>
          <a:p>
            <a:pPr marL="742950" lvl="1" indent="-285750" rtl="0">
              <a:lnSpc>
                <a:spcPct val="150000"/>
              </a:lnSpc>
              <a:buFont typeface="Arial" panose="020B0604020202020204" pitchFamily="34" charset="0"/>
              <a:buChar char="•"/>
            </a:pPr>
            <a:r>
              <a:rPr lang="en-US" dirty="0">
                <a:solidFill>
                  <a:srgbClr val="1F1F1F"/>
                </a:solidFill>
                <a:effectLst/>
                <a:latin typeface="Google Sans"/>
              </a:rPr>
              <a:t>Implementation (Coding)</a:t>
            </a:r>
          </a:p>
          <a:p>
            <a:pPr marL="742950" lvl="1" indent="-285750" rtl="0">
              <a:lnSpc>
                <a:spcPct val="150000"/>
              </a:lnSpc>
              <a:buFont typeface="Arial" panose="020B0604020202020204" pitchFamily="34" charset="0"/>
              <a:buChar char="•"/>
            </a:pPr>
            <a:r>
              <a:rPr lang="en-US" dirty="0">
                <a:solidFill>
                  <a:srgbClr val="1F1F1F"/>
                </a:solidFill>
                <a:effectLst/>
                <a:latin typeface="Google Sans"/>
              </a:rPr>
              <a:t>Testing</a:t>
            </a:r>
          </a:p>
          <a:p>
            <a:pPr marL="742950" lvl="1" indent="-285750" rtl="0">
              <a:lnSpc>
                <a:spcPct val="150000"/>
              </a:lnSpc>
              <a:buFont typeface="Arial" panose="020B0604020202020204" pitchFamily="34" charset="0"/>
              <a:buChar char="•"/>
            </a:pPr>
            <a:r>
              <a:rPr lang="en-US" dirty="0">
                <a:solidFill>
                  <a:srgbClr val="1F1F1F"/>
                </a:solidFill>
                <a:effectLst/>
                <a:latin typeface="Google Sans"/>
              </a:rPr>
              <a:t>Deployment</a:t>
            </a:r>
          </a:p>
          <a:p>
            <a:pPr marL="742950" lvl="1" indent="-285750" rtl="0">
              <a:lnSpc>
                <a:spcPct val="150000"/>
              </a:lnSpc>
              <a:buFont typeface="Arial" panose="020B0604020202020204" pitchFamily="34" charset="0"/>
              <a:buChar char="•"/>
            </a:pPr>
            <a:r>
              <a:rPr lang="en-US" dirty="0">
                <a:solidFill>
                  <a:srgbClr val="1F1F1F"/>
                </a:solidFill>
                <a:effectLst/>
                <a:latin typeface="Google Sans"/>
              </a:rPr>
              <a:t>Maintenance</a:t>
            </a:r>
          </a:p>
          <a:p>
            <a:pPr rtl="0"/>
            <a:endParaRPr lang="en-US" dirty="0">
              <a:solidFill>
                <a:srgbClr val="1F1F1F"/>
              </a:solidFill>
              <a:effectLst/>
              <a:latin typeface="Google Sans"/>
            </a:endParaRPr>
          </a:p>
          <a:p>
            <a:pPr rtl="0"/>
            <a:r>
              <a:rPr lang="en-US" dirty="0">
                <a:solidFill>
                  <a:srgbClr val="1F1F1F"/>
                </a:solidFill>
                <a:effectLst/>
                <a:latin typeface="Google Sans"/>
              </a:rPr>
              <a:t>Each step must be finished before moving to the next.</a:t>
            </a:r>
          </a:p>
          <a:p>
            <a:pPr rtl="0"/>
            <a:endParaRPr lang="en-US" dirty="0">
              <a:solidFill>
                <a:srgbClr val="1F1F1F"/>
              </a:solidFill>
              <a:effectLst/>
              <a:latin typeface="Google Sans"/>
            </a:endParaRPr>
          </a:p>
          <a:p>
            <a:pPr rtl="0"/>
            <a:r>
              <a:rPr lang="en-US" dirty="0">
                <a:solidFill>
                  <a:srgbClr val="1F1F1F"/>
                </a:solidFill>
                <a:effectLst/>
                <a:latin typeface="Google Sans"/>
              </a:rPr>
              <a:t>Good for projects with clear, unchanging needs.</a:t>
            </a:r>
          </a:p>
          <a:p>
            <a:pPr rtl="0"/>
            <a:endParaRPr lang="en-US" dirty="0">
              <a:solidFill>
                <a:srgbClr val="1F1F1F"/>
              </a:solidFill>
              <a:effectLst/>
              <a:latin typeface="Google Sans"/>
            </a:endParaRPr>
          </a:p>
          <a:p>
            <a:pPr rtl="0"/>
            <a:r>
              <a:rPr lang="en-US" dirty="0">
                <a:solidFill>
                  <a:srgbClr val="1F1F1F"/>
                </a:solidFill>
                <a:effectLst/>
                <a:latin typeface="Google Sans"/>
              </a:rPr>
              <a:t>Less flexible for changes during development.</a:t>
            </a:r>
          </a:p>
          <a:p>
            <a:endParaRPr lang="en-US" dirty="0"/>
          </a:p>
        </p:txBody>
      </p:sp>
      <p:sp>
        <p:nvSpPr>
          <p:cNvPr id="3" name="TextBox 2">
            <a:extLst>
              <a:ext uri="{FF2B5EF4-FFF2-40B4-BE49-F238E27FC236}">
                <a16:creationId xmlns:a16="http://schemas.microsoft.com/office/drawing/2014/main" id="{6411A6B6-45A4-2F4F-E9D5-8FB2B0AAFA53}"/>
              </a:ext>
            </a:extLst>
          </p:cNvPr>
          <p:cNvSpPr txBox="1"/>
          <p:nvPr/>
        </p:nvSpPr>
        <p:spPr>
          <a:xfrm>
            <a:off x="0" y="276741"/>
            <a:ext cx="11717866" cy="800219"/>
          </a:xfrm>
          <a:prstGeom prst="rect">
            <a:avLst/>
          </a:prstGeom>
          <a:noFill/>
        </p:spPr>
        <p:txBody>
          <a:bodyPr wrap="square" rtlCol="0">
            <a:spAutoFit/>
          </a:bodyPr>
          <a:lstStyle/>
          <a:p>
            <a:pPr rtl="0"/>
            <a:r>
              <a:rPr lang="en-US" sz="2800" b="1" dirty="0">
                <a:solidFill>
                  <a:srgbClr val="1F1F1F"/>
                </a:solidFill>
                <a:latin typeface="Google Sans"/>
              </a:rPr>
              <a:t>Waterfall Model</a:t>
            </a:r>
            <a:r>
              <a:rPr lang="en-US" sz="2800" b="1" dirty="0">
                <a:solidFill>
                  <a:srgbClr val="1F1F1F"/>
                </a:solidFill>
                <a:effectLst/>
                <a:latin typeface="Google Sans"/>
              </a:rPr>
              <a:t>:</a:t>
            </a:r>
            <a:endParaRPr lang="en-US" sz="2800" dirty="0">
              <a:solidFill>
                <a:srgbClr val="1F1F1F"/>
              </a:solidFill>
              <a:effectLst/>
              <a:latin typeface="Google Sans"/>
            </a:endParaRPr>
          </a:p>
          <a:p>
            <a:endParaRPr lang="en-US" dirty="0"/>
          </a:p>
        </p:txBody>
      </p:sp>
      <p:pic>
        <p:nvPicPr>
          <p:cNvPr id="4" name="Picture 3">
            <a:extLst>
              <a:ext uri="{FF2B5EF4-FFF2-40B4-BE49-F238E27FC236}">
                <a16:creationId xmlns:a16="http://schemas.microsoft.com/office/drawing/2014/main" id="{09A732A1-31CF-0C86-05F5-3E6BBD179610}"/>
              </a:ext>
            </a:extLst>
          </p:cNvPr>
          <p:cNvPicPr>
            <a:picLocks noChangeAspect="1"/>
          </p:cNvPicPr>
          <p:nvPr/>
        </p:nvPicPr>
        <p:blipFill>
          <a:blip r:embed="rId3"/>
          <a:stretch>
            <a:fillRect/>
          </a:stretch>
        </p:blipFill>
        <p:spPr>
          <a:xfrm>
            <a:off x="6463577" y="676850"/>
            <a:ext cx="5254289" cy="4064638"/>
          </a:xfrm>
          <a:prstGeom prst="rect">
            <a:avLst/>
          </a:prstGeom>
        </p:spPr>
      </p:pic>
    </p:spTree>
    <p:extLst>
      <p:ext uri="{BB962C8B-B14F-4D97-AF65-F5344CB8AC3E}">
        <p14:creationId xmlns:p14="http://schemas.microsoft.com/office/powerpoint/2010/main" val="1493410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B28C43-8FFA-1508-CE9F-9D8B3A79F37B}"/>
              </a:ext>
            </a:extLst>
          </p:cNvPr>
          <p:cNvPicPr>
            <a:picLocks noChangeAspect="1"/>
          </p:cNvPicPr>
          <p:nvPr/>
        </p:nvPicPr>
        <p:blipFill>
          <a:blip r:embed="rId3"/>
          <a:stretch>
            <a:fillRect/>
          </a:stretch>
        </p:blipFill>
        <p:spPr>
          <a:xfrm>
            <a:off x="2209800" y="1270567"/>
            <a:ext cx="7772400" cy="4808500"/>
          </a:xfrm>
          <a:prstGeom prst="rect">
            <a:avLst/>
          </a:prstGeom>
        </p:spPr>
      </p:pic>
      <p:sp>
        <p:nvSpPr>
          <p:cNvPr id="3" name="TextBox 2">
            <a:extLst>
              <a:ext uri="{FF2B5EF4-FFF2-40B4-BE49-F238E27FC236}">
                <a16:creationId xmlns:a16="http://schemas.microsoft.com/office/drawing/2014/main" id="{FC330697-636E-BEE4-EAB2-5A053A0BA46F}"/>
              </a:ext>
            </a:extLst>
          </p:cNvPr>
          <p:cNvSpPr txBox="1"/>
          <p:nvPr/>
        </p:nvSpPr>
        <p:spPr>
          <a:xfrm>
            <a:off x="0" y="276741"/>
            <a:ext cx="11717866" cy="800219"/>
          </a:xfrm>
          <a:prstGeom prst="rect">
            <a:avLst/>
          </a:prstGeom>
          <a:noFill/>
        </p:spPr>
        <p:txBody>
          <a:bodyPr wrap="square" rtlCol="0">
            <a:spAutoFit/>
          </a:bodyPr>
          <a:lstStyle/>
          <a:p>
            <a:pPr rtl="0"/>
            <a:r>
              <a:rPr lang="en-US" sz="2800" b="1" dirty="0">
                <a:solidFill>
                  <a:srgbClr val="1F1F1F"/>
                </a:solidFill>
                <a:latin typeface="Google Sans"/>
              </a:rPr>
              <a:t>Waterfall or Scrum Agile?</a:t>
            </a:r>
            <a:endParaRPr lang="en-US" sz="2800" dirty="0">
              <a:solidFill>
                <a:srgbClr val="1F1F1F"/>
              </a:solidFill>
              <a:effectLst/>
              <a:latin typeface="Google Sans"/>
            </a:endParaRPr>
          </a:p>
          <a:p>
            <a:endParaRPr lang="en-US" dirty="0"/>
          </a:p>
        </p:txBody>
      </p:sp>
      <p:pic>
        <p:nvPicPr>
          <p:cNvPr id="4" name="Picture 3">
            <a:extLst>
              <a:ext uri="{FF2B5EF4-FFF2-40B4-BE49-F238E27FC236}">
                <a16:creationId xmlns:a16="http://schemas.microsoft.com/office/drawing/2014/main" id="{7D04AB93-D829-AA0D-5929-46303E9F9C20}"/>
              </a:ext>
            </a:extLst>
          </p:cNvPr>
          <p:cNvPicPr>
            <a:picLocks noChangeAspect="1"/>
          </p:cNvPicPr>
          <p:nvPr/>
        </p:nvPicPr>
        <p:blipFill>
          <a:blip r:embed="rId4"/>
          <a:stretch>
            <a:fillRect/>
          </a:stretch>
        </p:blipFill>
        <p:spPr>
          <a:xfrm>
            <a:off x="2209800" y="898054"/>
            <a:ext cx="7772400" cy="5553525"/>
          </a:xfrm>
          <a:prstGeom prst="rect">
            <a:avLst/>
          </a:prstGeom>
        </p:spPr>
      </p:pic>
    </p:spTree>
    <p:extLst>
      <p:ext uri="{BB962C8B-B14F-4D97-AF65-F5344CB8AC3E}">
        <p14:creationId xmlns:p14="http://schemas.microsoft.com/office/powerpoint/2010/main" val="2049369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6CA01D-B9B6-71EB-1589-3B9FBFB9D164}"/>
              </a:ext>
            </a:extLst>
          </p:cNvPr>
          <p:cNvSpPr txBox="1"/>
          <p:nvPr/>
        </p:nvSpPr>
        <p:spPr>
          <a:xfrm>
            <a:off x="1794933" y="566678"/>
            <a:ext cx="8602133" cy="3600986"/>
          </a:xfrm>
          <a:prstGeom prst="rect">
            <a:avLst/>
          </a:prstGeom>
          <a:noFill/>
        </p:spPr>
        <p:txBody>
          <a:bodyPr wrap="square" rtlCol="0">
            <a:spAutoFit/>
          </a:bodyPr>
          <a:lstStyle/>
          <a:p>
            <a:pPr algn="ctr">
              <a:lnSpc>
                <a:spcPct val="200000"/>
              </a:lnSpc>
            </a:pPr>
            <a:r>
              <a:rPr lang="en-US" sz="1200" b="1" dirty="0">
                <a:latin typeface="Times New Roman" panose="02020603050405020304" pitchFamily="18" charset="0"/>
                <a:cs typeface="Times New Roman" panose="02020603050405020304" pitchFamily="18" charset="0"/>
              </a:rPr>
              <a:t>Resources</a:t>
            </a:r>
          </a:p>
          <a:p>
            <a:pPr>
              <a:lnSpc>
                <a:spcPct val="200000"/>
              </a:lnSpc>
            </a:pPr>
            <a:r>
              <a:rPr lang="en-US" sz="1200" dirty="0">
                <a:effectLst/>
                <a:latin typeface="Times New Roman" panose="02020603050405020304" pitchFamily="18" charset="0"/>
                <a:cs typeface="Times New Roman" panose="02020603050405020304" pitchFamily="18" charset="0"/>
              </a:rPr>
              <a:t>Doshi, H. (2017, January 23). </a:t>
            </a:r>
            <a:r>
              <a:rPr lang="en-US" sz="1200" i="1" dirty="0">
                <a:effectLst/>
                <a:latin typeface="Times New Roman" panose="02020603050405020304" pitchFamily="18" charset="0"/>
                <a:cs typeface="Times New Roman" panose="02020603050405020304" pitchFamily="18" charset="0"/>
              </a:rPr>
              <a:t>How do the 3 scrum roles promote self-organization?</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Scrum.org</a:t>
            </a:r>
            <a:r>
              <a:rPr lang="en-US" sz="1200" dirty="0">
                <a:effectLst/>
                <a:latin typeface="Times New Roman" panose="02020603050405020304" pitchFamily="18" charset="0"/>
                <a:cs typeface="Times New Roman" panose="02020603050405020304" pitchFamily="18" charset="0"/>
              </a:rPr>
              <a:t>.</a:t>
            </a:r>
          </a:p>
          <a:p>
            <a:pPr>
              <a:lnSpc>
                <a:spcPct val="200000"/>
              </a:lnSpc>
            </a:pPr>
            <a:r>
              <a:rPr lang="en-US" sz="1200" dirty="0">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 https://</a:t>
            </a:r>
            <a:r>
              <a:rPr lang="en-US" sz="1200" dirty="0" err="1">
                <a:effectLst/>
                <a:latin typeface="Times New Roman" panose="02020603050405020304" pitchFamily="18" charset="0"/>
                <a:cs typeface="Times New Roman" panose="02020603050405020304" pitchFamily="18" charset="0"/>
              </a:rPr>
              <a:t>www.scrum.org</a:t>
            </a:r>
            <a:r>
              <a:rPr lang="en-US" sz="1200" dirty="0">
                <a:effectLst/>
                <a:latin typeface="Times New Roman" panose="02020603050405020304" pitchFamily="18" charset="0"/>
                <a:cs typeface="Times New Roman" panose="02020603050405020304" pitchFamily="18" charset="0"/>
              </a:rPr>
              <a:t>/resources/blog/how-do-3-scrum-roles-promote-self-organization </a:t>
            </a:r>
          </a:p>
          <a:p>
            <a:pPr>
              <a:lnSpc>
                <a:spcPct val="200000"/>
              </a:lnSpc>
            </a:pPr>
            <a:r>
              <a:rPr lang="en-US" sz="1200" dirty="0" err="1">
                <a:effectLst/>
                <a:latin typeface="Times New Roman" panose="02020603050405020304" pitchFamily="18" charset="0"/>
                <a:cs typeface="Times New Roman" panose="02020603050405020304" pitchFamily="18" charset="0"/>
              </a:rPr>
              <a:t>Leanagiletraining</a:t>
            </a:r>
            <a:r>
              <a:rPr lang="en-US" sz="1200" dirty="0">
                <a:effectLst/>
                <a:latin typeface="Times New Roman" panose="02020603050405020304" pitchFamily="18" charset="0"/>
                <a:cs typeface="Times New Roman" panose="02020603050405020304" pitchFamily="18" charset="0"/>
              </a:rPr>
              <a:t>. (2019, February 14). </a:t>
            </a:r>
            <a:r>
              <a:rPr lang="en-US" sz="1200" i="1" dirty="0">
                <a:effectLst/>
                <a:latin typeface="Times New Roman" panose="02020603050405020304" pitchFamily="18" charset="0"/>
                <a:cs typeface="Times New Roman" panose="02020603050405020304" pitchFamily="18" charset="0"/>
              </a:rPr>
              <a:t>Scrum vs waterfall difference in Scrum course</a:t>
            </a:r>
            <a:r>
              <a:rPr lang="en-US" sz="1200" dirty="0">
                <a:effectLst/>
                <a:latin typeface="Times New Roman" panose="02020603050405020304" pitchFamily="18" charset="0"/>
                <a:cs typeface="Times New Roman" panose="02020603050405020304" pitchFamily="18" charset="0"/>
              </a:rPr>
              <a:t>. Lean Agile Training - Certified Scrum Master</a:t>
            </a:r>
          </a:p>
          <a:p>
            <a:pPr>
              <a:lnSpc>
                <a:spcPct val="200000"/>
              </a:lnSpc>
            </a:pPr>
            <a:r>
              <a:rPr lang="en-US" sz="1200" dirty="0">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 Course. https://</a:t>
            </a:r>
            <a:r>
              <a:rPr lang="en-US" sz="1200" dirty="0" err="1">
                <a:effectLst/>
                <a:latin typeface="Times New Roman" panose="02020603050405020304" pitchFamily="18" charset="0"/>
                <a:cs typeface="Times New Roman" panose="02020603050405020304" pitchFamily="18" charset="0"/>
              </a:rPr>
              <a:t>leanagiletraining.wordpress.com</a:t>
            </a:r>
            <a:r>
              <a:rPr lang="en-US" sz="1200" dirty="0">
                <a:effectLst/>
                <a:latin typeface="Times New Roman" panose="02020603050405020304" pitchFamily="18" charset="0"/>
                <a:cs typeface="Times New Roman" panose="02020603050405020304" pitchFamily="18" charset="0"/>
              </a:rPr>
              <a:t>/2019/02/14/scrum-vs-waterfall-difference-in-scrum-course/ </a:t>
            </a:r>
          </a:p>
          <a:p>
            <a:pPr>
              <a:lnSpc>
                <a:spcPct val="200000"/>
              </a:lnSpc>
            </a:pPr>
            <a:r>
              <a:rPr lang="en-US" sz="1200" dirty="0">
                <a:effectLst/>
                <a:latin typeface="Times New Roman" panose="02020603050405020304" pitchFamily="18" charset="0"/>
                <a:cs typeface="Times New Roman" panose="02020603050405020304" pitchFamily="18" charset="0"/>
              </a:rPr>
              <a:t>Waseem  | Edited by </a:t>
            </a:r>
            <a:r>
              <a:rPr lang="en-US" sz="1200" dirty="0" err="1">
                <a:effectLst/>
                <a:latin typeface="Times New Roman" panose="02020603050405020304" pitchFamily="18" charset="0"/>
                <a:cs typeface="Times New Roman" panose="02020603050405020304" pitchFamily="18" charset="0"/>
              </a:rPr>
              <a:t>omer</a:t>
            </a:r>
            <a:r>
              <a:rPr lang="en-US" sz="1200" dirty="0">
                <a:effectLst/>
                <a:latin typeface="Times New Roman" panose="02020603050405020304" pitchFamily="18" charset="0"/>
                <a:cs typeface="Times New Roman" panose="02020603050405020304" pitchFamily="18" charset="0"/>
              </a:rPr>
              <a:t>, A., &amp; Abraham, M. (2023, March 2). </a:t>
            </a:r>
            <a:r>
              <a:rPr lang="en-US" sz="1200" i="1" dirty="0">
                <a:effectLst/>
                <a:latin typeface="Times New Roman" panose="02020603050405020304" pitchFamily="18" charset="0"/>
                <a:cs typeface="Times New Roman" panose="02020603050405020304" pitchFamily="18" charset="0"/>
              </a:rPr>
              <a:t>Waterfall methodology – ultimate guide</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Management.Org</a:t>
            </a:r>
            <a:r>
              <a:rPr lang="en-US" sz="1200" dirty="0">
                <a:effectLst/>
                <a:latin typeface="Times New Roman" panose="02020603050405020304" pitchFamily="18" charset="0"/>
                <a:cs typeface="Times New Roman" panose="02020603050405020304" pitchFamily="18" charset="0"/>
              </a:rPr>
              <a:t>.</a:t>
            </a:r>
          </a:p>
          <a:p>
            <a:pPr>
              <a:lnSpc>
                <a:spcPct val="200000"/>
              </a:lnSpc>
            </a:pPr>
            <a:r>
              <a:rPr lang="en-US" sz="1200" dirty="0">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 https://</a:t>
            </a:r>
            <a:r>
              <a:rPr lang="en-US" sz="1200" dirty="0" err="1">
                <a:effectLst/>
                <a:latin typeface="Times New Roman" panose="02020603050405020304" pitchFamily="18" charset="0"/>
                <a:cs typeface="Times New Roman" panose="02020603050405020304" pitchFamily="18" charset="0"/>
              </a:rPr>
              <a:t>management.org</a:t>
            </a:r>
            <a:r>
              <a:rPr lang="en-US" sz="1200" dirty="0">
                <a:effectLst/>
                <a:latin typeface="Times New Roman" panose="02020603050405020304" pitchFamily="18" charset="0"/>
                <a:cs typeface="Times New Roman" panose="02020603050405020304" pitchFamily="18" charset="0"/>
              </a:rPr>
              <a:t>/waterfall-methodology </a:t>
            </a:r>
          </a:p>
          <a:p>
            <a:pPr algn="l" rtl="0" fontAlgn="base">
              <a:lnSpc>
                <a:spcPct val="200000"/>
              </a:lnSpc>
            </a:pPr>
            <a:r>
              <a:rPr lang="en-US" sz="1200" b="0" i="0" dirty="0">
                <a:solidFill>
                  <a:srgbClr val="000000"/>
                </a:solidFill>
                <a:effectLst/>
                <a:highlight>
                  <a:srgbClr val="FFFFFF"/>
                </a:highlight>
                <a:latin typeface="Times New Roman" panose="02020603050405020304" pitchFamily="18" charset="0"/>
              </a:rPr>
              <a:t>Cobb, C. G. (2015). ​In </a:t>
            </a:r>
            <a:r>
              <a:rPr lang="en-US" sz="1200" b="0" i="1" dirty="0">
                <a:solidFill>
                  <a:srgbClr val="000000"/>
                </a:solidFill>
                <a:effectLst/>
                <a:highlight>
                  <a:srgbClr val="FFFFFF"/>
                </a:highlight>
                <a:latin typeface="Times New Roman" panose="02020603050405020304" pitchFamily="18" charset="0"/>
              </a:rPr>
              <a:t>The Project Manager’s Guide to Mastering Agile opens in new</a:t>
            </a:r>
            <a:r>
              <a:rPr lang="en-US" sz="1200" b="0" i="0" dirty="0">
                <a:solidFill>
                  <a:srgbClr val="000000"/>
                </a:solidFill>
                <a:effectLst/>
                <a:highlight>
                  <a:srgbClr val="FFFFFF"/>
                </a:highlight>
                <a:latin typeface="Times New Roman" panose="02020603050405020304" pitchFamily="18" charset="0"/>
              </a:rPr>
              <a:t>​</a:t>
            </a:r>
            <a:r>
              <a:rPr lang="en-US" sz="1200" b="0" i="1" dirty="0">
                <a:solidFill>
                  <a:srgbClr val="000000"/>
                </a:solidFill>
                <a:effectLst/>
                <a:highlight>
                  <a:srgbClr val="FFFFFF"/>
                </a:highlight>
                <a:latin typeface="Times New Roman" panose="02020603050405020304" pitchFamily="18" charset="0"/>
              </a:rPr>
              <a:t> </a:t>
            </a:r>
            <a:r>
              <a:rPr lang="en-US" sz="1200" b="0" i="0" dirty="0">
                <a:solidFill>
                  <a:srgbClr val="000000"/>
                </a:solidFill>
                <a:effectLst/>
                <a:highlight>
                  <a:srgbClr val="FFFFFF"/>
                </a:highlight>
                <a:latin typeface="Times New Roman" panose="02020603050405020304" pitchFamily="18" charset="0"/>
              </a:rPr>
              <a:t>​</a:t>
            </a:r>
            <a:r>
              <a:rPr lang="en-US" sz="1200" b="0" i="1" dirty="0">
                <a:solidFill>
                  <a:srgbClr val="000000"/>
                </a:solidFill>
                <a:effectLst/>
                <a:highlight>
                  <a:srgbClr val="FFFFFF"/>
                </a:highlight>
                <a:latin typeface="Times New Roman" panose="02020603050405020304" pitchFamily="18" charset="0"/>
              </a:rPr>
              <a:t>window</a:t>
            </a:r>
            <a:r>
              <a:rPr lang="en-US" sz="1200" b="0" i="0">
                <a:solidFill>
                  <a:srgbClr val="000000"/>
                </a:solidFill>
                <a:effectLst/>
                <a:highlight>
                  <a:srgbClr val="FFFFFF"/>
                </a:highlight>
                <a:latin typeface="Times New Roman" panose="02020603050405020304" pitchFamily="18" charset="0"/>
              </a:rPr>
              <a:t>.​ ​​</a:t>
            </a:r>
            <a:r>
              <a:rPr lang="en-US" sz="1200" b="0" i="0" dirty="0">
                <a:solidFill>
                  <a:srgbClr val="000000"/>
                </a:solidFill>
                <a:effectLst/>
                <a:highlight>
                  <a:srgbClr val="FFFFFF"/>
                </a:highlight>
                <a:latin typeface="Times New Roman" panose="02020603050405020304" pitchFamily="18" charset="0"/>
              </a:rPr>
              <a:t>essay, John Wiley &amp; Sons Inc​.   </a:t>
            </a:r>
            <a:endParaRPr lang="en-US" sz="1200" b="0" i="0" dirty="0">
              <a:solidFill>
                <a:srgbClr val="000000"/>
              </a:solidFill>
              <a:effectLst/>
              <a:highlight>
                <a:srgbClr val="FFFFFF"/>
              </a:highlight>
              <a:latin typeface="Segoe UI" panose="020B0502040204020203" pitchFamily="34" charset="0"/>
            </a:endParaRPr>
          </a:p>
          <a:p>
            <a:pPr>
              <a:lnSpc>
                <a:spcPct val="200000"/>
              </a:lnSpc>
            </a:pPr>
            <a:endParaRPr lang="en-US" sz="1200" dirty="0">
              <a:effectLst/>
              <a:latin typeface="Times New Roman" panose="02020603050405020304" pitchFamily="18" charset="0"/>
              <a:cs typeface="Times New Roman" panose="02020603050405020304" pitchFamily="18" charset="0"/>
            </a:endParaRPr>
          </a:p>
          <a:p>
            <a:pPr algn="ctr"/>
            <a:endParaRPr 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2860175"/>
      </p:ext>
    </p:extLst>
  </p:cSld>
  <p:clrMapOvr>
    <a:masterClrMapping/>
  </p:clrMapOvr>
</p:sld>
</file>

<file path=ppt/theme/theme1.xml><?xml version="1.0" encoding="utf-8"?>
<a:theme xmlns:a="http://schemas.openxmlformats.org/drawingml/2006/main" name="Punchcard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Crop</Template>
  <TotalTime>65</TotalTime>
  <Words>948</Words>
  <Application>Microsoft Macintosh PowerPoint</Application>
  <PresentationFormat>Widescreen</PresentationFormat>
  <Paragraphs>94</Paragraphs>
  <Slides>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Aptos</vt:lpstr>
      <vt:lpstr>Arial</vt:lpstr>
      <vt:lpstr>Google Sans</vt:lpstr>
      <vt:lpstr>Neue Haas Grotesk Text Pro</vt:lpstr>
      <vt:lpstr>Segoe UI</vt:lpstr>
      <vt:lpstr>Times New Roman</vt:lpstr>
      <vt:lpstr>PunchcardVTI</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Correa, Elba</dc:creator>
  <cp:lastModifiedBy>Correa, Elba</cp:lastModifiedBy>
  <cp:revision>1</cp:revision>
  <dcterms:created xsi:type="dcterms:W3CDTF">2024-06-22T00:10:31Z</dcterms:created>
  <dcterms:modified xsi:type="dcterms:W3CDTF">2024-06-22T01:16:25Z</dcterms:modified>
</cp:coreProperties>
</file>