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23"/>
  </p:notesMasterIdLst>
  <p:sldIdLst>
    <p:sldId id="256" r:id="rId4"/>
    <p:sldId id="334" r:id="rId5"/>
    <p:sldId id="258" r:id="rId6"/>
    <p:sldId id="321" r:id="rId7"/>
    <p:sldId id="322" r:id="rId8"/>
    <p:sldId id="335" r:id="rId9"/>
    <p:sldId id="317" r:id="rId10"/>
    <p:sldId id="323" r:id="rId11"/>
    <p:sldId id="324" r:id="rId12"/>
    <p:sldId id="331" r:id="rId13"/>
    <p:sldId id="325" r:id="rId14"/>
    <p:sldId id="332" r:id="rId15"/>
    <p:sldId id="326" r:id="rId16"/>
    <p:sldId id="327" r:id="rId17"/>
    <p:sldId id="328" r:id="rId18"/>
    <p:sldId id="333" r:id="rId19"/>
    <p:sldId id="330" r:id="rId20"/>
    <p:sldId id="329" r:id="rId21"/>
    <p:sldId id="311" r:id="rId22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25"/>
    <a:srgbClr val="C00000"/>
    <a:srgbClr val="A20000"/>
    <a:srgbClr val="931107"/>
    <a:srgbClr val="12128C"/>
    <a:srgbClr val="0D0D63"/>
    <a:srgbClr val="2E1B00"/>
    <a:srgbClr val="082C4C"/>
    <a:srgbClr val="474747"/>
    <a:srgbClr val="116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31" autoAdjust="0"/>
  </p:normalViewPr>
  <p:slideViewPr>
    <p:cSldViewPr>
      <p:cViewPr>
        <p:scale>
          <a:sx n="77" d="100"/>
          <a:sy n="77" d="100"/>
        </p:scale>
        <p:origin x="-3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DAB547-BD11-4B58-8F06-7CC86518A983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851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support from framework developers, ease of maintenance,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AB547-BD11-4B58-8F06-7CC86518A983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826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AB547-BD11-4B58-8F06-7CC86518A983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5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AB547-BD11-4B58-8F06-7CC86518A983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56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1675F91-F754-49E9-8F3A-EAB864E8CAD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595984C-4F5F-4136-B8AA-91F4888EA20F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3532462-03ED-4804-935B-D1F9B0844D9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18410CC-FD8A-4267-854C-82D87B4EF115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4F2252E-4471-4F0F-A5AD-7FA3685AE83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E34AD1E-398C-47A3-AA45-798ACDAF25A7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84792E5-F76A-4AD7-B628-D14D15C4A41F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F25C0AD-C2B0-4EEA-ABD2-4E882E46909C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D5E4171-DC08-49CE-916C-C9F91990A9B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08D2AB-EDBD-4FDD-B66C-D0F02FBA5D29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18CDA6C-D700-45A7-9079-F13EFE98F9E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229171-BDBC-48ED-892B-A98BD18ED2F6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50F68972-F1C4-4AB6-9ED2-1271CD51DB3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113626A-13CB-42AF-B372-6DF7913FF48A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917D1A3-77BF-4307-9DB1-D9542C13DC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979D5C7-5044-4ACE-9CF5-A283CA3DAD9F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C4ED8FF-34A2-44CE-85E2-C2EED201EF7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CE3CEBE-38C7-40CA-B8AE-473A67AFAD01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A66CC43A-2F7D-4231-99C3-470C3E035A0F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31130CA-AD2E-4A88-8BF8-30745C90FC32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96579D-1E18-48D2-9299-33C9E8C2B47E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C1DAC0D-0150-48B2-979A-841CDED4024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5C3F7F-4026-4E9E-A497-AEB613402FC8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C818867-4DE7-457E-8213-05EFCD0DF78F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A217F6B-3464-4500-B37A-11DB9E2089B6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C9F3480-ADA6-48CA-94B6-B9127029417F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DE15B85-E332-4546-BC00-C12289BA8DE8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DBE554C-410D-49BC-BC36-63088A45ADE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3702ABC-1249-446D-A664-0A4BBD6EA807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D217B5E-AD55-427A-9561-B64348CCCC1F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424065-7DDB-4989-B7BE-626A030435A5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C66BA56-99C8-403B-AFBA-B0EEBFB0C0C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7547785-78A4-471C-AAF4-E6F29F58F42C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56613AC-0183-45C5-AE2D-66FEAE989DD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5CC7CA2-5DEE-4FE1-9B60-E6BEBBFDBCDB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4C59919-37E4-449A-B726-6CD6FF37A8C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2AE3666-4C3D-47D3-BF88-06AA103341B9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DCC1175-8827-4BE6-9307-CE0DAF38E65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8584E4-3571-4055-AEB6-3ED0E50F474B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C022295-CD49-44FB-9098-7E40587B730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8741FAB-F82B-4663-8E5B-D6445A89981E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D69258F-C9DC-4653-8EEE-59BA05F37C2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DDA76AF-0D99-4EC4-BD72-1417CD78A5E9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7A42669-F7C7-4907-AD94-3E4F54CD952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AA45629-7FD3-4E6B-9B12-6261477B2BF9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152130A-E51D-424D-B533-1E47D885436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15A27A6-EF8E-43C6-BA93-925A0557A85F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D15B7497-7BB4-4F65-B262-1B63D2A70FB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16B3245-4608-496E-94AA-7C0B97F5AC6A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09CD68B-6850-4D71-8651-70442485382C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296C277-6BC8-4521-B9C1-89785234EC23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81A24A2-B86F-47B8-8C91-D7AEBD79067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AF97BC0-9839-4617-9757-791C551C2E0B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D629A01-CAE1-4FC5-8174-4466C23F931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7B88243-25F1-4FDA-B4A7-947E18B77E67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AAE2935-7C1B-4A14-B0DE-6C0C83D3DD6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AF74112-EFC1-4DBB-A456-DC67C62FD6B9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09C9D03-F75A-47C4-8291-0D7946E0283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ECE1544-6D00-41F9-9D6E-E038C27052F6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8B4FF7CD-8D4E-4C3E-B33D-BE618E76E206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8B108FD-D16B-46C6-86B7-40AF5AD6AEA0}" type="datetime1">
              <a:rPr lang="nl-NL" smtClean="0"/>
              <a:pPr/>
              <a:t>3-2-2012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E2B181F5-B1EF-4956-B14A-5FBC3C22114F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A310038D-7595-4BDC-A99B-85BDD72EC157}" type="datetime1">
              <a:rPr lang="nl-NL" smtClean="0"/>
              <a:pPr/>
              <a:t>3-2-2012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196FAD73-26BC-466F-A820-FFF9A7D301C0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65C8F24D-7660-4CCF-8FD5-007EDE2F7A4F}" type="datetime1">
              <a:rPr lang="nl-NL" smtClean="0"/>
              <a:pPr/>
              <a:t>3-2-2012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484784"/>
            <a:ext cx="6624736" cy="1604491"/>
          </a:xfrm>
        </p:spPr>
        <p:txBody>
          <a:bodyPr/>
          <a:lstStyle/>
          <a:p>
            <a:pPr algn="ctr"/>
            <a:r>
              <a:rPr lang="en-US" sz="2800" dirty="0" smtClean="0"/>
              <a:t>Co-evolution </a:t>
            </a:r>
            <a:r>
              <a:rPr lang="en-US" sz="2800" dirty="0"/>
              <a:t>of </a:t>
            </a:r>
            <a:r>
              <a:rPr lang="en-US" sz="2800" dirty="0" smtClean="0"/>
              <a:t>the Eclipse </a:t>
            </a:r>
            <a:r>
              <a:rPr lang="en-US" sz="2800" dirty="0"/>
              <a:t>Framework and its Third-party </a:t>
            </a:r>
            <a:r>
              <a:rPr lang="en-US" sz="2800" dirty="0" smtClean="0"/>
              <a:t>Plug-ins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88" y="3238500"/>
            <a:ext cx="5400972" cy="1558652"/>
          </a:xfrm>
        </p:spPr>
        <p:txBody>
          <a:bodyPr/>
          <a:lstStyle/>
          <a:p>
            <a:r>
              <a:rPr lang="en-US" dirty="0" smtClean="0"/>
              <a:t>By: John </a:t>
            </a:r>
            <a:r>
              <a:rPr lang="en-US" dirty="0" err="1" smtClean="0"/>
              <a:t>Businge</a:t>
            </a:r>
            <a:endParaRPr lang="en-US" dirty="0" smtClean="0"/>
          </a:p>
          <a:p>
            <a:r>
              <a:rPr lang="en-US" dirty="0" smtClean="0"/>
              <a:t> PhD Student</a:t>
            </a:r>
          </a:p>
          <a:p>
            <a:endParaRPr lang="en-US" dirty="0"/>
          </a:p>
          <a:p>
            <a:r>
              <a:rPr lang="en-US" dirty="0" smtClean="0"/>
              <a:t>Promoters: Prof. </a:t>
            </a:r>
            <a:r>
              <a:rPr lang="en-US" dirty="0"/>
              <a:t>Mark van den </a:t>
            </a:r>
            <a:r>
              <a:rPr lang="en-US" dirty="0" smtClean="0"/>
              <a:t>Brand &amp;</a:t>
            </a:r>
          </a:p>
          <a:p>
            <a:r>
              <a:rPr lang="en-US" dirty="0"/>
              <a:t>	</a:t>
            </a:r>
            <a:r>
              <a:rPr lang="en-US" dirty="0" smtClean="0"/>
              <a:t>   Dr. </a:t>
            </a:r>
            <a:r>
              <a:rPr lang="en-US" dirty="0"/>
              <a:t>Alexander Serebrenik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1 - Histogram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5041293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8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1 -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04" y="1556792"/>
            <a:ext cx="3457774" cy="4320480"/>
          </a:xfrm>
        </p:spPr>
        <p:txBody>
          <a:bodyPr/>
          <a:lstStyle/>
          <a:p>
            <a:r>
              <a:rPr lang="en-US" dirty="0" smtClean="0"/>
              <a:t>ETP-APIs are more concentrated to the left and ETP-non-APIs spread</a:t>
            </a:r>
          </a:p>
          <a:p>
            <a:r>
              <a:rPr lang="en-US" dirty="0" smtClean="0"/>
              <a:t>This indicated </a:t>
            </a:r>
            <a:r>
              <a:rPr lang="en-US" dirty="0"/>
              <a:t>that ETP-non-APIs use extensive functionality from Eclipse SDK compared to ETP-APIs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5041293" cy="43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4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2 – Box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" y="1556792"/>
            <a:ext cx="4900070" cy="40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2 – 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1556792"/>
            <a:ext cx="3745806" cy="3959225"/>
          </a:xfrm>
        </p:spPr>
        <p:txBody>
          <a:bodyPr/>
          <a:lstStyle/>
          <a:p>
            <a:r>
              <a:rPr lang="en-US" dirty="0" smtClean="0"/>
              <a:t>Median of ETP-non-APIs always higher that ETP-APIs</a:t>
            </a:r>
          </a:p>
          <a:p>
            <a:r>
              <a:rPr lang="en-US" dirty="0" smtClean="0"/>
              <a:t>Distributions is positively skewed</a:t>
            </a:r>
          </a:p>
          <a:p>
            <a:r>
              <a:rPr lang="en-US" dirty="0" smtClean="0"/>
              <a:t>ETP-non-APIs use extensive functionality from Eclipse SDK compared to ETP-APIs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" y="1556792"/>
            <a:ext cx="4900070" cy="40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Metrics NOF, NOF-D and D-Tot exhibit similar trends.</a:t>
            </a:r>
          </a:p>
          <a:p>
            <a:r>
              <a:rPr lang="en-US" dirty="0" smtClean="0"/>
              <a:t>Detailed statistics can be found in our paper: Businge et al. “</a:t>
            </a:r>
            <a:r>
              <a:rPr lang="en-US" i="1" dirty="0"/>
              <a:t>Eclipse API usage: The good and The Bad"</a:t>
            </a:r>
            <a:r>
              <a:rPr lang="en-US" dirty="0"/>
              <a:t>, Computer Science Reports No. 11-15, Eindhoven: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Universiteit</a:t>
            </a:r>
            <a:r>
              <a:rPr lang="en-US" dirty="0"/>
              <a:t> Eindhoven, 10 pp., 2011</a:t>
            </a:r>
            <a:r>
              <a:rPr lang="en-US" dirty="0" smtClean="0"/>
              <a:t>” of my Website</a:t>
            </a:r>
            <a:r>
              <a:rPr lang="en-US" dirty="0"/>
              <a:t>: www.win.tue.nl/~jbusinge</a:t>
            </a:r>
            <a:endParaRPr lang="en-US" dirty="0" smtClean="0"/>
          </a:p>
          <a:p>
            <a:r>
              <a:rPr lang="en-US" dirty="0" smtClean="0"/>
              <a:t>We conclude that ETP-non-APIs are comparatively larger than ET-APIs and use also use extensive functionality </a:t>
            </a:r>
            <a:r>
              <a:rPr lang="en-US" smtClean="0"/>
              <a:t>from Eclipse SDK.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Source Compatibility of ETPs with Eclipse SDK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50234"/>
              </p:ext>
            </p:extLst>
          </p:nvPr>
        </p:nvGraphicFramePr>
        <p:xfrm>
          <a:off x="107504" y="1661721"/>
          <a:ext cx="59766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66"/>
                <a:gridCol w="434722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Eclipse SDK Releases</a:t>
                      </a:r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1.0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2.0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2.1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3.0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3.1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3.2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3.3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3.4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3.5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3.6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3.7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TSC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‘05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‘07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326322"/>
              </p:ext>
            </p:extLst>
          </p:nvPr>
        </p:nvGraphicFramePr>
        <p:xfrm>
          <a:off x="116188" y="3856043"/>
          <a:ext cx="5832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6"/>
                <a:gridCol w="424246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Eclipse SDK Releases</a:t>
                      </a:r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3.4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3.6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TSC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‘05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‘07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96861" y="134076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ETP-APIs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580929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ETP-non-APIs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078" y="6021288"/>
            <a:ext cx="493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TSC – Total ETPs that are Source Compatible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Source Compatibility of ETPs with Eclipse SDK</a:t>
            </a:r>
            <a:endParaRPr lang="en-US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196401"/>
              </p:ext>
            </p:extLst>
          </p:nvPr>
        </p:nvGraphicFramePr>
        <p:xfrm>
          <a:off x="107504" y="1661721"/>
          <a:ext cx="59766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66"/>
                <a:gridCol w="434722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  <a:gridCol w="45974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Eclipse SDK Releases</a:t>
                      </a:r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1.0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2.0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2.1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3.0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3.1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3.2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3.3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3.4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3.5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3.6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3.7</a:t>
                      </a:r>
                      <a:endParaRPr lang="en-US" sz="12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4"/>
                          </a:solidFill>
                        </a:rPr>
                        <a:t>TSC</a:t>
                      </a:r>
                      <a:endParaRPr lang="en-US" sz="10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‘05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‘07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285980"/>
              </p:ext>
            </p:extLst>
          </p:nvPr>
        </p:nvGraphicFramePr>
        <p:xfrm>
          <a:off x="116188" y="3856043"/>
          <a:ext cx="58326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6"/>
                <a:gridCol w="424246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  <a:gridCol w="448665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Eclipse SDK Releases</a:t>
                      </a:r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3.1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3.2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3.3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3.4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3.6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3.7</a:t>
                      </a:r>
                      <a:endParaRPr 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TSC</a:t>
                      </a:r>
                      <a:endParaRPr lang="en-US" sz="10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‘05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‘07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‘10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96861" y="134076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ETP-APIs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580929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ETP-non-APIs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2078" y="6021288"/>
            <a:ext cx="493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TSC – Total ETPs that are Source Compatible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0468" y="1494656"/>
            <a:ext cx="2952328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Information about which ETP developed on a given SDK not available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The orange cells indicate that the corresponding SDK released in the same year as the ETPs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For both ETP-APIs and ETP-non-APIs in general the highest numbers are in the orange cells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Rate at which ETP-non-APIs fail is much higher that the rate at which ETP-APIs fail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467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Source Compatibility of ETPs with Eclipse </a:t>
            </a:r>
            <a:r>
              <a:rPr lang="en-US" sz="2000" dirty="0" smtClean="0"/>
              <a:t>SDK in percentages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684" y="4581128"/>
            <a:ext cx="7994650" cy="1368152"/>
          </a:xfrm>
        </p:spPr>
        <p:txBody>
          <a:bodyPr/>
          <a:lstStyle/>
          <a:p>
            <a:r>
              <a:rPr lang="en-US" sz="1800" dirty="0" smtClean="0"/>
              <a:t>The starred bar represents the percentage of ETPs’ source compatibility with the SDK in the same release year.</a:t>
            </a:r>
          </a:p>
          <a:p>
            <a:r>
              <a:rPr lang="en-US" sz="1800" dirty="0" smtClean="0"/>
              <a:t>ETP-APIs have a very high SC success rate compared to ETP-non-APIs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06098"/>
            <a:ext cx="4358154" cy="29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89" y="1366172"/>
            <a:ext cx="4448240" cy="3021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4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Source Compatibility of ETPs with Eclipse </a:t>
            </a:r>
            <a:r>
              <a:rPr lang="en-US" sz="2400" dirty="0" smtClean="0"/>
              <a:t>SDK … 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340768"/>
            <a:ext cx="7994650" cy="4320480"/>
          </a:xfrm>
        </p:spPr>
        <p:txBody>
          <a:bodyPr/>
          <a:lstStyle/>
          <a:p>
            <a:r>
              <a:rPr lang="en-US" dirty="0" smtClean="0"/>
              <a:t>Detailed information can be found in the paper “</a:t>
            </a:r>
            <a:r>
              <a:rPr lang="en-US" i="1" dirty="0"/>
              <a:t>Survival of Eclipse </a:t>
            </a:r>
            <a:r>
              <a:rPr lang="en-US" i="1" dirty="0" smtClean="0"/>
              <a:t>Third-party </a:t>
            </a:r>
            <a:r>
              <a:rPr lang="en-US" i="1" dirty="0"/>
              <a:t>Plug-ins</a:t>
            </a:r>
            <a:r>
              <a:rPr lang="en-US" dirty="0" smtClean="0"/>
              <a:t>” on </a:t>
            </a:r>
            <a:r>
              <a:rPr lang="en-US" dirty="0"/>
              <a:t>my website: www.win.tue.nl/~jbusinge</a:t>
            </a:r>
            <a:endParaRPr lang="en-US" dirty="0" smtClean="0"/>
          </a:p>
          <a:p>
            <a:r>
              <a:rPr lang="en-US" dirty="0" smtClean="0"/>
              <a:t>Results show that ETP-APIs have a very high SC compared to ETP-non-APIs.</a:t>
            </a:r>
          </a:p>
          <a:p>
            <a:r>
              <a:rPr lang="en-US" dirty="0" smtClean="0"/>
              <a:t>The 19 ETP-non-APIs use a total of 127 non-APIs from Eclipse SDK.</a:t>
            </a:r>
          </a:p>
          <a:p>
            <a:r>
              <a:rPr lang="en-US" dirty="0" smtClean="0"/>
              <a:t>28% of 127 are from SDK 1.0, 30% are from 2.0, none is from SDK 3.5 and 3.6. </a:t>
            </a:r>
          </a:p>
          <a:p>
            <a:r>
              <a:rPr lang="en-US" dirty="0" smtClean="0"/>
              <a:t>This indicates that old non-APIs are more stable than newly introduced non-APIs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4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….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377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Eclipse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B4218B-2300-49AB-A16C-6A3C3D821C42}" type="datetime1">
              <a:rPr lang="nl-NL" smtClean="0"/>
              <a:pPr/>
              <a:t>3-2-2012</a:t>
            </a:fld>
            <a:endParaRPr lang="nl-NL"/>
          </a:p>
        </p:txBody>
      </p:sp>
      <p:sp>
        <p:nvSpPr>
          <p:cNvPr id="20" name="Rectangle 19"/>
          <p:cNvSpPr/>
          <p:nvPr/>
        </p:nvSpPr>
        <p:spPr>
          <a:xfrm>
            <a:off x="3142918" y="1412776"/>
            <a:ext cx="2843393" cy="2032484"/>
          </a:xfrm>
          <a:prstGeom prst="rect">
            <a:avLst/>
          </a:prstGeom>
          <a:solidFill>
            <a:schemeClr val="tx2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04048" y="1412776"/>
            <a:ext cx="1008112" cy="2016224"/>
          </a:xfrm>
          <a:prstGeom prst="rect">
            <a:avLst/>
          </a:pr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31840" y="1412776"/>
            <a:ext cx="1872208" cy="2016224"/>
          </a:xfrm>
          <a:prstGeom prst="rect">
            <a:avLst/>
          </a:prstGeom>
          <a:solidFill>
            <a:schemeClr val="accent3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79712" y="4646167"/>
            <a:ext cx="775471" cy="655041"/>
          </a:xfrm>
          <a:prstGeom prst="rect">
            <a:avLst/>
          </a:prstGeom>
          <a:solidFill>
            <a:schemeClr val="tx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244801" y="4646167"/>
            <a:ext cx="775471" cy="655041"/>
          </a:xfrm>
          <a:prstGeom prst="rect">
            <a:avLst/>
          </a:prstGeom>
          <a:solidFill>
            <a:schemeClr val="tx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2350" y="4646167"/>
            <a:ext cx="775471" cy="655041"/>
          </a:xfrm>
          <a:prstGeom prst="rect">
            <a:avLst/>
          </a:prstGeom>
          <a:solidFill>
            <a:schemeClr val="tx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30654" y="4646167"/>
            <a:ext cx="775471" cy="655041"/>
          </a:xfrm>
          <a:prstGeom prst="rect">
            <a:avLst/>
          </a:prstGeom>
          <a:solidFill>
            <a:schemeClr val="tx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44208" y="2132856"/>
            <a:ext cx="1440160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Eclipse Framework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4288" y="4509120"/>
            <a:ext cx="1728192" cy="92333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Eclipse Third-party Plug-ins (ETPs)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03848" y="1556792"/>
            <a:ext cx="432048" cy="432048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779912" y="1484784"/>
            <a:ext cx="576064" cy="864096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80112" y="1484784"/>
            <a:ext cx="360040" cy="504056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75856" y="2564904"/>
            <a:ext cx="720080" cy="792088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347864" y="2060848"/>
            <a:ext cx="288032" cy="360040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580112" y="2348880"/>
            <a:ext cx="360040" cy="360040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92080" y="1484784"/>
            <a:ext cx="216024" cy="1152128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08104" y="2924944"/>
            <a:ext cx="432048" cy="432048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139952" y="2420888"/>
            <a:ext cx="288032" cy="93610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99992" y="1484784"/>
            <a:ext cx="432048" cy="792088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2492896"/>
            <a:ext cx="360040" cy="360040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4008" y="2924944"/>
            <a:ext cx="288032" cy="432048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2027068" y="3036163"/>
            <a:ext cx="1257670" cy="1606858"/>
          </a:xfrm>
          <a:custGeom>
            <a:avLst/>
            <a:gdLst>
              <a:gd name="connsiteX0" fmla="*/ 94695 w 1257670"/>
              <a:gd name="connsiteY0" fmla="*/ 1606858 h 1606858"/>
              <a:gd name="connsiteX1" fmla="*/ 103573 w 1257670"/>
              <a:gd name="connsiteY1" fmla="*/ 568171 h 1606858"/>
              <a:gd name="connsiteX2" fmla="*/ 716132 w 1257670"/>
              <a:gd name="connsiteY2" fmla="*/ 204187 h 1606858"/>
              <a:gd name="connsiteX3" fmla="*/ 1257670 w 1257670"/>
              <a:gd name="connsiteY3" fmla="*/ 0 h 160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7670" h="1606858">
                <a:moveTo>
                  <a:pt x="94695" y="1606858"/>
                </a:moveTo>
                <a:cubicBezTo>
                  <a:pt x="47347" y="1204403"/>
                  <a:pt x="0" y="801949"/>
                  <a:pt x="103573" y="568171"/>
                </a:cubicBezTo>
                <a:cubicBezTo>
                  <a:pt x="207146" y="334393"/>
                  <a:pt x="523783" y="298882"/>
                  <a:pt x="716132" y="204187"/>
                </a:cubicBezTo>
                <a:cubicBezTo>
                  <a:pt x="908481" y="109492"/>
                  <a:pt x="1083075" y="54746"/>
                  <a:pt x="1257670" y="0"/>
                </a:cubicBez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2382175" y="1793289"/>
            <a:ext cx="831542" cy="2849732"/>
          </a:xfrm>
          <a:custGeom>
            <a:avLst/>
            <a:gdLst>
              <a:gd name="connsiteX0" fmla="*/ 50307 w 831542"/>
              <a:gd name="connsiteY0" fmla="*/ 2849732 h 2849732"/>
              <a:gd name="connsiteX1" fmla="*/ 32551 w 831542"/>
              <a:gd name="connsiteY1" fmla="*/ 2325950 h 2849732"/>
              <a:gd name="connsiteX2" fmla="*/ 245615 w 831542"/>
              <a:gd name="connsiteY2" fmla="*/ 1642369 h 2849732"/>
              <a:gd name="connsiteX3" fmla="*/ 352147 w 831542"/>
              <a:gd name="connsiteY3" fmla="*/ 736847 h 2849732"/>
              <a:gd name="connsiteX4" fmla="*/ 831542 w 831542"/>
              <a:gd name="connsiteY4" fmla="*/ 0 h 284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542" h="2849732">
                <a:moveTo>
                  <a:pt x="50307" y="2849732"/>
                </a:moveTo>
                <a:cubicBezTo>
                  <a:pt x="25153" y="2688454"/>
                  <a:pt x="0" y="2527177"/>
                  <a:pt x="32551" y="2325950"/>
                </a:cubicBezTo>
                <a:cubicBezTo>
                  <a:pt x="65102" y="2124723"/>
                  <a:pt x="192349" y="1907219"/>
                  <a:pt x="245615" y="1642369"/>
                </a:cubicBezTo>
                <a:cubicBezTo>
                  <a:pt x="298881" y="1377519"/>
                  <a:pt x="254493" y="1010575"/>
                  <a:pt x="352147" y="736847"/>
                </a:cubicBezTo>
                <a:cubicBezTo>
                  <a:pt x="449801" y="463119"/>
                  <a:pt x="640671" y="231559"/>
                  <a:pt x="831542" y="0"/>
                </a:cubicBez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601157" y="3355759"/>
            <a:ext cx="3062796" cy="1278385"/>
          </a:xfrm>
          <a:custGeom>
            <a:avLst/>
            <a:gdLst>
              <a:gd name="connsiteX0" fmla="*/ 0 w 3062796"/>
              <a:gd name="connsiteY0" fmla="*/ 1278385 h 1278385"/>
              <a:gd name="connsiteX1" fmla="*/ 497150 w 3062796"/>
              <a:gd name="connsiteY1" fmla="*/ 807868 h 1278385"/>
              <a:gd name="connsiteX2" fmla="*/ 1233996 w 3062796"/>
              <a:gd name="connsiteY2" fmla="*/ 790113 h 1278385"/>
              <a:gd name="connsiteX3" fmla="*/ 2228295 w 3062796"/>
              <a:gd name="connsiteY3" fmla="*/ 701336 h 1278385"/>
              <a:gd name="connsiteX4" fmla="*/ 2654424 w 3062796"/>
              <a:gd name="connsiteY4" fmla="*/ 443884 h 1278385"/>
              <a:gd name="connsiteX5" fmla="*/ 3062796 w 3062796"/>
              <a:gd name="connsiteY5" fmla="*/ 0 h 127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796" h="1278385">
                <a:moveTo>
                  <a:pt x="0" y="1278385"/>
                </a:moveTo>
                <a:cubicBezTo>
                  <a:pt x="145742" y="1083816"/>
                  <a:pt x="291484" y="889247"/>
                  <a:pt x="497150" y="807868"/>
                </a:cubicBezTo>
                <a:cubicBezTo>
                  <a:pt x="702816" y="726489"/>
                  <a:pt x="945472" y="807868"/>
                  <a:pt x="1233996" y="790113"/>
                </a:cubicBezTo>
                <a:cubicBezTo>
                  <a:pt x="1522520" y="772358"/>
                  <a:pt x="1991557" y="759041"/>
                  <a:pt x="2228295" y="701336"/>
                </a:cubicBezTo>
                <a:cubicBezTo>
                  <a:pt x="2465033" y="643631"/>
                  <a:pt x="2515341" y="560773"/>
                  <a:pt x="2654424" y="443884"/>
                </a:cubicBezTo>
                <a:cubicBezTo>
                  <a:pt x="2793508" y="326995"/>
                  <a:pt x="2928152" y="163497"/>
                  <a:pt x="3062796" y="0"/>
                </a:cubicBez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803864" y="2223857"/>
            <a:ext cx="889247" cy="2419164"/>
          </a:xfrm>
          <a:custGeom>
            <a:avLst/>
            <a:gdLst>
              <a:gd name="connsiteX0" fmla="*/ 889247 w 889247"/>
              <a:gd name="connsiteY0" fmla="*/ 2419164 h 2419164"/>
              <a:gd name="connsiteX1" fmla="*/ 587406 w 889247"/>
              <a:gd name="connsiteY1" fmla="*/ 1753339 h 2419164"/>
              <a:gd name="connsiteX2" fmla="*/ 205666 w 889247"/>
              <a:gd name="connsiteY2" fmla="*/ 1682318 h 2419164"/>
              <a:gd name="connsiteX3" fmla="*/ 45868 w 889247"/>
              <a:gd name="connsiteY3" fmla="*/ 1407110 h 2419164"/>
              <a:gd name="connsiteX4" fmla="*/ 1480 w 889247"/>
              <a:gd name="connsiteY4" fmla="*/ 838939 h 2419164"/>
              <a:gd name="connsiteX5" fmla="*/ 54746 w 889247"/>
              <a:gd name="connsiteY5" fmla="*/ 412811 h 2419164"/>
              <a:gd name="connsiteX6" fmla="*/ 152400 w 889247"/>
              <a:gd name="connsiteY6" fmla="*/ 66582 h 2419164"/>
              <a:gd name="connsiteX7" fmla="*/ 436486 w 889247"/>
              <a:gd name="connsiteY7" fmla="*/ 13316 h 2419164"/>
              <a:gd name="connsiteX8" fmla="*/ 551895 w 889247"/>
              <a:gd name="connsiteY8" fmla="*/ 31071 h 24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247" h="2419164">
                <a:moveTo>
                  <a:pt x="889247" y="2419164"/>
                </a:moveTo>
                <a:cubicBezTo>
                  <a:pt x="795291" y="2147655"/>
                  <a:pt x="701336" y="1876147"/>
                  <a:pt x="587406" y="1753339"/>
                </a:cubicBezTo>
                <a:cubicBezTo>
                  <a:pt x="473476" y="1630531"/>
                  <a:pt x="295922" y="1740023"/>
                  <a:pt x="205666" y="1682318"/>
                </a:cubicBezTo>
                <a:cubicBezTo>
                  <a:pt x="115410" y="1624613"/>
                  <a:pt x="79899" y="1547673"/>
                  <a:pt x="45868" y="1407110"/>
                </a:cubicBezTo>
                <a:cubicBezTo>
                  <a:pt x="11837" y="1266547"/>
                  <a:pt x="0" y="1004655"/>
                  <a:pt x="1480" y="838939"/>
                </a:cubicBezTo>
                <a:cubicBezTo>
                  <a:pt x="2960" y="673223"/>
                  <a:pt x="29593" y="541537"/>
                  <a:pt x="54746" y="412811"/>
                </a:cubicBezTo>
                <a:cubicBezTo>
                  <a:pt x="79899" y="284085"/>
                  <a:pt x="88777" y="133164"/>
                  <a:pt x="152400" y="66582"/>
                </a:cubicBezTo>
                <a:cubicBezTo>
                  <a:pt x="216023" y="0"/>
                  <a:pt x="369904" y="19235"/>
                  <a:pt x="436486" y="13316"/>
                </a:cubicBezTo>
                <a:cubicBezTo>
                  <a:pt x="503069" y="7398"/>
                  <a:pt x="527482" y="19234"/>
                  <a:pt x="551895" y="31071"/>
                </a:cubicBez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932808" y="2148396"/>
            <a:ext cx="1374559" cy="2494625"/>
          </a:xfrm>
          <a:custGeom>
            <a:avLst/>
            <a:gdLst>
              <a:gd name="connsiteX0" fmla="*/ 0 w 1374559"/>
              <a:gd name="connsiteY0" fmla="*/ 2494625 h 2494625"/>
              <a:gd name="connsiteX1" fmla="*/ 97654 w 1374559"/>
              <a:gd name="connsiteY1" fmla="*/ 2210540 h 2494625"/>
              <a:gd name="connsiteX2" fmla="*/ 275208 w 1374559"/>
              <a:gd name="connsiteY2" fmla="*/ 1846555 h 2494625"/>
              <a:gd name="connsiteX3" fmla="*/ 763479 w 1374559"/>
              <a:gd name="connsiteY3" fmla="*/ 1615736 h 2494625"/>
              <a:gd name="connsiteX4" fmla="*/ 1287262 w 1374559"/>
              <a:gd name="connsiteY4" fmla="*/ 1526959 h 2494625"/>
              <a:gd name="connsiteX5" fmla="*/ 1287262 w 1374559"/>
              <a:gd name="connsiteY5" fmla="*/ 994299 h 2494625"/>
              <a:gd name="connsiteX6" fmla="*/ 1216241 w 1374559"/>
              <a:gd name="connsiteY6" fmla="*/ 426128 h 2494625"/>
              <a:gd name="connsiteX7" fmla="*/ 1260629 w 1374559"/>
              <a:gd name="connsiteY7" fmla="*/ 62144 h 2494625"/>
              <a:gd name="connsiteX8" fmla="*/ 1358283 w 1374559"/>
              <a:gd name="connsiteY8" fmla="*/ 53266 h 249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4559" h="2494625">
                <a:moveTo>
                  <a:pt x="0" y="2494625"/>
                </a:moveTo>
                <a:cubicBezTo>
                  <a:pt x="25893" y="2406588"/>
                  <a:pt x="51786" y="2318552"/>
                  <a:pt x="97654" y="2210540"/>
                </a:cubicBezTo>
                <a:cubicBezTo>
                  <a:pt x="143522" y="2102528"/>
                  <a:pt x="164237" y="1945689"/>
                  <a:pt x="275208" y="1846555"/>
                </a:cubicBezTo>
                <a:cubicBezTo>
                  <a:pt x="386179" y="1747421"/>
                  <a:pt x="594803" y="1669002"/>
                  <a:pt x="763479" y="1615736"/>
                </a:cubicBezTo>
                <a:cubicBezTo>
                  <a:pt x="932155" y="1562470"/>
                  <a:pt x="1199965" y="1630532"/>
                  <a:pt x="1287262" y="1526959"/>
                </a:cubicBezTo>
                <a:cubicBezTo>
                  <a:pt x="1374559" y="1423386"/>
                  <a:pt x="1299099" y="1177771"/>
                  <a:pt x="1287262" y="994299"/>
                </a:cubicBezTo>
                <a:cubicBezTo>
                  <a:pt x="1275425" y="810827"/>
                  <a:pt x="1220680" y="581487"/>
                  <a:pt x="1216241" y="426128"/>
                </a:cubicBezTo>
                <a:cubicBezTo>
                  <a:pt x="1211802" y="270769"/>
                  <a:pt x="1236955" y="124288"/>
                  <a:pt x="1260629" y="62144"/>
                </a:cubicBezTo>
                <a:cubicBezTo>
                  <a:pt x="1284303" y="0"/>
                  <a:pt x="1321293" y="26633"/>
                  <a:pt x="1358283" y="53266"/>
                </a:cubicBez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4944862" y="3070194"/>
            <a:ext cx="695418" cy="1572827"/>
          </a:xfrm>
          <a:custGeom>
            <a:avLst/>
            <a:gdLst>
              <a:gd name="connsiteX0" fmla="*/ 621437 w 695418"/>
              <a:gd name="connsiteY0" fmla="*/ 1572827 h 1572827"/>
              <a:gd name="connsiteX1" fmla="*/ 665825 w 695418"/>
              <a:gd name="connsiteY1" fmla="*/ 1350886 h 1572827"/>
              <a:gd name="connsiteX2" fmla="*/ 674703 w 695418"/>
              <a:gd name="connsiteY2" fmla="*/ 1013534 h 1572827"/>
              <a:gd name="connsiteX3" fmla="*/ 674703 w 695418"/>
              <a:gd name="connsiteY3" fmla="*/ 747204 h 1572827"/>
              <a:gd name="connsiteX4" fmla="*/ 550416 w 695418"/>
              <a:gd name="connsiteY4" fmla="*/ 631794 h 1572827"/>
              <a:gd name="connsiteX5" fmla="*/ 328474 w 695418"/>
              <a:gd name="connsiteY5" fmla="*/ 436486 h 1572827"/>
              <a:gd name="connsiteX6" fmla="*/ 230820 w 695418"/>
              <a:gd name="connsiteY6" fmla="*/ 196789 h 1572827"/>
              <a:gd name="connsiteX7" fmla="*/ 186431 w 695418"/>
              <a:gd name="connsiteY7" fmla="*/ 28113 h 1572827"/>
              <a:gd name="connsiteX8" fmla="*/ 115410 w 695418"/>
              <a:gd name="connsiteY8" fmla="*/ 28113 h 1572827"/>
              <a:gd name="connsiteX9" fmla="*/ 0 w 695418"/>
              <a:gd name="connsiteY9" fmla="*/ 19235 h 157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5418" h="1572827">
                <a:moveTo>
                  <a:pt x="621437" y="1572827"/>
                </a:moveTo>
                <a:cubicBezTo>
                  <a:pt x="639192" y="1508464"/>
                  <a:pt x="656947" y="1444101"/>
                  <a:pt x="665825" y="1350886"/>
                </a:cubicBezTo>
                <a:cubicBezTo>
                  <a:pt x="674703" y="1257671"/>
                  <a:pt x="673223" y="1114148"/>
                  <a:pt x="674703" y="1013534"/>
                </a:cubicBezTo>
                <a:cubicBezTo>
                  <a:pt x="676183" y="912920"/>
                  <a:pt x="695418" y="810827"/>
                  <a:pt x="674703" y="747204"/>
                </a:cubicBezTo>
                <a:cubicBezTo>
                  <a:pt x="653989" y="683581"/>
                  <a:pt x="608121" y="683580"/>
                  <a:pt x="550416" y="631794"/>
                </a:cubicBezTo>
                <a:cubicBezTo>
                  <a:pt x="492711" y="580008"/>
                  <a:pt x="381740" y="508987"/>
                  <a:pt x="328474" y="436486"/>
                </a:cubicBezTo>
                <a:cubicBezTo>
                  <a:pt x="275208" y="363985"/>
                  <a:pt x="254494" y="264851"/>
                  <a:pt x="230820" y="196789"/>
                </a:cubicBezTo>
                <a:cubicBezTo>
                  <a:pt x="207146" y="128727"/>
                  <a:pt x="205666" y="56226"/>
                  <a:pt x="186431" y="28113"/>
                </a:cubicBezTo>
                <a:cubicBezTo>
                  <a:pt x="167196" y="0"/>
                  <a:pt x="146482" y="29593"/>
                  <a:pt x="115410" y="28113"/>
                </a:cubicBezTo>
                <a:cubicBezTo>
                  <a:pt x="84338" y="26633"/>
                  <a:pt x="42169" y="22934"/>
                  <a:pt x="0" y="19235"/>
                </a:cubicBez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948039" y="3130858"/>
            <a:ext cx="508986" cy="1512163"/>
          </a:xfrm>
          <a:custGeom>
            <a:avLst/>
            <a:gdLst>
              <a:gd name="connsiteX0" fmla="*/ 408373 w 508986"/>
              <a:gd name="connsiteY0" fmla="*/ 1512163 h 1512163"/>
              <a:gd name="connsiteX1" fmla="*/ 408373 w 508986"/>
              <a:gd name="connsiteY1" fmla="*/ 1236956 h 1512163"/>
              <a:gd name="connsiteX2" fmla="*/ 426128 w 508986"/>
              <a:gd name="connsiteY2" fmla="*/ 801950 h 1512163"/>
              <a:gd name="connsiteX3" fmla="*/ 497149 w 508986"/>
              <a:gd name="connsiteY3" fmla="*/ 384699 h 1512163"/>
              <a:gd name="connsiteX4" fmla="*/ 355107 w 508986"/>
              <a:gd name="connsiteY4" fmla="*/ 56225 h 1512163"/>
              <a:gd name="connsiteX5" fmla="*/ 71021 w 508986"/>
              <a:gd name="connsiteY5" fmla="*/ 47348 h 1512163"/>
              <a:gd name="connsiteX6" fmla="*/ 0 w 508986"/>
              <a:gd name="connsiteY6" fmla="*/ 20715 h 151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986" h="1512163">
                <a:moveTo>
                  <a:pt x="408373" y="1512163"/>
                </a:moveTo>
                <a:cubicBezTo>
                  <a:pt x="406893" y="1433744"/>
                  <a:pt x="405414" y="1355325"/>
                  <a:pt x="408373" y="1236956"/>
                </a:cubicBezTo>
                <a:cubicBezTo>
                  <a:pt x="411332" y="1118587"/>
                  <a:pt x="411332" y="943993"/>
                  <a:pt x="426128" y="801950"/>
                </a:cubicBezTo>
                <a:cubicBezTo>
                  <a:pt x="440924" y="659907"/>
                  <a:pt x="508986" y="508986"/>
                  <a:pt x="497149" y="384699"/>
                </a:cubicBezTo>
                <a:cubicBezTo>
                  <a:pt x="485312" y="260412"/>
                  <a:pt x="426128" y="112450"/>
                  <a:pt x="355107" y="56225"/>
                </a:cubicBezTo>
                <a:cubicBezTo>
                  <a:pt x="284086" y="0"/>
                  <a:pt x="130205" y="53266"/>
                  <a:pt x="71021" y="47348"/>
                </a:cubicBezTo>
                <a:cubicBezTo>
                  <a:pt x="11837" y="41430"/>
                  <a:pt x="5918" y="31072"/>
                  <a:pt x="0" y="20715"/>
                </a:cubicBez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5504155" y="2216458"/>
            <a:ext cx="1506245" cy="2417686"/>
          </a:xfrm>
          <a:custGeom>
            <a:avLst/>
            <a:gdLst>
              <a:gd name="connsiteX0" fmla="*/ 1384917 w 1506245"/>
              <a:gd name="connsiteY0" fmla="*/ 2417686 h 2417686"/>
              <a:gd name="connsiteX1" fmla="*/ 1411550 w 1506245"/>
              <a:gd name="connsiteY1" fmla="*/ 2044824 h 2417686"/>
              <a:gd name="connsiteX2" fmla="*/ 1491449 w 1506245"/>
              <a:gd name="connsiteY2" fmla="*/ 1609818 h 2417686"/>
              <a:gd name="connsiteX3" fmla="*/ 1500327 w 1506245"/>
              <a:gd name="connsiteY3" fmla="*/ 1139301 h 2417686"/>
              <a:gd name="connsiteX4" fmla="*/ 1482571 w 1506245"/>
              <a:gd name="connsiteY4" fmla="*/ 881849 h 2417686"/>
              <a:gd name="connsiteX5" fmla="*/ 1384917 w 1506245"/>
              <a:gd name="connsiteY5" fmla="*/ 757561 h 2417686"/>
              <a:gd name="connsiteX6" fmla="*/ 1091954 w 1506245"/>
              <a:gd name="connsiteY6" fmla="*/ 748684 h 2417686"/>
              <a:gd name="connsiteX7" fmla="*/ 878890 w 1506245"/>
              <a:gd name="connsiteY7" fmla="*/ 722051 h 2417686"/>
              <a:gd name="connsiteX8" fmla="*/ 843379 w 1506245"/>
              <a:gd name="connsiteY8" fmla="*/ 393577 h 2417686"/>
              <a:gd name="connsiteX9" fmla="*/ 843379 w 1506245"/>
              <a:gd name="connsiteY9" fmla="*/ 162758 h 2417686"/>
              <a:gd name="connsiteX10" fmla="*/ 816746 w 1506245"/>
              <a:gd name="connsiteY10" fmla="*/ 29592 h 2417686"/>
              <a:gd name="connsiteX11" fmla="*/ 612560 w 1506245"/>
              <a:gd name="connsiteY11" fmla="*/ 20715 h 2417686"/>
              <a:gd name="connsiteX12" fmla="*/ 363985 w 1506245"/>
              <a:gd name="connsiteY12" fmla="*/ 2959 h 2417686"/>
              <a:gd name="connsiteX13" fmla="*/ 79899 w 1506245"/>
              <a:gd name="connsiteY13" fmla="*/ 2959 h 2417686"/>
              <a:gd name="connsiteX14" fmla="*/ 0 w 1506245"/>
              <a:gd name="connsiteY14" fmla="*/ 11837 h 241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06245" h="2417686">
                <a:moveTo>
                  <a:pt x="1384917" y="2417686"/>
                </a:moveTo>
                <a:cubicBezTo>
                  <a:pt x="1389356" y="2298577"/>
                  <a:pt x="1393795" y="2179469"/>
                  <a:pt x="1411550" y="2044824"/>
                </a:cubicBezTo>
                <a:cubicBezTo>
                  <a:pt x="1429305" y="1910179"/>
                  <a:pt x="1476653" y="1760739"/>
                  <a:pt x="1491449" y="1609818"/>
                </a:cubicBezTo>
                <a:cubicBezTo>
                  <a:pt x="1506245" y="1458898"/>
                  <a:pt x="1501807" y="1260629"/>
                  <a:pt x="1500327" y="1139301"/>
                </a:cubicBezTo>
                <a:cubicBezTo>
                  <a:pt x="1498847" y="1017973"/>
                  <a:pt x="1501806" y="945472"/>
                  <a:pt x="1482571" y="881849"/>
                </a:cubicBezTo>
                <a:cubicBezTo>
                  <a:pt x="1463336" y="818226"/>
                  <a:pt x="1450020" y="779755"/>
                  <a:pt x="1384917" y="757561"/>
                </a:cubicBezTo>
                <a:cubicBezTo>
                  <a:pt x="1319814" y="735367"/>
                  <a:pt x="1176292" y="754602"/>
                  <a:pt x="1091954" y="748684"/>
                </a:cubicBezTo>
                <a:cubicBezTo>
                  <a:pt x="1007616" y="742766"/>
                  <a:pt x="920319" y="781235"/>
                  <a:pt x="878890" y="722051"/>
                </a:cubicBezTo>
                <a:cubicBezTo>
                  <a:pt x="837461" y="662867"/>
                  <a:pt x="849297" y="486792"/>
                  <a:pt x="843379" y="393577"/>
                </a:cubicBezTo>
                <a:cubicBezTo>
                  <a:pt x="837461" y="300362"/>
                  <a:pt x="847818" y="223422"/>
                  <a:pt x="843379" y="162758"/>
                </a:cubicBezTo>
                <a:cubicBezTo>
                  <a:pt x="838940" y="102094"/>
                  <a:pt x="855216" y="53266"/>
                  <a:pt x="816746" y="29592"/>
                </a:cubicBezTo>
                <a:cubicBezTo>
                  <a:pt x="778276" y="5918"/>
                  <a:pt x="688020" y="25154"/>
                  <a:pt x="612560" y="20715"/>
                </a:cubicBezTo>
                <a:cubicBezTo>
                  <a:pt x="537100" y="16276"/>
                  <a:pt x="452762" y="5918"/>
                  <a:pt x="363985" y="2959"/>
                </a:cubicBezTo>
                <a:cubicBezTo>
                  <a:pt x="275208" y="0"/>
                  <a:pt x="140563" y="1479"/>
                  <a:pt x="79899" y="2959"/>
                </a:cubicBezTo>
                <a:cubicBezTo>
                  <a:pt x="19235" y="4439"/>
                  <a:pt x="9617" y="8138"/>
                  <a:pt x="0" y="11837"/>
                </a:cubicBez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279037" y="3355760"/>
            <a:ext cx="2231254" cy="1278384"/>
          </a:xfrm>
          <a:custGeom>
            <a:avLst/>
            <a:gdLst>
              <a:gd name="connsiteX0" fmla="*/ 2219417 w 2231254"/>
              <a:gd name="connsiteY0" fmla="*/ 1278384 h 1278384"/>
              <a:gd name="connsiteX1" fmla="*/ 2219417 w 2231254"/>
              <a:gd name="connsiteY1" fmla="*/ 870011 h 1278384"/>
              <a:gd name="connsiteX2" fmla="*/ 2175029 w 2231254"/>
              <a:gd name="connsiteY2" fmla="*/ 541537 h 1278384"/>
              <a:gd name="connsiteX3" fmla="*/ 1882066 w 2231254"/>
              <a:gd name="connsiteY3" fmla="*/ 426127 h 1278384"/>
              <a:gd name="connsiteX4" fmla="*/ 1349406 w 2231254"/>
              <a:gd name="connsiteY4" fmla="*/ 452760 h 1278384"/>
              <a:gd name="connsiteX5" fmla="*/ 754602 w 2231254"/>
              <a:gd name="connsiteY5" fmla="*/ 497149 h 1278384"/>
              <a:gd name="connsiteX6" fmla="*/ 292963 w 2231254"/>
              <a:gd name="connsiteY6" fmla="*/ 497149 h 1278384"/>
              <a:gd name="connsiteX7" fmla="*/ 44388 w 2231254"/>
              <a:gd name="connsiteY7" fmla="*/ 275207 h 1278384"/>
              <a:gd name="connsiteX8" fmla="*/ 26633 w 2231254"/>
              <a:gd name="connsiteY8" fmla="*/ 44388 h 1278384"/>
              <a:gd name="connsiteX9" fmla="*/ 26633 w 2231254"/>
              <a:gd name="connsiteY9" fmla="*/ 8877 h 127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1254" h="1278384">
                <a:moveTo>
                  <a:pt x="2219417" y="1278384"/>
                </a:moveTo>
                <a:cubicBezTo>
                  <a:pt x="2223116" y="1135601"/>
                  <a:pt x="2226815" y="992819"/>
                  <a:pt x="2219417" y="870011"/>
                </a:cubicBezTo>
                <a:cubicBezTo>
                  <a:pt x="2212019" y="747203"/>
                  <a:pt x="2231254" y="615518"/>
                  <a:pt x="2175029" y="541537"/>
                </a:cubicBezTo>
                <a:cubicBezTo>
                  <a:pt x="2118804" y="467556"/>
                  <a:pt x="2019670" y="440923"/>
                  <a:pt x="1882066" y="426127"/>
                </a:cubicBezTo>
                <a:cubicBezTo>
                  <a:pt x="1744462" y="411331"/>
                  <a:pt x="1537316" y="440923"/>
                  <a:pt x="1349406" y="452760"/>
                </a:cubicBezTo>
                <a:cubicBezTo>
                  <a:pt x="1161496" y="464597"/>
                  <a:pt x="930676" y="489751"/>
                  <a:pt x="754602" y="497149"/>
                </a:cubicBezTo>
                <a:cubicBezTo>
                  <a:pt x="578528" y="504547"/>
                  <a:pt x="411332" y="534139"/>
                  <a:pt x="292963" y="497149"/>
                </a:cubicBezTo>
                <a:cubicBezTo>
                  <a:pt x="174594" y="460159"/>
                  <a:pt x="88776" y="350667"/>
                  <a:pt x="44388" y="275207"/>
                </a:cubicBezTo>
                <a:cubicBezTo>
                  <a:pt x="0" y="199747"/>
                  <a:pt x="29592" y="88776"/>
                  <a:pt x="26633" y="44388"/>
                </a:cubicBezTo>
                <a:cubicBezTo>
                  <a:pt x="23674" y="0"/>
                  <a:pt x="25153" y="4438"/>
                  <a:pt x="26633" y="8877"/>
                </a:cubicBezTo>
              </a:path>
            </a:pathLst>
          </a:cu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4517255" y="2858610"/>
            <a:ext cx="587405" cy="1784411"/>
          </a:xfrm>
          <a:custGeom>
            <a:avLst/>
            <a:gdLst>
              <a:gd name="connsiteX0" fmla="*/ 587405 w 587405"/>
              <a:gd name="connsiteY0" fmla="*/ 1784411 h 1784411"/>
              <a:gd name="connsiteX1" fmla="*/ 543017 w 587405"/>
              <a:gd name="connsiteY1" fmla="*/ 1580225 h 1784411"/>
              <a:gd name="connsiteX2" fmla="*/ 392096 w 587405"/>
              <a:gd name="connsiteY2" fmla="*/ 1367161 h 1784411"/>
              <a:gd name="connsiteX3" fmla="*/ 161277 w 587405"/>
              <a:gd name="connsiteY3" fmla="*/ 1207363 h 1784411"/>
              <a:gd name="connsiteX4" fmla="*/ 28112 w 587405"/>
              <a:gd name="connsiteY4" fmla="*/ 1091953 h 1784411"/>
              <a:gd name="connsiteX5" fmla="*/ 19234 w 587405"/>
              <a:gd name="connsiteY5" fmla="*/ 878889 h 1784411"/>
              <a:gd name="connsiteX6" fmla="*/ 10357 w 587405"/>
              <a:gd name="connsiteY6" fmla="*/ 674703 h 1784411"/>
              <a:gd name="connsiteX7" fmla="*/ 1479 w 587405"/>
              <a:gd name="connsiteY7" fmla="*/ 443883 h 1784411"/>
              <a:gd name="connsiteX8" fmla="*/ 10357 w 587405"/>
              <a:gd name="connsiteY8" fmla="*/ 257452 h 1784411"/>
              <a:gd name="connsiteX9" fmla="*/ 63623 w 587405"/>
              <a:gd name="connsiteY9" fmla="*/ 88776 h 1784411"/>
              <a:gd name="connsiteX10" fmla="*/ 81378 w 587405"/>
              <a:gd name="connsiteY10" fmla="*/ 0 h 178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405" h="1784411">
                <a:moveTo>
                  <a:pt x="587405" y="1784411"/>
                </a:moveTo>
                <a:cubicBezTo>
                  <a:pt x="581486" y="1717089"/>
                  <a:pt x="575568" y="1649767"/>
                  <a:pt x="543017" y="1580225"/>
                </a:cubicBezTo>
                <a:cubicBezTo>
                  <a:pt x="510466" y="1510683"/>
                  <a:pt x="455719" y="1429305"/>
                  <a:pt x="392096" y="1367161"/>
                </a:cubicBezTo>
                <a:cubicBezTo>
                  <a:pt x="328473" y="1305017"/>
                  <a:pt x="221941" y="1253231"/>
                  <a:pt x="161277" y="1207363"/>
                </a:cubicBezTo>
                <a:cubicBezTo>
                  <a:pt x="100613" y="1161495"/>
                  <a:pt x="51786" y="1146699"/>
                  <a:pt x="28112" y="1091953"/>
                </a:cubicBezTo>
                <a:cubicBezTo>
                  <a:pt x="4438" y="1037207"/>
                  <a:pt x="22193" y="948431"/>
                  <a:pt x="19234" y="878889"/>
                </a:cubicBezTo>
                <a:cubicBezTo>
                  <a:pt x="16275" y="809347"/>
                  <a:pt x="13316" y="747204"/>
                  <a:pt x="10357" y="674703"/>
                </a:cubicBezTo>
                <a:cubicBezTo>
                  <a:pt x="7398" y="602202"/>
                  <a:pt x="1479" y="513425"/>
                  <a:pt x="1479" y="443883"/>
                </a:cubicBezTo>
                <a:cubicBezTo>
                  <a:pt x="1479" y="374341"/>
                  <a:pt x="0" y="316636"/>
                  <a:pt x="10357" y="257452"/>
                </a:cubicBezTo>
                <a:cubicBezTo>
                  <a:pt x="20714" y="198268"/>
                  <a:pt x="51786" y="131685"/>
                  <a:pt x="63623" y="88776"/>
                </a:cubicBezTo>
                <a:cubicBezTo>
                  <a:pt x="75460" y="45867"/>
                  <a:pt x="78419" y="22933"/>
                  <a:pt x="81378" y="0"/>
                </a:cubicBez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Eclipse Framework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B4218B-2300-49AB-A16C-6A3C3D821C42}" type="datetime1">
              <a:rPr lang="nl-NL" smtClean="0"/>
              <a:pPr/>
              <a:t>3-2-2012</a:t>
            </a:fld>
            <a:endParaRPr lang="nl-NL"/>
          </a:p>
        </p:txBody>
      </p:sp>
      <p:grpSp>
        <p:nvGrpSpPr>
          <p:cNvPr id="56" name="Group 55"/>
          <p:cNvGrpSpPr/>
          <p:nvPr/>
        </p:nvGrpSpPr>
        <p:grpSpPr>
          <a:xfrm>
            <a:off x="1979712" y="1412776"/>
            <a:ext cx="6984776" cy="4019674"/>
            <a:chOff x="1979712" y="1412776"/>
            <a:chExt cx="6984776" cy="4019674"/>
          </a:xfrm>
        </p:grpSpPr>
        <p:sp>
          <p:nvSpPr>
            <p:cNvPr id="20" name="Rectangle 19"/>
            <p:cNvSpPr/>
            <p:nvPr/>
          </p:nvSpPr>
          <p:spPr>
            <a:xfrm>
              <a:off x="3142918" y="1412776"/>
              <a:ext cx="2843393" cy="20324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04048" y="1412776"/>
              <a:ext cx="1008112" cy="2016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31840" y="1412776"/>
              <a:ext cx="1872208" cy="2016224"/>
            </a:xfrm>
            <a:prstGeom prst="rect">
              <a:avLst/>
            </a:prstGeom>
            <a:solidFill>
              <a:srgbClr val="83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79712" y="4646167"/>
              <a:ext cx="775471" cy="65504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4801" y="4646167"/>
              <a:ext cx="775471" cy="65504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52350" y="4646167"/>
              <a:ext cx="775471" cy="65504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30654" y="4646167"/>
              <a:ext cx="775471" cy="65504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44208" y="2132856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Eclipse Framework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64288" y="4509120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Eclipse Third-party Plug-ins (ETPs)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3848" y="1556792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9912" y="1484784"/>
              <a:ext cx="57606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80112" y="1484784"/>
              <a:ext cx="36004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75856" y="2564904"/>
              <a:ext cx="72008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7864" y="2060848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80112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92080" y="1484784"/>
              <a:ext cx="216024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08104" y="2924944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39952" y="2420888"/>
              <a:ext cx="28803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99992" y="1484784"/>
              <a:ext cx="43204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72000" y="2492896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44008" y="2924944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2027068" y="3036163"/>
              <a:ext cx="1257670" cy="1606858"/>
            </a:xfrm>
            <a:custGeom>
              <a:avLst/>
              <a:gdLst>
                <a:gd name="connsiteX0" fmla="*/ 94695 w 1257670"/>
                <a:gd name="connsiteY0" fmla="*/ 1606858 h 1606858"/>
                <a:gd name="connsiteX1" fmla="*/ 103573 w 1257670"/>
                <a:gd name="connsiteY1" fmla="*/ 568171 h 1606858"/>
                <a:gd name="connsiteX2" fmla="*/ 716132 w 1257670"/>
                <a:gd name="connsiteY2" fmla="*/ 204187 h 1606858"/>
                <a:gd name="connsiteX3" fmla="*/ 1257670 w 1257670"/>
                <a:gd name="connsiteY3" fmla="*/ 0 h 16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7670" h="1606858">
                  <a:moveTo>
                    <a:pt x="94695" y="1606858"/>
                  </a:moveTo>
                  <a:cubicBezTo>
                    <a:pt x="47347" y="1204403"/>
                    <a:pt x="0" y="801949"/>
                    <a:pt x="103573" y="568171"/>
                  </a:cubicBezTo>
                  <a:cubicBezTo>
                    <a:pt x="207146" y="334393"/>
                    <a:pt x="523783" y="298882"/>
                    <a:pt x="716132" y="204187"/>
                  </a:cubicBezTo>
                  <a:cubicBezTo>
                    <a:pt x="908481" y="109492"/>
                    <a:pt x="1083075" y="54746"/>
                    <a:pt x="1257670" y="0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382175" y="1793289"/>
              <a:ext cx="831542" cy="2849732"/>
            </a:xfrm>
            <a:custGeom>
              <a:avLst/>
              <a:gdLst>
                <a:gd name="connsiteX0" fmla="*/ 50307 w 831542"/>
                <a:gd name="connsiteY0" fmla="*/ 2849732 h 2849732"/>
                <a:gd name="connsiteX1" fmla="*/ 32551 w 831542"/>
                <a:gd name="connsiteY1" fmla="*/ 2325950 h 2849732"/>
                <a:gd name="connsiteX2" fmla="*/ 245615 w 831542"/>
                <a:gd name="connsiteY2" fmla="*/ 1642369 h 2849732"/>
                <a:gd name="connsiteX3" fmla="*/ 352147 w 831542"/>
                <a:gd name="connsiteY3" fmla="*/ 736847 h 2849732"/>
                <a:gd name="connsiteX4" fmla="*/ 831542 w 831542"/>
                <a:gd name="connsiteY4" fmla="*/ 0 h 284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542" h="2849732">
                  <a:moveTo>
                    <a:pt x="50307" y="2849732"/>
                  </a:moveTo>
                  <a:cubicBezTo>
                    <a:pt x="25153" y="2688454"/>
                    <a:pt x="0" y="2527177"/>
                    <a:pt x="32551" y="2325950"/>
                  </a:cubicBezTo>
                  <a:cubicBezTo>
                    <a:pt x="65102" y="2124723"/>
                    <a:pt x="192349" y="1907219"/>
                    <a:pt x="245615" y="1642369"/>
                  </a:cubicBezTo>
                  <a:cubicBezTo>
                    <a:pt x="298881" y="1377519"/>
                    <a:pt x="254493" y="1010575"/>
                    <a:pt x="352147" y="736847"/>
                  </a:cubicBezTo>
                  <a:cubicBezTo>
                    <a:pt x="449801" y="463119"/>
                    <a:pt x="640671" y="231559"/>
                    <a:pt x="831542" y="0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601157" y="3355759"/>
              <a:ext cx="3062796" cy="1278385"/>
            </a:xfrm>
            <a:custGeom>
              <a:avLst/>
              <a:gdLst>
                <a:gd name="connsiteX0" fmla="*/ 0 w 3062796"/>
                <a:gd name="connsiteY0" fmla="*/ 1278385 h 1278385"/>
                <a:gd name="connsiteX1" fmla="*/ 497150 w 3062796"/>
                <a:gd name="connsiteY1" fmla="*/ 807868 h 1278385"/>
                <a:gd name="connsiteX2" fmla="*/ 1233996 w 3062796"/>
                <a:gd name="connsiteY2" fmla="*/ 790113 h 1278385"/>
                <a:gd name="connsiteX3" fmla="*/ 2228295 w 3062796"/>
                <a:gd name="connsiteY3" fmla="*/ 701336 h 1278385"/>
                <a:gd name="connsiteX4" fmla="*/ 2654424 w 3062796"/>
                <a:gd name="connsiteY4" fmla="*/ 443884 h 1278385"/>
                <a:gd name="connsiteX5" fmla="*/ 3062796 w 3062796"/>
                <a:gd name="connsiteY5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2796" h="1278385">
                  <a:moveTo>
                    <a:pt x="0" y="1278385"/>
                  </a:moveTo>
                  <a:cubicBezTo>
                    <a:pt x="145742" y="1083816"/>
                    <a:pt x="291484" y="889247"/>
                    <a:pt x="497150" y="807868"/>
                  </a:cubicBezTo>
                  <a:cubicBezTo>
                    <a:pt x="702816" y="726489"/>
                    <a:pt x="945472" y="807868"/>
                    <a:pt x="1233996" y="790113"/>
                  </a:cubicBezTo>
                  <a:cubicBezTo>
                    <a:pt x="1522520" y="772358"/>
                    <a:pt x="1991557" y="759041"/>
                    <a:pt x="2228295" y="701336"/>
                  </a:cubicBezTo>
                  <a:cubicBezTo>
                    <a:pt x="2465033" y="643631"/>
                    <a:pt x="2515341" y="560773"/>
                    <a:pt x="2654424" y="443884"/>
                  </a:cubicBezTo>
                  <a:cubicBezTo>
                    <a:pt x="2793508" y="326995"/>
                    <a:pt x="2928152" y="163497"/>
                    <a:pt x="3062796" y="0"/>
                  </a:cubicBezTo>
                </a:path>
              </a:pathLst>
            </a:custGeom>
            <a:ln w="22225">
              <a:solidFill>
                <a:srgbClr val="A2110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2803864" y="2223857"/>
              <a:ext cx="889247" cy="2419164"/>
            </a:xfrm>
            <a:custGeom>
              <a:avLst/>
              <a:gdLst>
                <a:gd name="connsiteX0" fmla="*/ 889247 w 889247"/>
                <a:gd name="connsiteY0" fmla="*/ 2419164 h 2419164"/>
                <a:gd name="connsiteX1" fmla="*/ 587406 w 889247"/>
                <a:gd name="connsiteY1" fmla="*/ 1753339 h 2419164"/>
                <a:gd name="connsiteX2" fmla="*/ 205666 w 889247"/>
                <a:gd name="connsiteY2" fmla="*/ 1682318 h 2419164"/>
                <a:gd name="connsiteX3" fmla="*/ 45868 w 889247"/>
                <a:gd name="connsiteY3" fmla="*/ 1407110 h 2419164"/>
                <a:gd name="connsiteX4" fmla="*/ 1480 w 889247"/>
                <a:gd name="connsiteY4" fmla="*/ 838939 h 2419164"/>
                <a:gd name="connsiteX5" fmla="*/ 54746 w 889247"/>
                <a:gd name="connsiteY5" fmla="*/ 412811 h 2419164"/>
                <a:gd name="connsiteX6" fmla="*/ 152400 w 889247"/>
                <a:gd name="connsiteY6" fmla="*/ 66582 h 2419164"/>
                <a:gd name="connsiteX7" fmla="*/ 436486 w 889247"/>
                <a:gd name="connsiteY7" fmla="*/ 13316 h 2419164"/>
                <a:gd name="connsiteX8" fmla="*/ 551895 w 889247"/>
                <a:gd name="connsiteY8" fmla="*/ 31071 h 241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247" h="2419164">
                  <a:moveTo>
                    <a:pt x="889247" y="2419164"/>
                  </a:moveTo>
                  <a:cubicBezTo>
                    <a:pt x="795291" y="2147655"/>
                    <a:pt x="701336" y="1876147"/>
                    <a:pt x="587406" y="1753339"/>
                  </a:cubicBezTo>
                  <a:cubicBezTo>
                    <a:pt x="473476" y="1630531"/>
                    <a:pt x="295922" y="1740023"/>
                    <a:pt x="205666" y="1682318"/>
                  </a:cubicBezTo>
                  <a:cubicBezTo>
                    <a:pt x="115410" y="1624613"/>
                    <a:pt x="79899" y="1547673"/>
                    <a:pt x="45868" y="1407110"/>
                  </a:cubicBezTo>
                  <a:cubicBezTo>
                    <a:pt x="11837" y="1266547"/>
                    <a:pt x="0" y="1004655"/>
                    <a:pt x="1480" y="838939"/>
                  </a:cubicBezTo>
                  <a:cubicBezTo>
                    <a:pt x="2960" y="673223"/>
                    <a:pt x="29593" y="541537"/>
                    <a:pt x="54746" y="412811"/>
                  </a:cubicBezTo>
                  <a:cubicBezTo>
                    <a:pt x="79899" y="284085"/>
                    <a:pt x="88777" y="133164"/>
                    <a:pt x="152400" y="66582"/>
                  </a:cubicBezTo>
                  <a:cubicBezTo>
                    <a:pt x="216023" y="0"/>
                    <a:pt x="369904" y="19235"/>
                    <a:pt x="436486" y="13316"/>
                  </a:cubicBezTo>
                  <a:cubicBezTo>
                    <a:pt x="503069" y="7398"/>
                    <a:pt x="527482" y="19234"/>
                    <a:pt x="551895" y="31071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3932808" y="2148396"/>
              <a:ext cx="1374559" cy="2494625"/>
            </a:xfrm>
            <a:custGeom>
              <a:avLst/>
              <a:gdLst>
                <a:gd name="connsiteX0" fmla="*/ 0 w 1374559"/>
                <a:gd name="connsiteY0" fmla="*/ 2494625 h 2494625"/>
                <a:gd name="connsiteX1" fmla="*/ 97654 w 1374559"/>
                <a:gd name="connsiteY1" fmla="*/ 2210540 h 2494625"/>
                <a:gd name="connsiteX2" fmla="*/ 275208 w 1374559"/>
                <a:gd name="connsiteY2" fmla="*/ 1846555 h 2494625"/>
                <a:gd name="connsiteX3" fmla="*/ 763479 w 1374559"/>
                <a:gd name="connsiteY3" fmla="*/ 1615736 h 2494625"/>
                <a:gd name="connsiteX4" fmla="*/ 1287262 w 1374559"/>
                <a:gd name="connsiteY4" fmla="*/ 1526959 h 2494625"/>
                <a:gd name="connsiteX5" fmla="*/ 1287262 w 1374559"/>
                <a:gd name="connsiteY5" fmla="*/ 994299 h 2494625"/>
                <a:gd name="connsiteX6" fmla="*/ 1216241 w 1374559"/>
                <a:gd name="connsiteY6" fmla="*/ 426128 h 2494625"/>
                <a:gd name="connsiteX7" fmla="*/ 1260629 w 1374559"/>
                <a:gd name="connsiteY7" fmla="*/ 62144 h 2494625"/>
                <a:gd name="connsiteX8" fmla="*/ 1358283 w 1374559"/>
                <a:gd name="connsiteY8" fmla="*/ 53266 h 249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559" h="2494625">
                  <a:moveTo>
                    <a:pt x="0" y="2494625"/>
                  </a:moveTo>
                  <a:cubicBezTo>
                    <a:pt x="25893" y="2406588"/>
                    <a:pt x="51786" y="2318552"/>
                    <a:pt x="97654" y="2210540"/>
                  </a:cubicBezTo>
                  <a:cubicBezTo>
                    <a:pt x="143522" y="2102528"/>
                    <a:pt x="164237" y="1945689"/>
                    <a:pt x="275208" y="1846555"/>
                  </a:cubicBezTo>
                  <a:cubicBezTo>
                    <a:pt x="386179" y="1747421"/>
                    <a:pt x="594803" y="1669002"/>
                    <a:pt x="763479" y="1615736"/>
                  </a:cubicBezTo>
                  <a:cubicBezTo>
                    <a:pt x="932155" y="1562470"/>
                    <a:pt x="1199965" y="1630532"/>
                    <a:pt x="1287262" y="1526959"/>
                  </a:cubicBezTo>
                  <a:cubicBezTo>
                    <a:pt x="1374559" y="1423386"/>
                    <a:pt x="1299099" y="1177771"/>
                    <a:pt x="1287262" y="994299"/>
                  </a:cubicBezTo>
                  <a:cubicBezTo>
                    <a:pt x="1275425" y="810827"/>
                    <a:pt x="1220680" y="581487"/>
                    <a:pt x="1216241" y="426128"/>
                  </a:cubicBezTo>
                  <a:cubicBezTo>
                    <a:pt x="1211802" y="270769"/>
                    <a:pt x="1236955" y="124288"/>
                    <a:pt x="1260629" y="62144"/>
                  </a:cubicBezTo>
                  <a:cubicBezTo>
                    <a:pt x="1284303" y="0"/>
                    <a:pt x="1321293" y="26633"/>
                    <a:pt x="1358283" y="53266"/>
                  </a:cubicBezTo>
                </a:path>
              </a:pathLst>
            </a:custGeom>
            <a:ln w="25400">
              <a:solidFill>
                <a:srgbClr val="A2110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4944862" y="3070194"/>
              <a:ext cx="695418" cy="1572827"/>
            </a:xfrm>
            <a:custGeom>
              <a:avLst/>
              <a:gdLst>
                <a:gd name="connsiteX0" fmla="*/ 621437 w 695418"/>
                <a:gd name="connsiteY0" fmla="*/ 1572827 h 1572827"/>
                <a:gd name="connsiteX1" fmla="*/ 665825 w 695418"/>
                <a:gd name="connsiteY1" fmla="*/ 1350886 h 1572827"/>
                <a:gd name="connsiteX2" fmla="*/ 674703 w 695418"/>
                <a:gd name="connsiteY2" fmla="*/ 1013534 h 1572827"/>
                <a:gd name="connsiteX3" fmla="*/ 674703 w 695418"/>
                <a:gd name="connsiteY3" fmla="*/ 747204 h 1572827"/>
                <a:gd name="connsiteX4" fmla="*/ 550416 w 695418"/>
                <a:gd name="connsiteY4" fmla="*/ 631794 h 1572827"/>
                <a:gd name="connsiteX5" fmla="*/ 328474 w 695418"/>
                <a:gd name="connsiteY5" fmla="*/ 436486 h 1572827"/>
                <a:gd name="connsiteX6" fmla="*/ 230820 w 695418"/>
                <a:gd name="connsiteY6" fmla="*/ 196789 h 1572827"/>
                <a:gd name="connsiteX7" fmla="*/ 186431 w 695418"/>
                <a:gd name="connsiteY7" fmla="*/ 28113 h 1572827"/>
                <a:gd name="connsiteX8" fmla="*/ 115410 w 695418"/>
                <a:gd name="connsiteY8" fmla="*/ 28113 h 1572827"/>
                <a:gd name="connsiteX9" fmla="*/ 0 w 695418"/>
                <a:gd name="connsiteY9" fmla="*/ 19235 h 157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18" h="1572827">
                  <a:moveTo>
                    <a:pt x="621437" y="1572827"/>
                  </a:moveTo>
                  <a:cubicBezTo>
                    <a:pt x="639192" y="1508464"/>
                    <a:pt x="656947" y="1444101"/>
                    <a:pt x="665825" y="1350886"/>
                  </a:cubicBezTo>
                  <a:cubicBezTo>
                    <a:pt x="674703" y="1257671"/>
                    <a:pt x="673223" y="1114148"/>
                    <a:pt x="674703" y="1013534"/>
                  </a:cubicBezTo>
                  <a:cubicBezTo>
                    <a:pt x="676183" y="912920"/>
                    <a:pt x="695418" y="810827"/>
                    <a:pt x="674703" y="747204"/>
                  </a:cubicBezTo>
                  <a:cubicBezTo>
                    <a:pt x="653989" y="683581"/>
                    <a:pt x="608121" y="683580"/>
                    <a:pt x="550416" y="631794"/>
                  </a:cubicBezTo>
                  <a:cubicBezTo>
                    <a:pt x="492711" y="580008"/>
                    <a:pt x="381740" y="508987"/>
                    <a:pt x="328474" y="436486"/>
                  </a:cubicBezTo>
                  <a:cubicBezTo>
                    <a:pt x="275208" y="363985"/>
                    <a:pt x="254494" y="264851"/>
                    <a:pt x="230820" y="196789"/>
                  </a:cubicBezTo>
                  <a:cubicBezTo>
                    <a:pt x="207146" y="128727"/>
                    <a:pt x="205666" y="56226"/>
                    <a:pt x="186431" y="28113"/>
                  </a:cubicBezTo>
                  <a:cubicBezTo>
                    <a:pt x="167196" y="0"/>
                    <a:pt x="146482" y="29593"/>
                    <a:pt x="115410" y="28113"/>
                  </a:cubicBezTo>
                  <a:cubicBezTo>
                    <a:pt x="84338" y="26633"/>
                    <a:pt x="42169" y="22934"/>
                    <a:pt x="0" y="19235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948039" y="3130858"/>
              <a:ext cx="508986" cy="1512163"/>
            </a:xfrm>
            <a:custGeom>
              <a:avLst/>
              <a:gdLst>
                <a:gd name="connsiteX0" fmla="*/ 408373 w 508986"/>
                <a:gd name="connsiteY0" fmla="*/ 1512163 h 1512163"/>
                <a:gd name="connsiteX1" fmla="*/ 408373 w 508986"/>
                <a:gd name="connsiteY1" fmla="*/ 1236956 h 1512163"/>
                <a:gd name="connsiteX2" fmla="*/ 426128 w 508986"/>
                <a:gd name="connsiteY2" fmla="*/ 801950 h 1512163"/>
                <a:gd name="connsiteX3" fmla="*/ 497149 w 508986"/>
                <a:gd name="connsiteY3" fmla="*/ 384699 h 1512163"/>
                <a:gd name="connsiteX4" fmla="*/ 355107 w 508986"/>
                <a:gd name="connsiteY4" fmla="*/ 56225 h 1512163"/>
                <a:gd name="connsiteX5" fmla="*/ 71021 w 508986"/>
                <a:gd name="connsiteY5" fmla="*/ 47348 h 1512163"/>
                <a:gd name="connsiteX6" fmla="*/ 0 w 508986"/>
                <a:gd name="connsiteY6" fmla="*/ 20715 h 151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986" h="1512163">
                  <a:moveTo>
                    <a:pt x="408373" y="1512163"/>
                  </a:moveTo>
                  <a:cubicBezTo>
                    <a:pt x="406893" y="1433744"/>
                    <a:pt x="405414" y="1355325"/>
                    <a:pt x="408373" y="1236956"/>
                  </a:cubicBezTo>
                  <a:cubicBezTo>
                    <a:pt x="411332" y="1118587"/>
                    <a:pt x="411332" y="943993"/>
                    <a:pt x="426128" y="801950"/>
                  </a:cubicBezTo>
                  <a:cubicBezTo>
                    <a:pt x="440924" y="659907"/>
                    <a:pt x="508986" y="508986"/>
                    <a:pt x="497149" y="384699"/>
                  </a:cubicBezTo>
                  <a:cubicBezTo>
                    <a:pt x="485312" y="260412"/>
                    <a:pt x="426128" y="112450"/>
                    <a:pt x="355107" y="56225"/>
                  </a:cubicBezTo>
                  <a:cubicBezTo>
                    <a:pt x="284086" y="0"/>
                    <a:pt x="130205" y="53266"/>
                    <a:pt x="71021" y="47348"/>
                  </a:cubicBezTo>
                  <a:cubicBezTo>
                    <a:pt x="11837" y="41430"/>
                    <a:pt x="5918" y="31072"/>
                    <a:pt x="0" y="20715"/>
                  </a:cubicBezTo>
                </a:path>
              </a:pathLst>
            </a:custGeom>
            <a:ln w="25400">
              <a:solidFill>
                <a:srgbClr val="A2110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504155" y="2216458"/>
              <a:ext cx="1506245" cy="2417686"/>
            </a:xfrm>
            <a:custGeom>
              <a:avLst/>
              <a:gdLst>
                <a:gd name="connsiteX0" fmla="*/ 1384917 w 1506245"/>
                <a:gd name="connsiteY0" fmla="*/ 2417686 h 2417686"/>
                <a:gd name="connsiteX1" fmla="*/ 1411550 w 1506245"/>
                <a:gd name="connsiteY1" fmla="*/ 2044824 h 2417686"/>
                <a:gd name="connsiteX2" fmla="*/ 1491449 w 1506245"/>
                <a:gd name="connsiteY2" fmla="*/ 1609818 h 2417686"/>
                <a:gd name="connsiteX3" fmla="*/ 1500327 w 1506245"/>
                <a:gd name="connsiteY3" fmla="*/ 1139301 h 2417686"/>
                <a:gd name="connsiteX4" fmla="*/ 1482571 w 1506245"/>
                <a:gd name="connsiteY4" fmla="*/ 881849 h 2417686"/>
                <a:gd name="connsiteX5" fmla="*/ 1384917 w 1506245"/>
                <a:gd name="connsiteY5" fmla="*/ 757561 h 2417686"/>
                <a:gd name="connsiteX6" fmla="*/ 1091954 w 1506245"/>
                <a:gd name="connsiteY6" fmla="*/ 748684 h 2417686"/>
                <a:gd name="connsiteX7" fmla="*/ 878890 w 1506245"/>
                <a:gd name="connsiteY7" fmla="*/ 722051 h 2417686"/>
                <a:gd name="connsiteX8" fmla="*/ 843379 w 1506245"/>
                <a:gd name="connsiteY8" fmla="*/ 393577 h 2417686"/>
                <a:gd name="connsiteX9" fmla="*/ 843379 w 1506245"/>
                <a:gd name="connsiteY9" fmla="*/ 162758 h 2417686"/>
                <a:gd name="connsiteX10" fmla="*/ 816746 w 1506245"/>
                <a:gd name="connsiteY10" fmla="*/ 29592 h 2417686"/>
                <a:gd name="connsiteX11" fmla="*/ 612560 w 1506245"/>
                <a:gd name="connsiteY11" fmla="*/ 20715 h 2417686"/>
                <a:gd name="connsiteX12" fmla="*/ 363985 w 1506245"/>
                <a:gd name="connsiteY12" fmla="*/ 2959 h 2417686"/>
                <a:gd name="connsiteX13" fmla="*/ 79899 w 1506245"/>
                <a:gd name="connsiteY13" fmla="*/ 2959 h 2417686"/>
                <a:gd name="connsiteX14" fmla="*/ 0 w 1506245"/>
                <a:gd name="connsiteY14" fmla="*/ 11837 h 241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245" h="2417686">
                  <a:moveTo>
                    <a:pt x="1384917" y="2417686"/>
                  </a:moveTo>
                  <a:cubicBezTo>
                    <a:pt x="1389356" y="2298577"/>
                    <a:pt x="1393795" y="2179469"/>
                    <a:pt x="1411550" y="2044824"/>
                  </a:cubicBezTo>
                  <a:cubicBezTo>
                    <a:pt x="1429305" y="1910179"/>
                    <a:pt x="1476653" y="1760739"/>
                    <a:pt x="1491449" y="1609818"/>
                  </a:cubicBezTo>
                  <a:cubicBezTo>
                    <a:pt x="1506245" y="1458898"/>
                    <a:pt x="1501807" y="1260629"/>
                    <a:pt x="1500327" y="1139301"/>
                  </a:cubicBezTo>
                  <a:cubicBezTo>
                    <a:pt x="1498847" y="1017973"/>
                    <a:pt x="1501806" y="945472"/>
                    <a:pt x="1482571" y="881849"/>
                  </a:cubicBezTo>
                  <a:cubicBezTo>
                    <a:pt x="1463336" y="818226"/>
                    <a:pt x="1450020" y="779755"/>
                    <a:pt x="1384917" y="757561"/>
                  </a:cubicBezTo>
                  <a:cubicBezTo>
                    <a:pt x="1319814" y="735367"/>
                    <a:pt x="1176292" y="754602"/>
                    <a:pt x="1091954" y="748684"/>
                  </a:cubicBezTo>
                  <a:cubicBezTo>
                    <a:pt x="1007616" y="742766"/>
                    <a:pt x="920319" y="781235"/>
                    <a:pt x="878890" y="722051"/>
                  </a:cubicBezTo>
                  <a:cubicBezTo>
                    <a:pt x="837461" y="662867"/>
                    <a:pt x="849297" y="486792"/>
                    <a:pt x="843379" y="393577"/>
                  </a:cubicBezTo>
                  <a:cubicBezTo>
                    <a:pt x="837461" y="300362"/>
                    <a:pt x="847818" y="223422"/>
                    <a:pt x="843379" y="162758"/>
                  </a:cubicBezTo>
                  <a:cubicBezTo>
                    <a:pt x="838940" y="102094"/>
                    <a:pt x="855216" y="53266"/>
                    <a:pt x="816746" y="29592"/>
                  </a:cubicBezTo>
                  <a:cubicBezTo>
                    <a:pt x="778276" y="5918"/>
                    <a:pt x="688020" y="25154"/>
                    <a:pt x="612560" y="20715"/>
                  </a:cubicBezTo>
                  <a:cubicBezTo>
                    <a:pt x="537100" y="16276"/>
                    <a:pt x="452762" y="5918"/>
                    <a:pt x="363985" y="2959"/>
                  </a:cubicBezTo>
                  <a:cubicBezTo>
                    <a:pt x="275208" y="0"/>
                    <a:pt x="140563" y="1479"/>
                    <a:pt x="79899" y="2959"/>
                  </a:cubicBezTo>
                  <a:cubicBezTo>
                    <a:pt x="19235" y="4439"/>
                    <a:pt x="9617" y="8138"/>
                    <a:pt x="0" y="11837"/>
                  </a:cubicBezTo>
                </a:path>
              </a:pathLst>
            </a:custGeom>
            <a:ln w="22225">
              <a:solidFill>
                <a:srgbClr val="A2110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4279037" y="3355760"/>
              <a:ext cx="2231254" cy="1278384"/>
            </a:xfrm>
            <a:custGeom>
              <a:avLst/>
              <a:gdLst>
                <a:gd name="connsiteX0" fmla="*/ 2219417 w 2231254"/>
                <a:gd name="connsiteY0" fmla="*/ 1278384 h 1278384"/>
                <a:gd name="connsiteX1" fmla="*/ 2219417 w 2231254"/>
                <a:gd name="connsiteY1" fmla="*/ 870011 h 1278384"/>
                <a:gd name="connsiteX2" fmla="*/ 2175029 w 2231254"/>
                <a:gd name="connsiteY2" fmla="*/ 541537 h 1278384"/>
                <a:gd name="connsiteX3" fmla="*/ 1882066 w 2231254"/>
                <a:gd name="connsiteY3" fmla="*/ 426127 h 1278384"/>
                <a:gd name="connsiteX4" fmla="*/ 1349406 w 2231254"/>
                <a:gd name="connsiteY4" fmla="*/ 452760 h 1278384"/>
                <a:gd name="connsiteX5" fmla="*/ 754602 w 2231254"/>
                <a:gd name="connsiteY5" fmla="*/ 497149 h 1278384"/>
                <a:gd name="connsiteX6" fmla="*/ 292963 w 2231254"/>
                <a:gd name="connsiteY6" fmla="*/ 497149 h 1278384"/>
                <a:gd name="connsiteX7" fmla="*/ 44388 w 2231254"/>
                <a:gd name="connsiteY7" fmla="*/ 275207 h 1278384"/>
                <a:gd name="connsiteX8" fmla="*/ 26633 w 2231254"/>
                <a:gd name="connsiteY8" fmla="*/ 44388 h 1278384"/>
                <a:gd name="connsiteX9" fmla="*/ 26633 w 2231254"/>
                <a:gd name="connsiteY9" fmla="*/ 8877 h 127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1254" h="1278384">
                  <a:moveTo>
                    <a:pt x="2219417" y="1278384"/>
                  </a:moveTo>
                  <a:cubicBezTo>
                    <a:pt x="2223116" y="1135601"/>
                    <a:pt x="2226815" y="992819"/>
                    <a:pt x="2219417" y="870011"/>
                  </a:cubicBezTo>
                  <a:cubicBezTo>
                    <a:pt x="2212019" y="747203"/>
                    <a:pt x="2231254" y="615518"/>
                    <a:pt x="2175029" y="541537"/>
                  </a:cubicBezTo>
                  <a:cubicBezTo>
                    <a:pt x="2118804" y="467556"/>
                    <a:pt x="2019670" y="440923"/>
                    <a:pt x="1882066" y="426127"/>
                  </a:cubicBezTo>
                  <a:cubicBezTo>
                    <a:pt x="1744462" y="411331"/>
                    <a:pt x="1537316" y="440923"/>
                    <a:pt x="1349406" y="452760"/>
                  </a:cubicBezTo>
                  <a:cubicBezTo>
                    <a:pt x="1161496" y="464597"/>
                    <a:pt x="930676" y="489751"/>
                    <a:pt x="754602" y="497149"/>
                  </a:cubicBezTo>
                  <a:cubicBezTo>
                    <a:pt x="578528" y="504547"/>
                    <a:pt x="411332" y="534139"/>
                    <a:pt x="292963" y="497149"/>
                  </a:cubicBezTo>
                  <a:cubicBezTo>
                    <a:pt x="174594" y="460159"/>
                    <a:pt x="88776" y="350667"/>
                    <a:pt x="44388" y="275207"/>
                  </a:cubicBezTo>
                  <a:cubicBezTo>
                    <a:pt x="0" y="199747"/>
                    <a:pt x="29592" y="88776"/>
                    <a:pt x="26633" y="44388"/>
                  </a:cubicBezTo>
                  <a:cubicBezTo>
                    <a:pt x="23674" y="0"/>
                    <a:pt x="25153" y="4438"/>
                    <a:pt x="26633" y="8877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4499992" y="2852936"/>
              <a:ext cx="587405" cy="1784411"/>
            </a:xfrm>
            <a:custGeom>
              <a:avLst/>
              <a:gdLst>
                <a:gd name="connsiteX0" fmla="*/ 587405 w 587405"/>
                <a:gd name="connsiteY0" fmla="*/ 1784411 h 1784411"/>
                <a:gd name="connsiteX1" fmla="*/ 543017 w 587405"/>
                <a:gd name="connsiteY1" fmla="*/ 1580225 h 1784411"/>
                <a:gd name="connsiteX2" fmla="*/ 392096 w 587405"/>
                <a:gd name="connsiteY2" fmla="*/ 1367161 h 1784411"/>
                <a:gd name="connsiteX3" fmla="*/ 161277 w 587405"/>
                <a:gd name="connsiteY3" fmla="*/ 1207363 h 1784411"/>
                <a:gd name="connsiteX4" fmla="*/ 28112 w 587405"/>
                <a:gd name="connsiteY4" fmla="*/ 1091953 h 1784411"/>
                <a:gd name="connsiteX5" fmla="*/ 19234 w 587405"/>
                <a:gd name="connsiteY5" fmla="*/ 878889 h 1784411"/>
                <a:gd name="connsiteX6" fmla="*/ 10357 w 587405"/>
                <a:gd name="connsiteY6" fmla="*/ 674703 h 1784411"/>
                <a:gd name="connsiteX7" fmla="*/ 1479 w 587405"/>
                <a:gd name="connsiteY7" fmla="*/ 443883 h 1784411"/>
                <a:gd name="connsiteX8" fmla="*/ 10357 w 587405"/>
                <a:gd name="connsiteY8" fmla="*/ 257452 h 1784411"/>
                <a:gd name="connsiteX9" fmla="*/ 63623 w 587405"/>
                <a:gd name="connsiteY9" fmla="*/ 88776 h 1784411"/>
                <a:gd name="connsiteX10" fmla="*/ 81378 w 587405"/>
                <a:gd name="connsiteY10" fmla="*/ 0 h 178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405" h="1784411">
                  <a:moveTo>
                    <a:pt x="587405" y="1784411"/>
                  </a:moveTo>
                  <a:cubicBezTo>
                    <a:pt x="581486" y="1717089"/>
                    <a:pt x="575568" y="1649767"/>
                    <a:pt x="543017" y="1580225"/>
                  </a:cubicBezTo>
                  <a:cubicBezTo>
                    <a:pt x="510466" y="1510683"/>
                    <a:pt x="455719" y="1429305"/>
                    <a:pt x="392096" y="1367161"/>
                  </a:cubicBezTo>
                  <a:cubicBezTo>
                    <a:pt x="328473" y="1305017"/>
                    <a:pt x="221941" y="1253231"/>
                    <a:pt x="161277" y="1207363"/>
                  </a:cubicBezTo>
                  <a:cubicBezTo>
                    <a:pt x="100613" y="1161495"/>
                    <a:pt x="51786" y="1146699"/>
                    <a:pt x="28112" y="1091953"/>
                  </a:cubicBezTo>
                  <a:cubicBezTo>
                    <a:pt x="4438" y="1037207"/>
                    <a:pt x="22193" y="948431"/>
                    <a:pt x="19234" y="878889"/>
                  </a:cubicBezTo>
                  <a:cubicBezTo>
                    <a:pt x="16275" y="809347"/>
                    <a:pt x="13316" y="747204"/>
                    <a:pt x="10357" y="674703"/>
                  </a:cubicBezTo>
                  <a:cubicBezTo>
                    <a:pt x="7398" y="602202"/>
                    <a:pt x="1479" y="513425"/>
                    <a:pt x="1479" y="443883"/>
                  </a:cubicBezTo>
                  <a:cubicBezTo>
                    <a:pt x="1479" y="374341"/>
                    <a:pt x="0" y="316636"/>
                    <a:pt x="10357" y="257452"/>
                  </a:cubicBezTo>
                  <a:cubicBezTo>
                    <a:pt x="20714" y="198268"/>
                    <a:pt x="51786" y="131685"/>
                    <a:pt x="63623" y="88776"/>
                  </a:cubicBezTo>
                  <a:cubicBezTo>
                    <a:pt x="75460" y="45867"/>
                    <a:pt x="78419" y="22933"/>
                    <a:pt x="81378" y="0"/>
                  </a:cubicBezTo>
                </a:path>
              </a:pathLst>
            </a:custGeom>
            <a:ln w="22225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287523" y="1736813"/>
            <a:ext cx="1440160" cy="936104"/>
          </a:xfrm>
          <a:prstGeom prst="wedgeRoundRectCallout">
            <a:avLst>
              <a:gd name="adj1" fmla="val 156215"/>
              <a:gd name="adj2" fmla="val -11934"/>
              <a:gd name="adj3" fmla="val 16667"/>
            </a:avLst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50525"/>
                </a:solidFill>
              </a:rPr>
              <a:t>Stable and supported APIs (“good”)</a:t>
            </a:r>
            <a:endParaRPr lang="en-US" sz="1300" dirty="0">
              <a:solidFill>
                <a:srgbClr val="050525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7308304" y="1340768"/>
            <a:ext cx="1656184" cy="1008112"/>
          </a:xfrm>
          <a:prstGeom prst="wedgeRoundRectCallout">
            <a:avLst>
              <a:gd name="adj1" fmla="val -141641"/>
              <a:gd name="adj2" fmla="val 25514"/>
              <a:gd name="adj3" fmla="val 16667"/>
            </a:avLst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50525"/>
                </a:solidFill>
              </a:rPr>
              <a:t>Unstable, discouraged and unsupported APIs (“bad”)</a:t>
            </a:r>
            <a:endParaRPr lang="en-US" sz="1300" dirty="0">
              <a:solidFill>
                <a:srgbClr val="050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Eclipse Framework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B4218B-2300-49AB-A16C-6A3C3D821C42}" type="datetime1">
              <a:rPr lang="nl-NL" smtClean="0"/>
              <a:pPr/>
              <a:t>3-2-2012</a:t>
            </a:fld>
            <a:endParaRPr lang="nl-NL"/>
          </a:p>
        </p:txBody>
      </p:sp>
      <p:grpSp>
        <p:nvGrpSpPr>
          <p:cNvPr id="56" name="Group 55"/>
          <p:cNvGrpSpPr/>
          <p:nvPr/>
        </p:nvGrpSpPr>
        <p:grpSpPr>
          <a:xfrm>
            <a:off x="1979712" y="1412776"/>
            <a:ext cx="6984776" cy="4019674"/>
            <a:chOff x="1979712" y="1412776"/>
            <a:chExt cx="6984776" cy="4019674"/>
          </a:xfrm>
        </p:grpSpPr>
        <p:sp>
          <p:nvSpPr>
            <p:cNvPr id="20" name="Rectangle 19"/>
            <p:cNvSpPr/>
            <p:nvPr/>
          </p:nvSpPr>
          <p:spPr>
            <a:xfrm>
              <a:off x="3142918" y="1412776"/>
              <a:ext cx="2843393" cy="20324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04048" y="1412776"/>
              <a:ext cx="1008112" cy="2016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31840" y="1412776"/>
              <a:ext cx="1872208" cy="2016224"/>
            </a:xfrm>
            <a:prstGeom prst="rect">
              <a:avLst/>
            </a:prstGeom>
            <a:solidFill>
              <a:srgbClr val="83D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79712" y="4646167"/>
              <a:ext cx="775471" cy="65504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4801" y="4646167"/>
              <a:ext cx="775471" cy="65504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52350" y="4646167"/>
              <a:ext cx="775471" cy="65504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30654" y="4646167"/>
              <a:ext cx="775471" cy="65504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44208" y="2132856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Eclipse Framework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64288" y="4509120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Eclipse Third-party Plug-ins (ETPs)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03848" y="1556792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9912" y="1484784"/>
              <a:ext cx="576064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580112" y="1484784"/>
              <a:ext cx="36004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75856" y="2564904"/>
              <a:ext cx="72008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47864" y="2060848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80112" y="2348880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92080" y="1484784"/>
              <a:ext cx="216024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508104" y="2924944"/>
              <a:ext cx="43204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39952" y="2420888"/>
              <a:ext cx="28803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99992" y="1484784"/>
              <a:ext cx="43204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72000" y="2492896"/>
              <a:ext cx="36004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44008" y="2924944"/>
              <a:ext cx="28803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2027068" y="3036163"/>
              <a:ext cx="1257670" cy="1606858"/>
            </a:xfrm>
            <a:custGeom>
              <a:avLst/>
              <a:gdLst>
                <a:gd name="connsiteX0" fmla="*/ 94695 w 1257670"/>
                <a:gd name="connsiteY0" fmla="*/ 1606858 h 1606858"/>
                <a:gd name="connsiteX1" fmla="*/ 103573 w 1257670"/>
                <a:gd name="connsiteY1" fmla="*/ 568171 h 1606858"/>
                <a:gd name="connsiteX2" fmla="*/ 716132 w 1257670"/>
                <a:gd name="connsiteY2" fmla="*/ 204187 h 1606858"/>
                <a:gd name="connsiteX3" fmla="*/ 1257670 w 1257670"/>
                <a:gd name="connsiteY3" fmla="*/ 0 h 16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7670" h="1606858">
                  <a:moveTo>
                    <a:pt x="94695" y="1606858"/>
                  </a:moveTo>
                  <a:cubicBezTo>
                    <a:pt x="47347" y="1204403"/>
                    <a:pt x="0" y="801949"/>
                    <a:pt x="103573" y="568171"/>
                  </a:cubicBezTo>
                  <a:cubicBezTo>
                    <a:pt x="207146" y="334393"/>
                    <a:pt x="523783" y="298882"/>
                    <a:pt x="716132" y="204187"/>
                  </a:cubicBezTo>
                  <a:cubicBezTo>
                    <a:pt x="908481" y="109492"/>
                    <a:pt x="1083075" y="54746"/>
                    <a:pt x="1257670" y="0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382175" y="1793289"/>
              <a:ext cx="831542" cy="2849732"/>
            </a:xfrm>
            <a:custGeom>
              <a:avLst/>
              <a:gdLst>
                <a:gd name="connsiteX0" fmla="*/ 50307 w 831542"/>
                <a:gd name="connsiteY0" fmla="*/ 2849732 h 2849732"/>
                <a:gd name="connsiteX1" fmla="*/ 32551 w 831542"/>
                <a:gd name="connsiteY1" fmla="*/ 2325950 h 2849732"/>
                <a:gd name="connsiteX2" fmla="*/ 245615 w 831542"/>
                <a:gd name="connsiteY2" fmla="*/ 1642369 h 2849732"/>
                <a:gd name="connsiteX3" fmla="*/ 352147 w 831542"/>
                <a:gd name="connsiteY3" fmla="*/ 736847 h 2849732"/>
                <a:gd name="connsiteX4" fmla="*/ 831542 w 831542"/>
                <a:gd name="connsiteY4" fmla="*/ 0 h 284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542" h="2849732">
                  <a:moveTo>
                    <a:pt x="50307" y="2849732"/>
                  </a:moveTo>
                  <a:cubicBezTo>
                    <a:pt x="25153" y="2688454"/>
                    <a:pt x="0" y="2527177"/>
                    <a:pt x="32551" y="2325950"/>
                  </a:cubicBezTo>
                  <a:cubicBezTo>
                    <a:pt x="65102" y="2124723"/>
                    <a:pt x="192349" y="1907219"/>
                    <a:pt x="245615" y="1642369"/>
                  </a:cubicBezTo>
                  <a:cubicBezTo>
                    <a:pt x="298881" y="1377519"/>
                    <a:pt x="254493" y="1010575"/>
                    <a:pt x="352147" y="736847"/>
                  </a:cubicBezTo>
                  <a:cubicBezTo>
                    <a:pt x="449801" y="463119"/>
                    <a:pt x="640671" y="231559"/>
                    <a:pt x="831542" y="0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601157" y="3355759"/>
              <a:ext cx="3062796" cy="1278385"/>
            </a:xfrm>
            <a:custGeom>
              <a:avLst/>
              <a:gdLst>
                <a:gd name="connsiteX0" fmla="*/ 0 w 3062796"/>
                <a:gd name="connsiteY0" fmla="*/ 1278385 h 1278385"/>
                <a:gd name="connsiteX1" fmla="*/ 497150 w 3062796"/>
                <a:gd name="connsiteY1" fmla="*/ 807868 h 1278385"/>
                <a:gd name="connsiteX2" fmla="*/ 1233996 w 3062796"/>
                <a:gd name="connsiteY2" fmla="*/ 790113 h 1278385"/>
                <a:gd name="connsiteX3" fmla="*/ 2228295 w 3062796"/>
                <a:gd name="connsiteY3" fmla="*/ 701336 h 1278385"/>
                <a:gd name="connsiteX4" fmla="*/ 2654424 w 3062796"/>
                <a:gd name="connsiteY4" fmla="*/ 443884 h 1278385"/>
                <a:gd name="connsiteX5" fmla="*/ 3062796 w 3062796"/>
                <a:gd name="connsiteY5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2796" h="1278385">
                  <a:moveTo>
                    <a:pt x="0" y="1278385"/>
                  </a:moveTo>
                  <a:cubicBezTo>
                    <a:pt x="145742" y="1083816"/>
                    <a:pt x="291484" y="889247"/>
                    <a:pt x="497150" y="807868"/>
                  </a:cubicBezTo>
                  <a:cubicBezTo>
                    <a:pt x="702816" y="726489"/>
                    <a:pt x="945472" y="807868"/>
                    <a:pt x="1233996" y="790113"/>
                  </a:cubicBezTo>
                  <a:cubicBezTo>
                    <a:pt x="1522520" y="772358"/>
                    <a:pt x="1991557" y="759041"/>
                    <a:pt x="2228295" y="701336"/>
                  </a:cubicBezTo>
                  <a:cubicBezTo>
                    <a:pt x="2465033" y="643631"/>
                    <a:pt x="2515341" y="560773"/>
                    <a:pt x="2654424" y="443884"/>
                  </a:cubicBezTo>
                  <a:cubicBezTo>
                    <a:pt x="2793508" y="326995"/>
                    <a:pt x="2928152" y="163497"/>
                    <a:pt x="3062796" y="0"/>
                  </a:cubicBezTo>
                </a:path>
              </a:pathLst>
            </a:custGeom>
            <a:ln w="22225">
              <a:solidFill>
                <a:srgbClr val="A2110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2803864" y="2223857"/>
              <a:ext cx="889247" cy="2419164"/>
            </a:xfrm>
            <a:custGeom>
              <a:avLst/>
              <a:gdLst>
                <a:gd name="connsiteX0" fmla="*/ 889247 w 889247"/>
                <a:gd name="connsiteY0" fmla="*/ 2419164 h 2419164"/>
                <a:gd name="connsiteX1" fmla="*/ 587406 w 889247"/>
                <a:gd name="connsiteY1" fmla="*/ 1753339 h 2419164"/>
                <a:gd name="connsiteX2" fmla="*/ 205666 w 889247"/>
                <a:gd name="connsiteY2" fmla="*/ 1682318 h 2419164"/>
                <a:gd name="connsiteX3" fmla="*/ 45868 w 889247"/>
                <a:gd name="connsiteY3" fmla="*/ 1407110 h 2419164"/>
                <a:gd name="connsiteX4" fmla="*/ 1480 w 889247"/>
                <a:gd name="connsiteY4" fmla="*/ 838939 h 2419164"/>
                <a:gd name="connsiteX5" fmla="*/ 54746 w 889247"/>
                <a:gd name="connsiteY5" fmla="*/ 412811 h 2419164"/>
                <a:gd name="connsiteX6" fmla="*/ 152400 w 889247"/>
                <a:gd name="connsiteY6" fmla="*/ 66582 h 2419164"/>
                <a:gd name="connsiteX7" fmla="*/ 436486 w 889247"/>
                <a:gd name="connsiteY7" fmla="*/ 13316 h 2419164"/>
                <a:gd name="connsiteX8" fmla="*/ 551895 w 889247"/>
                <a:gd name="connsiteY8" fmla="*/ 31071 h 241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247" h="2419164">
                  <a:moveTo>
                    <a:pt x="889247" y="2419164"/>
                  </a:moveTo>
                  <a:cubicBezTo>
                    <a:pt x="795291" y="2147655"/>
                    <a:pt x="701336" y="1876147"/>
                    <a:pt x="587406" y="1753339"/>
                  </a:cubicBezTo>
                  <a:cubicBezTo>
                    <a:pt x="473476" y="1630531"/>
                    <a:pt x="295922" y="1740023"/>
                    <a:pt x="205666" y="1682318"/>
                  </a:cubicBezTo>
                  <a:cubicBezTo>
                    <a:pt x="115410" y="1624613"/>
                    <a:pt x="79899" y="1547673"/>
                    <a:pt x="45868" y="1407110"/>
                  </a:cubicBezTo>
                  <a:cubicBezTo>
                    <a:pt x="11837" y="1266547"/>
                    <a:pt x="0" y="1004655"/>
                    <a:pt x="1480" y="838939"/>
                  </a:cubicBezTo>
                  <a:cubicBezTo>
                    <a:pt x="2960" y="673223"/>
                    <a:pt x="29593" y="541537"/>
                    <a:pt x="54746" y="412811"/>
                  </a:cubicBezTo>
                  <a:cubicBezTo>
                    <a:pt x="79899" y="284085"/>
                    <a:pt x="88777" y="133164"/>
                    <a:pt x="152400" y="66582"/>
                  </a:cubicBezTo>
                  <a:cubicBezTo>
                    <a:pt x="216023" y="0"/>
                    <a:pt x="369904" y="19235"/>
                    <a:pt x="436486" y="13316"/>
                  </a:cubicBezTo>
                  <a:cubicBezTo>
                    <a:pt x="503069" y="7398"/>
                    <a:pt x="527482" y="19234"/>
                    <a:pt x="551895" y="31071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3932808" y="2148396"/>
              <a:ext cx="1374559" cy="2494625"/>
            </a:xfrm>
            <a:custGeom>
              <a:avLst/>
              <a:gdLst>
                <a:gd name="connsiteX0" fmla="*/ 0 w 1374559"/>
                <a:gd name="connsiteY0" fmla="*/ 2494625 h 2494625"/>
                <a:gd name="connsiteX1" fmla="*/ 97654 w 1374559"/>
                <a:gd name="connsiteY1" fmla="*/ 2210540 h 2494625"/>
                <a:gd name="connsiteX2" fmla="*/ 275208 w 1374559"/>
                <a:gd name="connsiteY2" fmla="*/ 1846555 h 2494625"/>
                <a:gd name="connsiteX3" fmla="*/ 763479 w 1374559"/>
                <a:gd name="connsiteY3" fmla="*/ 1615736 h 2494625"/>
                <a:gd name="connsiteX4" fmla="*/ 1287262 w 1374559"/>
                <a:gd name="connsiteY4" fmla="*/ 1526959 h 2494625"/>
                <a:gd name="connsiteX5" fmla="*/ 1287262 w 1374559"/>
                <a:gd name="connsiteY5" fmla="*/ 994299 h 2494625"/>
                <a:gd name="connsiteX6" fmla="*/ 1216241 w 1374559"/>
                <a:gd name="connsiteY6" fmla="*/ 426128 h 2494625"/>
                <a:gd name="connsiteX7" fmla="*/ 1260629 w 1374559"/>
                <a:gd name="connsiteY7" fmla="*/ 62144 h 2494625"/>
                <a:gd name="connsiteX8" fmla="*/ 1358283 w 1374559"/>
                <a:gd name="connsiteY8" fmla="*/ 53266 h 249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559" h="2494625">
                  <a:moveTo>
                    <a:pt x="0" y="2494625"/>
                  </a:moveTo>
                  <a:cubicBezTo>
                    <a:pt x="25893" y="2406588"/>
                    <a:pt x="51786" y="2318552"/>
                    <a:pt x="97654" y="2210540"/>
                  </a:cubicBezTo>
                  <a:cubicBezTo>
                    <a:pt x="143522" y="2102528"/>
                    <a:pt x="164237" y="1945689"/>
                    <a:pt x="275208" y="1846555"/>
                  </a:cubicBezTo>
                  <a:cubicBezTo>
                    <a:pt x="386179" y="1747421"/>
                    <a:pt x="594803" y="1669002"/>
                    <a:pt x="763479" y="1615736"/>
                  </a:cubicBezTo>
                  <a:cubicBezTo>
                    <a:pt x="932155" y="1562470"/>
                    <a:pt x="1199965" y="1630532"/>
                    <a:pt x="1287262" y="1526959"/>
                  </a:cubicBezTo>
                  <a:cubicBezTo>
                    <a:pt x="1374559" y="1423386"/>
                    <a:pt x="1299099" y="1177771"/>
                    <a:pt x="1287262" y="994299"/>
                  </a:cubicBezTo>
                  <a:cubicBezTo>
                    <a:pt x="1275425" y="810827"/>
                    <a:pt x="1220680" y="581487"/>
                    <a:pt x="1216241" y="426128"/>
                  </a:cubicBezTo>
                  <a:cubicBezTo>
                    <a:pt x="1211802" y="270769"/>
                    <a:pt x="1236955" y="124288"/>
                    <a:pt x="1260629" y="62144"/>
                  </a:cubicBezTo>
                  <a:cubicBezTo>
                    <a:pt x="1284303" y="0"/>
                    <a:pt x="1321293" y="26633"/>
                    <a:pt x="1358283" y="53266"/>
                  </a:cubicBezTo>
                </a:path>
              </a:pathLst>
            </a:custGeom>
            <a:ln w="25400">
              <a:solidFill>
                <a:srgbClr val="A2110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4944862" y="3070194"/>
              <a:ext cx="695418" cy="1572827"/>
            </a:xfrm>
            <a:custGeom>
              <a:avLst/>
              <a:gdLst>
                <a:gd name="connsiteX0" fmla="*/ 621437 w 695418"/>
                <a:gd name="connsiteY0" fmla="*/ 1572827 h 1572827"/>
                <a:gd name="connsiteX1" fmla="*/ 665825 w 695418"/>
                <a:gd name="connsiteY1" fmla="*/ 1350886 h 1572827"/>
                <a:gd name="connsiteX2" fmla="*/ 674703 w 695418"/>
                <a:gd name="connsiteY2" fmla="*/ 1013534 h 1572827"/>
                <a:gd name="connsiteX3" fmla="*/ 674703 w 695418"/>
                <a:gd name="connsiteY3" fmla="*/ 747204 h 1572827"/>
                <a:gd name="connsiteX4" fmla="*/ 550416 w 695418"/>
                <a:gd name="connsiteY4" fmla="*/ 631794 h 1572827"/>
                <a:gd name="connsiteX5" fmla="*/ 328474 w 695418"/>
                <a:gd name="connsiteY5" fmla="*/ 436486 h 1572827"/>
                <a:gd name="connsiteX6" fmla="*/ 230820 w 695418"/>
                <a:gd name="connsiteY6" fmla="*/ 196789 h 1572827"/>
                <a:gd name="connsiteX7" fmla="*/ 186431 w 695418"/>
                <a:gd name="connsiteY7" fmla="*/ 28113 h 1572827"/>
                <a:gd name="connsiteX8" fmla="*/ 115410 w 695418"/>
                <a:gd name="connsiteY8" fmla="*/ 28113 h 1572827"/>
                <a:gd name="connsiteX9" fmla="*/ 0 w 695418"/>
                <a:gd name="connsiteY9" fmla="*/ 19235 h 157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418" h="1572827">
                  <a:moveTo>
                    <a:pt x="621437" y="1572827"/>
                  </a:moveTo>
                  <a:cubicBezTo>
                    <a:pt x="639192" y="1508464"/>
                    <a:pt x="656947" y="1444101"/>
                    <a:pt x="665825" y="1350886"/>
                  </a:cubicBezTo>
                  <a:cubicBezTo>
                    <a:pt x="674703" y="1257671"/>
                    <a:pt x="673223" y="1114148"/>
                    <a:pt x="674703" y="1013534"/>
                  </a:cubicBezTo>
                  <a:cubicBezTo>
                    <a:pt x="676183" y="912920"/>
                    <a:pt x="695418" y="810827"/>
                    <a:pt x="674703" y="747204"/>
                  </a:cubicBezTo>
                  <a:cubicBezTo>
                    <a:pt x="653989" y="683581"/>
                    <a:pt x="608121" y="683580"/>
                    <a:pt x="550416" y="631794"/>
                  </a:cubicBezTo>
                  <a:cubicBezTo>
                    <a:pt x="492711" y="580008"/>
                    <a:pt x="381740" y="508987"/>
                    <a:pt x="328474" y="436486"/>
                  </a:cubicBezTo>
                  <a:cubicBezTo>
                    <a:pt x="275208" y="363985"/>
                    <a:pt x="254494" y="264851"/>
                    <a:pt x="230820" y="196789"/>
                  </a:cubicBezTo>
                  <a:cubicBezTo>
                    <a:pt x="207146" y="128727"/>
                    <a:pt x="205666" y="56226"/>
                    <a:pt x="186431" y="28113"/>
                  </a:cubicBezTo>
                  <a:cubicBezTo>
                    <a:pt x="167196" y="0"/>
                    <a:pt x="146482" y="29593"/>
                    <a:pt x="115410" y="28113"/>
                  </a:cubicBezTo>
                  <a:cubicBezTo>
                    <a:pt x="84338" y="26633"/>
                    <a:pt x="42169" y="22934"/>
                    <a:pt x="0" y="19235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948039" y="3130858"/>
              <a:ext cx="508986" cy="1512163"/>
            </a:xfrm>
            <a:custGeom>
              <a:avLst/>
              <a:gdLst>
                <a:gd name="connsiteX0" fmla="*/ 408373 w 508986"/>
                <a:gd name="connsiteY0" fmla="*/ 1512163 h 1512163"/>
                <a:gd name="connsiteX1" fmla="*/ 408373 w 508986"/>
                <a:gd name="connsiteY1" fmla="*/ 1236956 h 1512163"/>
                <a:gd name="connsiteX2" fmla="*/ 426128 w 508986"/>
                <a:gd name="connsiteY2" fmla="*/ 801950 h 1512163"/>
                <a:gd name="connsiteX3" fmla="*/ 497149 w 508986"/>
                <a:gd name="connsiteY3" fmla="*/ 384699 h 1512163"/>
                <a:gd name="connsiteX4" fmla="*/ 355107 w 508986"/>
                <a:gd name="connsiteY4" fmla="*/ 56225 h 1512163"/>
                <a:gd name="connsiteX5" fmla="*/ 71021 w 508986"/>
                <a:gd name="connsiteY5" fmla="*/ 47348 h 1512163"/>
                <a:gd name="connsiteX6" fmla="*/ 0 w 508986"/>
                <a:gd name="connsiteY6" fmla="*/ 20715 h 151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986" h="1512163">
                  <a:moveTo>
                    <a:pt x="408373" y="1512163"/>
                  </a:moveTo>
                  <a:cubicBezTo>
                    <a:pt x="406893" y="1433744"/>
                    <a:pt x="405414" y="1355325"/>
                    <a:pt x="408373" y="1236956"/>
                  </a:cubicBezTo>
                  <a:cubicBezTo>
                    <a:pt x="411332" y="1118587"/>
                    <a:pt x="411332" y="943993"/>
                    <a:pt x="426128" y="801950"/>
                  </a:cubicBezTo>
                  <a:cubicBezTo>
                    <a:pt x="440924" y="659907"/>
                    <a:pt x="508986" y="508986"/>
                    <a:pt x="497149" y="384699"/>
                  </a:cubicBezTo>
                  <a:cubicBezTo>
                    <a:pt x="485312" y="260412"/>
                    <a:pt x="426128" y="112450"/>
                    <a:pt x="355107" y="56225"/>
                  </a:cubicBezTo>
                  <a:cubicBezTo>
                    <a:pt x="284086" y="0"/>
                    <a:pt x="130205" y="53266"/>
                    <a:pt x="71021" y="47348"/>
                  </a:cubicBezTo>
                  <a:cubicBezTo>
                    <a:pt x="11837" y="41430"/>
                    <a:pt x="5918" y="31072"/>
                    <a:pt x="0" y="20715"/>
                  </a:cubicBezTo>
                </a:path>
              </a:pathLst>
            </a:custGeom>
            <a:ln w="25400">
              <a:solidFill>
                <a:srgbClr val="A2110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504155" y="2216458"/>
              <a:ext cx="1506245" cy="2417686"/>
            </a:xfrm>
            <a:custGeom>
              <a:avLst/>
              <a:gdLst>
                <a:gd name="connsiteX0" fmla="*/ 1384917 w 1506245"/>
                <a:gd name="connsiteY0" fmla="*/ 2417686 h 2417686"/>
                <a:gd name="connsiteX1" fmla="*/ 1411550 w 1506245"/>
                <a:gd name="connsiteY1" fmla="*/ 2044824 h 2417686"/>
                <a:gd name="connsiteX2" fmla="*/ 1491449 w 1506245"/>
                <a:gd name="connsiteY2" fmla="*/ 1609818 h 2417686"/>
                <a:gd name="connsiteX3" fmla="*/ 1500327 w 1506245"/>
                <a:gd name="connsiteY3" fmla="*/ 1139301 h 2417686"/>
                <a:gd name="connsiteX4" fmla="*/ 1482571 w 1506245"/>
                <a:gd name="connsiteY4" fmla="*/ 881849 h 2417686"/>
                <a:gd name="connsiteX5" fmla="*/ 1384917 w 1506245"/>
                <a:gd name="connsiteY5" fmla="*/ 757561 h 2417686"/>
                <a:gd name="connsiteX6" fmla="*/ 1091954 w 1506245"/>
                <a:gd name="connsiteY6" fmla="*/ 748684 h 2417686"/>
                <a:gd name="connsiteX7" fmla="*/ 878890 w 1506245"/>
                <a:gd name="connsiteY7" fmla="*/ 722051 h 2417686"/>
                <a:gd name="connsiteX8" fmla="*/ 843379 w 1506245"/>
                <a:gd name="connsiteY8" fmla="*/ 393577 h 2417686"/>
                <a:gd name="connsiteX9" fmla="*/ 843379 w 1506245"/>
                <a:gd name="connsiteY9" fmla="*/ 162758 h 2417686"/>
                <a:gd name="connsiteX10" fmla="*/ 816746 w 1506245"/>
                <a:gd name="connsiteY10" fmla="*/ 29592 h 2417686"/>
                <a:gd name="connsiteX11" fmla="*/ 612560 w 1506245"/>
                <a:gd name="connsiteY11" fmla="*/ 20715 h 2417686"/>
                <a:gd name="connsiteX12" fmla="*/ 363985 w 1506245"/>
                <a:gd name="connsiteY12" fmla="*/ 2959 h 2417686"/>
                <a:gd name="connsiteX13" fmla="*/ 79899 w 1506245"/>
                <a:gd name="connsiteY13" fmla="*/ 2959 h 2417686"/>
                <a:gd name="connsiteX14" fmla="*/ 0 w 1506245"/>
                <a:gd name="connsiteY14" fmla="*/ 11837 h 2417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6245" h="2417686">
                  <a:moveTo>
                    <a:pt x="1384917" y="2417686"/>
                  </a:moveTo>
                  <a:cubicBezTo>
                    <a:pt x="1389356" y="2298577"/>
                    <a:pt x="1393795" y="2179469"/>
                    <a:pt x="1411550" y="2044824"/>
                  </a:cubicBezTo>
                  <a:cubicBezTo>
                    <a:pt x="1429305" y="1910179"/>
                    <a:pt x="1476653" y="1760739"/>
                    <a:pt x="1491449" y="1609818"/>
                  </a:cubicBezTo>
                  <a:cubicBezTo>
                    <a:pt x="1506245" y="1458898"/>
                    <a:pt x="1501807" y="1260629"/>
                    <a:pt x="1500327" y="1139301"/>
                  </a:cubicBezTo>
                  <a:cubicBezTo>
                    <a:pt x="1498847" y="1017973"/>
                    <a:pt x="1501806" y="945472"/>
                    <a:pt x="1482571" y="881849"/>
                  </a:cubicBezTo>
                  <a:cubicBezTo>
                    <a:pt x="1463336" y="818226"/>
                    <a:pt x="1450020" y="779755"/>
                    <a:pt x="1384917" y="757561"/>
                  </a:cubicBezTo>
                  <a:cubicBezTo>
                    <a:pt x="1319814" y="735367"/>
                    <a:pt x="1176292" y="754602"/>
                    <a:pt x="1091954" y="748684"/>
                  </a:cubicBezTo>
                  <a:cubicBezTo>
                    <a:pt x="1007616" y="742766"/>
                    <a:pt x="920319" y="781235"/>
                    <a:pt x="878890" y="722051"/>
                  </a:cubicBezTo>
                  <a:cubicBezTo>
                    <a:pt x="837461" y="662867"/>
                    <a:pt x="849297" y="486792"/>
                    <a:pt x="843379" y="393577"/>
                  </a:cubicBezTo>
                  <a:cubicBezTo>
                    <a:pt x="837461" y="300362"/>
                    <a:pt x="847818" y="223422"/>
                    <a:pt x="843379" y="162758"/>
                  </a:cubicBezTo>
                  <a:cubicBezTo>
                    <a:pt x="838940" y="102094"/>
                    <a:pt x="855216" y="53266"/>
                    <a:pt x="816746" y="29592"/>
                  </a:cubicBezTo>
                  <a:cubicBezTo>
                    <a:pt x="778276" y="5918"/>
                    <a:pt x="688020" y="25154"/>
                    <a:pt x="612560" y="20715"/>
                  </a:cubicBezTo>
                  <a:cubicBezTo>
                    <a:pt x="537100" y="16276"/>
                    <a:pt x="452762" y="5918"/>
                    <a:pt x="363985" y="2959"/>
                  </a:cubicBezTo>
                  <a:cubicBezTo>
                    <a:pt x="275208" y="0"/>
                    <a:pt x="140563" y="1479"/>
                    <a:pt x="79899" y="2959"/>
                  </a:cubicBezTo>
                  <a:cubicBezTo>
                    <a:pt x="19235" y="4439"/>
                    <a:pt x="9617" y="8138"/>
                    <a:pt x="0" y="11837"/>
                  </a:cubicBezTo>
                </a:path>
              </a:pathLst>
            </a:custGeom>
            <a:ln w="22225">
              <a:solidFill>
                <a:srgbClr val="A2110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4279037" y="3355760"/>
              <a:ext cx="2231254" cy="1278384"/>
            </a:xfrm>
            <a:custGeom>
              <a:avLst/>
              <a:gdLst>
                <a:gd name="connsiteX0" fmla="*/ 2219417 w 2231254"/>
                <a:gd name="connsiteY0" fmla="*/ 1278384 h 1278384"/>
                <a:gd name="connsiteX1" fmla="*/ 2219417 w 2231254"/>
                <a:gd name="connsiteY1" fmla="*/ 870011 h 1278384"/>
                <a:gd name="connsiteX2" fmla="*/ 2175029 w 2231254"/>
                <a:gd name="connsiteY2" fmla="*/ 541537 h 1278384"/>
                <a:gd name="connsiteX3" fmla="*/ 1882066 w 2231254"/>
                <a:gd name="connsiteY3" fmla="*/ 426127 h 1278384"/>
                <a:gd name="connsiteX4" fmla="*/ 1349406 w 2231254"/>
                <a:gd name="connsiteY4" fmla="*/ 452760 h 1278384"/>
                <a:gd name="connsiteX5" fmla="*/ 754602 w 2231254"/>
                <a:gd name="connsiteY5" fmla="*/ 497149 h 1278384"/>
                <a:gd name="connsiteX6" fmla="*/ 292963 w 2231254"/>
                <a:gd name="connsiteY6" fmla="*/ 497149 h 1278384"/>
                <a:gd name="connsiteX7" fmla="*/ 44388 w 2231254"/>
                <a:gd name="connsiteY7" fmla="*/ 275207 h 1278384"/>
                <a:gd name="connsiteX8" fmla="*/ 26633 w 2231254"/>
                <a:gd name="connsiteY8" fmla="*/ 44388 h 1278384"/>
                <a:gd name="connsiteX9" fmla="*/ 26633 w 2231254"/>
                <a:gd name="connsiteY9" fmla="*/ 8877 h 127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1254" h="1278384">
                  <a:moveTo>
                    <a:pt x="2219417" y="1278384"/>
                  </a:moveTo>
                  <a:cubicBezTo>
                    <a:pt x="2223116" y="1135601"/>
                    <a:pt x="2226815" y="992819"/>
                    <a:pt x="2219417" y="870011"/>
                  </a:cubicBezTo>
                  <a:cubicBezTo>
                    <a:pt x="2212019" y="747203"/>
                    <a:pt x="2231254" y="615518"/>
                    <a:pt x="2175029" y="541537"/>
                  </a:cubicBezTo>
                  <a:cubicBezTo>
                    <a:pt x="2118804" y="467556"/>
                    <a:pt x="2019670" y="440923"/>
                    <a:pt x="1882066" y="426127"/>
                  </a:cubicBezTo>
                  <a:cubicBezTo>
                    <a:pt x="1744462" y="411331"/>
                    <a:pt x="1537316" y="440923"/>
                    <a:pt x="1349406" y="452760"/>
                  </a:cubicBezTo>
                  <a:cubicBezTo>
                    <a:pt x="1161496" y="464597"/>
                    <a:pt x="930676" y="489751"/>
                    <a:pt x="754602" y="497149"/>
                  </a:cubicBezTo>
                  <a:cubicBezTo>
                    <a:pt x="578528" y="504547"/>
                    <a:pt x="411332" y="534139"/>
                    <a:pt x="292963" y="497149"/>
                  </a:cubicBezTo>
                  <a:cubicBezTo>
                    <a:pt x="174594" y="460159"/>
                    <a:pt x="88776" y="350667"/>
                    <a:pt x="44388" y="275207"/>
                  </a:cubicBezTo>
                  <a:cubicBezTo>
                    <a:pt x="0" y="199747"/>
                    <a:pt x="29592" y="88776"/>
                    <a:pt x="26633" y="44388"/>
                  </a:cubicBezTo>
                  <a:cubicBezTo>
                    <a:pt x="23674" y="0"/>
                    <a:pt x="25153" y="4438"/>
                    <a:pt x="26633" y="8877"/>
                  </a:cubicBezTo>
                </a:path>
              </a:pathLst>
            </a:custGeom>
            <a:ln w="25400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4499992" y="2852936"/>
              <a:ext cx="587405" cy="1784411"/>
            </a:xfrm>
            <a:custGeom>
              <a:avLst/>
              <a:gdLst>
                <a:gd name="connsiteX0" fmla="*/ 587405 w 587405"/>
                <a:gd name="connsiteY0" fmla="*/ 1784411 h 1784411"/>
                <a:gd name="connsiteX1" fmla="*/ 543017 w 587405"/>
                <a:gd name="connsiteY1" fmla="*/ 1580225 h 1784411"/>
                <a:gd name="connsiteX2" fmla="*/ 392096 w 587405"/>
                <a:gd name="connsiteY2" fmla="*/ 1367161 h 1784411"/>
                <a:gd name="connsiteX3" fmla="*/ 161277 w 587405"/>
                <a:gd name="connsiteY3" fmla="*/ 1207363 h 1784411"/>
                <a:gd name="connsiteX4" fmla="*/ 28112 w 587405"/>
                <a:gd name="connsiteY4" fmla="*/ 1091953 h 1784411"/>
                <a:gd name="connsiteX5" fmla="*/ 19234 w 587405"/>
                <a:gd name="connsiteY5" fmla="*/ 878889 h 1784411"/>
                <a:gd name="connsiteX6" fmla="*/ 10357 w 587405"/>
                <a:gd name="connsiteY6" fmla="*/ 674703 h 1784411"/>
                <a:gd name="connsiteX7" fmla="*/ 1479 w 587405"/>
                <a:gd name="connsiteY7" fmla="*/ 443883 h 1784411"/>
                <a:gd name="connsiteX8" fmla="*/ 10357 w 587405"/>
                <a:gd name="connsiteY8" fmla="*/ 257452 h 1784411"/>
                <a:gd name="connsiteX9" fmla="*/ 63623 w 587405"/>
                <a:gd name="connsiteY9" fmla="*/ 88776 h 1784411"/>
                <a:gd name="connsiteX10" fmla="*/ 81378 w 587405"/>
                <a:gd name="connsiteY10" fmla="*/ 0 h 178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405" h="1784411">
                  <a:moveTo>
                    <a:pt x="587405" y="1784411"/>
                  </a:moveTo>
                  <a:cubicBezTo>
                    <a:pt x="581486" y="1717089"/>
                    <a:pt x="575568" y="1649767"/>
                    <a:pt x="543017" y="1580225"/>
                  </a:cubicBezTo>
                  <a:cubicBezTo>
                    <a:pt x="510466" y="1510683"/>
                    <a:pt x="455719" y="1429305"/>
                    <a:pt x="392096" y="1367161"/>
                  </a:cubicBezTo>
                  <a:cubicBezTo>
                    <a:pt x="328473" y="1305017"/>
                    <a:pt x="221941" y="1253231"/>
                    <a:pt x="161277" y="1207363"/>
                  </a:cubicBezTo>
                  <a:cubicBezTo>
                    <a:pt x="100613" y="1161495"/>
                    <a:pt x="51786" y="1146699"/>
                    <a:pt x="28112" y="1091953"/>
                  </a:cubicBezTo>
                  <a:cubicBezTo>
                    <a:pt x="4438" y="1037207"/>
                    <a:pt x="22193" y="948431"/>
                    <a:pt x="19234" y="878889"/>
                  </a:cubicBezTo>
                  <a:cubicBezTo>
                    <a:pt x="16275" y="809347"/>
                    <a:pt x="13316" y="747204"/>
                    <a:pt x="10357" y="674703"/>
                  </a:cubicBezTo>
                  <a:cubicBezTo>
                    <a:pt x="7398" y="602202"/>
                    <a:pt x="1479" y="513425"/>
                    <a:pt x="1479" y="443883"/>
                  </a:cubicBezTo>
                  <a:cubicBezTo>
                    <a:pt x="1479" y="374341"/>
                    <a:pt x="0" y="316636"/>
                    <a:pt x="10357" y="257452"/>
                  </a:cubicBezTo>
                  <a:cubicBezTo>
                    <a:pt x="20714" y="198268"/>
                    <a:pt x="51786" y="131685"/>
                    <a:pt x="63623" y="88776"/>
                  </a:cubicBezTo>
                  <a:cubicBezTo>
                    <a:pt x="75460" y="45867"/>
                    <a:pt x="78419" y="22933"/>
                    <a:pt x="81378" y="0"/>
                  </a:cubicBezTo>
                </a:path>
              </a:pathLst>
            </a:custGeom>
            <a:ln w="22225">
              <a:solidFill>
                <a:srgbClr val="11631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287523" y="1736813"/>
            <a:ext cx="1440160" cy="936104"/>
          </a:xfrm>
          <a:prstGeom prst="wedgeRoundRectCallout">
            <a:avLst>
              <a:gd name="adj1" fmla="val 156215"/>
              <a:gd name="adj2" fmla="val -11934"/>
              <a:gd name="adj3" fmla="val 16667"/>
            </a:avLst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50525"/>
                </a:solidFill>
              </a:rPr>
              <a:t>Stable and supported APIs (“good”)</a:t>
            </a:r>
            <a:endParaRPr lang="en-US" sz="1300" dirty="0">
              <a:solidFill>
                <a:srgbClr val="050525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7308304" y="1340768"/>
            <a:ext cx="1656184" cy="1008112"/>
          </a:xfrm>
          <a:prstGeom prst="wedgeRoundRectCallout">
            <a:avLst>
              <a:gd name="adj1" fmla="val -141641"/>
              <a:gd name="adj2" fmla="val 25514"/>
              <a:gd name="adj3" fmla="val 16667"/>
            </a:avLst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50525"/>
                </a:solidFill>
              </a:rPr>
              <a:t>Unstable, discouraged and unsupported APIs (“bad”)</a:t>
            </a:r>
            <a:endParaRPr lang="en-US" sz="1300" dirty="0">
              <a:solidFill>
                <a:srgbClr val="05052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470" y="5394613"/>
            <a:ext cx="61277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ETP Classifications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P3 </a:t>
            </a:r>
            <a:r>
              <a:rPr lang="en-US" sz="1600" dirty="0"/>
              <a:t>– </a:t>
            </a:r>
            <a:r>
              <a:rPr lang="en-US" sz="1600" b="1" dirty="0"/>
              <a:t>ETP-APIs/Classification </a:t>
            </a:r>
            <a:r>
              <a:rPr lang="en-US" sz="1600" b="1" dirty="0" smtClean="0"/>
              <a:t>I</a:t>
            </a:r>
            <a:endParaRPr lang="en-US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P1, P2 and P4 – </a:t>
            </a:r>
            <a:r>
              <a:rPr lang="en-US" sz="1600" b="1" dirty="0" smtClean="0"/>
              <a:t>ETP-non-APIs/Classification II</a:t>
            </a:r>
          </a:p>
        </p:txBody>
      </p:sp>
    </p:spTree>
    <p:extLst>
      <p:ext uri="{BB962C8B-B14F-4D97-AF65-F5344CB8AC3E}">
        <p14:creationId xmlns:p14="http://schemas.microsoft.com/office/powerpoint/2010/main" val="3056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</a:t>
            </a:r>
            <a:r>
              <a:rPr lang="en-US" b="0" dirty="0"/>
              <a:t>what extent developers depend on "bad" non-APIs</a:t>
            </a:r>
            <a:r>
              <a:rPr lang="en-US" b="0" dirty="0" smtClean="0"/>
              <a:t>?</a:t>
            </a:r>
          </a:p>
          <a:p>
            <a:endParaRPr lang="en-US" b="0" dirty="0" smtClean="0"/>
          </a:p>
          <a:p>
            <a:r>
              <a:rPr lang="en-US" b="0" dirty="0"/>
              <a:t>W</a:t>
            </a:r>
            <a:r>
              <a:rPr lang="en-US" b="0" dirty="0" smtClean="0"/>
              <a:t>hat </a:t>
            </a:r>
            <a:r>
              <a:rPr lang="en-US" b="0" dirty="0"/>
              <a:t>are the differences between the third-party plug-ins that use non-APIs and those that do </a:t>
            </a:r>
            <a:r>
              <a:rPr lang="en-US" b="0"/>
              <a:t>not</a:t>
            </a:r>
            <a:r>
              <a:rPr lang="en-US" b="0" smtClean="0"/>
              <a:t>?</a:t>
            </a:r>
          </a:p>
          <a:p>
            <a:endParaRPr lang="en-US" b="0" dirty="0" smtClean="0"/>
          </a:p>
          <a:p>
            <a:r>
              <a:rPr lang="en-US" b="0" dirty="0"/>
              <a:t>W</a:t>
            </a:r>
            <a:r>
              <a:rPr lang="en-US" b="0" dirty="0" smtClean="0"/>
              <a:t>hat </a:t>
            </a:r>
            <a:r>
              <a:rPr lang="en-US" b="0" dirty="0"/>
              <a:t>is the impact of the use of non-APIs in the during co-evolution of the plug-in with Eclipse framework?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59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Collection</a:t>
            </a:r>
            <a:endParaRPr lang="nl-NL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68710"/>
              </p:ext>
            </p:extLst>
          </p:nvPr>
        </p:nvGraphicFramePr>
        <p:xfrm>
          <a:off x="611560" y="1412776"/>
          <a:ext cx="7201172" cy="3845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93"/>
                <a:gridCol w="1800293"/>
                <a:gridCol w="1800293"/>
                <a:gridCol w="1800293"/>
              </a:tblGrid>
              <a:tr h="753311">
                <a:tc>
                  <a:txBody>
                    <a:bodyPr/>
                    <a:lstStyle/>
                    <a:p>
                      <a:r>
                        <a:rPr lang="nl-NL" sz="2000" dirty="0" smtClean="0">
                          <a:solidFill>
                            <a:schemeClr val="tx2"/>
                          </a:solidFill>
                        </a:rPr>
                        <a:t>Eclipse Rel.</a:t>
                      </a:r>
                      <a:endParaRPr lang="nl-NL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 smtClean="0">
                          <a:solidFill>
                            <a:schemeClr val="tx2"/>
                          </a:solidFill>
                        </a:rPr>
                        <a:t>ETP</a:t>
                      </a:r>
                      <a:r>
                        <a:rPr lang="nl-NL" sz="2000" baseline="0" dirty="0" smtClean="0">
                          <a:solidFill>
                            <a:schemeClr val="tx2"/>
                          </a:solidFill>
                        </a:rPr>
                        <a:t> – Total</a:t>
                      </a:r>
                      <a:endParaRPr lang="nl-NL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 smtClean="0">
                          <a:solidFill>
                            <a:schemeClr val="tx2"/>
                          </a:solidFill>
                        </a:rPr>
                        <a:t>ETP-non-API</a:t>
                      </a:r>
                      <a:endParaRPr lang="nl-NL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 smtClean="0">
                          <a:solidFill>
                            <a:schemeClr val="tx2"/>
                          </a:solidFill>
                        </a:rPr>
                        <a:t>ETP-API</a:t>
                      </a:r>
                      <a:endParaRPr lang="nl-NL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2003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&lt;80,395&gt;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45,302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&lt;35,93&gt;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2004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&lt;77,323&gt;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44,230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&lt;33,93&gt;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73,322&gt;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32,224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&lt;41,98&gt;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&lt;97,368&gt;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36,240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&lt;61,128&gt;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&lt;57,200&gt;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&lt;20,77&gt;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&lt;37,123&gt;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&lt;62,154&gt;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24,64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&lt;38,90&gt;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&lt;40,72&gt;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&lt;15,38&gt;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&lt;25,34&gt;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&lt;26,39&gt;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&lt;10,11&gt;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&lt;16,28&gt;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512,1873&gt;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226,1186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&lt;286,687&gt;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611560" y="5517232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&lt;</a:t>
            </a:r>
            <a:r>
              <a:rPr lang="en-US" sz="1400" dirty="0" smtClean="0"/>
              <a:t>Total # of ETPs released in a given year, Total accumulated # of versions until 2010</a:t>
            </a:r>
            <a:r>
              <a:rPr lang="en-US" sz="2000" dirty="0" smtClean="0"/>
              <a:t>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Collection</a:t>
            </a:r>
            <a:endParaRPr lang="nl-NL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189244"/>
              </p:ext>
            </p:extLst>
          </p:nvPr>
        </p:nvGraphicFramePr>
        <p:xfrm>
          <a:off x="611188" y="1600201"/>
          <a:ext cx="7201172" cy="3845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93"/>
                <a:gridCol w="1800293"/>
                <a:gridCol w="1800293"/>
                <a:gridCol w="1800293"/>
              </a:tblGrid>
              <a:tr h="753311">
                <a:tc>
                  <a:txBody>
                    <a:bodyPr/>
                    <a:lstStyle/>
                    <a:p>
                      <a:r>
                        <a:rPr lang="nl-NL" sz="2000" dirty="0" smtClean="0">
                          <a:solidFill>
                            <a:schemeClr val="tx2"/>
                          </a:solidFill>
                        </a:rPr>
                        <a:t>Eclipse Rel.</a:t>
                      </a:r>
                      <a:endParaRPr lang="nl-NL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 smtClean="0">
                          <a:solidFill>
                            <a:schemeClr val="tx2"/>
                          </a:solidFill>
                        </a:rPr>
                        <a:t>ETP</a:t>
                      </a:r>
                      <a:r>
                        <a:rPr lang="nl-NL" sz="2000" baseline="0" dirty="0" smtClean="0">
                          <a:solidFill>
                            <a:schemeClr val="tx2"/>
                          </a:solidFill>
                        </a:rPr>
                        <a:t> – Total</a:t>
                      </a:r>
                      <a:endParaRPr lang="nl-NL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 smtClean="0">
                          <a:solidFill>
                            <a:schemeClr val="tx2"/>
                          </a:solidFill>
                        </a:rPr>
                        <a:t>ETP-non-API</a:t>
                      </a:r>
                      <a:endParaRPr lang="nl-NL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dirty="0" smtClean="0">
                          <a:solidFill>
                            <a:schemeClr val="tx2"/>
                          </a:solidFill>
                        </a:rPr>
                        <a:t>ETP-API</a:t>
                      </a:r>
                      <a:endParaRPr lang="nl-NL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2003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&lt;80,395&gt;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&lt;44,302&gt;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&lt;35,93&gt;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2004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&lt;77,323&gt;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43,230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&lt;33,93&gt;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2005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73,322&gt;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&lt;33,224&gt;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&lt;41,98&gt;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2006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&lt;97,368&gt;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&lt;37,240&gt;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&lt;61,128&gt;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2007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&lt;57,200&gt;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&lt;20,77&gt;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&lt;37,123&gt;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2008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&lt;61,154&gt;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&lt;24,64&gt;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&lt;38,90&gt;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2009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&lt;40,72&gt;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&lt;15,38&gt;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&lt;25,34&gt;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2010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&lt;26,39&gt;</a:t>
                      </a:r>
                      <a:endParaRPr lang="nl-NL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&lt;10,11&gt;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&lt;16,28&gt;</a:t>
                      </a:r>
                    </a:p>
                  </a:txBody>
                  <a:tcPr marL="9525" marR="9525" marT="9525" marB="0" anchor="b"/>
                </a:tc>
              </a:tr>
              <a:tr h="343524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</a:t>
                      </a:r>
                      <a:r>
                        <a:rPr lang="nl-NL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512,1873&gt;</a:t>
                      </a:r>
                      <a:endParaRPr lang="nl-NL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226,1186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&lt;286,687&gt;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899592" y="566124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55.8%</a:t>
            </a:r>
            <a:r>
              <a:rPr lang="en-US" dirty="0" smtClean="0"/>
              <a:t> of the 512 are ETP-APIs/Classification 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44.2%</a:t>
            </a:r>
            <a:r>
              <a:rPr lang="en-US" dirty="0" smtClean="0"/>
              <a:t> of the 512 are ETP-non-APIs/Classification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Metric Analysis in ETP-APIs and ETP-non-APIs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NOF - the number of Java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NOF-D -  </a:t>
            </a:r>
            <a:r>
              <a:rPr lang="en-US" dirty="0"/>
              <a:t>the number of Java files that have at least one </a:t>
            </a:r>
            <a:r>
              <a:rPr lang="en-US" dirty="0" smtClean="0"/>
              <a:t>import </a:t>
            </a:r>
            <a:r>
              <a:rPr lang="en-US" dirty="0"/>
              <a:t>statement related to </a:t>
            </a:r>
            <a:r>
              <a:rPr lang="en-US" dirty="0" smtClean="0"/>
              <a:t>Eclipse SDK interfaces</a:t>
            </a:r>
          </a:p>
          <a:p>
            <a:r>
              <a:rPr lang="en-US" dirty="0" smtClean="0"/>
              <a:t>D-Tot -  </a:t>
            </a:r>
            <a:r>
              <a:rPr lang="en-US" dirty="0"/>
              <a:t>the number of </a:t>
            </a:r>
            <a:r>
              <a:rPr lang="en-US" dirty="0" smtClean="0"/>
              <a:t>import </a:t>
            </a:r>
            <a:r>
              <a:rPr lang="en-US" dirty="0"/>
              <a:t>statements related to </a:t>
            </a:r>
            <a:r>
              <a:rPr lang="en-US" dirty="0" smtClean="0"/>
              <a:t>Eclipse SDK interfaces.</a:t>
            </a:r>
            <a:endParaRPr lang="en-US" dirty="0"/>
          </a:p>
          <a:p>
            <a:r>
              <a:rPr lang="en-US" dirty="0" smtClean="0"/>
              <a:t>D-</a:t>
            </a:r>
            <a:r>
              <a:rPr lang="en-US" dirty="0" err="1" smtClean="0"/>
              <a:t>Uniq</a:t>
            </a:r>
            <a:r>
              <a:rPr lang="en-US" dirty="0" smtClean="0"/>
              <a:t> - </a:t>
            </a:r>
            <a:r>
              <a:rPr lang="en-US" dirty="0"/>
              <a:t>the number of </a:t>
            </a:r>
            <a:r>
              <a:rPr lang="en-US" dirty="0" smtClean="0"/>
              <a:t>unique import </a:t>
            </a:r>
            <a:r>
              <a:rPr lang="en-US" dirty="0"/>
              <a:t>statements related to Eclipse SDK interfaces.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Software Engineering and Technology (SET)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A66CC43A-2F7D-4231-99C3-470C3E035A0F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D03336-C4FF-4146-9E84-490F8D639E69}" type="datetime1">
              <a:rPr lang="nl-NL" smtClean="0"/>
              <a:pPr/>
              <a:t>3-2-2012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79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tandard blue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5987</TotalTime>
  <Words>1250</Words>
  <Application>Microsoft Office PowerPoint</Application>
  <PresentationFormat>On-screen Show (4:3)</PresentationFormat>
  <Paragraphs>430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TUe standard blue</vt:lpstr>
      <vt:lpstr>Blue photo</vt:lpstr>
      <vt:lpstr>Blue bullets</vt:lpstr>
      <vt:lpstr>Co-evolution of the Eclipse Framework and its Third-party Plug-ins</vt:lpstr>
      <vt:lpstr>PowerPoint Presentation</vt:lpstr>
      <vt:lpstr>The Eclipse Framework</vt:lpstr>
      <vt:lpstr>The Eclipse Framework …</vt:lpstr>
      <vt:lpstr>The Eclipse Framework …</vt:lpstr>
      <vt:lpstr>Research Questions</vt:lpstr>
      <vt:lpstr>Data Collection</vt:lpstr>
      <vt:lpstr>Data Collection</vt:lpstr>
      <vt:lpstr>Metric Analysis in ETP-APIs and ETP-non-APIs</vt:lpstr>
      <vt:lpstr>Distribution 1 - Histogram</vt:lpstr>
      <vt:lpstr>Distribution 1 - Histogram</vt:lpstr>
      <vt:lpstr>Distribution 2 – Box Plot</vt:lpstr>
      <vt:lpstr>Distribution 2 – Box Plot</vt:lpstr>
      <vt:lpstr>PowerPoint Presentation</vt:lpstr>
      <vt:lpstr>Source Compatibility of ETPs with Eclipse SDK</vt:lpstr>
      <vt:lpstr>Source Compatibility of ETPs with Eclipse SDK</vt:lpstr>
      <vt:lpstr>Source Compatibility of ETPs with Eclipse SDK in percentages</vt:lpstr>
      <vt:lpstr>Source Compatibility of ETPs with Eclipse SDK … 2</vt:lpstr>
      <vt:lpstr>Questions …. 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a Plug-in Architectures and it’s Plug-ins</dc:title>
  <dc:creator>bcf</dc:creator>
  <dc:description>Design by Volle Kracht_x000d_
Template by Orange Pepper BV_x000d_
Copyright 2008</dc:description>
  <cp:lastModifiedBy>BCF Helpdesk</cp:lastModifiedBy>
  <cp:revision>286</cp:revision>
  <dcterms:created xsi:type="dcterms:W3CDTF">2010-06-21T15:52:59Z</dcterms:created>
  <dcterms:modified xsi:type="dcterms:W3CDTF">2012-02-03T14:27:59Z</dcterms:modified>
</cp:coreProperties>
</file>