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9A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>
      <p:cViewPr>
        <p:scale>
          <a:sx n="66" d="100"/>
          <a:sy n="66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2A944-903F-4842-A03E-385257B519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9F547-FBD2-47D1-BC07-0B242521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A498-D264-4DFB-BB76-52E6379D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CF4CC-142B-4419-A2BF-05123374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8FEC-C584-42AC-A40B-DF29C3BD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1E39-8AEC-4152-87C5-91F1B493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C60F-B9DC-4BCC-A4C9-EC9707CC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6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2313-AB8D-444E-A209-AC11CC14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A92F-081D-4485-853E-14687993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BF9C-656A-4606-BEA2-49513EBC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6E81-C0A3-4B3E-A23D-EE47C73B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FAF6-438A-4AA2-B922-1671CF84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25C0D-D55C-4315-8099-D18CEE15A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13351-9058-4FE5-A294-E768B48B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8CD4-54D2-49E3-9B4F-A8A20F9E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658E-402B-4326-8D11-81634DED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6DFD-9F5B-4CE5-B8F6-E794378C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0D06-B1FF-41FA-AF52-B4683869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B919-8C01-4364-9170-6E1C6E4B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EF05-87BD-47D6-A037-9793DFAD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7ECC-B15D-4400-AD66-ADD54FE3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7A6D-F65D-4D18-A58C-1B2B8727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4087"/>
            <a:ext cx="2743200" cy="365125"/>
          </a:xfrm>
        </p:spPr>
        <p:txBody>
          <a:bodyPr/>
          <a:lstStyle>
            <a:lvl1pPr>
              <a:defRPr sz="2400">
                <a:solidFill>
                  <a:srgbClr val="18A9A6"/>
                </a:solidFill>
              </a:defRPr>
            </a:lvl1pPr>
          </a:lstStyle>
          <a:p>
            <a:fld id="{CEE07D84-58B0-41CE-95F2-39B7A7468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E04E-6E83-4ED0-81EC-DA51A6B6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EE99C-8B8B-4BE7-ADB9-C684DA9E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5B97-60F8-4FCB-A046-04756539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94B3-96E5-42CD-AC41-EA77B684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B93F-5F8B-431A-9241-101841FB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D6E0-B882-4C54-BE1D-9C2321B1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BF7C-3C5C-471E-90B3-5F676BA52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54B2C-1032-49F4-8D12-3D072CB6F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12FCB-DBE3-490F-9F0E-8C5DC8E1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3322A-0A7C-4964-A578-73A8995A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8F2D1-C5CC-47EC-9CA6-0571FC2B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B2A1-921C-4ADD-B147-57DBC2E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8316B-17C1-4B04-B6BA-02DB3CCF8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DF04-4E5C-4B37-80F3-58528D24A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16010-C58B-4F17-B493-D9EC06044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D4355-A179-4D49-8D54-973CAA53D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A5159-4154-4F05-ADD9-FE316778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D65D2-EEAC-4E94-A25C-169E21E8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68D17-33D4-4E8C-BA89-4FDA936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5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B17-9DF9-4E9F-A0FE-15A3D465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57B2F-2801-47D7-A2B2-0EF00E02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BC07C-CF42-45A6-845A-691D7613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C75F2-42AF-4F99-8994-F2725169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BA55F-7167-4BDA-998C-64281E28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B9F5E-C0C1-4806-92CF-8270A9B0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6CC69-763E-4852-889C-64C46DEF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016-C5C4-4E27-83F0-01139124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AF19-8EEC-4890-A7C5-7956B2F4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1870-3FBF-455F-B1E1-331306B9B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FE7E4-B2C6-4992-893F-BD57149A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C16A-BC4E-4BA3-9B58-58677704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CF57-C975-419B-A36A-B7701F0E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2B9F-9677-4223-8447-EB52471D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E3713-BAFA-4619-B509-0426ABF66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DF0CD-EC57-4405-93D3-FB70162E0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7029-7A3F-4E5E-86ED-E91B6363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3075A-41D4-4796-8758-4165E1F402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459D0-BB19-46C8-B848-CCF877BE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A4279-4CFD-4BF9-AF5E-D57A37A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083E-66EC-44BD-B5F9-03E38221A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18A9A6"/>
                </a:solidFill>
              </a:defRPr>
            </a:lvl1pPr>
          </a:lstStyle>
          <a:p>
            <a:fld id="{CEE07D84-58B0-41CE-95F2-39B7A7468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A703E-DFAA-468B-BA81-E5CE80ACE5BE}"/>
              </a:ext>
            </a:extLst>
          </p:cNvPr>
          <p:cNvSpPr txBox="1"/>
          <p:nvPr/>
        </p:nvSpPr>
        <p:spPr>
          <a:xfrm>
            <a:off x="476249" y="833120"/>
            <a:ext cx="11786335" cy="411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8A9A6"/>
                </a:solidFill>
              </a:rPr>
              <a:t>Content</a:t>
            </a:r>
          </a:p>
          <a:p>
            <a:endParaRPr lang="en-US" sz="2800" dirty="0">
              <a:solidFill>
                <a:srgbClr val="18A9A6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18A9A6"/>
                </a:solidFill>
              </a:rPr>
              <a:t>Feature Engineering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18A9A6"/>
                </a:solidFill>
              </a:rPr>
              <a:t>Problem Statement – Model Evaluation Metrics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18A9A6"/>
                </a:solidFill>
              </a:rPr>
              <a:t>Classification model- Pipeline Architecture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18A9A6"/>
                </a:solidFill>
              </a:rPr>
              <a:t>Best Pipeline selection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18A9A6"/>
                </a:solidFill>
              </a:rPr>
              <a:t>Best practices and 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3EA90-6E2C-4578-872B-C93EF850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5E76F4-11F3-4240-A1FB-5E95FB067BD8}"/>
              </a:ext>
            </a:extLst>
          </p:cNvPr>
          <p:cNvSpPr/>
          <p:nvPr/>
        </p:nvSpPr>
        <p:spPr>
          <a:xfrm>
            <a:off x="0" y="0"/>
            <a:ext cx="12192000" cy="495300"/>
          </a:xfrm>
          <a:prstGeom prst="rect">
            <a:avLst/>
          </a:prstGeom>
          <a:solidFill>
            <a:srgbClr val="18A9A6"/>
          </a:solidFill>
          <a:ln>
            <a:solidFill>
              <a:srgbClr val="18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Learnings from case study</a:t>
            </a:r>
          </a:p>
        </p:txBody>
      </p:sp>
    </p:spTree>
    <p:extLst>
      <p:ext uri="{BB962C8B-B14F-4D97-AF65-F5344CB8AC3E}">
        <p14:creationId xmlns:p14="http://schemas.microsoft.com/office/powerpoint/2010/main" val="273912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20BE76-C654-4546-9F49-2AC90451E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0" y="1158844"/>
            <a:ext cx="5574665" cy="54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19B086-4A69-40CD-A969-BEF733B12E4A}"/>
              </a:ext>
            </a:extLst>
          </p:cNvPr>
          <p:cNvSpPr/>
          <p:nvPr/>
        </p:nvSpPr>
        <p:spPr>
          <a:xfrm>
            <a:off x="3407476" y="2603610"/>
            <a:ext cx="298249" cy="11887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B73C2-F1C2-4560-93BB-EE90E3C7ED64}"/>
              </a:ext>
            </a:extLst>
          </p:cNvPr>
          <p:cNvSpPr/>
          <p:nvPr/>
        </p:nvSpPr>
        <p:spPr>
          <a:xfrm>
            <a:off x="3445557" y="2160871"/>
            <a:ext cx="260167" cy="2678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4B134E-A683-4040-AAC6-AE61FB13CF4E}"/>
              </a:ext>
            </a:extLst>
          </p:cNvPr>
          <p:cNvSpPr/>
          <p:nvPr/>
        </p:nvSpPr>
        <p:spPr>
          <a:xfrm>
            <a:off x="525337" y="3980045"/>
            <a:ext cx="222083" cy="11391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73FE6F-B788-4403-94BA-81A5253894F8}"/>
              </a:ext>
            </a:extLst>
          </p:cNvPr>
          <p:cNvSpPr/>
          <p:nvPr/>
        </p:nvSpPr>
        <p:spPr>
          <a:xfrm>
            <a:off x="525336" y="3276599"/>
            <a:ext cx="222083" cy="5157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AD32DA-9FCD-48EA-B854-FA4584775823}"/>
              </a:ext>
            </a:extLst>
          </p:cNvPr>
          <p:cNvSpPr/>
          <p:nvPr/>
        </p:nvSpPr>
        <p:spPr>
          <a:xfrm>
            <a:off x="3426516" y="4851359"/>
            <a:ext cx="260167" cy="2678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BC2B6-F7D6-447C-A9C4-83C56ADCE8C4}"/>
              </a:ext>
            </a:extLst>
          </p:cNvPr>
          <p:cNvSpPr/>
          <p:nvPr/>
        </p:nvSpPr>
        <p:spPr>
          <a:xfrm>
            <a:off x="0" y="0"/>
            <a:ext cx="12192000" cy="495300"/>
          </a:xfrm>
          <a:prstGeom prst="rect">
            <a:avLst/>
          </a:prstGeom>
          <a:solidFill>
            <a:srgbClr val="18A9A6"/>
          </a:solidFill>
          <a:ln>
            <a:solidFill>
              <a:srgbClr val="18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Problem Statement : Feature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4BD21-CAE2-4592-A70B-AB03F8924653}"/>
              </a:ext>
            </a:extLst>
          </p:cNvPr>
          <p:cNvSpPr txBox="1"/>
          <p:nvPr/>
        </p:nvSpPr>
        <p:spPr>
          <a:xfrm>
            <a:off x="6096000" y="3676386"/>
            <a:ext cx="5858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Feature Engineering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Process </a:t>
            </a:r>
            <a:r>
              <a:rPr lang="en-US" sz="2000" dirty="0" err="1">
                <a:solidFill>
                  <a:srgbClr val="0070C0"/>
                </a:solidFill>
              </a:rPr>
              <a:t>NaN</a:t>
            </a:r>
            <a:r>
              <a:rPr lang="en-US" sz="2000" dirty="0">
                <a:solidFill>
                  <a:srgbClr val="0070C0"/>
                </a:solidFill>
              </a:rPr>
              <a:t> values and replace them with (constant value imputer (mean , median,..) , random value from existing not </a:t>
            </a:r>
            <a:r>
              <a:rPr lang="en-US" sz="2000" dirty="0" err="1">
                <a:solidFill>
                  <a:srgbClr val="0070C0"/>
                </a:solidFill>
              </a:rPr>
              <a:t>NaN</a:t>
            </a:r>
            <a:r>
              <a:rPr lang="en-US" sz="2000" dirty="0">
                <a:solidFill>
                  <a:srgbClr val="0070C0"/>
                </a:solidFill>
              </a:rPr>
              <a:t> values , multivariate imputer or KNN imputer)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Assess the signification of the zeros and how to process zeros for each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Replace illogical data with </a:t>
            </a:r>
            <a:r>
              <a:rPr lang="en-US" sz="2000" dirty="0" err="1">
                <a:solidFill>
                  <a:srgbClr val="0070C0"/>
                </a:solidFill>
              </a:rPr>
              <a:t>NaN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70C0"/>
                </a:solidFill>
              </a:rPr>
              <a:t> Ensure no leak from test data to train data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827CCEF-0A96-4792-94B6-77E9EE526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51" y="1132998"/>
            <a:ext cx="4197308" cy="251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A4D36-D775-4954-894E-30331E44988F}"/>
              </a:ext>
            </a:extLst>
          </p:cNvPr>
          <p:cNvSpPr txBox="1"/>
          <p:nvPr/>
        </p:nvSpPr>
        <p:spPr>
          <a:xfrm>
            <a:off x="822960" y="716438"/>
            <a:ext cx="457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8A9A6"/>
                </a:solidFill>
              </a:rPr>
              <a:t>Frequency Distribution of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BA74B-D25A-40EC-B39A-9D22E10BAA04}"/>
              </a:ext>
            </a:extLst>
          </p:cNvPr>
          <p:cNvSpPr txBox="1"/>
          <p:nvPr/>
        </p:nvSpPr>
        <p:spPr>
          <a:xfrm>
            <a:off x="6607460" y="687848"/>
            <a:ext cx="457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8A9A6"/>
                </a:solidFill>
              </a:rPr>
              <a:t>Zeros and Nan value distribution by Feature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CD35799-984A-4B30-B9A2-172634132267}"/>
              </a:ext>
            </a:extLst>
          </p:cNvPr>
          <p:cNvSpPr/>
          <p:nvPr/>
        </p:nvSpPr>
        <p:spPr>
          <a:xfrm>
            <a:off x="3517900" y="6337300"/>
            <a:ext cx="63500" cy="1333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752A2E1-621C-4978-97EA-D2BD986CFA84}"/>
              </a:ext>
            </a:extLst>
          </p:cNvPr>
          <p:cNvSpPr/>
          <p:nvPr/>
        </p:nvSpPr>
        <p:spPr>
          <a:xfrm>
            <a:off x="5192765" y="6334185"/>
            <a:ext cx="63500" cy="1333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2AD3F1-E592-49DF-B497-444E191EDC6C}"/>
              </a:ext>
            </a:extLst>
          </p:cNvPr>
          <p:cNvSpPr/>
          <p:nvPr/>
        </p:nvSpPr>
        <p:spPr>
          <a:xfrm>
            <a:off x="5396450" y="6330980"/>
            <a:ext cx="63500" cy="1333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EC8B65-A92C-460D-A0F4-5C318949C6FB}"/>
              </a:ext>
            </a:extLst>
          </p:cNvPr>
          <p:cNvSpPr/>
          <p:nvPr/>
        </p:nvSpPr>
        <p:spPr>
          <a:xfrm>
            <a:off x="5663473" y="6327835"/>
            <a:ext cx="63500" cy="1333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F5C7891-93B3-4587-862B-44FA770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8023E4C7-0907-4D36-8576-6F06CB31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95188"/>
              </p:ext>
            </p:extLst>
          </p:nvPr>
        </p:nvGraphicFramePr>
        <p:xfrm>
          <a:off x="6362300" y="579065"/>
          <a:ext cx="4096640" cy="3169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270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rgbClr val="0070C0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0070C0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75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rgbClr val="0070C0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964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PREDICTED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fr-FR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b="0" baseline="0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964">
                <a:tc vMerge="1"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fr-FR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b="0" baseline="0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1142D2-D8AD-419D-922B-EAE13152AC56}"/>
              </a:ext>
            </a:extLst>
          </p:cNvPr>
          <p:cNvSpPr/>
          <p:nvPr/>
        </p:nvSpPr>
        <p:spPr>
          <a:xfrm>
            <a:off x="0" y="0"/>
            <a:ext cx="12192000" cy="495300"/>
          </a:xfrm>
          <a:prstGeom prst="rect">
            <a:avLst/>
          </a:prstGeom>
          <a:solidFill>
            <a:srgbClr val="18A9A6"/>
          </a:solidFill>
          <a:ln>
            <a:solidFill>
              <a:srgbClr val="18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Problem Statement : Key Metrics to assess the model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2834AC-10A9-43D7-A8A2-B19CFF9A2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b="6767"/>
          <a:stretch/>
        </p:blipFill>
        <p:spPr bwMode="auto">
          <a:xfrm>
            <a:off x="7750744" y="1510765"/>
            <a:ext cx="3181150" cy="223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au 4">
            <a:extLst>
              <a:ext uri="{FF2B5EF4-FFF2-40B4-BE49-F238E27FC236}">
                <a16:creationId xmlns:a16="http://schemas.microsoft.com/office/drawing/2014/main" id="{C28E92A2-5B47-417F-A0CD-4CADE751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5455"/>
              </p:ext>
            </p:extLst>
          </p:nvPr>
        </p:nvGraphicFramePr>
        <p:xfrm>
          <a:off x="826038" y="3824453"/>
          <a:ext cx="10878281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2833">
                  <a:extLst>
                    <a:ext uri="{9D8B030D-6E8A-4147-A177-3AD203B41FA5}">
                      <a16:colId xmlns:a16="http://schemas.microsoft.com/office/drawing/2014/main" val="208021170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Accuracy = (TP+TN)/(TP+FP+FN+TN)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Percentage of total correct predictions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(could be selected because there is no big imbalance)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A9A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Recall</a:t>
                      </a:r>
                      <a:r>
                        <a:rPr lang="en-US" sz="1600" b="1" baseline="0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TP/(TP+FN)</a:t>
                      </a:r>
                      <a:endParaRPr lang="en-US" sz="1600" b="1" noProof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correct diabetic predictions from total actual diabetics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(Important metric : to avoid having high actual diabetic cases wrongly predicted)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A9A6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Precision</a:t>
                      </a:r>
                      <a:r>
                        <a:rPr lang="en-US" sz="1600" b="1" baseline="0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TP/(TP+FP)</a:t>
                      </a:r>
                      <a:endParaRPr lang="en-US" sz="1600" b="1" noProof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correct diabetic predictions from predicted diabetics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A9A6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F1_Score =2(1/Precision+1/Recall)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between Recall and Precision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A9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Area Under Curve ROC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Correct diabetic predictions rate vs. False diabetic prediction rate compared to random prediction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A9A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2152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036312DD-C6CB-4911-B3A6-39E65E23BB86}"/>
              </a:ext>
            </a:extLst>
          </p:cNvPr>
          <p:cNvGrpSpPr/>
          <p:nvPr/>
        </p:nvGrpSpPr>
        <p:grpSpPr>
          <a:xfrm>
            <a:off x="363337" y="553046"/>
            <a:ext cx="4705969" cy="3169573"/>
            <a:chOff x="363337" y="1279348"/>
            <a:chExt cx="4705969" cy="31695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A20E74-C273-4AC1-B8A9-AAEBE386750A}"/>
                </a:ext>
              </a:extLst>
            </p:cNvPr>
            <p:cNvSpPr txBox="1"/>
            <p:nvPr/>
          </p:nvSpPr>
          <p:spPr>
            <a:xfrm>
              <a:off x="1506867" y="2679469"/>
              <a:ext cx="625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500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21587C4-45F2-47B8-97BA-E6B0E287D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37" y="1279348"/>
              <a:ext cx="4705969" cy="3169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E102E5-38C2-4472-8F07-2F94C5179363}"/>
                </a:ext>
              </a:extLst>
            </p:cNvPr>
            <p:cNvSpPr txBox="1"/>
            <p:nvPr/>
          </p:nvSpPr>
          <p:spPr>
            <a:xfrm>
              <a:off x="3561347" y="1929865"/>
              <a:ext cx="7700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500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(65%)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B957B2-66B2-4A35-AB4A-EA062F69D9E6}"/>
                </a:ext>
              </a:extLst>
            </p:cNvPr>
            <p:cNvSpPr txBox="1"/>
            <p:nvPr/>
          </p:nvSpPr>
          <p:spPr>
            <a:xfrm>
              <a:off x="1526117" y="2845610"/>
              <a:ext cx="7700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268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(35%)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E4B70D2-640F-4949-9039-CD7499435A67}"/>
              </a:ext>
            </a:extLst>
          </p:cNvPr>
          <p:cNvSpPr/>
          <p:nvPr/>
        </p:nvSpPr>
        <p:spPr>
          <a:xfrm>
            <a:off x="7823735" y="1634690"/>
            <a:ext cx="1241659" cy="10106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05F5A4-FBAB-43E8-9CF4-C8253923DEFE}"/>
              </a:ext>
            </a:extLst>
          </p:cNvPr>
          <p:cNvSpPr/>
          <p:nvPr/>
        </p:nvSpPr>
        <p:spPr>
          <a:xfrm>
            <a:off x="9073417" y="2653365"/>
            <a:ext cx="1296200" cy="10106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243ABD-A018-4F27-BEC8-8C7DEA6306F0}"/>
              </a:ext>
            </a:extLst>
          </p:cNvPr>
          <p:cNvSpPr/>
          <p:nvPr/>
        </p:nvSpPr>
        <p:spPr>
          <a:xfrm>
            <a:off x="7834964" y="2656572"/>
            <a:ext cx="1241659" cy="1010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955D4-6A7C-45CF-9548-652172D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BC2B6-F7D6-447C-A9C4-83C56ADCE8C4}"/>
              </a:ext>
            </a:extLst>
          </p:cNvPr>
          <p:cNvSpPr/>
          <p:nvPr/>
        </p:nvSpPr>
        <p:spPr>
          <a:xfrm>
            <a:off x="0" y="0"/>
            <a:ext cx="12192000" cy="495300"/>
          </a:xfrm>
          <a:prstGeom prst="rect">
            <a:avLst/>
          </a:prstGeom>
          <a:solidFill>
            <a:srgbClr val="18A9A6"/>
          </a:solidFill>
          <a:ln>
            <a:solidFill>
              <a:srgbClr val="18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Pipeline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1CD30-D1AE-4FAC-9AC4-0A7BEC0B549A}"/>
              </a:ext>
            </a:extLst>
          </p:cNvPr>
          <p:cNvSpPr/>
          <p:nvPr/>
        </p:nvSpPr>
        <p:spPr>
          <a:xfrm>
            <a:off x="3652534" y="828433"/>
            <a:ext cx="7696202" cy="2726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7D4E8-A79F-4B7A-8990-81AA099D90BA}"/>
              </a:ext>
            </a:extLst>
          </p:cNvPr>
          <p:cNvSpPr txBox="1"/>
          <p:nvPr/>
        </p:nvSpPr>
        <p:spPr>
          <a:xfrm>
            <a:off x="3652534" y="459101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8CF573-1B65-4884-AADF-12B8F39A47B1}"/>
              </a:ext>
            </a:extLst>
          </p:cNvPr>
          <p:cNvSpPr/>
          <p:nvPr/>
        </p:nvSpPr>
        <p:spPr>
          <a:xfrm>
            <a:off x="3652535" y="4388640"/>
            <a:ext cx="7696202" cy="225742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7822E-F883-4742-8980-6EF38D9B518A}"/>
              </a:ext>
            </a:extLst>
          </p:cNvPr>
          <p:cNvSpPr txBox="1"/>
          <p:nvPr/>
        </p:nvSpPr>
        <p:spPr>
          <a:xfrm>
            <a:off x="3652533" y="3988590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32823-1178-46BB-8D4C-B4F0AFD0F239}"/>
              </a:ext>
            </a:extLst>
          </p:cNvPr>
          <p:cNvSpPr/>
          <p:nvPr/>
        </p:nvSpPr>
        <p:spPr>
          <a:xfrm>
            <a:off x="3804935" y="1183478"/>
            <a:ext cx="7477124" cy="95512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53E400-501B-4A25-8435-69B18CF7B9DD}"/>
              </a:ext>
            </a:extLst>
          </p:cNvPr>
          <p:cNvSpPr/>
          <p:nvPr/>
        </p:nvSpPr>
        <p:spPr>
          <a:xfrm>
            <a:off x="3800171" y="2759865"/>
            <a:ext cx="7477124" cy="7450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90C35-808F-45D2-92FF-1DAB5367A3FE}"/>
              </a:ext>
            </a:extLst>
          </p:cNvPr>
          <p:cNvSpPr txBox="1"/>
          <p:nvPr/>
        </p:nvSpPr>
        <p:spPr>
          <a:xfrm>
            <a:off x="3776359" y="849626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Imputer Iteration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8CB1E-658D-4EFD-89A2-3902A7B96006}"/>
              </a:ext>
            </a:extLst>
          </p:cNvPr>
          <p:cNvSpPr txBox="1"/>
          <p:nvPr/>
        </p:nvSpPr>
        <p:spPr>
          <a:xfrm>
            <a:off x="3795409" y="2405298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Scaler iteration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202839-A966-4E27-BD12-85549068069E}"/>
              </a:ext>
            </a:extLst>
          </p:cNvPr>
          <p:cNvGrpSpPr/>
          <p:nvPr/>
        </p:nvGrpSpPr>
        <p:grpSpPr>
          <a:xfrm>
            <a:off x="3919234" y="1259202"/>
            <a:ext cx="2228850" cy="764619"/>
            <a:chOff x="962025" y="1543051"/>
            <a:chExt cx="2228850" cy="76461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F6EBE8-EB20-49CD-9379-0F84D979DBEA}"/>
                </a:ext>
              </a:extLst>
            </p:cNvPr>
            <p:cNvSpPr/>
            <p:nvPr/>
          </p:nvSpPr>
          <p:spPr>
            <a:xfrm>
              <a:off x="962025" y="1743074"/>
              <a:ext cx="981075" cy="564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Simple imputer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C19077-C375-4B32-9D98-B13DDE86DABE}"/>
                </a:ext>
              </a:extLst>
            </p:cNvPr>
            <p:cNvSpPr/>
            <p:nvPr/>
          </p:nvSpPr>
          <p:spPr>
            <a:xfrm>
              <a:off x="2066925" y="1743074"/>
              <a:ext cx="1119188" cy="564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KNN imputer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BAEDFB-754B-4933-ACCB-36E277789A64}"/>
                </a:ext>
              </a:extLst>
            </p:cNvPr>
            <p:cNvSpPr/>
            <p:nvPr/>
          </p:nvSpPr>
          <p:spPr>
            <a:xfrm>
              <a:off x="962025" y="1543051"/>
              <a:ext cx="2228850" cy="2000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Only </a:t>
              </a:r>
              <a:r>
                <a:rPr lang="en-US" dirty="0" err="1"/>
                <a:t>NaN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70397E-1BE7-433A-B50B-7D9DCF397469}"/>
              </a:ext>
            </a:extLst>
          </p:cNvPr>
          <p:cNvGrpSpPr/>
          <p:nvPr/>
        </p:nvGrpSpPr>
        <p:grpSpPr>
          <a:xfrm>
            <a:off x="6414784" y="1249677"/>
            <a:ext cx="2228850" cy="764619"/>
            <a:chOff x="962025" y="1543051"/>
            <a:chExt cx="2228850" cy="76461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190444-2518-4801-B221-2F55B00ABF6E}"/>
                </a:ext>
              </a:extLst>
            </p:cNvPr>
            <p:cNvSpPr/>
            <p:nvPr/>
          </p:nvSpPr>
          <p:spPr>
            <a:xfrm>
              <a:off x="962025" y="1743074"/>
              <a:ext cx="981075" cy="564596"/>
            </a:xfrm>
            <a:prstGeom prst="rect">
              <a:avLst/>
            </a:prstGeom>
            <a:solidFill>
              <a:srgbClr val="18A9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Simple imputer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A9115D-E515-4BC2-B076-1123026EFCA4}"/>
                </a:ext>
              </a:extLst>
            </p:cNvPr>
            <p:cNvSpPr/>
            <p:nvPr/>
          </p:nvSpPr>
          <p:spPr>
            <a:xfrm>
              <a:off x="2066925" y="1743074"/>
              <a:ext cx="1119188" cy="564596"/>
            </a:xfrm>
            <a:prstGeom prst="rect">
              <a:avLst/>
            </a:prstGeom>
            <a:solidFill>
              <a:srgbClr val="18A9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KNN imputer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C7BD26-5629-46AB-9636-0361C38258F2}"/>
                </a:ext>
              </a:extLst>
            </p:cNvPr>
            <p:cNvSpPr/>
            <p:nvPr/>
          </p:nvSpPr>
          <p:spPr>
            <a:xfrm>
              <a:off x="962025" y="1543051"/>
              <a:ext cx="2228850" cy="200023"/>
            </a:xfrm>
            <a:prstGeom prst="rect">
              <a:avLst/>
            </a:prstGeom>
            <a:solidFill>
              <a:srgbClr val="18A9A6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Zeros &amp; </a:t>
              </a:r>
              <a:r>
                <a:rPr lang="en-US" dirty="0" err="1"/>
                <a:t>NaN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4044C3-A688-4B44-B059-397897027203}"/>
              </a:ext>
            </a:extLst>
          </p:cNvPr>
          <p:cNvGrpSpPr/>
          <p:nvPr/>
        </p:nvGrpSpPr>
        <p:grpSpPr>
          <a:xfrm>
            <a:off x="8891283" y="1249677"/>
            <a:ext cx="2228850" cy="764619"/>
            <a:chOff x="962025" y="1543051"/>
            <a:chExt cx="2228850" cy="76461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FA65EC-22E3-47F8-BE97-EDCEFFEEC84B}"/>
                </a:ext>
              </a:extLst>
            </p:cNvPr>
            <p:cNvSpPr/>
            <p:nvPr/>
          </p:nvSpPr>
          <p:spPr>
            <a:xfrm>
              <a:off x="962025" y="1743074"/>
              <a:ext cx="981075" cy="564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Simple imputer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72628F-295E-4821-A915-3AA8AB5068F1}"/>
                </a:ext>
              </a:extLst>
            </p:cNvPr>
            <p:cNvSpPr/>
            <p:nvPr/>
          </p:nvSpPr>
          <p:spPr>
            <a:xfrm>
              <a:off x="2066925" y="1743074"/>
              <a:ext cx="1119188" cy="564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KNN imputer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52B2026-ED5A-4433-A22D-D70F0518A650}"/>
                </a:ext>
              </a:extLst>
            </p:cNvPr>
            <p:cNvSpPr/>
            <p:nvPr/>
          </p:nvSpPr>
          <p:spPr>
            <a:xfrm>
              <a:off x="962025" y="1543051"/>
              <a:ext cx="2228850" cy="20002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(Sel. Features 0&amp;nan)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C68433-A365-4F6C-9B71-9771D9A636BF}"/>
              </a:ext>
            </a:extLst>
          </p:cNvPr>
          <p:cNvSpPr/>
          <p:nvPr/>
        </p:nvSpPr>
        <p:spPr>
          <a:xfrm>
            <a:off x="3914473" y="2846899"/>
            <a:ext cx="981075" cy="564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MinMax</a:t>
            </a:r>
            <a:endParaRPr lang="en-US" dirty="0"/>
          </a:p>
          <a:p>
            <a:pPr algn="ctr"/>
            <a:r>
              <a:rPr lang="en-US" dirty="0"/>
              <a:t>Scaler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52F53-E454-42B8-9466-6326C7265DDA}"/>
              </a:ext>
            </a:extLst>
          </p:cNvPr>
          <p:cNvSpPr/>
          <p:nvPr/>
        </p:nvSpPr>
        <p:spPr>
          <a:xfrm>
            <a:off x="5009850" y="2846899"/>
            <a:ext cx="1042984" cy="564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</a:t>
            </a:r>
          </a:p>
          <a:p>
            <a:pPr algn="ctr"/>
            <a:r>
              <a:rPr lang="en-US" dirty="0"/>
              <a:t>Scaler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CFB0C0-3F59-43A2-A394-2E2AEE75C7D5}"/>
              </a:ext>
            </a:extLst>
          </p:cNvPr>
          <p:cNvGrpSpPr/>
          <p:nvPr/>
        </p:nvGrpSpPr>
        <p:grpSpPr>
          <a:xfrm>
            <a:off x="425438" y="471841"/>
            <a:ext cx="2981323" cy="6165771"/>
            <a:chOff x="8391527" y="545068"/>
            <a:chExt cx="2981323" cy="61657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200B6F-54B1-49CC-B678-7F3CF931F4FC}"/>
                </a:ext>
              </a:extLst>
            </p:cNvPr>
            <p:cNvSpPr/>
            <p:nvPr/>
          </p:nvSpPr>
          <p:spPr>
            <a:xfrm>
              <a:off x="8443911" y="902136"/>
              <a:ext cx="2928939" cy="5808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2DB16F-EACC-46A1-9313-94E34F794ADB}"/>
                </a:ext>
              </a:extLst>
            </p:cNvPr>
            <p:cNvSpPr txBox="1"/>
            <p:nvPr/>
          </p:nvSpPr>
          <p:spPr>
            <a:xfrm>
              <a:off x="8391527" y="545068"/>
              <a:ext cx="292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Pipeline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B3DD5B-1AF7-416E-A94E-551CE97898C2}"/>
                </a:ext>
              </a:extLst>
            </p:cNvPr>
            <p:cNvSpPr/>
            <p:nvPr/>
          </p:nvSpPr>
          <p:spPr>
            <a:xfrm>
              <a:off x="9763126" y="708541"/>
              <a:ext cx="269874" cy="37448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4510FD7-F06B-407A-9F2E-2855B4E5C820}"/>
                </a:ext>
              </a:extLst>
            </p:cNvPr>
            <p:cNvGrpSpPr/>
            <p:nvPr/>
          </p:nvGrpSpPr>
          <p:grpSpPr>
            <a:xfrm>
              <a:off x="8560595" y="2815651"/>
              <a:ext cx="2671762" cy="748426"/>
              <a:chOff x="8591548" y="1323976"/>
              <a:chExt cx="2671762" cy="74842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731307C-8C31-4FF5-8D84-DC172CAE3576}"/>
                  </a:ext>
                </a:extLst>
              </p:cNvPr>
              <p:cNvSpPr/>
              <p:nvPr/>
            </p:nvSpPr>
            <p:spPr>
              <a:xfrm>
                <a:off x="8591548" y="1323976"/>
                <a:ext cx="2671762" cy="74842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C8E586-2916-4917-A80E-A83AD5FD3EB0}"/>
                  </a:ext>
                </a:extLst>
              </p:cNvPr>
              <p:cNvSpPr/>
              <p:nvPr/>
            </p:nvSpPr>
            <p:spPr>
              <a:xfrm>
                <a:off x="8658227" y="1368426"/>
                <a:ext cx="2571748" cy="66061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Scaler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76B4471-C124-4F8F-8536-990329194473}"/>
                </a:ext>
              </a:extLst>
            </p:cNvPr>
            <p:cNvGrpSpPr/>
            <p:nvPr/>
          </p:nvGrpSpPr>
          <p:grpSpPr>
            <a:xfrm>
              <a:off x="8591548" y="1248252"/>
              <a:ext cx="2671762" cy="955120"/>
              <a:chOff x="8591548" y="1248252"/>
              <a:chExt cx="2671762" cy="9551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BAAC63-E033-4A9E-B4F8-FFA6A885D27A}"/>
                  </a:ext>
                </a:extLst>
              </p:cNvPr>
              <p:cNvSpPr/>
              <p:nvPr/>
            </p:nvSpPr>
            <p:spPr>
              <a:xfrm>
                <a:off x="8591548" y="1248252"/>
                <a:ext cx="2671762" cy="955120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31BE11-D444-4138-9E0F-88EAA94C9721}"/>
                  </a:ext>
                </a:extLst>
              </p:cNvPr>
              <p:cNvSpPr/>
              <p:nvPr/>
            </p:nvSpPr>
            <p:spPr>
              <a:xfrm>
                <a:off x="8658227" y="1323976"/>
                <a:ext cx="2571748" cy="7484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Imputer hyperparameter grid search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C4A632-5996-440F-A31B-32BE83DD398D}"/>
                </a:ext>
              </a:extLst>
            </p:cNvPr>
            <p:cNvGrpSpPr/>
            <p:nvPr/>
          </p:nvGrpSpPr>
          <p:grpSpPr>
            <a:xfrm>
              <a:off x="8558213" y="4435882"/>
              <a:ext cx="2671762" cy="748426"/>
              <a:chOff x="8591548" y="1323976"/>
              <a:chExt cx="2671762" cy="748426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F22DDFA-514D-4F2B-8D25-3893CD799BE2}"/>
                  </a:ext>
                </a:extLst>
              </p:cNvPr>
              <p:cNvSpPr/>
              <p:nvPr/>
            </p:nvSpPr>
            <p:spPr>
              <a:xfrm>
                <a:off x="8591548" y="1323976"/>
                <a:ext cx="2671762" cy="74842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4F01E55-CBBE-4276-A028-50608F523F2B}"/>
                  </a:ext>
                </a:extLst>
              </p:cNvPr>
              <p:cNvSpPr/>
              <p:nvPr/>
            </p:nvSpPr>
            <p:spPr>
              <a:xfrm>
                <a:off x="8658227" y="1368426"/>
                <a:ext cx="2571748" cy="660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Hyperparameter Grid Search</a:t>
                </a:r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DA7CF9C-4747-48EF-BFA9-D62E484A48D8}"/>
              </a:ext>
            </a:extLst>
          </p:cNvPr>
          <p:cNvSpPr/>
          <p:nvPr/>
        </p:nvSpPr>
        <p:spPr>
          <a:xfrm>
            <a:off x="3804935" y="4454570"/>
            <a:ext cx="2412985" cy="5645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D40F63-75E8-472B-801F-E201CDF8394C}"/>
              </a:ext>
            </a:extLst>
          </p:cNvPr>
          <p:cNvSpPr/>
          <p:nvPr/>
        </p:nvSpPr>
        <p:spPr>
          <a:xfrm>
            <a:off x="6274215" y="4454570"/>
            <a:ext cx="2412985" cy="5645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Machine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0F0B6A-D24C-4029-AEBC-E1E77505EC3E}"/>
              </a:ext>
            </a:extLst>
          </p:cNvPr>
          <p:cNvSpPr/>
          <p:nvPr/>
        </p:nvSpPr>
        <p:spPr>
          <a:xfrm>
            <a:off x="8743495" y="4454570"/>
            <a:ext cx="2412985" cy="5645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F5AF5F-733A-45A5-B4D8-2C1C14EEF1D1}"/>
              </a:ext>
            </a:extLst>
          </p:cNvPr>
          <p:cNvSpPr/>
          <p:nvPr/>
        </p:nvSpPr>
        <p:spPr>
          <a:xfrm>
            <a:off x="3795409" y="5085096"/>
            <a:ext cx="2412985" cy="5645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336328-6A24-4AE8-8BAD-F2D8E803D96B}"/>
              </a:ext>
            </a:extLst>
          </p:cNvPr>
          <p:cNvSpPr/>
          <p:nvPr/>
        </p:nvSpPr>
        <p:spPr>
          <a:xfrm>
            <a:off x="6274215" y="5085096"/>
            <a:ext cx="2412985" cy="5645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boosting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561C04-AD18-4122-A499-323586320127}"/>
              </a:ext>
            </a:extLst>
          </p:cNvPr>
          <p:cNvSpPr/>
          <p:nvPr/>
        </p:nvSpPr>
        <p:spPr>
          <a:xfrm>
            <a:off x="8743494" y="5085096"/>
            <a:ext cx="2412985" cy="5645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434CAA-79E6-4CE3-AC39-8AFD7D7BDCC8}"/>
              </a:ext>
            </a:extLst>
          </p:cNvPr>
          <p:cNvSpPr/>
          <p:nvPr/>
        </p:nvSpPr>
        <p:spPr>
          <a:xfrm>
            <a:off x="3795409" y="5986150"/>
            <a:ext cx="2412985" cy="56459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Stacking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AB59F2-EA6E-4E45-A5B2-08D4EBB51733}"/>
              </a:ext>
            </a:extLst>
          </p:cNvPr>
          <p:cNvSpPr/>
          <p:nvPr/>
        </p:nvSpPr>
        <p:spPr>
          <a:xfrm>
            <a:off x="6274215" y="5985622"/>
            <a:ext cx="2412985" cy="56459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Bagging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D706EE-80B9-444D-BDC0-14297B9CD6A3}"/>
              </a:ext>
            </a:extLst>
          </p:cNvPr>
          <p:cNvSpPr txBox="1"/>
          <p:nvPr/>
        </p:nvSpPr>
        <p:spPr>
          <a:xfrm>
            <a:off x="463938" y="5842532"/>
            <a:ext cx="2981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K-Fold Cross Validation (training)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(iterate cross validation if score variance is high)</a:t>
            </a:r>
          </a:p>
        </p:txBody>
      </p:sp>
      <p:sp>
        <p:nvSpPr>
          <p:cNvPr id="73" name="Arrow: U-Turn 72">
            <a:extLst>
              <a:ext uri="{FF2B5EF4-FFF2-40B4-BE49-F238E27FC236}">
                <a16:creationId xmlns:a16="http://schemas.microsoft.com/office/drawing/2014/main" id="{3A598B41-2FC7-48F5-A29A-7603A34DD84E}"/>
              </a:ext>
            </a:extLst>
          </p:cNvPr>
          <p:cNvSpPr/>
          <p:nvPr/>
        </p:nvSpPr>
        <p:spPr>
          <a:xfrm rot="10800000">
            <a:off x="1187876" y="5084202"/>
            <a:ext cx="891314" cy="686444"/>
          </a:xfrm>
          <a:prstGeom prst="uturnArrow">
            <a:avLst>
              <a:gd name="adj1" fmla="val 42331"/>
              <a:gd name="adj2" fmla="val 25000"/>
              <a:gd name="adj3" fmla="val 25000"/>
              <a:gd name="adj4" fmla="val 50984"/>
              <a:gd name="adj5" fmla="val 872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2D332A-FB1C-4B4E-8C07-F6C25F83BD10}"/>
              </a:ext>
            </a:extLst>
          </p:cNvPr>
          <p:cNvSpPr/>
          <p:nvPr/>
        </p:nvSpPr>
        <p:spPr>
          <a:xfrm>
            <a:off x="8743493" y="5988844"/>
            <a:ext cx="2412985" cy="564596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580F2D-3A07-4EAE-8E09-90249816B64C}"/>
              </a:ext>
            </a:extLst>
          </p:cNvPr>
          <p:cNvSpPr txBox="1"/>
          <p:nvPr/>
        </p:nvSpPr>
        <p:spPr>
          <a:xfrm>
            <a:off x="2021441" y="2110701"/>
            <a:ext cx="1379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Fit on training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F7CDB6-5EC9-42F4-9665-40F20C785928}"/>
              </a:ext>
            </a:extLst>
          </p:cNvPr>
          <p:cNvSpPr txBox="1"/>
          <p:nvPr/>
        </p:nvSpPr>
        <p:spPr>
          <a:xfrm>
            <a:off x="2021441" y="3481025"/>
            <a:ext cx="157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Fit on training data</a:t>
            </a:r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22D883A0-0B9D-420F-AD45-B4E482BA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71B03DAD-35B4-49D3-BD1F-02EA1DC41996}"/>
              </a:ext>
            </a:extLst>
          </p:cNvPr>
          <p:cNvSpPr/>
          <p:nvPr/>
        </p:nvSpPr>
        <p:spPr>
          <a:xfrm>
            <a:off x="3401129" y="1571972"/>
            <a:ext cx="221381" cy="16463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AF3B3C60-79A3-4677-B65E-56016613EAF3}"/>
              </a:ext>
            </a:extLst>
          </p:cNvPr>
          <p:cNvSpPr/>
          <p:nvPr/>
        </p:nvSpPr>
        <p:spPr>
          <a:xfrm>
            <a:off x="3427541" y="3028769"/>
            <a:ext cx="221381" cy="16463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Left-Right 80">
            <a:extLst>
              <a:ext uri="{FF2B5EF4-FFF2-40B4-BE49-F238E27FC236}">
                <a16:creationId xmlns:a16="http://schemas.microsoft.com/office/drawing/2014/main" id="{FF88738F-D505-49BC-931D-4F7C4739E616}"/>
              </a:ext>
            </a:extLst>
          </p:cNvPr>
          <p:cNvSpPr/>
          <p:nvPr/>
        </p:nvSpPr>
        <p:spPr>
          <a:xfrm>
            <a:off x="3401619" y="4654550"/>
            <a:ext cx="221381" cy="16463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55005B6-7DCC-4F5B-9632-54703969B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/>
          <a:stretch/>
        </p:blipFill>
        <p:spPr bwMode="auto">
          <a:xfrm>
            <a:off x="-12664" y="690562"/>
            <a:ext cx="8641292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82D3C134-01BB-471E-B2D6-B6CB84DEA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61941"/>
              </p:ext>
            </p:extLst>
          </p:nvPr>
        </p:nvGraphicFramePr>
        <p:xfrm>
          <a:off x="8649258" y="627793"/>
          <a:ext cx="2939560" cy="280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713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rgbClr val="0070C0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0070C0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54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rgbClr val="0070C0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70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PREDICTED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fr-FR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b="0" baseline="0" dirty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870">
                <a:tc vMerge="1"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TRUE</a:t>
                      </a:r>
                      <a:r>
                        <a:rPr lang="fr-FR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b="0" baseline="0" dirty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ADED31F-3758-45A7-B055-A155F834617C}"/>
              </a:ext>
            </a:extLst>
          </p:cNvPr>
          <p:cNvSpPr/>
          <p:nvPr/>
        </p:nvSpPr>
        <p:spPr>
          <a:xfrm>
            <a:off x="0" y="0"/>
            <a:ext cx="12192000" cy="495300"/>
          </a:xfrm>
          <a:prstGeom prst="rect">
            <a:avLst/>
          </a:prstGeom>
          <a:solidFill>
            <a:srgbClr val="18A9A6"/>
          </a:solidFill>
          <a:ln>
            <a:solidFill>
              <a:srgbClr val="18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Best classification pipelines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F36F8-8353-4405-80B5-D16DC0D0AF5C}"/>
              </a:ext>
            </a:extLst>
          </p:cNvPr>
          <p:cNvSpPr txBox="1"/>
          <p:nvPr/>
        </p:nvSpPr>
        <p:spPr>
          <a:xfrm>
            <a:off x="1376412" y="6362699"/>
            <a:ext cx="99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8A9A6"/>
                </a:solidFill>
              </a:rPr>
              <a:t>For this case study highest accuracy score corresponds to highest Recall , F1 Score and the best ROC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BD860C-3F84-4C41-A0F1-4690577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61D669-C81F-4EE8-84D1-043A6669DB83}"/>
              </a:ext>
            </a:extLst>
          </p:cNvPr>
          <p:cNvSpPr/>
          <p:nvPr/>
        </p:nvSpPr>
        <p:spPr>
          <a:xfrm>
            <a:off x="7788578" y="916629"/>
            <a:ext cx="783422" cy="3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43F21-C8FA-43ED-A37F-E63CF4D020AC}"/>
              </a:ext>
            </a:extLst>
          </p:cNvPr>
          <p:cNvSpPr/>
          <p:nvPr/>
        </p:nvSpPr>
        <p:spPr>
          <a:xfrm>
            <a:off x="3503956" y="750771"/>
            <a:ext cx="4263992" cy="495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03C99-91FF-4908-837D-4C68497C4562}"/>
              </a:ext>
            </a:extLst>
          </p:cNvPr>
          <p:cNvSpPr/>
          <p:nvPr/>
        </p:nvSpPr>
        <p:spPr>
          <a:xfrm>
            <a:off x="8607997" y="659476"/>
            <a:ext cx="3584003" cy="28012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12D1BCE-B2FE-4BF3-9513-FC46CCE5C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b="9578"/>
          <a:stretch/>
        </p:blipFill>
        <p:spPr bwMode="auto">
          <a:xfrm>
            <a:off x="9494538" y="1443272"/>
            <a:ext cx="2733459" cy="185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86801-BF50-4887-8F76-3670EDBE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D84-58B0-41CE-95F2-39B7A7468D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2C455-ADFF-4F91-955B-714E67A99310}"/>
              </a:ext>
            </a:extLst>
          </p:cNvPr>
          <p:cNvSpPr/>
          <p:nvPr/>
        </p:nvSpPr>
        <p:spPr>
          <a:xfrm>
            <a:off x="0" y="0"/>
            <a:ext cx="12192000" cy="495300"/>
          </a:xfrm>
          <a:prstGeom prst="rect">
            <a:avLst/>
          </a:prstGeom>
          <a:solidFill>
            <a:srgbClr val="18A9A6"/>
          </a:solidFill>
          <a:ln>
            <a:solidFill>
              <a:srgbClr val="18A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Best Practices &amp; 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CC786-B591-4C72-A02A-85395F590EC6}"/>
              </a:ext>
            </a:extLst>
          </p:cNvPr>
          <p:cNvSpPr txBox="1"/>
          <p:nvPr/>
        </p:nvSpPr>
        <p:spPr>
          <a:xfrm>
            <a:off x="760396" y="1472201"/>
            <a:ext cx="1037616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18A9A6"/>
                </a:solidFill>
              </a:rPr>
              <a:t>Stratify the imbalance on data split to maintain minority class ratio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18A9A6"/>
                </a:solidFill>
              </a:rPr>
              <a:t>Avoid leaking of information from testing set to training set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18A9A6"/>
                </a:solidFill>
              </a:rPr>
              <a:t>Iterate cross validation in case of high score variance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18A9A6"/>
                </a:solidFill>
              </a:rPr>
              <a:t>Include the preprocessing parameters in the pipeline grid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33DE3-9B69-4F2F-9914-7C7A22597E2B}"/>
              </a:ext>
            </a:extLst>
          </p:cNvPr>
          <p:cNvSpPr txBox="1"/>
          <p:nvPr/>
        </p:nvSpPr>
        <p:spPr>
          <a:xfrm>
            <a:off x="510139" y="1102869"/>
            <a:ext cx="617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Practices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DBD51-A2F8-4D8B-B1C4-3B213B1C4C50}"/>
              </a:ext>
            </a:extLst>
          </p:cNvPr>
          <p:cNvSpPr txBox="1"/>
          <p:nvPr/>
        </p:nvSpPr>
        <p:spPr>
          <a:xfrm>
            <a:off x="510139" y="4330835"/>
            <a:ext cx="9742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 : Evaluate the performance of other advanced classification techniques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11B24-E096-4B44-800A-09809A498369}"/>
              </a:ext>
            </a:extLst>
          </p:cNvPr>
          <p:cNvSpPr txBox="1"/>
          <p:nvPr/>
        </p:nvSpPr>
        <p:spPr>
          <a:xfrm>
            <a:off x="760395" y="4700167"/>
            <a:ext cx="10376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18A9A6"/>
                </a:solidFill>
              </a:rPr>
              <a:t>Create a grid search on ANN artificial neural network parameters </a:t>
            </a:r>
            <a:r>
              <a:rPr lang="en-US" sz="2400" dirty="0">
                <a:solidFill>
                  <a:srgbClr val="18A9A6"/>
                </a:solidFill>
              </a:rPr>
              <a:t>(# hidden layers, # neurons per layer, dropout ratio, learning rate, loss function)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18A9A6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18A9A6"/>
                </a:solidFill>
              </a:rPr>
              <a:t>Test model stacking : </a:t>
            </a:r>
            <a:r>
              <a:rPr lang="en-US" sz="2400" dirty="0">
                <a:solidFill>
                  <a:srgbClr val="18A9A6"/>
                </a:solidFill>
              </a:rPr>
              <a:t>by stacking 2 models or more in the grid search pipeline</a:t>
            </a:r>
          </a:p>
        </p:txBody>
      </p:sp>
    </p:spTree>
    <p:extLst>
      <p:ext uri="{BB962C8B-B14F-4D97-AF65-F5344CB8AC3E}">
        <p14:creationId xmlns:p14="http://schemas.microsoft.com/office/powerpoint/2010/main" val="25447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9598</TotalTime>
  <Words>491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ZGHEIB</dc:creator>
  <cp:lastModifiedBy>ELIAS ZGHEIB</cp:lastModifiedBy>
  <cp:revision>83</cp:revision>
  <dcterms:created xsi:type="dcterms:W3CDTF">2020-09-14T08:20:38Z</dcterms:created>
  <dcterms:modified xsi:type="dcterms:W3CDTF">2020-09-22T12:13:46Z</dcterms:modified>
</cp:coreProperties>
</file>