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07E49-7583-6941-8534-B00DADC2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682E33-5D5A-284C-8AF4-16F949446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AE549-9F1B-3542-A7B5-5C8B15A0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5CAC77-EA47-2F4B-ABDC-CCB7F679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58784-56C2-1941-B40E-9A49404E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04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313F5-DC7C-1040-9EA3-F462FE82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1631A8-1807-3C4F-B4DD-206B9233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A9B80-C034-ED4C-A532-8363D550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A6A5A0-410E-1D4E-A01C-64D1C64F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9ED06E-152C-5641-8B42-BA9439C5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1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1BD381-F1D8-6E4B-8CE7-1789B751C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81DC18-9F8F-D24B-94BB-AA0E95506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06480-8DEF-4042-9B79-A68A1F05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E3CD9-D64C-6748-90AE-35F9C167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BC66-60EB-1C45-A236-A7856F7E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88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AB2AF-486E-A346-95BC-D516AC68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6618E3-BD73-EF4C-A654-5A37BC9A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638229-CCE1-CD45-ADF7-EFD1870F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BFE658-B760-4A41-95B5-18058BF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B11A4F-2C54-4D4A-910D-43CF44A5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42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E86C5-DE01-064C-BF45-24A3CE55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17BCD9-DF15-A94B-A1E0-51454FAC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B7566-AD56-5B45-A144-35EC5E59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5F0A7-08C9-584F-A3D6-BC24742D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513C04-1D01-C449-BC95-218A8236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7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A32C8-37A3-1443-805D-3D79AE7F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0AFDD3-0E36-D948-A070-FE3341B02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5053C3-E8BC-0744-B6AE-51F631A2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89338-088A-7848-8BC1-67490C43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662C70-03CA-0744-9C61-ED39D40E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519BA-B253-D345-B278-2D0DBE4B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26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EBB0D-F7A3-994B-B4D7-4539D077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BDD28-9640-4147-AFE7-C419E32E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C3D381-5BAA-0441-941A-32AAD34A7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AAB948-7C11-F047-9701-11A32672C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6E6D43-9A5F-7141-AA69-AAC3495D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BFC5D7-F428-304D-AF61-BF8E96A8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3D1C03-0618-5E48-BF49-313FAA42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BBE62A-5AFF-404D-9CFB-A5BA91E0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6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78BA4-10F6-864A-B065-761048F5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D1DC3C-9C49-384F-9616-29F098C8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40F2CF-495A-6C46-B3B2-C1C56DCE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186147-5809-AC44-93CA-4C04A098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2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5CAC54-324C-BB4B-AF97-25053859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4C732C-B03E-884F-87DD-BBD64D35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36CFD-4E9B-D842-A76F-88FD676C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10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4280E-3773-234A-A16A-2644E4C2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354B4C-8430-F644-8551-2BB62054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12C17-AC07-6343-9BD7-34740D22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495EE-FE7B-984E-9F27-E094B9F7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BA1F2F-BE82-7749-95FE-F926BA34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53A31E-2442-204B-8DCE-A7E360E9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1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D4247-03C8-9341-B1B7-0F75E26B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A2B1BC-69C2-4B42-B5CC-21EFDE383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0226ED-22B3-7B42-92D2-661F73EC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7E6CE-C294-FA4B-A28B-790396BE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4729ED-D69E-FD4A-983F-F9715460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E172E3-0609-FB49-B95E-1D4B92B5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4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10E54A-F45D-D04F-B815-47B8E8B1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E3AD90-7A65-B844-9A28-E8B91D67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341557-12D8-2746-BB8A-D3568E70A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70ED0-6F3F-4C4A-831B-D4C81EE65EA0}" type="datetimeFigureOut">
              <a:rPr lang="de-DE" smtClean="0"/>
              <a:t>23.01.21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4DE49-7179-244B-A970-FEDF36B13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DE840-B708-8347-8785-B863B0ED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ABCF-BE08-E349-A84A-6271566C75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29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029732" y="2532802"/>
            <a:ext cx="1933732" cy="1792396"/>
          </a:xfrm>
          <a:prstGeom prst="straightConnector1">
            <a:avLst/>
          </a:prstGeom>
          <a:ln w="1016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unbeobachtete</a:t>
            </a:r>
          </a:p>
          <a:p>
            <a:pPr algn="ctr"/>
            <a:r>
              <a:rPr lang="de-DE" sz="3200" dirty="0">
                <a:solidFill>
                  <a:schemeClr val="tx1"/>
                </a:solidFill>
              </a:rPr>
              <a:t>Drittvariable</a:t>
            </a:r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2497CC7-6096-6843-A712-B8CC07C6445F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F3F7FC3A-6E00-7A42-AE87-C391C94D37E2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0800000" flipV="1">
            <a:off x="2228537" y="1736272"/>
            <a:ext cx="1933732" cy="2588926"/>
          </a:xfrm>
          <a:prstGeom prst="curvedConnector2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48124198-051D-834A-84B2-0D1C1787824D}"/>
              </a:ext>
            </a:extLst>
          </p:cNvPr>
          <p:cNvSpPr txBox="1"/>
          <p:nvPr/>
        </p:nvSpPr>
        <p:spPr>
          <a:xfrm>
            <a:off x="1403601" y="2132692"/>
            <a:ext cx="1347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Korrelation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5118007" y="5259209"/>
            <a:ext cx="1955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Fälschlich kausal </a:t>
            </a:r>
          </a:p>
          <a:p>
            <a:pPr algn="ctr"/>
            <a:r>
              <a:rPr lang="de-DE" sz="2000" dirty="0"/>
              <a:t>interpretierte</a:t>
            </a:r>
          </a:p>
          <a:p>
            <a:pPr algn="ctr"/>
            <a:r>
              <a:rPr lang="de-DE" sz="2000" dirty="0"/>
              <a:t>Korrelation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8991843" y="2430570"/>
            <a:ext cx="232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echte Kausalwirkung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5271929" y="2832906"/>
            <a:ext cx="1648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unbeobachtet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4597F6F-AF15-804D-8A0D-C494EEC5AA50}"/>
              </a:ext>
            </a:extLst>
          </p:cNvPr>
          <p:cNvSpPr txBox="1"/>
          <p:nvPr/>
        </p:nvSpPr>
        <p:spPr>
          <a:xfrm>
            <a:off x="5416260" y="3566479"/>
            <a:ext cx="1359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/>
              <a:t>beobachtet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19BCCBB-5712-AB46-8B91-A07112B55852}"/>
              </a:ext>
            </a:extLst>
          </p:cNvPr>
          <p:cNvSpPr txBox="1"/>
          <p:nvPr/>
        </p:nvSpPr>
        <p:spPr>
          <a:xfrm>
            <a:off x="267177" y="293409"/>
            <a:ext cx="294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/>
              <a:t>Konfundierung</a:t>
            </a:r>
          </a:p>
        </p:txBody>
      </p:sp>
    </p:spTree>
    <p:extLst>
      <p:ext uri="{BB962C8B-B14F-4D97-AF65-F5344CB8AC3E}">
        <p14:creationId xmlns:p14="http://schemas.microsoft.com/office/powerpoint/2010/main" val="384923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029727" y="2532802"/>
            <a:ext cx="1933737" cy="1792396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Mediator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4886156" y="5259209"/>
            <a:ext cx="241970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Kausaler Effekt</a:t>
            </a:r>
          </a:p>
          <a:p>
            <a:pPr algn="ctr"/>
            <a:r>
              <a:rPr lang="de-DE" sz="1600" dirty="0"/>
              <a:t>(teilweise oder ganz </a:t>
            </a:r>
          </a:p>
          <a:p>
            <a:pPr algn="ctr"/>
            <a:r>
              <a:rPr lang="de-DE" sz="1600" dirty="0"/>
              <a:t>vermittelt durch Mediator)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8996595" y="2828836"/>
            <a:ext cx="16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Kausalwirkung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267177" y="293409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/>
              <a:t>Mediation</a:t>
            </a:r>
            <a:endParaRPr lang="de-DE" sz="3600" i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E7A027-760D-AD40-BDAE-5B438710F62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28537" y="2532802"/>
            <a:ext cx="1933731" cy="1792396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377579-261F-7248-A5D4-AFFB61D75703}"/>
              </a:ext>
            </a:extLst>
          </p:cNvPr>
          <p:cNvSpPr txBox="1"/>
          <p:nvPr/>
        </p:nvSpPr>
        <p:spPr>
          <a:xfrm>
            <a:off x="1505003" y="2828836"/>
            <a:ext cx="16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Kausalwirkung</a:t>
            </a:r>
          </a:p>
        </p:txBody>
      </p:sp>
    </p:spTree>
    <p:extLst>
      <p:ext uri="{BB962C8B-B14F-4D97-AF65-F5344CB8AC3E}">
        <p14:creationId xmlns:p14="http://schemas.microsoft.com/office/powerpoint/2010/main" val="18966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err="1">
                <a:solidFill>
                  <a:schemeClr val="tx1"/>
                </a:solidFill>
              </a:rPr>
              <a:t>Collider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4481015" y="5564316"/>
            <a:ext cx="32299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Scheinbare Korrelation</a:t>
            </a:r>
          </a:p>
          <a:p>
            <a:pPr algn="ctr"/>
            <a:r>
              <a:rPr lang="de-DE" sz="2000" dirty="0"/>
              <a:t>(verursacht durch fälschliche </a:t>
            </a:r>
          </a:p>
          <a:p>
            <a:pPr algn="ctr"/>
            <a:r>
              <a:rPr lang="de-DE" sz="2000" dirty="0"/>
              <a:t>Kontrolle für </a:t>
            </a:r>
            <a:r>
              <a:rPr lang="de-DE" sz="2000" dirty="0" err="1"/>
              <a:t>Collider</a:t>
            </a:r>
            <a:r>
              <a:rPr lang="de-DE" sz="2000" dirty="0"/>
              <a:t>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9892505-194E-0145-A88B-4EFCC0E8F53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33C6FB0-A3ED-A144-A670-C71E150CBF7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28537" y="2532802"/>
            <a:ext cx="1933731" cy="1792396"/>
          </a:xfrm>
          <a:prstGeom prst="straightConnector1">
            <a:avLst/>
          </a:prstGeom>
          <a:ln w="1016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ECFE88C-6854-A841-9614-42A06C015748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029732" y="2532802"/>
            <a:ext cx="1933732" cy="1792396"/>
          </a:xfrm>
          <a:prstGeom prst="straightConnector1">
            <a:avLst/>
          </a:prstGeom>
          <a:ln w="101600" cap="rnd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929E2B1-5D77-E74A-80B1-7818E079479A}"/>
              </a:ext>
            </a:extLst>
          </p:cNvPr>
          <p:cNvSpPr txBox="1"/>
          <p:nvPr/>
        </p:nvSpPr>
        <p:spPr>
          <a:xfrm>
            <a:off x="1731601" y="2556015"/>
            <a:ext cx="169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Übersehene</a:t>
            </a:r>
          </a:p>
          <a:p>
            <a:r>
              <a:rPr lang="de-DE" sz="2000" dirty="0"/>
              <a:t>Kausalwirkung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5F07BB5-0573-ED46-8915-57C34BE9318B}"/>
              </a:ext>
            </a:extLst>
          </p:cNvPr>
          <p:cNvSpPr txBox="1"/>
          <p:nvPr/>
        </p:nvSpPr>
        <p:spPr>
          <a:xfrm>
            <a:off x="8948377" y="2556015"/>
            <a:ext cx="169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Übersehene</a:t>
            </a:r>
          </a:p>
          <a:p>
            <a:r>
              <a:rPr lang="de-DE" sz="2000" dirty="0"/>
              <a:t>Kausalwirkung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00744A8-3F8F-4F45-AD5A-724A430B9CF8}"/>
              </a:ext>
            </a:extLst>
          </p:cNvPr>
          <p:cNvSpPr txBox="1"/>
          <p:nvPr/>
        </p:nvSpPr>
        <p:spPr>
          <a:xfrm>
            <a:off x="267177" y="293409"/>
            <a:ext cx="250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 err="1"/>
              <a:t>Collider</a:t>
            </a:r>
            <a:r>
              <a:rPr lang="de-DE" sz="3600" i="1" dirty="0"/>
              <a:t>-Bias</a:t>
            </a:r>
          </a:p>
        </p:txBody>
      </p:sp>
    </p:spTree>
    <p:extLst>
      <p:ext uri="{BB962C8B-B14F-4D97-AF65-F5344CB8AC3E}">
        <p14:creationId xmlns:p14="http://schemas.microsoft.com/office/powerpoint/2010/main" val="212658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A6E1BCC-47D0-BB48-94FD-E37A59B4492D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</p:cNvCxnSpPr>
          <p:nvPr/>
        </p:nvCxnSpPr>
        <p:spPr>
          <a:xfrm>
            <a:off x="6095999" y="2532803"/>
            <a:ext cx="0" cy="2588926"/>
          </a:xfrm>
          <a:prstGeom prst="straightConnector1">
            <a:avLst/>
          </a:prstGeom>
          <a:ln w="1016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Moderator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5250805" y="5259209"/>
            <a:ext cx="16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Kausalwirkung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6248643" y="2897575"/>
            <a:ext cx="2648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Beeinflusst die Wirkung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6F7B61-8D01-0C40-B9DB-7CF1A4D59114}"/>
              </a:ext>
            </a:extLst>
          </p:cNvPr>
          <p:cNvSpPr txBox="1"/>
          <p:nvPr/>
        </p:nvSpPr>
        <p:spPr>
          <a:xfrm>
            <a:off x="267177" y="293409"/>
            <a:ext cx="240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 dirty="0"/>
              <a:t>Moderation</a:t>
            </a:r>
          </a:p>
        </p:txBody>
      </p:sp>
    </p:spTree>
    <p:extLst>
      <p:ext uri="{BB962C8B-B14F-4D97-AF65-F5344CB8AC3E}">
        <p14:creationId xmlns:p14="http://schemas.microsoft.com/office/powerpoint/2010/main" val="392540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14DE17F-25F2-E840-BC10-84F93094511E}"/>
                  </a:ext>
                </a:extLst>
              </p:cNvPr>
              <p:cNvSpPr txBox="1"/>
              <p:nvPr/>
            </p:nvSpPr>
            <p:spPr>
              <a:xfrm>
                <a:off x="99250" y="1216977"/>
                <a:ext cx="11957632" cy="12827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7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7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7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7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7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7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de-DE" sz="7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7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7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7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DE" sz="7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de-DE" sz="7200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14DE17F-25F2-E840-BC10-84F93094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" y="1216977"/>
                <a:ext cx="11957632" cy="1282723"/>
              </a:xfrm>
              <a:prstGeom prst="rect">
                <a:avLst/>
              </a:prstGeom>
              <a:blipFill>
                <a:blip r:embed="rId2"/>
                <a:stretch>
                  <a:fillRect l="-1273" t="-17822" r="-636" b="-26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701463E4-665C-3846-AF82-662E5ED707AE}"/>
              </a:ext>
            </a:extLst>
          </p:cNvPr>
          <p:cNvSpPr/>
          <p:nvPr/>
        </p:nvSpPr>
        <p:spPr>
          <a:xfrm rot="5400000">
            <a:off x="4655636" y="453838"/>
            <a:ext cx="434715" cy="4680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A2F50FF4-74D7-9642-B5EE-A63E797D0F80}"/>
              </a:ext>
            </a:extLst>
          </p:cNvPr>
          <p:cNvSpPr/>
          <p:nvPr/>
        </p:nvSpPr>
        <p:spPr>
          <a:xfrm rot="5400000">
            <a:off x="8613206" y="2057166"/>
            <a:ext cx="435600" cy="1656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026BA7FF-C386-1A42-93C8-37CB3147A2F2}"/>
              </a:ext>
            </a:extLst>
          </p:cNvPr>
          <p:cNvSpPr/>
          <p:nvPr/>
        </p:nvSpPr>
        <p:spPr>
          <a:xfrm rot="5400000">
            <a:off x="10702177" y="2042176"/>
            <a:ext cx="435600" cy="1656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9B0B2AF-0B9D-D140-B828-48DA55FD83E5}"/>
              </a:ext>
            </a:extLst>
          </p:cNvPr>
          <p:cNvSpPr txBox="1"/>
          <p:nvPr/>
        </p:nvSpPr>
        <p:spPr>
          <a:xfrm>
            <a:off x="2113613" y="3399019"/>
            <a:ext cx="4586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dirty="0">
                <a:solidFill>
                  <a:srgbClr val="C00000"/>
                </a:solidFill>
              </a:rPr>
              <a:t>Fixed Part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0CB989-4713-4643-922D-74D22B36E181}"/>
              </a:ext>
            </a:extLst>
          </p:cNvPr>
          <p:cNvSpPr txBox="1"/>
          <p:nvPr/>
        </p:nvSpPr>
        <p:spPr>
          <a:xfrm>
            <a:off x="5518876" y="4493404"/>
            <a:ext cx="5456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rgbClr val="0070C0"/>
                </a:solidFill>
              </a:rPr>
              <a:t>Random Part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12411D-D8B3-FF40-838C-4C7838E19F23}"/>
              </a:ext>
            </a:extLst>
          </p:cNvPr>
          <p:cNvSpPr txBox="1"/>
          <p:nvPr/>
        </p:nvSpPr>
        <p:spPr>
          <a:xfrm>
            <a:off x="10039657" y="5586410"/>
            <a:ext cx="2171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>
                <a:solidFill>
                  <a:schemeClr val="accent2"/>
                </a:solidFill>
              </a:rPr>
              <a:t>Error</a:t>
            </a:r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B5672A34-B0FE-454A-BA7D-062505355028}"/>
              </a:ext>
            </a:extLst>
          </p:cNvPr>
          <p:cNvCxnSpPr>
            <a:cxnSpLocks/>
          </p:cNvCxnSpPr>
          <p:nvPr/>
        </p:nvCxnSpPr>
        <p:spPr>
          <a:xfrm>
            <a:off x="8831006" y="3114209"/>
            <a:ext cx="0" cy="14077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7C66C2A7-2376-5045-84CB-0A103D8C7185}"/>
              </a:ext>
            </a:extLst>
          </p:cNvPr>
          <p:cNvCxnSpPr>
            <a:cxnSpLocks/>
          </p:cNvCxnSpPr>
          <p:nvPr/>
        </p:nvCxnSpPr>
        <p:spPr>
          <a:xfrm>
            <a:off x="10934967" y="3099219"/>
            <a:ext cx="0" cy="27319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B57F586-F351-E64E-AC43-51FB89DEC9F3}"/>
              </a:ext>
            </a:extLst>
          </p:cNvPr>
          <p:cNvSpPr txBox="1"/>
          <p:nvPr/>
        </p:nvSpPr>
        <p:spPr>
          <a:xfrm>
            <a:off x="166870" y="245449"/>
            <a:ext cx="507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Schüler:in</a:t>
            </a:r>
            <a:r>
              <a:rPr lang="de-DE" sz="3600" dirty="0"/>
              <a:t> </a:t>
            </a:r>
            <a:r>
              <a:rPr lang="de-DE" sz="3600" i="1" dirty="0">
                <a:solidFill>
                  <a:schemeClr val="accent6"/>
                </a:solidFill>
              </a:rPr>
              <a:t>i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dirty="0"/>
              <a:t>in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dirty="0"/>
              <a:t>Schule</a:t>
            </a:r>
            <a:r>
              <a:rPr lang="de-DE" sz="3600" dirty="0">
                <a:solidFill>
                  <a:schemeClr val="accent6"/>
                </a:solidFill>
              </a:rPr>
              <a:t> </a:t>
            </a:r>
            <a:r>
              <a:rPr lang="de-DE" sz="3600" i="1" dirty="0" err="1">
                <a:solidFill>
                  <a:srgbClr val="7030A0"/>
                </a:solidFill>
              </a:rPr>
              <a:t>j</a:t>
            </a:r>
            <a:endParaRPr lang="de-DE" sz="3600" i="1" dirty="0">
              <a:solidFill>
                <a:srgbClr val="7030A0"/>
              </a:solidFill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0CC4C15-394A-9744-ACB1-62A4F6A213BF}"/>
              </a:ext>
            </a:extLst>
          </p:cNvPr>
          <p:cNvCxnSpPr>
            <a:cxnSpLocks/>
          </p:cNvCxnSpPr>
          <p:nvPr/>
        </p:nvCxnSpPr>
        <p:spPr>
          <a:xfrm>
            <a:off x="4877738" y="3069238"/>
            <a:ext cx="0" cy="4911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B9056209-233D-C94D-8518-9A6B7102DAD4}"/>
              </a:ext>
            </a:extLst>
          </p:cNvPr>
          <p:cNvCxnSpPr>
            <a:cxnSpLocks/>
          </p:cNvCxnSpPr>
          <p:nvPr/>
        </p:nvCxnSpPr>
        <p:spPr>
          <a:xfrm>
            <a:off x="1041564" y="1009615"/>
            <a:ext cx="0" cy="7442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029727" y="2532802"/>
            <a:ext cx="1933737" cy="1792396"/>
          </a:xfrm>
          <a:prstGeom prst="straightConnector1">
            <a:avLst/>
          </a:prstGeom>
          <a:ln w="101600" cap="rnd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Mediator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5263879" y="4556646"/>
            <a:ext cx="1664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direkter Effekt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8992230" y="2965756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267177" y="293409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/>
              <a:t>Mediation</a:t>
            </a:r>
            <a:endParaRPr lang="de-DE" sz="3600" i="1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E7A027-760D-AD40-BDAE-5B438710F62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28537" y="2532802"/>
            <a:ext cx="1933731" cy="1792396"/>
          </a:xfrm>
          <a:prstGeom prst="straightConnector1">
            <a:avLst/>
          </a:prstGeom>
          <a:ln w="101600" cap="rnd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377579-261F-7248-A5D4-AFFB61D75703}"/>
              </a:ext>
            </a:extLst>
          </p:cNvPr>
          <p:cNvSpPr txBox="1"/>
          <p:nvPr/>
        </p:nvSpPr>
        <p:spPr>
          <a:xfrm>
            <a:off x="2863179" y="3028891"/>
            <a:ext cx="308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9A9059B-332E-764C-B7AB-EDDF9AD455EC}"/>
              </a:ext>
            </a:extLst>
          </p:cNvPr>
          <p:cNvSpPr txBox="1"/>
          <p:nvPr/>
        </p:nvSpPr>
        <p:spPr>
          <a:xfrm>
            <a:off x="5166896" y="3329334"/>
            <a:ext cx="1858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indirekter Effekt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2F3EC34-E44E-5242-A224-0E19AF2AC9E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67808" y="3228945"/>
            <a:ext cx="1299088" cy="3004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5FCC815-FBFA-5749-80AA-E604609610C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025098" y="3228947"/>
            <a:ext cx="1372668" cy="3004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1F4E1B2E-C6D6-3A41-85E8-283AB48E0484}"/>
              </a:ext>
            </a:extLst>
          </p:cNvPr>
          <p:cNvSpPr txBox="1"/>
          <p:nvPr/>
        </p:nvSpPr>
        <p:spPr>
          <a:xfrm>
            <a:off x="5949162" y="5154966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c‘</a:t>
            </a:r>
          </a:p>
        </p:txBody>
      </p:sp>
    </p:spTree>
    <p:extLst>
      <p:ext uri="{BB962C8B-B14F-4D97-AF65-F5344CB8AC3E}">
        <p14:creationId xmlns:p14="http://schemas.microsoft.com/office/powerpoint/2010/main" val="80809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5325499" y="4556646"/>
            <a:ext cx="1540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totaler Effekt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267177" y="293409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i="1"/>
              <a:t>Mediation</a:t>
            </a:r>
            <a:endParaRPr lang="de-DE" sz="3600" i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4E1B2E-C6D6-3A41-85E8-283AB48E0484}"/>
              </a:ext>
            </a:extLst>
          </p:cNvPr>
          <p:cNvSpPr txBox="1"/>
          <p:nvPr/>
        </p:nvSpPr>
        <p:spPr>
          <a:xfrm>
            <a:off x="5949162" y="5154966"/>
            <a:ext cx="293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7027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09802329-968A-8841-BF01-8FBD052C0C4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A26594B-044C-AC48-8D69-05B708DD4AFD}"/>
              </a:ext>
            </a:extLst>
          </p:cNvPr>
          <p:cNvCxnSpPr>
            <a:cxnSpLocks/>
          </p:cNvCxnSpPr>
          <p:nvPr/>
        </p:nvCxnSpPr>
        <p:spPr>
          <a:xfrm flipH="1">
            <a:off x="8996595" y="1712383"/>
            <a:ext cx="1475639" cy="1744407"/>
          </a:xfrm>
          <a:prstGeom prst="straightConnector1">
            <a:avLst/>
          </a:prstGeom>
          <a:ln w="1016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029727" y="2532802"/>
            <a:ext cx="1933737" cy="1792396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4162269" y="939741"/>
            <a:ext cx="3867463" cy="15930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Mediator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4564141" y="5259209"/>
            <a:ext cx="306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Kausaler Effekt</a:t>
            </a:r>
          </a:p>
          <a:p>
            <a:pPr algn="ctr"/>
            <a:r>
              <a:rPr lang="de-DE" sz="2000" dirty="0"/>
              <a:t>(vermittelt durch Mediator)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192B614D-26E4-9543-884C-7830A25DDBED}"/>
              </a:ext>
            </a:extLst>
          </p:cNvPr>
          <p:cNvSpPr txBox="1"/>
          <p:nvPr/>
        </p:nvSpPr>
        <p:spPr>
          <a:xfrm>
            <a:off x="1513602" y="3028891"/>
            <a:ext cx="1690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Kausalwirkung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E79756-F62D-5C48-A063-A3618496F183}"/>
              </a:ext>
            </a:extLst>
          </p:cNvPr>
          <p:cNvSpPr txBox="1"/>
          <p:nvPr/>
        </p:nvSpPr>
        <p:spPr>
          <a:xfrm>
            <a:off x="294805" y="121510"/>
            <a:ext cx="294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/>
              <a:t>Moderierte Mediation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E7A027-760D-AD40-BDAE-5B438710F62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28537" y="2532802"/>
            <a:ext cx="1933731" cy="1792396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5377579-261F-7248-A5D4-AFFB61D75703}"/>
              </a:ext>
            </a:extLst>
          </p:cNvPr>
          <p:cNvSpPr txBox="1"/>
          <p:nvPr/>
        </p:nvSpPr>
        <p:spPr>
          <a:xfrm>
            <a:off x="6943027" y="3401211"/>
            <a:ext cx="23857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Kausalwirkung </a:t>
            </a:r>
          </a:p>
          <a:p>
            <a:r>
              <a:rPr lang="de-DE" sz="1400" dirty="0"/>
              <a:t>(beeinflusst durch Moderator)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B85085B-15B5-9648-B6A7-1C0BE6578291}"/>
              </a:ext>
            </a:extLst>
          </p:cNvPr>
          <p:cNvSpPr/>
          <p:nvPr/>
        </p:nvSpPr>
        <p:spPr>
          <a:xfrm>
            <a:off x="9512377" y="994089"/>
            <a:ext cx="2076136" cy="855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Moderator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A876E5-5671-AB40-9371-093F5518F9C0}"/>
              </a:ext>
            </a:extLst>
          </p:cNvPr>
          <p:cNvSpPr txBox="1"/>
          <p:nvPr/>
        </p:nvSpPr>
        <p:spPr>
          <a:xfrm>
            <a:off x="10016035" y="2434032"/>
            <a:ext cx="1068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Beeinflusst </a:t>
            </a:r>
          </a:p>
          <a:p>
            <a:r>
              <a:rPr lang="de-DE" sz="1400" dirty="0"/>
              <a:t>die Wirkung</a:t>
            </a:r>
          </a:p>
        </p:txBody>
      </p:sp>
    </p:spTree>
    <p:extLst>
      <p:ext uri="{BB962C8B-B14F-4D97-AF65-F5344CB8AC3E}">
        <p14:creationId xmlns:p14="http://schemas.microsoft.com/office/powerpoint/2010/main" val="163562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2A6E1BCC-47D0-BB48-94FD-E37A59B4492D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474EAE1-9921-D14C-947F-998DD38581D8}"/>
              </a:ext>
            </a:extLst>
          </p:cNvPr>
          <p:cNvCxnSpPr>
            <a:cxnSpLocks/>
          </p:cNvCxnSpPr>
          <p:nvPr/>
        </p:nvCxnSpPr>
        <p:spPr>
          <a:xfrm>
            <a:off x="6095998" y="1502661"/>
            <a:ext cx="0" cy="685673"/>
          </a:xfrm>
          <a:prstGeom prst="straightConnector1">
            <a:avLst/>
          </a:prstGeom>
          <a:ln w="1016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2C61EAB-CC41-4E4B-AB0C-9A7C7BF973F6}"/>
              </a:ext>
            </a:extLst>
          </p:cNvPr>
          <p:cNvCxnSpPr>
            <a:cxnSpLocks/>
          </p:cNvCxnSpPr>
          <p:nvPr/>
        </p:nvCxnSpPr>
        <p:spPr>
          <a:xfrm>
            <a:off x="4818993" y="1502661"/>
            <a:ext cx="0" cy="3594387"/>
          </a:xfrm>
          <a:prstGeom prst="straightConnector1">
            <a:avLst/>
          </a:prstGeom>
          <a:ln w="101600" cap="rnd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3A3DE8DE-C1DC-E44A-9FBA-07509BC25656}"/>
              </a:ext>
            </a:extLst>
          </p:cNvPr>
          <p:cNvSpPr/>
          <p:nvPr/>
        </p:nvSpPr>
        <p:spPr>
          <a:xfrm>
            <a:off x="294805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unabhängige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3162DF-6A27-0948-8F9E-CF74E1559221}"/>
              </a:ext>
            </a:extLst>
          </p:cNvPr>
          <p:cNvSpPr/>
          <p:nvPr/>
        </p:nvSpPr>
        <p:spPr>
          <a:xfrm>
            <a:off x="8029732" y="4325198"/>
            <a:ext cx="3867463" cy="1593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/>
              <a:t>abhängige Variable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1DE97D8-EC69-474E-B991-B0695DF7B36D}"/>
              </a:ext>
            </a:extLst>
          </p:cNvPr>
          <p:cNvCxnSpPr>
            <a:cxnSpLocks/>
          </p:cNvCxnSpPr>
          <p:nvPr/>
        </p:nvCxnSpPr>
        <p:spPr>
          <a:xfrm>
            <a:off x="6096000" y="3058510"/>
            <a:ext cx="0" cy="2063219"/>
          </a:xfrm>
          <a:prstGeom prst="straightConnector1">
            <a:avLst/>
          </a:prstGeom>
          <a:ln w="101600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E3A7986-A5A8-374E-B17A-A892EB8217EB}"/>
              </a:ext>
            </a:extLst>
          </p:cNvPr>
          <p:cNvSpPr/>
          <p:nvPr/>
        </p:nvSpPr>
        <p:spPr>
          <a:xfrm>
            <a:off x="3564538" y="552796"/>
            <a:ext cx="3867463" cy="949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Moderator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72142C5-5BC2-4B4B-839D-1F6EE113B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162268" y="5121729"/>
            <a:ext cx="3867464" cy="0"/>
          </a:xfrm>
          <a:prstGeom prst="straightConnector1">
            <a:avLst/>
          </a:prstGeom>
          <a:ln w="1016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AF6C2230-DEC3-CD4F-B4FA-3F257BF73D4E}"/>
              </a:ext>
            </a:extLst>
          </p:cNvPr>
          <p:cNvSpPr txBox="1"/>
          <p:nvPr/>
        </p:nvSpPr>
        <p:spPr>
          <a:xfrm>
            <a:off x="4538499" y="5259209"/>
            <a:ext cx="31150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Kausalwirkung</a:t>
            </a:r>
          </a:p>
          <a:p>
            <a:pPr algn="ctr"/>
            <a:r>
              <a:rPr lang="de-DE" sz="1400" dirty="0"/>
              <a:t>(beeinflusst durch Moderator</a:t>
            </a:r>
          </a:p>
          <a:p>
            <a:pPr algn="ctr"/>
            <a:r>
              <a:rPr lang="de-DE" sz="1400" dirty="0"/>
              <a:t>über direkten und/oder indirekten Pfad)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6F7B61-8D01-0C40-B9DB-7CF1A4D59114}"/>
              </a:ext>
            </a:extLst>
          </p:cNvPr>
          <p:cNvSpPr txBox="1"/>
          <p:nvPr/>
        </p:nvSpPr>
        <p:spPr>
          <a:xfrm>
            <a:off x="267177" y="293409"/>
            <a:ext cx="2946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i="1" dirty="0" err="1"/>
              <a:t>Mediierte</a:t>
            </a:r>
            <a:r>
              <a:rPr lang="de-DE" sz="2400" i="1" dirty="0"/>
              <a:t> Moderation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E402223-D1DB-E849-8AA9-118C4D383B6D}"/>
              </a:ext>
            </a:extLst>
          </p:cNvPr>
          <p:cNvSpPr/>
          <p:nvPr/>
        </p:nvSpPr>
        <p:spPr>
          <a:xfrm>
            <a:off x="5949025" y="2188334"/>
            <a:ext cx="3867463" cy="9498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Mediator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BBABD0-B0CA-0348-B514-F1D0E4A0C7A0}"/>
              </a:ext>
            </a:extLst>
          </p:cNvPr>
          <p:cNvSpPr txBox="1"/>
          <p:nvPr/>
        </p:nvSpPr>
        <p:spPr>
          <a:xfrm>
            <a:off x="6248354" y="1659852"/>
            <a:ext cx="1385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Kausalwirkung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0196A29-2ED2-ED49-B26F-BCAED7664368}"/>
              </a:ext>
            </a:extLst>
          </p:cNvPr>
          <p:cNvSpPr txBox="1"/>
          <p:nvPr/>
        </p:nvSpPr>
        <p:spPr>
          <a:xfrm>
            <a:off x="6340671" y="3488711"/>
            <a:ext cx="119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Beeinflusst </a:t>
            </a:r>
          </a:p>
          <a:p>
            <a:pPr algn="ctr"/>
            <a:r>
              <a:rPr lang="de-DE" sz="1600" dirty="0"/>
              <a:t>die Wirkung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B48436A-2ED3-4C4E-B613-F3DB2DBD9803}"/>
              </a:ext>
            </a:extLst>
          </p:cNvPr>
          <p:cNvSpPr txBox="1"/>
          <p:nvPr/>
        </p:nvSpPr>
        <p:spPr>
          <a:xfrm>
            <a:off x="3420131" y="2715079"/>
            <a:ext cx="1190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/>
              <a:t>Beeinflusst </a:t>
            </a:r>
          </a:p>
          <a:p>
            <a:pPr algn="ctr"/>
            <a:r>
              <a:rPr lang="de-DE" sz="1600" dirty="0"/>
              <a:t>die Wirkung</a:t>
            </a:r>
          </a:p>
        </p:txBody>
      </p:sp>
    </p:spTree>
    <p:extLst>
      <p:ext uri="{BB962C8B-B14F-4D97-AF65-F5344CB8AC3E}">
        <p14:creationId xmlns:p14="http://schemas.microsoft.com/office/powerpoint/2010/main" val="111217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Macintosh PowerPoint</Application>
  <PresentationFormat>Breitbild</PresentationFormat>
  <Paragraphs>82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Office 365</dc:creator>
  <cp:lastModifiedBy>Office 365</cp:lastModifiedBy>
  <cp:revision>22</cp:revision>
  <dcterms:created xsi:type="dcterms:W3CDTF">2020-11-13T14:41:06Z</dcterms:created>
  <dcterms:modified xsi:type="dcterms:W3CDTF">2021-01-23T14:10:04Z</dcterms:modified>
</cp:coreProperties>
</file>