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827F36-0972-46C5-86AA-5510CA2FBAB9}">
  <a:tblStyle styleId="{B3827F36-0972-46C5-86AA-5510CA2FBA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MavenPro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aven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d276a190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d276a190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d276a190e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d276a190e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 Li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d276a190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d276a190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d276a190e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d276a190e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d276a190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d276a190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d276a190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d276a190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dc8b76286_2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dc8b76286_2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 Li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dc8b76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bdc8b76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 Li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d276a190e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d276a190e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bdc8b76286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bdc8b76286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dc8b76286_2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dc8b76286_2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d276a190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d276a190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 Li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dc8b7628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bdc8b7628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 Li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d276a190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d276a190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 Li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dc8b76286_2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bdc8b76286_2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c8b76286_2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c8b76286_2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dc8b76286_2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dc8b76286_2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d276a190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d276a190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d276a190e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d276a190e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d276a190e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d276a190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d276a190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d276a190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ea9fbf9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ea9fbf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dc8b76286_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dc8b76286_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isheries.noaa.gov/resource/data/forecast-fish-and-marine-mammal-population-responses-ocean-acidification-north#:~:text=Ocean%20acidification%20may%20indirectly%20affect,base%20of%20the%20food%20web." TargetMode="External"/><Relationship Id="rId4" Type="http://schemas.openxmlformats.org/officeDocument/2006/relationships/hyperlink" Target="https://www.whoi.edu/know-your-ocean/ocean-topics/ocean-life/marine-mammals/#:~:text=Marine%20mammals%20play%20important%20ecological,mammals%20for%20food%20and%20fur.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Visualization: Marine Mammals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Meghan Conway, Erik Osterlund, Ly Li, Katie Quinn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375" y="487125"/>
            <a:ext cx="3759701" cy="25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500" y="2777725"/>
            <a:ext cx="3749453" cy="1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3925" y="-1381975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7764" y="4620875"/>
            <a:ext cx="1318310" cy="3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3"/>
          <p:cNvSpPr txBox="1"/>
          <p:nvPr/>
        </p:nvSpPr>
        <p:spPr>
          <a:xfrm>
            <a:off x="112775" y="869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 what geographic area(s) are sea mammals the most conspicuous?</a:t>
            </a:r>
            <a:endParaRPr/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764" y="4620875"/>
            <a:ext cx="1318310" cy="3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2"/>
          <p:cNvSpPr txBox="1"/>
          <p:nvPr/>
        </p:nvSpPr>
        <p:spPr>
          <a:xfrm>
            <a:off x="112775" y="869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5301925" y="0"/>
            <a:ext cx="6472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 Asia</a:t>
            </a:r>
            <a:endParaRPr/>
          </a:p>
        </p:txBody>
      </p:sp>
      <p:sp>
        <p:nvSpPr>
          <p:cNvPr id="359" name="Google Shape;359;p23"/>
          <p:cNvSpPr txBox="1"/>
          <p:nvPr/>
        </p:nvSpPr>
        <p:spPr>
          <a:xfrm>
            <a:off x="124925" y="124925"/>
            <a:ext cx="7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Q1: At what climate are sea mammals the most conspicuous?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800" y="803950"/>
            <a:ext cx="6945547" cy="43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3"/>
          <p:cNvSpPr txBox="1"/>
          <p:nvPr/>
        </p:nvSpPr>
        <p:spPr>
          <a:xfrm>
            <a:off x="101500" y="3893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type="title"/>
          </p:nvPr>
        </p:nvSpPr>
        <p:spPr>
          <a:xfrm>
            <a:off x="5263650" y="-40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Alaska</a:t>
            </a:r>
            <a:endParaRPr/>
          </a:p>
        </p:txBody>
      </p:sp>
      <p:pic>
        <p:nvPicPr>
          <p:cNvPr id="367" name="Google Shape;3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304" y="789550"/>
            <a:ext cx="6957551" cy="42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4"/>
          <p:cNvSpPr txBox="1"/>
          <p:nvPr/>
        </p:nvSpPr>
        <p:spPr>
          <a:xfrm>
            <a:off x="159325" y="96225"/>
            <a:ext cx="7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Q1: At what climate are sea mammals the most conspicuous?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101500" y="3893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type="title"/>
          </p:nvPr>
        </p:nvSpPr>
        <p:spPr>
          <a:xfrm>
            <a:off x="5129725" y="-47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 East Coast</a:t>
            </a:r>
            <a:r>
              <a:rPr lang="en"/>
              <a:t> </a:t>
            </a:r>
            <a:endParaRPr/>
          </a:p>
        </p:txBody>
      </p:sp>
      <p:sp>
        <p:nvSpPr>
          <p:cNvPr id="375" name="Google Shape;375;p25"/>
          <p:cNvSpPr txBox="1"/>
          <p:nvPr/>
        </p:nvSpPr>
        <p:spPr>
          <a:xfrm>
            <a:off x="124925" y="124925"/>
            <a:ext cx="7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Q1: At what climate are sea mammals the most conspicuous?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6" name="Google Shape;3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650" y="794425"/>
            <a:ext cx="6841126" cy="43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5"/>
          <p:cNvSpPr txBox="1"/>
          <p:nvPr/>
        </p:nvSpPr>
        <p:spPr>
          <a:xfrm>
            <a:off x="101500" y="3893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>
            <p:ph type="title"/>
          </p:nvPr>
        </p:nvSpPr>
        <p:spPr>
          <a:xfrm>
            <a:off x="51488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</a:t>
            </a:r>
            <a:endParaRPr/>
          </a:p>
        </p:txBody>
      </p:sp>
      <p:sp>
        <p:nvSpPr>
          <p:cNvPr id="383" name="Google Shape;383;p26"/>
          <p:cNvSpPr txBox="1"/>
          <p:nvPr/>
        </p:nvSpPr>
        <p:spPr>
          <a:xfrm>
            <a:off x="124925" y="124925"/>
            <a:ext cx="7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Q1: At what climate are sea mammals the most conspicuous?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4" name="Google Shape;3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800" y="804000"/>
            <a:ext cx="6986357" cy="43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6"/>
          <p:cNvSpPr txBox="1"/>
          <p:nvPr/>
        </p:nvSpPr>
        <p:spPr>
          <a:xfrm>
            <a:off x="101500" y="3893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/>
          <p:nvPr>
            <p:ph type="title"/>
          </p:nvPr>
        </p:nvSpPr>
        <p:spPr>
          <a:xfrm>
            <a:off x="51105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America</a:t>
            </a:r>
            <a:endParaRPr/>
          </a:p>
        </p:txBody>
      </p:sp>
      <p:sp>
        <p:nvSpPr>
          <p:cNvPr id="391" name="Google Shape;391;p27"/>
          <p:cNvSpPr txBox="1"/>
          <p:nvPr/>
        </p:nvSpPr>
        <p:spPr>
          <a:xfrm>
            <a:off x="124925" y="124925"/>
            <a:ext cx="7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Q1: At what climate are sea mammals the most conspicuous?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2" name="Google Shape;3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75" y="842250"/>
            <a:ext cx="6778050" cy="43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7"/>
          <p:cNvSpPr txBox="1"/>
          <p:nvPr/>
        </p:nvSpPr>
        <p:spPr>
          <a:xfrm>
            <a:off x="101500" y="3893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Latitude vs. Number of Sightings</a:t>
            </a:r>
            <a:endParaRPr/>
          </a:p>
        </p:txBody>
      </p:sp>
      <p:sp>
        <p:nvSpPr>
          <p:cNvPr id="399" name="Google Shape;399;p28"/>
          <p:cNvSpPr txBox="1"/>
          <p:nvPr/>
        </p:nvSpPr>
        <p:spPr>
          <a:xfrm>
            <a:off x="124925" y="124925"/>
            <a:ext cx="7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Q1: At what climate are sea mammals the most conspicuous?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0" name="Google Shape;4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50" y="1671325"/>
            <a:ext cx="8579675" cy="29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8"/>
          <p:cNvSpPr txBox="1"/>
          <p:nvPr/>
        </p:nvSpPr>
        <p:spPr>
          <a:xfrm>
            <a:off x="101500" y="3893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Latitude vs. Number of Sightings</a:t>
            </a:r>
            <a:endParaRPr/>
          </a:p>
        </p:txBody>
      </p:sp>
      <p:sp>
        <p:nvSpPr>
          <p:cNvPr id="407" name="Google Shape;407;p29"/>
          <p:cNvSpPr txBox="1"/>
          <p:nvPr/>
        </p:nvSpPr>
        <p:spPr>
          <a:xfrm>
            <a:off x="124925" y="124925"/>
            <a:ext cx="7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Q1: At what climate are sea mammals the most conspicuous?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8" name="Google Shape;4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00" y="1260000"/>
            <a:ext cx="5837297" cy="38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9"/>
          <p:cNvSpPr txBox="1"/>
          <p:nvPr/>
        </p:nvSpPr>
        <p:spPr>
          <a:xfrm>
            <a:off x="101500" y="3893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What are the most sighted sea mammal species?</a:t>
            </a:r>
            <a:endParaRPr/>
          </a:p>
        </p:txBody>
      </p:sp>
      <p:pic>
        <p:nvPicPr>
          <p:cNvPr id="415" name="Google Shape;4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764" y="4620875"/>
            <a:ext cx="1318310" cy="3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0"/>
          <p:cNvSpPr txBox="1"/>
          <p:nvPr/>
        </p:nvSpPr>
        <p:spPr>
          <a:xfrm>
            <a:off x="101500" y="3893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/>
        </p:nvSpPr>
        <p:spPr>
          <a:xfrm>
            <a:off x="124925" y="124925"/>
            <a:ext cx="7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Q2: What are the most sighted sea mammal species?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2" name="Google Shape;4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25" y="740525"/>
            <a:ext cx="5841650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1"/>
          <p:cNvSpPr txBox="1"/>
          <p:nvPr/>
        </p:nvSpPr>
        <p:spPr>
          <a:xfrm>
            <a:off x="6189075" y="1163350"/>
            <a:ext cx="276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7. Oceanic dolphins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6. Earless seals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5. South Asian river dolphins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4. Yangtze finless porpoise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3. Humpback whale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2. Spinner dolphin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Southern right whale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4" name="Google Shape;4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875" y="1010213"/>
            <a:ext cx="3603998" cy="3603998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1"/>
          <p:cNvSpPr txBox="1"/>
          <p:nvPr/>
        </p:nvSpPr>
        <p:spPr>
          <a:xfrm>
            <a:off x="124925" y="8856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Project Proposal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9" name="Google Shape;289;p14"/>
          <p:cNvSpPr txBox="1"/>
          <p:nvPr>
            <p:ph idx="1" type="subTitle"/>
          </p:nvPr>
        </p:nvSpPr>
        <p:spPr>
          <a:xfrm>
            <a:off x="1303800" y="2743198"/>
            <a:ext cx="34305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Source(s):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Forecast Fish and Marine Mammal Population Responses to Ocean Acidification in the North Pacific Ocean and Bering Sea (NOAA)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Marine Mammals (WHOI)</a:t>
            </a:r>
            <a:endParaRPr/>
          </a:p>
        </p:txBody>
      </p:sp>
      <p:sp>
        <p:nvSpPr>
          <p:cNvPr id="290" name="Google Shape;290;p14"/>
          <p:cNvSpPr txBox="1"/>
          <p:nvPr>
            <p:ph idx="2" type="body"/>
          </p:nvPr>
        </p:nvSpPr>
        <p:spPr>
          <a:xfrm>
            <a:off x="4903700" y="661000"/>
            <a:ext cx="3430500" cy="3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Anthropogenic CO2 emissions absorbed into the world’s oceans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Increased ocean pH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Marine mammals fall outside their narrow window of acceptable pH</a:t>
            </a:r>
            <a:endParaRPr sz="1500"/>
          </a:p>
        </p:txBody>
      </p:sp>
      <p:sp>
        <p:nvSpPr>
          <p:cNvPr id="291" name="Google Shape;291;p14"/>
          <p:cNvSpPr txBox="1"/>
          <p:nvPr/>
        </p:nvSpPr>
        <p:spPr>
          <a:xfrm>
            <a:off x="112775" y="869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2" name="Google Shape;292;p14"/>
          <p:cNvCxnSpPr/>
          <p:nvPr/>
        </p:nvCxnSpPr>
        <p:spPr>
          <a:xfrm>
            <a:off x="6451500" y="1433675"/>
            <a:ext cx="0" cy="5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14"/>
          <p:cNvCxnSpPr/>
          <p:nvPr/>
        </p:nvCxnSpPr>
        <p:spPr>
          <a:xfrm>
            <a:off x="6451500" y="2390325"/>
            <a:ext cx="0" cy="5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14"/>
          <p:cNvSpPr txBox="1"/>
          <p:nvPr/>
        </p:nvSpPr>
        <p:spPr>
          <a:xfrm>
            <a:off x="821725" y="4073725"/>
            <a:ext cx="734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Our Question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: To what extent have sea mammal sightings changed as a result of rising sea temperatures?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How has the frequency of (reported) whale sightings changed in the last decade?</a:t>
            </a:r>
            <a:endParaRPr/>
          </a:p>
        </p:txBody>
      </p:sp>
      <p:pic>
        <p:nvPicPr>
          <p:cNvPr id="431" name="Google Shape;4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764" y="4620875"/>
            <a:ext cx="1318310" cy="3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2"/>
          <p:cNvSpPr txBox="1"/>
          <p:nvPr/>
        </p:nvSpPr>
        <p:spPr>
          <a:xfrm>
            <a:off x="101500" y="3893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00" y="631650"/>
            <a:ext cx="5237026" cy="411707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3"/>
          <p:cNvSpPr txBox="1"/>
          <p:nvPr/>
        </p:nvSpPr>
        <p:spPr>
          <a:xfrm>
            <a:off x="449100" y="146950"/>
            <a:ext cx="82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Q3: How was the frequency of (reported) whale sightings changed in the last decade?</a:t>
            </a:r>
            <a:endParaRPr/>
          </a:p>
        </p:txBody>
      </p:sp>
      <p:sp>
        <p:nvSpPr>
          <p:cNvPr id="439" name="Google Shape;439;p33"/>
          <p:cNvSpPr txBox="1"/>
          <p:nvPr/>
        </p:nvSpPr>
        <p:spPr>
          <a:xfrm>
            <a:off x="101500" y="3893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/>
        </p:nvSpPr>
        <p:spPr>
          <a:xfrm>
            <a:off x="124925" y="124925"/>
            <a:ext cx="7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Q3: How was the frequency of (reported) whale sightings changed in the last decade?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5" name="Google Shape;4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600" y="801450"/>
            <a:ext cx="5774426" cy="43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4"/>
          <p:cNvSpPr txBox="1"/>
          <p:nvPr/>
        </p:nvSpPr>
        <p:spPr>
          <a:xfrm>
            <a:off x="101500" y="389350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52" name="Google Shape;452;p3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mammals are the most conspicuous on the coasts of North America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Limitations: Are OBIS-SEAMAP users predominantly based in the U.S.?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relationship</a:t>
            </a:r>
            <a:r>
              <a:rPr lang="en"/>
              <a:t> between latitude and sea mammal sightings fails to be accepted (R-squared value)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most sighted sea mammal species is the southern right whale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Limitations: Is this due to its size, conspicuousness, density of populations, or actual prevalence in the ocean?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 mammal sightings have dramatically increased since the early 2000’s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Limitations: Is this due to the increasing prevalence of technology? Apps that deliver the data to OBIS-SEAMAP?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With the limitations of this dataset, it is difficult to come to a conclusion about the </a:t>
            </a:r>
            <a:r>
              <a:rPr b="1" lang="en"/>
              <a:t>impact</a:t>
            </a:r>
            <a:r>
              <a:rPr b="1" lang="en"/>
              <a:t> of global warming on sea mammal populations (but increased efforts of tracking this data in the modern day may be fruitful in coming years!)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/ Questions</a:t>
            </a:r>
            <a:endParaRPr/>
          </a:p>
        </p:txBody>
      </p:sp>
      <p:sp>
        <p:nvSpPr>
          <p:cNvPr id="300" name="Google Shape;300;p15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</a:t>
            </a:r>
            <a:r>
              <a:rPr lang="en"/>
              <a:t>: If sea mammals are being affected by rising sea temperatures, then sightings will be geographically sparse and declining over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Questions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what geographic area(s) are sea mammals the most conspicuous?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are the most sighted sea mammal species?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has the frequency of (reported) whale sightings changed in the last decade?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: OBIS-SEAMAP</a:t>
            </a:r>
            <a:endParaRPr/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575" y="4595900"/>
            <a:ext cx="1408500" cy="3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/>
        </p:nvSpPr>
        <p:spPr>
          <a:xfrm>
            <a:off x="112775" y="869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1336913" y="323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Ocean Biodiversity Information System Spatial Ecological Analysis of </a:t>
            </a:r>
            <a:r>
              <a:rPr lang="en" sz="2420"/>
              <a:t>MegaVertebrate</a:t>
            </a:r>
            <a:r>
              <a:rPr lang="en" sz="2420"/>
              <a:t> Populations (OBIS-SEAMAP)</a:t>
            </a:r>
            <a:endParaRPr sz="2420"/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812" y="1661588"/>
            <a:ext cx="5578374" cy="31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/>
          <p:nvPr/>
        </p:nvSpPr>
        <p:spPr>
          <a:xfrm>
            <a:off x="112775" y="869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Our Data	</a:t>
            </a:r>
            <a:endParaRPr/>
          </a:p>
        </p:txBody>
      </p:sp>
      <p:sp>
        <p:nvSpPr>
          <p:cNvPr id="321" name="Google Shape;321;p18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from Duke.edu compiling logs of sightings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Taxonomic Tree Function in OBIS-SEAMAP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Exported as 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475" y="1977975"/>
            <a:ext cx="27241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25" y="2347525"/>
            <a:ext cx="5322724" cy="20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8"/>
          <p:cNvSpPr txBox="1"/>
          <p:nvPr/>
        </p:nvSpPr>
        <p:spPr>
          <a:xfrm>
            <a:off x="112775" y="869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Our Data</a:t>
            </a:r>
            <a:endParaRPr/>
          </a:p>
        </p:txBody>
      </p:sp>
      <p:sp>
        <p:nvSpPr>
          <p:cNvPr id="330" name="Google Shape;330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imported the data from a csv file into a dataframe &amp; removed columns that did not reference relevant measurements. (Identifiers, Dataset labels,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graph that quantified species on Question #2, we removed all entries of sightings that included more than 1 species for clarity.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analysis on the parameter, “number sighted,” entries with 0(NaN Value) animals were omitted because geotagging data report was not confirmed to have at least 1 animal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 txBox="1"/>
          <p:nvPr/>
        </p:nvSpPr>
        <p:spPr>
          <a:xfrm>
            <a:off x="112775" y="869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0"/>
          <p:cNvPicPr preferRelativeResize="0"/>
          <p:nvPr/>
        </p:nvPicPr>
        <p:blipFill rotWithShape="1">
          <a:blip r:embed="rId3">
            <a:alphaModFix/>
          </a:blip>
          <a:srcRect b="0" l="8012" r="0" t="1477"/>
          <a:stretch/>
        </p:blipFill>
        <p:spPr>
          <a:xfrm>
            <a:off x="613387" y="682000"/>
            <a:ext cx="8411325" cy="28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Amount of Species Sighted</a:t>
            </a:r>
            <a:endParaRPr/>
          </a:p>
        </p:txBody>
      </p:sp>
      <p:sp>
        <p:nvSpPr>
          <p:cNvPr id="344" name="Google Shape;34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5" name="Google Shape;345;p21"/>
          <p:cNvGraphicFramePr/>
          <p:nvPr/>
        </p:nvGraphicFramePr>
        <p:xfrm>
          <a:off x="1134225" y="138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{B3827F36-0972-46C5-86AA-5510CA2FBAB9}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Sighted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5.689792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 Deviation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27.71236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1178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6" name="Google Shape;346;p21"/>
          <p:cNvSpPr txBox="1"/>
          <p:nvPr/>
        </p:nvSpPr>
        <p:spPr>
          <a:xfrm>
            <a:off x="112775" y="8692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