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32"/>
  </p:notesMasterIdLst>
  <p:sldIdLst>
    <p:sldId id="356" r:id="rId6"/>
    <p:sldId id="259" r:id="rId7"/>
    <p:sldId id="327" r:id="rId8"/>
    <p:sldId id="284" r:id="rId9"/>
    <p:sldId id="349" r:id="rId10"/>
    <p:sldId id="358" r:id="rId11"/>
    <p:sldId id="368" r:id="rId12"/>
    <p:sldId id="361" r:id="rId13"/>
    <p:sldId id="360" r:id="rId14"/>
    <p:sldId id="362" r:id="rId15"/>
    <p:sldId id="359" r:id="rId16"/>
    <p:sldId id="288" r:id="rId17"/>
    <p:sldId id="332" r:id="rId18"/>
    <p:sldId id="369" r:id="rId19"/>
    <p:sldId id="367" r:id="rId20"/>
    <p:sldId id="363" r:id="rId21"/>
    <p:sldId id="364" r:id="rId22"/>
    <p:sldId id="365" r:id="rId23"/>
    <p:sldId id="366" r:id="rId24"/>
    <p:sldId id="370" r:id="rId25"/>
    <p:sldId id="371" r:id="rId26"/>
    <p:sldId id="372" r:id="rId27"/>
    <p:sldId id="373" r:id="rId28"/>
    <p:sldId id="374" r:id="rId29"/>
    <p:sldId id="268" r:id="rId30"/>
    <p:sldId id="375" r:id="rId31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4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72" y="84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 err="1" smtClean="0"/>
              <a:t>Git</a:t>
            </a:r>
            <a:r>
              <a:rPr kumimoji="1" lang="en-US" altLang="ja-JP" sz="8000" dirty="0" smtClean="0"/>
              <a:t> and </a:t>
            </a:r>
            <a:r>
              <a:rPr kumimoji="1" lang="en-US" altLang="ja-JP" sz="8000" dirty="0" err="1" smtClean="0"/>
              <a:t>Github</a:t>
            </a:r>
            <a:endParaRPr kumimoji="1" lang="ja-JP" altLang="en-US" sz="8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3600" dirty="0" smtClean="0"/>
              <a:t>Introduction to Version Control</a:t>
            </a:r>
            <a:endParaRPr kumimoji="1" lang="ja-JP" altLang="en-US" sz="36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RUB ACM Student Chapter</a:t>
            </a:r>
            <a:endParaRPr kumimoji="1" lang="en-US" altLang="ja-JP" sz="3600" dirty="0"/>
          </a:p>
          <a:p>
            <a:r>
              <a:rPr kumimoji="1" lang="en-US" altLang="ja-JP" sz="3600" dirty="0" smtClean="0"/>
              <a:t>College of Science &amp; Technology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697593"/>
            <a:ext cx="2952750" cy="2952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514" y="515237"/>
            <a:ext cx="3508497" cy="31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14"/>
    </mc:Choice>
    <mc:Fallback xmlns="">
      <p:transition advTm="9314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b="1" dirty="0" smtClean="0"/>
              <a:t>Central</a:t>
            </a:r>
            <a:r>
              <a:rPr lang="en-US" dirty="0" smtClean="0"/>
              <a:t> – </a:t>
            </a:r>
            <a:r>
              <a:rPr lang="en-US" sz="3200" i="1" dirty="0" smtClean="0"/>
              <a:t>CVS, Subversion, Perforce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3600" b="1" dirty="0" smtClean="0"/>
              <a:t>Distributed</a:t>
            </a:r>
            <a:r>
              <a:rPr lang="en-US" dirty="0" smtClean="0"/>
              <a:t> – </a:t>
            </a:r>
            <a:r>
              <a:rPr lang="en-US" sz="3200" i="1" u="sng" dirty="0" err="1" smtClean="0"/>
              <a:t>Git</a:t>
            </a:r>
            <a:r>
              <a:rPr lang="en-US" sz="3200" i="1" dirty="0" smtClean="0"/>
              <a:t>, Mercurial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4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57900" y="3646421"/>
            <a:ext cx="8877300" cy="1956711"/>
          </a:xfrm>
        </p:spPr>
        <p:txBody>
          <a:bodyPr>
            <a:noAutofit/>
          </a:bodyPr>
          <a:lstStyle/>
          <a:p>
            <a:r>
              <a:rPr lang="en-US" sz="2600" dirty="0" smtClean="0"/>
              <a:t>Free and Open-Source Version Control System for tracking changes in files (mostly source code), </a:t>
            </a:r>
            <a:r>
              <a:rPr lang="en-US" sz="2600" dirty="0"/>
              <a:t>and coordinating work on those files among multiple people.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> (Distributed Version Control Software)</a:t>
            </a:r>
            <a:endParaRPr lang="en-US" sz="440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Web Hub for </a:t>
            </a:r>
            <a:r>
              <a:rPr lang="en-US" sz="2800" dirty="0" err="1" smtClean="0"/>
              <a:t>Git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hosts the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repositories, allowing multiple people to access code/files from anywhere in the world.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sz="4400" dirty="0" err="1" smtClean="0"/>
              <a:t>Github</a:t>
            </a:r>
            <a:r>
              <a:rPr lang="en-US" sz="4400" dirty="0" smtClean="0"/>
              <a:t> (Website)</a:t>
            </a:r>
            <a:endParaRPr lang="en-US" sz="44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" r="1145"/>
          <a:stretch>
            <a:fillRect/>
          </a:stretch>
        </p:blipFill>
        <p:spPr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939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 bit of </a:t>
            </a:r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On April 3, after Linus Torvalds felt the need of a distributed VCS</a:t>
            </a:r>
            <a:endParaRPr kumimoji="1" lang="ja-JP" altLang="en-US" sz="24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Development Started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2005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First Version Released</a:t>
            </a:r>
            <a:endParaRPr kumimoji="1" lang="ja-JP" altLang="en-US" sz="28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December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9"/>
          </p:nvPr>
        </p:nvSpPr>
        <p:spPr>
          <a:xfrm>
            <a:off x="817124" y="8496780"/>
            <a:ext cx="6191806" cy="1479012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On 4</a:t>
            </a:r>
            <a:r>
              <a:rPr kumimoji="1" lang="en-US" altLang="ja-JP" sz="2800" baseline="30000" dirty="0" smtClean="0"/>
              <a:t>th</a:t>
            </a:r>
            <a:r>
              <a:rPr kumimoji="1" lang="en-US" altLang="ja-JP" sz="2800" dirty="0" smtClean="0"/>
              <a:t> June, </a:t>
            </a:r>
            <a:r>
              <a:rPr lang="en-US" sz="2800" dirty="0"/>
              <a:t>announced it had reached an agreement to acquire GitHub for US$7.5 </a:t>
            </a:r>
            <a:r>
              <a:rPr lang="en-US" sz="2800" dirty="0" smtClean="0"/>
              <a:t>billion</a:t>
            </a:r>
            <a:r>
              <a:rPr kumimoji="1" lang="en-US" altLang="ja-JP" sz="2800" dirty="0" smtClean="0"/>
              <a:t>.</a:t>
            </a:r>
            <a:endParaRPr kumimoji="1" lang="ja-JP" altLang="en-US" sz="2800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June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2005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2018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42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190"/>
    </mc:Choice>
    <mc:Fallback xmlns="">
      <p:transition advTm="1219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Statistics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sz="3600" dirty="0" smtClean="0"/>
              <a:t>24 Million Developers</a:t>
            </a:r>
            <a:endParaRPr kumimoji="1" lang="en-US" altLang="ja-JP" sz="36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>
          <a:xfrm>
            <a:off x="522960" y="4747098"/>
            <a:ext cx="5514403" cy="1177595"/>
          </a:xfrm>
        </p:spPr>
        <p:txBody>
          <a:bodyPr/>
          <a:lstStyle/>
          <a:p>
            <a:r>
              <a:rPr lang="en-US" dirty="0" smtClean="0"/>
              <a:t>505,045  students learning on </a:t>
            </a:r>
            <a:r>
              <a:rPr lang="en-US" dirty="0" err="1" smtClean="0"/>
              <a:t>Github</a:t>
            </a:r>
            <a:endParaRPr kumimoji="1" lang="en-US" altLang="ja-JP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67 Million Repositories</a:t>
            </a:r>
            <a:endParaRPr kumimoji="1" lang="en-US" altLang="ja-JP" dirty="0"/>
          </a:p>
        </p:txBody>
      </p:sp>
      <p:sp>
        <p:nvSpPr>
          <p:cNvPr id="7" name="TextBox 6"/>
          <p:cNvSpPr txBox="1"/>
          <p:nvPr/>
        </p:nvSpPr>
        <p:spPr>
          <a:xfrm>
            <a:off x="5894962" y="8910536"/>
            <a:ext cx="7179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more at https</a:t>
            </a:r>
            <a:r>
              <a:rPr lang="en-US" dirty="0"/>
              <a:t>://octoverse.github.com/</a:t>
            </a:r>
          </a:p>
        </p:txBody>
      </p:sp>
    </p:spTree>
    <p:extLst>
      <p:ext uri="{BB962C8B-B14F-4D97-AF65-F5344CB8AC3E}">
        <p14:creationId xmlns:p14="http://schemas.microsoft.com/office/powerpoint/2010/main" val="2892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37"/>
    </mc:Choice>
    <mc:Fallback xmlns="">
      <p:transition advTm="953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Working of </a:t>
            </a:r>
            <a:r>
              <a:rPr lang="en-US" sz="4800" dirty="0" err="1" smtClean="0"/>
              <a:t>Git</a:t>
            </a:r>
            <a:r>
              <a:rPr lang="en-US" sz="4800" dirty="0" smtClean="0"/>
              <a:t> and </a:t>
            </a:r>
            <a:r>
              <a:rPr lang="en-US" sz="4800" dirty="0" err="1" smtClean="0"/>
              <a:t>Github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40436" y="6211955"/>
            <a:ext cx="6607123" cy="2012497"/>
          </a:xfrm>
        </p:spPr>
        <p:txBody>
          <a:bodyPr>
            <a:noAutofit/>
          </a:bodyPr>
          <a:lstStyle/>
          <a:p>
            <a:r>
              <a:rPr lang="en-US" sz="4000" dirty="0" smtClean="0"/>
              <a:t>How the push and pull works?</a:t>
            </a:r>
          </a:p>
          <a:p>
            <a:r>
              <a:rPr lang="en-US" sz="4000" dirty="0" smtClean="0"/>
              <a:t>&lt; Explanation on Board &gt;</a:t>
            </a:r>
            <a:endParaRPr lang="en-US" sz="40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312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A copy of your project on the web. You can showcase your work to others through your repository online, and encourage contributions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smtClean="0"/>
              <a:t>Repositories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In addition to </a:t>
            </a:r>
            <a:r>
              <a:rPr lang="en-US" sz="2200" dirty="0" err="1" smtClean="0"/>
              <a:t>git</a:t>
            </a:r>
            <a:r>
              <a:rPr lang="en-US" sz="2200" dirty="0" smtClean="0"/>
              <a:t> and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being open source, there are tons of open source projects on </a:t>
            </a:r>
            <a:r>
              <a:rPr lang="en-US" sz="2200" dirty="0" err="1" smtClean="0"/>
              <a:t>github</a:t>
            </a:r>
            <a:r>
              <a:rPr lang="en-US" sz="2200" dirty="0" smtClean="0"/>
              <a:t>, which you can contribute to, including the </a:t>
            </a:r>
            <a:r>
              <a:rPr lang="en-US" sz="2200" dirty="0" err="1" smtClean="0"/>
              <a:t>linux</a:t>
            </a:r>
            <a:r>
              <a:rPr lang="en-US" sz="2200" dirty="0" smtClean="0"/>
              <a:t> kernel</a:t>
            </a:r>
            <a:endParaRPr lang="en-US" sz="2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600" dirty="0" smtClean="0"/>
              <a:t>Open Source</a:t>
            </a:r>
            <a:endParaRPr lang="en-US" sz="360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see and go back to any instance of your project</a:t>
            </a:r>
            <a:endParaRPr lang="en-US" sz="2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3600" dirty="0" smtClean="0"/>
              <a:t>Track Changes </a:t>
            </a:r>
            <a:endParaRPr lang="en-US" sz="360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need not worry of breaking a project with </a:t>
            </a:r>
            <a:r>
              <a:rPr lang="en-US" sz="2800" dirty="0" err="1" smtClean="0"/>
              <a:t>git</a:t>
            </a:r>
            <a:r>
              <a:rPr lang="en-US" sz="2800" dirty="0" smtClean="0"/>
              <a:t> branches</a:t>
            </a:r>
            <a:endParaRPr lang="en-US" sz="2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3600" dirty="0" smtClean="0"/>
              <a:t>Branching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You can communicate your changes to other developers in English, or any language through commit messages</a:t>
            </a:r>
            <a:endParaRPr lang="en-US" sz="2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3600" dirty="0" smtClean="0"/>
              <a:t>Communication</a:t>
            </a:r>
            <a:endParaRPr lang="en-US" sz="3600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With access to millions of repositories online, you can see the code written by </a:t>
            </a:r>
            <a:r>
              <a:rPr lang="en-US" sz="2800" dirty="0" err="1" smtClean="0"/>
              <a:t>devs</a:t>
            </a:r>
            <a:r>
              <a:rPr lang="en-US" sz="2800" dirty="0" smtClean="0"/>
              <a:t> around the world</a:t>
            </a:r>
            <a:endParaRPr lang="en-US" sz="28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3600" dirty="0" smtClean="0"/>
              <a:t>Being a better Dev</a:t>
            </a:r>
            <a:endParaRPr lang="en-US" sz="3600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3207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Let’s Dive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Bash uses commands similar to Linux Terminal Commands (such as </a:t>
            </a:r>
            <a:r>
              <a:rPr lang="en-US" sz="3600" dirty="0" err="1" smtClean="0"/>
              <a:t>pwd</a:t>
            </a:r>
            <a:r>
              <a:rPr lang="en-US" sz="3600" dirty="0" smtClean="0"/>
              <a:t>, cd, ls, and so on)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4000" dirty="0" smtClean="0"/>
              <a:t>The </a:t>
            </a:r>
            <a:r>
              <a:rPr lang="en-US" sz="4000" dirty="0" err="1" smtClean="0"/>
              <a:t>git</a:t>
            </a:r>
            <a:r>
              <a:rPr lang="en-US" sz="4000" dirty="0" smtClean="0"/>
              <a:t> commands are written as</a:t>
            </a:r>
          </a:p>
          <a:p>
            <a:r>
              <a:rPr lang="en-US" sz="4000" dirty="0" err="1" smtClean="0">
                <a:latin typeface="Consolas" panose="020B0609020204030204" pitchFamily="49" charset="0"/>
              </a:rPr>
              <a:t>git</a:t>
            </a:r>
            <a:r>
              <a:rPr lang="en-US" sz="4000" dirty="0" smtClean="0">
                <a:latin typeface="Consolas" panose="020B0609020204030204" pitchFamily="49" charset="0"/>
              </a:rPr>
              <a:t> </a:t>
            </a:r>
            <a:r>
              <a:rPr lang="en-US" sz="4000" i="1" dirty="0" smtClean="0">
                <a:latin typeface="Consolas" panose="020B0609020204030204" pitchFamily="49" charset="0"/>
              </a:rPr>
              <a:t>command-here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881053" y="2350895"/>
            <a:ext cx="8560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We will be using </a:t>
            </a:r>
            <a:r>
              <a:rPr lang="en-US" sz="3200" i="1" dirty="0" err="1" smtClean="0"/>
              <a:t>Git</a:t>
            </a:r>
            <a:r>
              <a:rPr lang="en-US" sz="3200" i="1" dirty="0" smtClean="0"/>
              <a:t> Bash, and not </a:t>
            </a:r>
            <a:r>
              <a:rPr lang="en-US" sz="3200" i="1" dirty="0" err="1" smtClean="0"/>
              <a:t>Git</a:t>
            </a:r>
            <a:r>
              <a:rPr lang="en-US" sz="3200" i="1" dirty="0" smtClean="0"/>
              <a:t> GUI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1163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53246" y="4259892"/>
            <a:ext cx="11939154" cy="1225797"/>
          </a:xfrm>
        </p:spPr>
        <p:txBody>
          <a:bodyPr/>
          <a:lstStyle/>
          <a:p>
            <a:r>
              <a:rPr lang="en-US" sz="3600" dirty="0" err="1" smtClean="0">
                <a:latin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</a:rPr>
              <a:t> user.name “username”</a:t>
            </a:r>
          </a:p>
          <a:p>
            <a:r>
              <a:rPr lang="en-US" sz="3600" dirty="0" err="1" smtClean="0">
                <a:latin typeface="Consolas" panose="020B0609020204030204" pitchFamily="49" charset="0"/>
              </a:rPr>
              <a:t>git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</a:rPr>
              <a:t> --global user.name “username”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3300846" y="5742438"/>
            <a:ext cx="11939154" cy="2340894"/>
          </a:xfrm>
        </p:spPr>
        <p:txBody>
          <a:bodyPr/>
          <a:lstStyle/>
          <a:p>
            <a:r>
              <a:rPr lang="en-US" sz="3600" dirty="0" err="1">
                <a:latin typeface="Consolas" panose="020B0609020204030204" pitchFamily="49" charset="0"/>
              </a:rPr>
              <a:t>g</a:t>
            </a:r>
            <a:r>
              <a:rPr lang="en-US" sz="3600" dirty="0" err="1" smtClean="0">
                <a:latin typeface="Consolas" panose="020B0609020204030204" pitchFamily="49" charset="0"/>
              </a:rPr>
              <a:t>it</a:t>
            </a:r>
            <a:r>
              <a:rPr lang="en-US" sz="3600" dirty="0" smtClean="0"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latin typeface="Consolas" panose="020B0609020204030204" pitchFamily="49" charset="0"/>
              </a:rPr>
              <a:t>config</a:t>
            </a:r>
            <a:r>
              <a:rPr lang="en-US" sz="3600" dirty="0" smtClean="0">
                <a:latin typeface="Consolas" panose="020B0609020204030204" pitchFamily="49" charset="0"/>
              </a:rPr>
              <a:t> --global </a:t>
            </a:r>
            <a:r>
              <a:rPr lang="en-US" sz="3600" dirty="0" err="1" smtClean="0">
                <a:latin typeface="Consolas" panose="020B0609020204030204" pitchFamily="49" charset="0"/>
              </a:rPr>
              <a:t>user.email</a:t>
            </a:r>
            <a:r>
              <a:rPr lang="en-US" sz="3600" dirty="0" smtClean="0">
                <a:latin typeface="Consolas" panose="020B0609020204030204" pitchFamily="49" charset="0"/>
              </a:rPr>
              <a:t> “email”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Remote means </a:t>
            </a:r>
            <a:r>
              <a:rPr lang="en-US" sz="3600" dirty="0" err="1" smtClean="0">
                <a:latin typeface="Consolas" panose="020B0609020204030204" pitchFamily="49" charset="0"/>
              </a:rPr>
              <a:t>github</a:t>
            </a:r>
            <a:r>
              <a:rPr lang="en-US" sz="3600" dirty="0" smtClean="0">
                <a:latin typeface="Consolas" panose="020B0609020204030204" pitchFamily="49" charset="0"/>
              </a:rPr>
              <a:t> repo online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Local means the current computer you are using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94945" y="2178996"/>
            <a:ext cx="16215923" cy="7023370"/>
          </a:xfrm>
        </p:spPr>
        <p:txBody>
          <a:bodyPr>
            <a:normAutofit fontScale="92500"/>
          </a:bodyPr>
          <a:lstStyle/>
          <a:p>
            <a:r>
              <a:rPr lang="en-US" sz="3100" b="1" dirty="0" err="1" smtClean="0">
                <a:latin typeface="Consolas" panose="020B0609020204030204" pitchFamily="49" charset="0"/>
              </a:rPr>
              <a:t>git</a:t>
            </a:r>
            <a:r>
              <a:rPr lang="en-US" sz="3100" b="1" dirty="0" smtClean="0">
                <a:latin typeface="Consolas" panose="020B0609020204030204" pitchFamily="49" charset="0"/>
              </a:rPr>
              <a:t> </a:t>
            </a:r>
            <a:r>
              <a:rPr lang="en-US" sz="3100" b="1" dirty="0" err="1" smtClean="0">
                <a:latin typeface="Consolas" panose="020B0609020204030204" pitchFamily="49" charset="0"/>
              </a:rPr>
              <a:t>init</a:t>
            </a:r>
            <a:r>
              <a:rPr lang="en-US" sz="3100" b="1" dirty="0" smtClean="0">
                <a:latin typeface="Consolas" panose="020B0609020204030204" pitchFamily="49" charset="0"/>
              </a:rPr>
              <a:t> </a:t>
            </a:r>
            <a:r>
              <a:rPr lang="en-US" sz="3100" dirty="0" smtClean="0"/>
              <a:t>: Initializes the current local directory/folder as a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repository</a:t>
            </a:r>
          </a:p>
          <a:p>
            <a:r>
              <a:rPr lang="en-US" sz="3100" b="1" dirty="0" err="1" smtClean="0">
                <a:latin typeface="Consolas" panose="020B0609020204030204" pitchFamily="49" charset="0"/>
              </a:rPr>
              <a:t>git</a:t>
            </a:r>
            <a:r>
              <a:rPr lang="en-US" sz="3100" b="1" dirty="0" smtClean="0">
                <a:latin typeface="Consolas" panose="020B0609020204030204" pitchFamily="49" charset="0"/>
              </a:rPr>
              <a:t> status </a:t>
            </a:r>
            <a:r>
              <a:rPr lang="en-US" sz="3100" dirty="0" smtClean="0"/>
              <a:t>: Displays the current status of files, such as, untracked file, new file, and so on. </a:t>
            </a:r>
          </a:p>
          <a:p>
            <a:r>
              <a:rPr lang="en-US" sz="3100" b="1" dirty="0" err="1" smtClean="0">
                <a:latin typeface="Consolas" panose="020B0609020204030204" pitchFamily="49" charset="0"/>
              </a:rPr>
              <a:t>git</a:t>
            </a:r>
            <a:r>
              <a:rPr lang="en-US" sz="3100" b="1" dirty="0" smtClean="0">
                <a:latin typeface="Consolas" panose="020B0609020204030204" pitchFamily="49" charset="0"/>
              </a:rPr>
              <a:t> add </a:t>
            </a:r>
            <a:r>
              <a:rPr lang="en-US" sz="3100" b="1" dirty="0" err="1" smtClean="0">
                <a:latin typeface="Consolas" panose="020B0609020204030204" pitchFamily="49" charset="0"/>
              </a:rPr>
              <a:t>filename.ext</a:t>
            </a:r>
            <a:r>
              <a:rPr lang="en-US" sz="3100" b="1" dirty="0" smtClean="0">
                <a:latin typeface="Consolas" panose="020B0609020204030204" pitchFamily="49" charset="0"/>
              </a:rPr>
              <a:t> OR </a:t>
            </a:r>
            <a:r>
              <a:rPr lang="en-US" sz="3100" b="1" dirty="0" err="1" smtClean="0">
                <a:latin typeface="Consolas" panose="020B0609020204030204" pitchFamily="49" charset="0"/>
              </a:rPr>
              <a:t>git</a:t>
            </a:r>
            <a:r>
              <a:rPr lang="en-US" sz="3100" b="1" dirty="0" smtClean="0">
                <a:latin typeface="Consolas" panose="020B0609020204030204" pitchFamily="49" charset="0"/>
              </a:rPr>
              <a:t> add . </a:t>
            </a:r>
            <a:r>
              <a:rPr lang="en-US" sz="3100" dirty="0" smtClean="0"/>
              <a:t>: Adds files in the local </a:t>
            </a:r>
            <a:r>
              <a:rPr lang="en-US" sz="3100" dirty="0" err="1" smtClean="0"/>
              <a:t>git</a:t>
            </a:r>
            <a:r>
              <a:rPr lang="en-US" sz="3100" dirty="0" smtClean="0"/>
              <a:t> repo, and stages them for commit</a:t>
            </a:r>
          </a:p>
          <a:p>
            <a:r>
              <a:rPr lang="en-US" sz="3100" b="1" dirty="0" err="1">
                <a:latin typeface="Consolas" panose="020B0609020204030204" pitchFamily="49" charset="0"/>
              </a:rPr>
              <a:t>g</a:t>
            </a:r>
            <a:r>
              <a:rPr lang="en-US" sz="3100" b="1" dirty="0" err="1" smtClean="0">
                <a:latin typeface="Consolas" panose="020B0609020204030204" pitchFamily="49" charset="0"/>
              </a:rPr>
              <a:t>it</a:t>
            </a:r>
            <a:r>
              <a:rPr lang="en-US" sz="3100" b="1" dirty="0" smtClean="0">
                <a:latin typeface="Consolas" panose="020B0609020204030204" pitchFamily="49" charset="0"/>
              </a:rPr>
              <a:t> reset HEAD </a:t>
            </a:r>
            <a:r>
              <a:rPr lang="en-US" sz="3100" b="1" dirty="0" err="1" smtClean="0">
                <a:latin typeface="Consolas" panose="020B0609020204030204" pitchFamily="49" charset="0"/>
              </a:rPr>
              <a:t>file.ext</a:t>
            </a:r>
            <a:r>
              <a:rPr lang="en-US" sz="3100" b="1" dirty="0" smtClean="0">
                <a:latin typeface="Consolas" panose="020B0609020204030204" pitchFamily="49" charset="0"/>
              </a:rPr>
              <a:t> </a:t>
            </a:r>
            <a:r>
              <a:rPr lang="en-US" sz="3100" dirty="0" smtClean="0"/>
              <a:t>: Removes files from stage</a:t>
            </a:r>
          </a:p>
          <a:p>
            <a:r>
              <a:rPr lang="en-US" sz="3100" b="1" dirty="0" err="1">
                <a:latin typeface="Consolas" panose="020B0609020204030204" pitchFamily="49" charset="0"/>
              </a:rPr>
              <a:t>g</a:t>
            </a:r>
            <a:r>
              <a:rPr lang="en-US" sz="3100" b="1" dirty="0" err="1" smtClean="0">
                <a:latin typeface="Consolas" panose="020B0609020204030204" pitchFamily="49" charset="0"/>
              </a:rPr>
              <a:t>it</a:t>
            </a:r>
            <a:r>
              <a:rPr lang="en-US" sz="3100" b="1" dirty="0" smtClean="0">
                <a:latin typeface="Consolas" panose="020B0609020204030204" pitchFamily="49" charset="0"/>
              </a:rPr>
              <a:t> commit –m “Commit Message”</a:t>
            </a:r>
            <a:r>
              <a:rPr lang="en-US" sz="3100" dirty="0" smtClean="0"/>
              <a:t> : Commits all the added files and makes it ready for pushing</a:t>
            </a:r>
          </a:p>
          <a:p>
            <a:r>
              <a:rPr lang="en-US" sz="3100" b="1" dirty="0" err="1">
                <a:latin typeface="Consolas" panose="020B0609020204030204" pitchFamily="49" charset="0"/>
              </a:rPr>
              <a:t>g</a:t>
            </a:r>
            <a:r>
              <a:rPr lang="en-US" sz="3100" b="1" dirty="0" err="1" smtClean="0">
                <a:latin typeface="Consolas" panose="020B0609020204030204" pitchFamily="49" charset="0"/>
              </a:rPr>
              <a:t>it</a:t>
            </a:r>
            <a:r>
              <a:rPr lang="en-US" sz="3100" b="1" dirty="0" smtClean="0">
                <a:latin typeface="Consolas" panose="020B0609020204030204" pitchFamily="49" charset="0"/>
              </a:rPr>
              <a:t> remote add origin URL</a:t>
            </a:r>
          </a:p>
          <a:p>
            <a:r>
              <a:rPr lang="en-US" sz="3100" b="1" dirty="0" err="1">
                <a:latin typeface="Consolas" panose="020B0609020204030204" pitchFamily="49" charset="0"/>
              </a:rPr>
              <a:t>g</a:t>
            </a:r>
            <a:r>
              <a:rPr lang="en-US" sz="3100" b="1" dirty="0" err="1" smtClean="0">
                <a:latin typeface="Consolas" panose="020B0609020204030204" pitchFamily="49" charset="0"/>
              </a:rPr>
              <a:t>it</a:t>
            </a:r>
            <a:r>
              <a:rPr lang="en-US" sz="3100" b="1" dirty="0" smtClean="0">
                <a:latin typeface="Consolas" panose="020B0609020204030204" pitchFamily="49" charset="0"/>
              </a:rPr>
              <a:t> remote –v : </a:t>
            </a:r>
            <a:r>
              <a:rPr lang="en-US" sz="3100" dirty="0"/>
              <a:t>Verifies remote</a:t>
            </a:r>
          </a:p>
          <a:p>
            <a:r>
              <a:rPr lang="en-US" sz="3100" b="1" dirty="0" err="1">
                <a:latin typeface="Consolas" panose="020B0609020204030204" pitchFamily="49" charset="0"/>
              </a:rPr>
              <a:t>g</a:t>
            </a:r>
            <a:r>
              <a:rPr lang="en-US" sz="3100" b="1" dirty="0" err="1" smtClean="0">
                <a:latin typeface="Consolas" panose="020B0609020204030204" pitchFamily="49" charset="0"/>
              </a:rPr>
              <a:t>it</a:t>
            </a:r>
            <a:r>
              <a:rPr lang="en-US" sz="3100" b="1" dirty="0" smtClean="0">
                <a:latin typeface="Consolas" panose="020B0609020204030204" pitchFamily="49" charset="0"/>
              </a:rPr>
              <a:t> push origin master : </a:t>
            </a:r>
            <a:r>
              <a:rPr lang="en-US" sz="3100" dirty="0"/>
              <a:t>Pushes Commits to </a:t>
            </a:r>
            <a:r>
              <a:rPr lang="en-US" sz="3100" dirty="0" smtClean="0"/>
              <a:t>Origin/master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In this session, we will go through the basics of </a:t>
            </a:r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and </a:t>
            </a:r>
            <a:r>
              <a:rPr kumimoji="1" lang="en-US" altLang="ja-JP" sz="3200" dirty="0" err="1" smtClean="0"/>
              <a:t>Github</a:t>
            </a:r>
            <a:r>
              <a:rPr kumimoji="1" lang="en-US" altLang="ja-JP" sz="3200" dirty="0" smtClean="0"/>
              <a:t> for version control, with the aim to help you all develop projects in groups</a:t>
            </a:r>
            <a:endParaRPr kumimoji="1" lang="en-US" altLang="ja-JP" sz="32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5400" dirty="0"/>
              <a:t>Welcome!</a:t>
            </a:r>
            <a:endParaRPr kumimoji="1" lang="ja-JP" altLang="en-US" sz="5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35"/>
    </mc:Choice>
    <mc:Fallback xmlns="">
      <p:transition advTm="273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14401" y="2237362"/>
            <a:ext cx="16196468" cy="6750995"/>
          </a:xfrm>
        </p:spPr>
        <p:txBody>
          <a:bodyPr/>
          <a:lstStyle/>
          <a:p>
            <a:r>
              <a:rPr lang="en-US" sz="3600" b="1" dirty="0" err="1">
                <a:latin typeface="Consolas" panose="020B0609020204030204" pitchFamily="49" charset="0"/>
              </a:rPr>
              <a:t>g</a:t>
            </a:r>
            <a:r>
              <a:rPr lang="en-US" sz="3600" b="1" dirty="0" err="1" smtClean="0">
                <a:latin typeface="Consolas" panose="020B0609020204030204" pitchFamily="49" charset="0"/>
              </a:rPr>
              <a:t>it</a:t>
            </a:r>
            <a:r>
              <a:rPr lang="en-US" sz="3600" b="1" dirty="0" smtClean="0">
                <a:latin typeface="Consolas" panose="020B0609020204030204" pitchFamily="49" charset="0"/>
              </a:rPr>
              <a:t> add –am “Commit Message” : </a:t>
            </a:r>
            <a:r>
              <a:rPr lang="en-US" sz="3600" dirty="0" smtClean="0">
                <a:latin typeface="Consolas" panose="020B0609020204030204" pitchFamily="49" charset="0"/>
              </a:rPr>
              <a:t>Add and commit in a single command</a:t>
            </a:r>
            <a:endParaRPr lang="en-US" sz="3600" b="1" dirty="0" smtClean="0">
              <a:latin typeface="Consolas" panose="020B0609020204030204" pitchFamily="49" charset="0"/>
            </a:endParaRPr>
          </a:p>
          <a:p>
            <a:r>
              <a:rPr lang="en-US" sz="3600" b="1" dirty="0" err="1" smtClean="0">
                <a:latin typeface="Consolas" panose="020B0609020204030204" pitchFamily="49" charset="0"/>
              </a:rPr>
              <a:t>git</a:t>
            </a:r>
            <a:r>
              <a:rPr lang="en-US" sz="3600" b="1" dirty="0" smtClean="0">
                <a:latin typeface="Consolas" panose="020B0609020204030204" pitchFamily="49" charset="0"/>
              </a:rPr>
              <a:t> </a:t>
            </a:r>
            <a:r>
              <a:rPr lang="en-US" sz="3600" b="1" dirty="0">
                <a:latin typeface="Consolas" panose="020B0609020204030204" pitchFamily="49" charset="0"/>
              </a:rPr>
              <a:t>clone </a:t>
            </a:r>
            <a:r>
              <a:rPr lang="en-US" sz="3600" b="1" dirty="0" smtClean="0">
                <a:latin typeface="Consolas" panose="020B0609020204030204" pitchFamily="49" charset="0"/>
              </a:rPr>
              <a:t>URL : </a:t>
            </a:r>
            <a:r>
              <a:rPr lang="en-US" sz="3600" dirty="0" smtClean="0">
                <a:latin typeface="Consolas" panose="020B0609020204030204" pitchFamily="49" charset="0"/>
              </a:rPr>
              <a:t>Clones repo from </a:t>
            </a:r>
            <a:r>
              <a:rPr lang="en-US" sz="3600" dirty="0" err="1" smtClean="0">
                <a:latin typeface="Consolas" panose="020B0609020204030204" pitchFamily="49" charset="0"/>
              </a:rPr>
              <a:t>Github</a:t>
            </a:r>
            <a:r>
              <a:rPr lang="en-US" sz="3600" dirty="0" smtClean="0">
                <a:latin typeface="Consolas" panose="020B0609020204030204" pitchFamily="49" charset="0"/>
              </a:rPr>
              <a:t> URL</a:t>
            </a:r>
            <a:endParaRPr lang="en-US" sz="3600" b="1" dirty="0">
              <a:latin typeface="Consolas" panose="020B0609020204030204" pitchFamily="49" charset="0"/>
            </a:endParaRPr>
          </a:p>
          <a:p>
            <a:r>
              <a:rPr lang="en-US" sz="3600" b="1" dirty="0" err="1" smtClean="0">
                <a:latin typeface="Consolas" panose="020B0609020204030204" pitchFamily="49" charset="0"/>
              </a:rPr>
              <a:t>git</a:t>
            </a:r>
            <a:r>
              <a:rPr lang="en-US" sz="3600" b="1" dirty="0" smtClean="0">
                <a:latin typeface="Consolas" panose="020B0609020204030204" pitchFamily="49" charset="0"/>
              </a:rPr>
              <a:t> pull</a:t>
            </a:r>
            <a:r>
              <a:rPr lang="en-US" sz="3600" dirty="0" smtClean="0">
                <a:latin typeface="Consolas" panose="020B0609020204030204" pitchFamily="49" charset="0"/>
              </a:rPr>
              <a:t> : Pulls master branch</a:t>
            </a:r>
            <a:endParaRPr lang="en-US" sz="3600" b="1" dirty="0">
              <a:latin typeface="Consolas" panose="020B0609020204030204" pitchFamily="49" charset="0"/>
            </a:endParaRPr>
          </a:p>
          <a:p>
            <a:r>
              <a:rPr lang="en-US" sz="3600" b="1" dirty="0" err="1" smtClean="0">
                <a:latin typeface="Consolas" panose="020B0609020204030204" pitchFamily="49" charset="0"/>
              </a:rPr>
              <a:t>git</a:t>
            </a:r>
            <a:r>
              <a:rPr lang="en-US" sz="3600" b="1" dirty="0" smtClean="0">
                <a:latin typeface="Consolas" panose="020B0609020204030204" pitchFamily="49" charset="0"/>
              </a:rPr>
              <a:t> stash</a:t>
            </a:r>
            <a:r>
              <a:rPr lang="en-US" sz="3600" dirty="0" smtClean="0">
                <a:latin typeface="Consolas" panose="020B0609020204030204" pitchFamily="49" charset="0"/>
              </a:rPr>
              <a:t> : Saves current working branch</a:t>
            </a:r>
            <a:endParaRPr lang="en-US" sz="3600" b="1" dirty="0">
              <a:latin typeface="Consolas" panose="020B0609020204030204" pitchFamily="49" charset="0"/>
            </a:endParaRPr>
          </a:p>
          <a:p>
            <a:r>
              <a:rPr lang="en-US" sz="3600" b="1" dirty="0" err="1" smtClean="0">
                <a:latin typeface="Consolas" panose="020B0609020204030204" pitchFamily="49" charset="0"/>
              </a:rPr>
              <a:t>git</a:t>
            </a:r>
            <a:r>
              <a:rPr lang="en-US" sz="3600" b="1" dirty="0" smtClean="0">
                <a:latin typeface="Consolas" panose="020B0609020204030204" pitchFamily="49" charset="0"/>
              </a:rPr>
              <a:t> </a:t>
            </a:r>
            <a:r>
              <a:rPr lang="en-US" sz="3600" b="1" dirty="0">
                <a:latin typeface="Consolas" panose="020B0609020204030204" pitchFamily="49" charset="0"/>
              </a:rPr>
              <a:t>stash </a:t>
            </a:r>
            <a:r>
              <a:rPr lang="en-US" sz="3600" b="1" dirty="0" smtClean="0">
                <a:latin typeface="Consolas" panose="020B0609020204030204" pitchFamily="49" charset="0"/>
              </a:rPr>
              <a:t>list</a:t>
            </a:r>
            <a:r>
              <a:rPr lang="en-US" sz="3600" dirty="0" smtClean="0">
                <a:latin typeface="Consolas" panose="020B0609020204030204" pitchFamily="49" charset="0"/>
              </a:rPr>
              <a:t> : Lists currently stashed works</a:t>
            </a:r>
            <a:endParaRPr lang="en-US" sz="3600" b="1" dirty="0">
              <a:latin typeface="Consolas" panose="020B0609020204030204" pitchFamily="49" charset="0"/>
            </a:endParaRPr>
          </a:p>
          <a:p>
            <a:r>
              <a:rPr lang="en-US" sz="3600" b="1" dirty="0" err="1" smtClean="0">
                <a:latin typeface="Consolas" panose="020B0609020204030204" pitchFamily="49" charset="0"/>
              </a:rPr>
              <a:t>git</a:t>
            </a:r>
            <a:r>
              <a:rPr lang="en-US" sz="3600" b="1" dirty="0" smtClean="0">
                <a:latin typeface="Consolas" panose="020B0609020204030204" pitchFamily="49" charset="0"/>
              </a:rPr>
              <a:t> </a:t>
            </a:r>
            <a:r>
              <a:rPr lang="en-US" sz="3600" b="1" dirty="0">
                <a:latin typeface="Consolas" panose="020B0609020204030204" pitchFamily="49" charset="0"/>
              </a:rPr>
              <a:t>stash apply </a:t>
            </a:r>
            <a:r>
              <a:rPr lang="en-US" sz="3600" dirty="0" smtClean="0">
                <a:latin typeface="Consolas" panose="020B0609020204030204" pitchFamily="49" charset="0"/>
              </a:rPr>
              <a:t>: Goes to a particular stashed state</a:t>
            </a:r>
          </a:p>
          <a:p>
            <a:r>
              <a:rPr lang="en-US" sz="3600" b="1" dirty="0" err="1">
                <a:latin typeface="Consolas" panose="020B0609020204030204" pitchFamily="49" charset="0"/>
              </a:rPr>
              <a:t>g</a:t>
            </a:r>
            <a:r>
              <a:rPr lang="en-US" sz="3600" b="1" dirty="0" err="1" smtClean="0">
                <a:latin typeface="Consolas" panose="020B0609020204030204" pitchFamily="49" charset="0"/>
              </a:rPr>
              <a:t>it</a:t>
            </a:r>
            <a:r>
              <a:rPr lang="en-US" sz="3600" b="1" dirty="0" smtClean="0">
                <a:latin typeface="Consolas" panose="020B0609020204030204" pitchFamily="49" charset="0"/>
              </a:rPr>
              <a:t> push : </a:t>
            </a:r>
            <a:r>
              <a:rPr lang="en-US" sz="3600" dirty="0" smtClean="0">
                <a:latin typeface="Consolas" panose="020B0609020204030204" pitchFamily="49" charset="0"/>
              </a:rPr>
              <a:t>pushes all commits to origin master</a:t>
            </a:r>
            <a:endParaRPr lang="en-US" sz="3600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: Branching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13" y="2217154"/>
            <a:ext cx="16658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Branching Explanation on Board – Master Branch</a:t>
            </a:r>
            <a:endParaRPr lang="en-US" sz="4400" dirty="0"/>
          </a:p>
        </p:txBody>
      </p:sp>
      <p:sp>
        <p:nvSpPr>
          <p:cNvPr id="7" name="Footer Placeholder 2"/>
          <p:cNvSpPr>
            <a:spLocks noGrp="1"/>
          </p:cNvSpPr>
          <p:nvPr>
            <p:ph type="body" sz="quarter" idx="12"/>
          </p:nvPr>
        </p:nvSpPr>
        <p:spPr>
          <a:xfrm>
            <a:off x="1170543" y="3384550"/>
            <a:ext cx="15981362" cy="5837238"/>
          </a:xfrm>
        </p:spPr>
        <p:txBody>
          <a:bodyPr>
            <a:noAutofit/>
          </a:bodyPr>
          <a:lstStyle/>
          <a:p>
            <a:r>
              <a:rPr lang="en-US" sz="3200" b="1" dirty="0" err="1"/>
              <a:t>g</a:t>
            </a:r>
            <a:r>
              <a:rPr lang="en-US" sz="3200" b="1" dirty="0" err="1" smtClean="0"/>
              <a:t>it</a:t>
            </a:r>
            <a:r>
              <a:rPr lang="en-US" sz="3200" b="1" dirty="0" smtClean="0"/>
              <a:t> branch </a:t>
            </a:r>
            <a:r>
              <a:rPr lang="en-US" sz="3200" dirty="0" smtClean="0"/>
              <a:t>: Shows all branches on local machine</a:t>
            </a:r>
          </a:p>
          <a:p>
            <a:r>
              <a:rPr lang="en-US" sz="3200" b="1" dirty="0" err="1"/>
              <a:t>g</a:t>
            </a:r>
            <a:r>
              <a:rPr lang="en-US" sz="3200" b="1" dirty="0" err="1" smtClean="0"/>
              <a:t>it</a:t>
            </a:r>
            <a:r>
              <a:rPr lang="en-US" sz="3200" b="1" dirty="0" smtClean="0"/>
              <a:t> branch </a:t>
            </a:r>
            <a:r>
              <a:rPr lang="en-US" sz="3200" b="1" dirty="0" err="1" smtClean="0"/>
              <a:t>branch_name</a:t>
            </a:r>
            <a:r>
              <a:rPr lang="en-US" sz="3200" b="1" dirty="0" smtClean="0"/>
              <a:t> </a:t>
            </a:r>
            <a:r>
              <a:rPr lang="en-US" sz="3200" dirty="0" smtClean="0"/>
              <a:t>: Add a new Branch</a:t>
            </a:r>
          </a:p>
          <a:p>
            <a:r>
              <a:rPr lang="en-US" sz="3200" b="1" dirty="0" err="1" smtClean="0"/>
              <a:t>git</a:t>
            </a:r>
            <a:r>
              <a:rPr lang="en-US" sz="3200" b="1" dirty="0" smtClean="0"/>
              <a:t> checkout –b </a:t>
            </a:r>
            <a:r>
              <a:rPr lang="en-US" sz="3200" b="1" dirty="0" err="1" smtClean="0"/>
              <a:t>branch_name</a:t>
            </a:r>
            <a:r>
              <a:rPr lang="en-US" sz="3200" b="1" dirty="0" smtClean="0"/>
              <a:t> </a:t>
            </a:r>
            <a:r>
              <a:rPr lang="en-US" sz="3200" dirty="0" smtClean="0"/>
              <a:t>: creates new branch and navigates to it</a:t>
            </a:r>
          </a:p>
          <a:p>
            <a:r>
              <a:rPr lang="en-US" sz="3200" b="1" dirty="0" err="1"/>
              <a:t>g</a:t>
            </a:r>
            <a:r>
              <a:rPr lang="en-US" sz="3200" b="1" dirty="0" err="1" smtClean="0"/>
              <a:t>it</a:t>
            </a:r>
            <a:r>
              <a:rPr lang="en-US" sz="3200" b="1" dirty="0" smtClean="0"/>
              <a:t> checkout </a:t>
            </a:r>
            <a:r>
              <a:rPr lang="en-US" sz="3200" b="1" dirty="0" err="1" smtClean="0"/>
              <a:t>branch_name</a:t>
            </a:r>
            <a:r>
              <a:rPr lang="en-US" sz="3200" b="1" dirty="0" smtClean="0"/>
              <a:t> </a:t>
            </a:r>
            <a:r>
              <a:rPr lang="en-US" sz="3200" dirty="0" smtClean="0"/>
              <a:t>: Navigates to a branch</a:t>
            </a:r>
          </a:p>
          <a:p>
            <a:r>
              <a:rPr lang="en-US" sz="3200" b="1" dirty="0" err="1"/>
              <a:t>g</a:t>
            </a:r>
            <a:r>
              <a:rPr lang="en-US" sz="3200" b="1" dirty="0" err="1" smtClean="0"/>
              <a:t>it</a:t>
            </a:r>
            <a:r>
              <a:rPr lang="en-US" sz="3200" b="1" dirty="0" smtClean="0"/>
              <a:t> push –u origin </a:t>
            </a:r>
            <a:r>
              <a:rPr lang="en-US" sz="3200" b="1" dirty="0" err="1" smtClean="0"/>
              <a:t>branch_name</a:t>
            </a:r>
            <a:r>
              <a:rPr lang="en-US" sz="3200" b="1" dirty="0" smtClean="0"/>
              <a:t> </a:t>
            </a:r>
            <a:r>
              <a:rPr lang="en-US" sz="3200" dirty="0" smtClean="0"/>
              <a:t>: Creates a branch in remote and pushes (used for first branch push)</a:t>
            </a:r>
          </a:p>
          <a:p>
            <a:r>
              <a:rPr lang="en-US" sz="3200" b="1" dirty="0" err="1"/>
              <a:t>g</a:t>
            </a:r>
            <a:r>
              <a:rPr lang="en-US" sz="3200" b="1" dirty="0" err="1" smtClean="0"/>
              <a:t>it</a:t>
            </a:r>
            <a:r>
              <a:rPr lang="en-US" sz="3200" b="1" dirty="0" smtClean="0"/>
              <a:t> push origin </a:t>
            </a:r>
            <a:r>
              <a:rPr lang="en-US" sz="3200" b="1" dirty="0" err="1" smtClean="0"/>
              <a:t>branch_name</a:t>
            </a:r>
            <a:r>
              <a:rPr lang="en-US" sz="3200" b="1" dirty="0" smtClean="0"/>
              <a:t> </a:t>
            </a:r>
            <a:r>
              <a:rPr lang="en-US" sz="3200" dirty="0" smtClean="0"/>
              <a:t>: Pushes a branch (used after first push)</a:t>
            </a:r>
          </a:p>
          <a:p>
            <a:r>
              <a:rPr lang="en-US" sz="3200" b="1" dirty="0" err="1"/>
              <a:t>g</a:t>
            </a:r>
            <a:r>
              <a:rPr lang="en-US" sz="3200" b="1" dirty="0" err="1" smtClean="0"/>
              <a:t>it</a:t>
            </a:r>
            <a:r>
              <a:rPr lang="en-US" sz="3200" b="1" dirty="0" smtClean="0"/>
              <a:t> merge </a:t>
            </a:r>
            <a:r>
              <a:rPr lang="en-US" sz="3200" b="1" dirty="0" err="1" smtClean="0"/>
              <a:t>branch_name</a:t>
            </a:r>
            <a:r>
              <a:rPr lang="en-US" sz="3200" b="1" dirty="0" smtClean="0"/>
              <a:t> </a:t>
            </a:r>
            <a:r>
              <a:rPr lang="en-US" sz="3200" dirty="0" smtClean="0"/>
              <a:t>: Merges a branch into currently checked out branch (usually Merging into Master)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09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into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83" y="2083078"/>
            <a:ext cx="7062281" cy="70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18" y="2431915"/>
            <a:ext cx="11345956" cy="60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a branch from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11677" y="2295728"/>
            <a:ext cx="16099191" cy="6634263"/>
          </a:xfrm>
        </p:spPr>
        <p:txBody>
          <a:bodyPr/>
          <a:lstStyle/>
          <a:p>
            <a:r>
              <a:rPr lang="en-US" sz="3600" dirty="0" smtClean="0"/>
              <a:t>Note that </a:t>
            </a:r>
            <a:r>
              <a:rPr lang="en-US" sz="3600" b="1" dirty="0" err="1" smtClean="0">
                <a:latin typeface="Consolas" panose="020B0609020204030204" pitchFamily="49" charset="0"/>
              </a:rPr>
              <a:t>git</a:t>
            </a:r>
            <a:r>
              <a:rPr lang="en-US" sz="3600" b="1" dirty="0" smtClean="0">
                <a:latin typeface="Consolas" panose="020B0609020204030204" pitchFamily="49" charset="0"/>
              </a:rPr>
              <a:t> pull</a:t>
            </a:r>
            <a:r>
              <a:rPr lang="en-US" sz="3600" dirty="0" smtClean="0"/>
              <a:t> downloads/pulls the </a:t>
            </a:r>
            <a:r>
              <a:rPr lang="en-US" sz="3600" dirty="0" smtClean="0">
                <a:latin typeface="Consolas" panose="020B0609020204030204" pitchFamily="49" charset="0"/>
              </a:rPr>
              <a:t>master</a:t>
            </a:r>
            <a:r>
              <a:rPr lang="en-US" sz="3600" dirty="0" smtClean="0"/>
              <a:t> branch</a:t>
            </a:r>
          </a:p>
          <a:p>
            <a:r>
              <a:rPr lang="en-US" sz="3600" b="1" dirty="0" err="1">
                <a:latin typeface="Consolas" panose="020B0609020204030204" pitchFamily="49" charset="0"/>
              </a:rPr>
              <a:t>g</a:t>
            </a:r>
            <a:r>
              <a:rPr lang="en-US" sz="3600" b="1" dirty="0" err="1" smtClean="0">
                <a:latin typeface="Consolas" panose="020B0609020204030204" pitchFamily="49" charset="0"/>
              </a:rPr>
              <a:t>it</a:t>
            </a:r>
            <a:r>
              <a:rPr lang="en-US" sz="3600" b="1" dirty="0" smtClean="0">
                <a:latin typeface="Consolas" panose="020B0609020204030204" pitchFamily="49" charset="0"/>
              </a:rPr>
              <a:t> checkout –b </a:t>
            </a:r>
            <a:r>
              <a:rPr lang="en-US" sz="3600" b="1" dirty="0" err="1" smtClean="0">
                <a:latin typeface="Consolas" panose="020B0609020204030204" pitchFamily="49" charset="0"/>
              </a:rPr>
              <a:t>desired_branch_name</a:t>
            </a:r>
            <a:r>
              <a:rPr lang="en-US" sz="3600" b="1" dirty="0" smtClean="0">
                <a:latin typeface="Consolas" panose="020B0609020204030204" pitchFamily="49" charset="0"/>
              </a:rPr>
              <a:t> origin/</a:t>
            </a:r>
            <a:r>
              <a:rPr lang="en-US" sz="3600" b="1" dirty="0" err="1" smtClean="0">
                <a:latin typeface="Consolas" panose="020B0609020204030204" pitchFamily="49" charset="0"/>
              </a:rPr>
              <a:t>branch_name_on_github</a:t>
            </a:r>
            <a:endParaRPr lang="en-US" sz="3600" b="1" dirty="0" smtClean="0">
              <a:latin typeface="Consolas" panose="020B0609020204030204" pitchFamily="49" charset="0"/>
            </a:endParaRPr>
          </a:p>
          <a:p>
            <a:r>
              <a:rPr lang="en-US" sz="3600" b="1" dirty="0" smtClean="0">
                <a:latin typeface="Consolas" panose="020B0609020204030204" pitchFamily="49" charset="0"/>
              </a:rPr>
              <a:t>BUT</a:t>
            </a:r>
          </a:p>
          <a:p>
            <a:r>
              <a:rPr lang="en-US" sz="3600" b="1" dirty="0" err="1">
                <a:latin typeface="Consolas" panose="020B0609020204030204" pitchFamily="49" charset="0"/>
              </a:rPr>
              <a:t>g</a:t>
            </a:r>
            <a:r>
              <a:rPr lang="en-US" sz="3600" b="1" dirty="0" err="1" smtClean="0">
                <a:latin typeface="Consolas" panose="020B0609020204030204" pitchFamily="49" charset="0"/>
              </a:rPr>
              <a:t>it</a:t>
            </a:r>
            <a:r>
              <a:rPr lang="en-US" sz="3600" b="1" dirty="0" smtClean="0">
                <a:latin typeface="Consolas" panose="020B0609020204030204" pitchFamily="49" charset="0"/>
              </a:rPr>
              <a:t> fetch OR </a:t>
            </a:r>
            <a:r>
              <a:rPr lang="en-US" sz="3600" b="1" dirty="0" err="1" smtClean="0">
                <a:latin typeface="Consolas" panose="020B0609020204030204" pitchFamily="49" charset="0"/>
              </a:rPr>
              <a:t>git</a:t>
            </a:r>
            <a:r>
              <a:rPr lang="en-US" sz="3600" b="1" dirty="0" smtClean="0">
                <a:latin typeface="Consolas" panose="020B0609020204030204" pitchFamily="49" charset="0"/>
              </a:rPr>
              <a:t> fetch </a:t>
            </a:r>
            <a:r>
              <a:rPr lang="en-US" sz="3600" b="1" dirty="0" err="1" smtClean="0">
                <a:latin typeface="Consolas" panose="020B0609020204030204" pitchFamily="49" charset="0"/>
              </a:rPr>
              <a:t>a_particular_branch</a:t>
            </a:r>
            <a:r>
              <a:rPr lang="en-US" sz="3600" b="1" dirty="0" smtClean="0"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</a:rPr>
              <a:t>first</a:t>
            </a:r>
            <a:endParaRPr lang="en-US" sz="3600" b="1" dirty="0" smtClean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412460" y="4394881"/>
            <a:ext cx="13404714" cy="4904762"/>
          </a:xfrm>
        </p:spPr>
        <p:txBody>
          <a:bodyPr/>
          <a:lstStyle/>
          <a:p>
            <a:r>
              <a:rPr kumimoji="1" lang="en-US" altLang="ja-JP" sz="4800" dirty="0" smtClean="0"/>
              <a:t>Theory &amp; Practice sometimes clash. And when that happens, Theory loses. Every Single time.</a:t>
            </a:r>
          </a:p>
          <a:p>
            <a:r>
              <a:rPr kumimoji="1" lang="en-US" altLang="ja-JP" sz="4800" dirty="0" smtClean="0"/>
              <a:t>- Linus Torvalds</a:t>
            </a:r>
            <a:endParaRPr kumimoji="1" lang="ja-JP" altLang="en-US" sz="4800" dirty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b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4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68"/>
    </mc:Choice>
    <mc:Fallback xmlns="">
      <p:transition advTm="256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315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sz="4000" dirty="0" smtClean="0"/>
              <a:t>Theory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4000" dirty="0" smtClean="0"/>
              <a:t>Demo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sz="4000" dirty="0" smtClean="0"/>
              <a:t>Hands-on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58"/>
    </mc:Choice>
    <mc:Fallback xmlns="">
      <p:transition advTm="70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Before Starting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3300846" y="3471444"/>
            <a:ext cx="11939154" cy="1225797"/>
          </a:xfrm>
        </p:spPr>
        <p:txBody>
          <a:bodyPr/>
          <a:lstStyle/>
          <a:p>
            <a:r>
              <a:rPr kumimoji="1" lang="en-US" altLang="ja-JP" sz="4000" dirty="0" smtClean="0"/>
              <a:t>Recollect Programming</a:t>
            </a:r>
            <a:endParaRPr kumimoji="1" lang="ja-JP" altLang="en-US" sz="40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sz="4000" dirty="0" smtClean="0"/>
              <a:t>Sense of Teamwork, and Dedication</a:t>
            </a:r>
            <a:endParaRPr kumimoji="1" lang="ja-JP" altLang="en-US" sz="4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z="4000" dirty="0" smtClean="0"/>
              <a:t>Basic Linux Terminal Commands</a:t>
            </a:r>
            <a:endParaRPr kumimoji="1" lang="ja-JP" altLang="en-US" sz="4000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68"/>
    </mc:Choice>
    <mc:Fallback xmlns="">
      <p:transition advTm="45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sz="7200" dirty="0" smtClean="0"/>
              <a:t>…And ask yourself, “How do Developers work in Teams?”</a:t>
            </a:r>
            <a:endParaRPr lang="en-US" altLang="ja-JP" sz="7200" dirty="0"/>
          </a:p>
        </p:txBody>
      </p:sp>
    </p:spTree>
    <p:extLst>
      <p:ext uri="{BB962C8B-B14F-4D97-AF65-F5344CB8AC3E}">
        <p14:creationId xmlns:p14="http://schemas.microsoft.com/office/powerpoint/2010/main" val="19426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58"/>
    </mc:Choice>
    <mc:Fallback xmlns="">
      <p:transition advTm="455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2332434" y="2548647"/>
            <a:ext cx="13623132" cy="4461866"/>
          </a:xfrm>
        </p:spPr>
        <p:txBody>
          <a:bodyPr/>
          <a:lstStyle/>
          <a:p>
            <a:r>
              <a:rPr lang="en-US" altLang="ja-JP" sz="7200" dirty="0" smtClean="0"/>
              <a:t>“If you ever talk to a Programmer, you’ll find they know their tools like an artist knows their paint brushes”</a:t>
            </a:r>
            <a:endParaRPr lang="en-US" altLang="ja-JP" sz="7200" dirty="0"/>
          </a:p>
        </p:txBody>
      </p:sp>
    </p:spTree>
    <p:extLst>
      <p:ext uri="{BB962C8B-B14F-4D97-AF65-F5344CB8AC3E}">
        <p14:creationId xmlns:p14="http://schemas.microsoft.com/office/powerpoint/2010/main" val="40704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58"/>
    </mc:Choice>
    <mc:Fallback xmlns="">
      <p:transition advTm="455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 smtClean="0"/>
              <a:t>GitHub to a Developer, is like Instagram for a Photographer</a:t>
            </a:r>
          </a:p>
          <a:p>
            <a:pPr marL="571500" indent="-571500">
              <a:buFontTx/>
              <a:buChar char="-"/>
            </a:pPr>
            <a:r>
              <a:rPr lang="en-US" sz="4800" dirty="0" err="1" smtClean="0"/>
              <a:t>Shubham</a:t>
            </a:r>
            <a:r>
              <a:rPr lang="en-US" sz="4800" dirty="0" smtClean="0"/>
              <a:t> </a:t>
            </a:r>
            <a:r>
              <a:rPr lang="en-US" sz="4800" dirty="0" err="1" smtClean="0"/>
              <a:t>Gautam</a:t>
            </a:r>
            <a:endParaRPr lang="en-US" sz="4800" dirty="0" smtClean="0"/>
          </a:p>
          <a:p>
            <a:pPr marL="571500" indent="-571500">
              <a:buFontTx/>
              <a:buChar char="-"/>
            </a:pPr>
            <a:endParaRPr lang="en-US" sz="4800" dirty="0"/>
          </a:p>
          <a:p>
            <a:pPr marL="571500" indent="-571500">
              <a:buFontTx/>
              <a:buChar char="-"/>
            </a:pPr>
            <a:r>
              <a:rPr lang="en-US" sz="4800" dirty="0" smtClean="0"/>
              <a:t>It is like a group chat of codes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582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22095" y="2101174"/>
            <a:ext cx="13643811" cy="680936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Software </a:t>
            </a:r>
            <a:r>
              <a:rPr lang="en-US" sz="3600" dirty="0"/>
              <a:t>tools that help a software team manage changes to source code over time. 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K</a:t>
            </a:r>
            <a:r>
              <a:rPr lang="en-US" sz="3600" dirty="0" smtClean="0"/>
              <a:t>eeps </a:t>
            </a:r>
            <a:r>
              <a:rPr lang="en-US" sz="3600" dirty="0"/>
              <a:t>track of every modification to the </a:t>
            </a:r>
            <a:r>
              <a:rPr lang="en-US" sz="3600" dirty="0" smtClean="0"/>
              <a:t>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a mistake is made, developers can turn back the clock and compare earlier versions of the code to help fix the mistake while minimizing disruption to all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6252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221288" y="4698913"/>
            <a:ext cx="7484301" cy="510656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Central copy in a server – Programmers commit their code changes to that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 Programmers see the change, and pull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Pull -&gt; Change -&gt; Commit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Disadvantages: Commit seen by every one, slow to commit (requires connection every time)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542816" y="4701002"/>
            <a:ext cx="7484301" cy="461809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Programmer can clone a central repository (full history can be cloned)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Advantages over Centralized Version Control – you can commit, and branch on local machine, without interacting with the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Pull -&gt; Change -&gt; Add -&gt; Commit (multiple) -&gt; Push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 Blue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20BFE4"/>
      </a:accent1>
      <a:accent2>
        <a:srgbClr val="19AED1"/>
      </a:accent2>
      <a:accent3>
        <a:srgbClr val="169BBA"/>
      </a:accent3>
      <a:accent4>
        <a:srgbClr val="13839D"/>
      </a:accent4>
      <a:accent5>
        <a:srgbClr val="106C82"/>
      </a:accent5>
      <a:accent6>
        <a:srgbClr val="0D5667"/>
      </a:accent6>
      <a:hlink>
        <a:srgbClr val="20BFE4"/>
      </a:hlink>
      <a:folHlink>
        <a:srgbClr val="1383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7581</TotalTime>
  <Words>965</Words>
  <Application>Microsoft Office PowerPoint</Application>
  <PresentationFormat>Custom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ＭＳ Ｐゴシック</vt:lpstr>
      <vt:lpstr>Arial</vt:lpstr>
      <vt:lpstr>Calibri</vt:lpstr>
      <vt:lpstr>Consolas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Git and Github</vt:lpstr>
      <vt:lpstr>PowerPoint Presentation</vt:lpstr>
      <vt:lpstr>Outline</vt:lpstr>
      <vt:lpstr>Before Starting</vt:lpstr>
      <vt:lpstr>PowerPoint Presentation</vt:lpstr>
      <vt:lpstr>PowerPoint Presentation</vt:lpstr>
      <vt:lpstr>PowerPoint Presentation</vt:lpstr>
      <vt:lpstr>Version Control System</vt:lpstr>
      <vt:lpstr>Types of Version Control</vt:lpstr>
      <vt:lpstr>Examples</vt:lpstr>
      <vt:lpstr>Git and Github</vt:lpstr>
      <vt:lpstr>A bit of History</vt:lpstr>
      <vt:lpstr>Statistics</vt:lpstr>
      <vt:lpstr>PowerPoint Presentation</vt:lpstr>
      <vt:lpstr>Benefits of using Git</vt:lpstr>
      <vt:lpstr>PowerPoint Presentation</vt:lpstr>
      <vt:lpstr>Git Bash Commands</vt:lpstr>
      <vt:lpstr>Git Configuration</vt:lpstr>
      <vt:lpstr>Git Commands</vt:lpstr>
      <vt:lpstr>Git Commands</vt:lpstr>
      <vt:lpstr>Git Commands : Branching</vt:lpstr>
      <vt:lpstr>Merging into Master</vt:lpstr>
      <vt:lpstr>Merge Conflicts</vt:lpstr>
      <vt:lpstr>Pulling a branch from Repo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Khushwanth</cp:lastModifiedBy>
  <cp:revision>489</cp:revision>
  <dcterms:created xsi:type="dcterms:W3CDTF">2015-08-02T15:43:04Z</dcterms:created>
  <dcterms:modified xsi:type="dcterms:W3CDTF">2018-09-27T17:53:50Z</dcterms:modified>
</cp:coreProperties>
</file>