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1" r:id="rId4"/>
    <p:sldId id="282" r:id="rId5"/>
    <p:sldId id="283" r:id="rId6"/>
    <p:sldId id="258" r:id="rId7"/>
    <p:sldId id="284" r:id="rId8"/>
    <p:sldId id="257" r:id="rId9"/>
    <p:sldId id="259" r:id="rId10"/>
    <p:sldId id="260" r:id="rId11"/>
    <p:sldId id="262" r:id="rId12"/>
    <p:sldId id="264" r:id="rId13"/>
    <p:sldId id="261" r:id="rId14"/>
    <p:sldId id="263" r:id="rId15"/>
    <p:sldId id="285" r:id="rId16"/>
    <p:sldId id="265" r:id="rId17"/>
    <p:sldId id="266" r:id="rId18"/>
    <p:sldId id="267" r:id="rId19"/>
    <p:sldId id="268" r:id="rId20"/>
    <p:sldId id="269" r:id="rId21"/>
    <p:sldId id="286" r:id="rId22"/>
    <p:sldId id="270" r:id="rId23"/>
    <p:sldId id="271" r:id="rId24"/>
    <p:sldId id="272" r:id="rId25"/>
    <p:sldId id="273" r:id="rId26"/>
    <p:sldId id="274" r:id="rId27"/>
    <p:sldId id="275" r:id="rId28"/>
    <p:sldId id="276" r:id="rId29"/>
    <p:sldId id="277" r:id="rId30"/>
    <p:sldId id="278"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2" d="100"/>
          <a:sy n="72" d="100"/>
        </p:scale>
        <p:origin x="-688" y="-5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 Id="rId38"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A32AE60-52C0-4C31-9638-C34A6DEB5272}" type="datetimeFigureOut">
              <a:rPr lang="en-AU" smtClean="0"/>
              <a:t>22/08/2017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75823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A32AE60-52C0-4C31-9638-C34A6DEB5272}" type="datetimeFigureOut">
              <a:rPr lang="en-AU" smtClean="0"/>
              <a:t>22/08/2017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5322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A32AE60-52C0-4C31-9638-C34A6DEB5272}" type="datetimeFigureOut">
              <a:rPr lang="en-AU" smtClean="0"/>
              <a:t>22/08/2017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103024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A32AE60-52C0-4C31-9638-C34A6DEB5272}" type="datetimeFigureOut">
              <a:rPr lang="en-AU" smtClean="0"/>
              <a:t>22/08/2017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231191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32AE60-52C0-4C31-9638-C34A6DEB5272}" type="datetimeFigureOut">
              <a:rPr lang="en-AU" smtClean="0"/>
              <a:t>22/08/2017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3847160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A32AE60-52C0-4C31-9638-C34A6DEB5272}" type="datetimeFigureOut">
              <a:rPr lang="en-AU" smtClean="0"/>
              <a:t>22/08/2017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21785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A32AE60-52C0-4C31-9638-C34A6DEB5272}" type="datetimeFigureOut">
              <a:rPr lang="en-AU" smtClean="0"/>
              <a:t>22/08/2017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51324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A32AE60-52C0-4C31-9638-C34A6DEB5272}" type="datetimeFigureOut">
              <a:rPr lang="en-AU" smtClean="0"/>
              <a:t>22/08/2017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401496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2AE60-52C0-4C31-9638-C34A6DEB5272}" type="datetimeFigureOut">
              <a:rPr lang="en-AU" smtClean="0"/>
              <a:t>22/08/2017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392129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32AE60-52C0-4C31-9638-C34A6DEB5272}" type="datetimeFigureOut">
              <a:rPr lang="en-AU" smtClean="0"/>
              <a:t>22/08/2017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137700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32AE60-52C0-4C31-9638-C34A6DEB5272}" type="datetimeFigureOut">
              <a:rPr lang="en-AU" smtClean="0"/>
              <a:t>22/08/2017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689DBDE-C0BB-4721-AB8B-1364B5B841EA}" type="slidenum">
              <a:rPr lang="en-AU" smtClean="0"/>
              <a:t>‹#›</a:t>
            </a:fld>
            <a:endParaRPr lang="en-AU"/>
          </a:p>
        </p:txBody>
      </p:sp>
    </p:spTree>
    <p:extLst>
      <p:ext uri="{BB962C8B-B14F-4D97-AF65-F5344CB8AC3E}">
        <p14:creationId xmlns:p14="http://schemas.microsoft.com/office/powerpoint/2010/main" val="39526020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2AE60-52C0-4C31-9638-C34A6DEB5272}" type="datetimeFigureOut">
              <a:rPr lang="en-AU" smtClean="0"/>
              <a:t>22/08/2017</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9DBDE-C0BB-4721-AB8B-1364B5B841EA}" type="slidenum">
              <a:rPr lang="en-AU" smtClean="0"/>
              <a:t>‹#›</a:t>
            </a:fld>
            <a:endParaRPr lang="en-AU" dirty="0"/>
          </a:p>
        </p:txBody>
      </p:sp>
      <p:pic>
        <p:nvPicPr>
          <p:cNvPr id="7" name="Picture 6" descr="smartcity-wide-larg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5400000">
            <a:off x="10339762" y="1307698"/>
            <a:ext cx="2963581" cy="740895"/>
          </a:xfrm>
          <a:prstGeom prst="rect">
            <a:avLst/>
          </a:prstGeom>
        </p:spPr>
      </p:pic>
    </p:spTree>
    <p:extLst>
      <p:ext uri="{BB962C8B-B14F-4D97-AF65-F5344CB8AC3E}">
        <p14:creationId xmlns:p14="http://schemas.microsoft.com/office/powerpoint/2010/main" val="173798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martcity-wide-lar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286"/>
            <a:ext cx="11793832" cy="2962514"/>
          </a:xfrm>
          <a:prstGeom prst="rect">
            <a:avLst/>
          </a:prstGeom>
        </p:spPr>
      </p:pic>
      <p:sp>
        <p:nvSpPr>
          <p:cNvPr id="9" name="Rectangle 8"/>
          <p:cNvSpPr/>
          <p:nvPr/>
        </p:nvSpPr>
        <p:spPr>
          <a:xfrm>
            <a:off x="11479613" y="113961"/>
            <a:ext cx="712387" cy="3131118"/>
          </a:xfrm>
          <a:prstGeom prst="rect">
            <a:avLst/>
          </a:prstGeom>
          <a:solidFill>
            <a:schemeClr val="bg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ln>
                <a:solidFill>
                  <a:srgbClr val="FFFFFF"/>
                </a:solidFill>
              </a:ln>
              <a:solidFill>
                <a:srgbClr val="FFFFFF"/>
              </a:solidFill>
            </a:endParaRPr>
          </a:p>
        </p:txBody>
      </p:sp>
      <p:sp>
        <p:nvSpPr>
          <p:cNvPr id="10" name="TextBox 9"/>
          <p:cNvSpPr txBox="1"/>
          <p:nvPr/>
        </p:nvSpPr>
        <p:spPr>
          <a:xfrm>
            <a:off x="4836092" y="4183990"/>
            <a:ext cx="6350424" cy="1774845"/>
          </a:xfrm>
          <a:prstGeom prst="rect">
            <a:avLst/>
          </a:prstGeom>
          <a:noFill/>
        </p:spPr>
        <p:txBody>
          <a:bodyPr wrap="square" rtlCol="0">
            <a:spAutoFit/>
          </a:bodyPr>
          <a:lstStyle/>
          <a:p>
            <a:pPr algn="r">
              <a:lnSpc>
                <a:spcPct val="60000"/>
              </a:lnSpc>
            </a:pPr>
            <a:r>
              <a:rPr lang="en-US" sz="2000" b="1" dirty="0" smtClean="0">
                <a:solidFill>
                  <a:schemeClr val="tx1">
                    <a:lumMod val="75000"/>
                    <a:lumOff val="25000"/>
                  </a:schemeClr>
                </a:solidFill>
                <a:latin typeface="Century Gothic"/>
                <a:cs typeface="Century Gothic"/>
              </a:rPr>
              <a:t>Lee </a:t>
            </a:r>
            <a:r>
              <a:rPr lang="en-US" sz="2000" b="1" dirty="0">
                <a:solidFill>
                  <a:schemeClr val="tx1">
                    <a:lumMod val="75000"/>
                    <a:lumOff val="25000"/>
                  </a:schemeClr>
                </a:solidFill>
                <a:latin typeface="Century Gothic"/>
                <a:cs typeface="Century Gothic"/>
              </a:rPr>
              <a:t>Sutton</a:t>
            </a:r>
          </a:p>
          <a:p>
            <a:pPr algn="r">
              <a:lnSpc>
                <a:spcPct val="60000"/>
              </a:lnSpc>
            </a:pPr>
            <a:endParaRPr lang="en-US" sz="2000" b="1" dirty="0">
              <a:solidFill>
                <a:schemeClr val="tx1">
                  <a:lumMod val="75000"/>
                  <a:lumOff val="25000"/>
                </a:schemeClr>
              </a:solidFill>
              <a:latin typeface="Century Gothic"/>
              <a:cs typeface="Century Gothic"/>
            </a:endParaRPr>
          </a:p>
          <a:p>
            <a:pPr algn="r">
              <a:lnSpc>
                <a:spcPct val="60000"/>
              </a:lnSpc>
            </a:pPr>
            <a:r>
              <a:rPr lang="en-US" sz="2000" b="1" dirty="0">
                <a:solidFill>
                  <a:schemeClr val="tx1">
                    <a:lumMod val="75000"/>
                    <a:lumOff val="25000"/>
                  </a:schemeClr>
                </a:solidFill>
                <a:latin typeface="Century Gothic"/>
                <a:cs typeface="Century Gothic"/>
              </a:rPr>
              <a:t>Maxwell Sawyer</a:t>
            </a:r>
          </a:p>
          <a:p>
            <a:pPr algn="r">
              <a:lnSpc>
                <a:spcPct val="60000"/>
              </a:lnSpc>
            </a:pPr>
            <a:endParaRPr lang="en-US" sz="2000" b="1" dirty="0">
              <a:solidFill>
                <a:schemeClr val="tx1">
                  <a:lumMod val="75000"/>
                  <a:lumOff val="25000"/>
                </a:schemeClr>
              </a:solidFill>
              <a:latin typeface="Century Gothic"/>
              <a:cs typeface="Century Gothic"/>
            </a:endParaRPr>
          </a:p>
          <a:p>
            <a:pPr algn="r">
              <a:lnSpc>
                <a:spcPct val="60000"/>
              </a:lnSpc>
            </a:pPr>
            <a:r>
              <a:rPr lang="en-US" sz="2000" b="1" dirty="0">
                <a:solidFill>
                  <a:schemeClr val="tx1">
                    <a:lumMod val="75000"/>
                    <a:lumOff val="25000"/>
                  </a:schemeClr>
                </a:solidFill>
                <a:latin typeface="Century Gothic"/>
                <a:cs typeface="Century Gothic"/>
              </a:rPr>
              <a:t>Emily Cowan</a:t>
            </a:r>
          </a:p>
          <a:p>
            <a:pPr algn="r">
              <a:lnSpc>
                <a:spcPct val="60000"/>
              </a:lnSpc>
            </a:pPr>
            <a:endParaRPr lang="en-US" sz="2000" b="1" dirty="0">
              <a:solidFill>
                <a:schemeClr val="tx1">
                  <a:lumMod val="75000"/>
                  <a:lumOff val="25000"/>
                </a:schemeClr>
              </a:solidFill>
              <a:latin typeface="Century Gothic"/>
              <a:cs typeface="Century Gothic"/>
            </a:endParaRPr>
          </a:p>
          <a:p>
            <a:pPr algn="r">
              <a:lnSpc>
                <a:spcPct val="60000"/>
              </a:lnSpc>
            </a:pPr>
            <a:r>
              <a:rPr lang="en-US" sz="2000" b="1" dirty="0">
                <a:solidFill>
                  <a:schemeClr val="tx1">
                    <a:lumMod val="75000"/>
                    <a:lumOff val="25000"/>
                  </a:schemeClr>
                </a:solidFill>
                <a:latin typeface="Century Gothic"/>
                <a:cs typeface="Century Gothic"/>
              </a:rPr>
              <a:t>George Hawkins</a:t>
            </a:r>
          </a:p>
          <a:p>
            <a:pPr algn="r">
              <a:lnSpc>
                <a:spcPct val="60000"/>
              </a:lnSpc>
            </a:pPr>
            <a:endParaRPr lang="en-US" sz="2000" b="1" dirty="0">
              <a:solidFill>
                <a:schemeClr val="tx1">
                  <a:lumMod val="75000"/>
                  <a:lumOff val="25000"/>
                </a:schemeClr>
              </a:solidFill>
              <a:latin typeface="Century Gothic"/>
              <a:cs typeface="Century Gothic"/>
            </a:endParaRPr>
          </a:p>
          <a:p>
            <a:pPr algn="r">
              <a:lnSpc>
                <a:spcPct val="60000"/>
              </a:lnSpc>
            </a:pPr>
            <a:r>
              <a:rPr lang="en-US" sz="2000" b="1" dirty="0">
                <a:solidFill>
                  <a:schemeClr val="tx1">
                    <a:lumMod val="75000"/>
                    <a:lumOff val="25000"/>
                  </a:schemeClr>
                </a:solidFill>
                <a:latin typeface="Century Gothic"/>
                <a:cs typeface="Century Gothic"/>
              </a:rPr>
              <a:t>Kyle Thacker</a:t>
            </a:r>
          </a:p>
        </p:txBody>
      </p:sp>
    </p:spTree>
    <p:extLst>
      <p:ext uri="{BB962C8B-B14F-4D97-AF65-F5344CB8AC3E}">
        <p14:creationId xmlns:p14="http://schemas.microsoft.com/office/powerpoint/2010/main" val="2312603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View relevant information about a place or event</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user, I would like to be able to view information about places and events e.g. location, opening hours, description.</a:t>
            </a:r>
            <a:endParaRPr lang="en-AU" sz="2400" dirty="0">
              <a:solidFill>
                <a:schemeClr val="tx1"/>
              </a:solidFill>
            </a:endParaRP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p>
          <a:p>
            <a:pPr marL="285750" indent="-285750" fontAlgn="t">
              <a:buFontTx/>
              <a:buChar char="-"/>
            </a:pPr>
            <a:r>
              <a:rPr lang="en-US" dirty="0">
                <a:solidFill>
                  <a:schemeClr val="tx1"/>
                </a:solidFill>
              </a:rPr>
              <a:t>Information can be accessed easily</a:t>
            </a:r>
          </a:p>
          <a:p>
            <a:pPr marL="285750" indent="-285750" fontAlgn="t">
              <a:buFontTx/>
              <a:buChar char="-"/>
            </a:pPr>
            <a:r>
              <a:rPr lang="en-US" dirty="0">
                <a:solidFill>
                  <a:schemeClr val="tx1"/>
                </a:solidFill>
              </a:rPr>
              <a:t>Information is presented in a neat form</a:t>
            </a:r>
          </a:p>
          <a:p>
            <a:pPr marL="285750" indent="-285750" fontAlgn="t">
              <a:buFontTx/>
              <a:buChar char="-"/>
            </a:pPr>
            <a:r>
              <a:rPr lang="en-US" dirty="0">
                <a:solidFill>
                  <a:schemeClr val="tx1"/>
                </a:solidFill>
              </a:rPr>
              <a:t>Information can be added, edited, and removed</a:t>
            </a:r>
          </a:p>
          <a:p>
            <a:pPr marL="285750" indent="-285750" fontAlgn="t">
              <a:buFontTx/>
              <a:buChar char="-"/>
            </a:pPr>
            <a:r>
              <a:rPr lang="en-US" dirty="0">
                <a:solidFill>
                  <a:schemeClr val="tx1"/>
                </a:solidFill>
              </a:rPr>
              <a:t>Unit test</a:t>
            </a: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This includes the types of additional information that will make smart city a better option than regular maps or searches. This will also allow different administrators of places and events to add extra info </a:t>
            </a:r>
          </a:p>
          <a:p>
            <a:r>
              <a:rPr lang="en-US" sz="2000" dirty="0" smtClean="0">
                <a:solidFill>
                  <a:schemeClr val="tx1"/>
                </a:solidFill>
              </a:rPr>
              <a:t>to put themselves on the map </a:t>
            </a:r>
            <a:endParaRPr lang="en-AU" sz="20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998182589"/>
              </p:ext>
            </p:extLst>
          </p:nvPr>
        </p:nvGraphicFramePr>
        <p:xfrm>
          <a:off x="4601549" y="600236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4667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Find places and events</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user, I would like to be able to find places and events in my vicinity, so that  I can see things that are relevant to my user type.</a:t>
            </a:r>
            <a:endParaRPr lang="en-AU" sz="2400" dirty="0">
              <a:solidFill>
                <a:schemeClr val="tx1"/>
              </a:solidFill>
            </a:endParaRP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endParaRPr lang="en-US" dirty="0">
              <a:solidFill>
                <a:schemeClr val="tx1"/>
              </a:solidFill>
            </a:endParaRPr>
          </a:p>
          <a:p>
            <a:pPr marL="285750" indent="-285750" fontAlgn="t">
              <a:buFontTx/>
              <a:buChar char="-"/>
            </a:pPr>
            <a:r>
              <a:rPr lang="en-US" dirty="0">
                <a:solidFill>
                  <a:schemeClr val="tx1"/>
                </a:solidFill>
              </a:rPr>
              <a:t>Events/ places appear within in chosen radius</a:t>
            </a:r>
          </a:p>
          <a:p>
            <a:pPr marL="285750" indent="-285750" fontAlgn="t">
              <a:buFontTx/>
              <a:buChar char="-"/>
            </a:pPr>
            <a:r>
              <a:rPr lang="en-US" dirty="0">
                <a:solidFill>
                  <a:schemeClr val="tx1"/>
                </a:solidFill>
              </a:rPr>
              <a:t>User can search particular categories </a:t>
            </a:r>
          </a:p>
          <a:p>
            <a:pPr marL="285750" indent="-285750" fontAlgn="t">
              <a:buFontTx/>
              <a:buChar char="-"/>
            </a:pPr>
            <a:r>
              <a:rPr lang="en-US" dirty="0">
                <a:solidFill>
                  <a:schemeClr val="tx1"/>
                </a:solidFill>
              </a:rPr>
              <a:t>Events/ places appear according to my preferences</a:t>
            </a:r>
          </a:p>
          <a:p>
            <a:pPr marL="285750" indent="-285750" fontAlgn="t">
              <a:buFontTx/>
              <a:buChar char="-"/>
            </a:pPr>
            <a:r>
              <a:rPr lang="en-US" dirty="0">
                <a:solidFill>
                  <a:schemeClr val="tx1"/>
                </a:solidFill>
              </a:rPr>
              <a:t>Unit test</a:t>
            </a: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Using the users geo location</a:t>
            </a:r>
            <a:endParaRPr lang="en-AU" sz="2000"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1340060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S17</a:t>
            </a: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Universal Home page</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user, I should be presented with a welcome/home page that gives a clear view of the platform and its purpose, so that I know where and can navigate through the website.</a:t>
            </a:r>
            <a:endParaRPr lang="en-AU" sz="2400" dirty="0">
              <a:solidFill>
                <a:schemeClr val="tx1"/>
              </a:solidFill>
            </a:endParaRP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endParaRPr lang="en-US" dirty="0">
              <a:solidFill>
                <a:schemeClr val="tx1"/>
              </a:solidFill>
            </a:endParaRPr>
          </a:p>
          <a:p>
            <a:pPr marL="285750" indent="-285750" fontAlgn="t">
              <a:buFontTx/>
              <a:buChar char="-"/>
            </a:pPr>
            <a:r>
              <a:rPr lang="en-US" dirty="0">
                <a:solidFill>
                  <a:schemeClr val="tx1"/>
                </a:solidFill>
              </a:rPr>
              <a:t>Users are directed on first visit to a home page</a:t>
            </a:r>
          </a:p>
          <a:p>
            <a:pPr marL="285750" indent="-285750" fontAlgn="t">
              <a:buFontTx/>
              <a:buChar char="-"/>
            </a:pPr>
            <a:r>
              <a:rPr lang="en-US" dirty="0">
                <a:solidFill>
                  <a:schemeClr val="tx1"/>
                </a:solidFill>
              </a:rPr>
              <a:t>Home page shows relevant information about the website</a:t>
            </a:r>
          </a:p>
          <a:p>
            <a:pPr marL="285750" indent="-285750" fontAlgn="t">
              <a:buFontTx/>
              <a:buChar char="-"/>
            </a:pPr>
            <a:r>
              <a:rPr lang="en-US" dirty="0">
                <a:solidFill>
                  <a:schemeClr val="tx1"/>
                </a:solidFill>
              </a:rPr>
              <a:t>Unit test</a:t>
            </a: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This sorted platform should include date/times and vicinity that the places and events are in so that the user can </a:t>
            </a:r>
            <a:r>
              <a:rPr lang="en-US" sz="2000" dirty="0" err="1" smtClean="0">
                <a:solidFill>
                  <a:schemeClr val="tx1"/>
                </a:solidFill>
              </a:rPr>
              <a:t>organise</a:t>
            </a:r>
            <a:r>
              <a:rPr lang="en-US" sz="2000" dirty="0" smtClean="0">
                <a:solidFill>
                  <a:schemeClr val="tx1"/>
                </a:solidFill>
              </a:rPr>
              <a:t> their time accordingly </a:t>
            </a:r>
            <a:endParaRPr lang="en-AU" sz="2000"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98568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S11</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Custom User Profiles</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user, I would like the ability to customize my profile page, so that I can have a personalized user experience.</a:t>
            </a:r>
            <a:endParaRPr lang="en-AU" sz="2400" dirty="0">
              <a:solidFill>
                <a:schemeClr val="tx1"/>
              </a:solidFill>
            </a:endParaRPr>
          </a:p>
        </p:txBody>
      </p:sp>
      <p:sp>
        <p:nvSpPr>
          <p:cNvPr id="8" name="Rectangle 7"/>
          <p:cNvSpPr/>
          <p:nvPr/>
        </p:nvSpPr>
        <p:spPr>
          <a:xfrm>
            <a:off x="1165527" y="3193050"/>
            <a:ext cx="9828000" cy="176248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sz="1600" dirty="0">
                <a:solidFill>
                  <a:schemeClr val="tx1"/>
                </a:solidFill>
              </a:rPr>
              <a:t>Acceptance Criteria:</a:t>
            </a:r>
          </a:p>
          <a:p>
            <a:pPr marL="285750" indent="-285750" fontAlgn="t">
              <a:buFontTx/>
              <a:buChar char="-"/>
            </a:pPr>
            <a:r>
              <a:rPr lang="en-US" sz="1600" dirty="0">
                <a:solidFill>
                  <a:schemeClr val="tx1"/>
                </a:solidFill>
              </a:rPr>
              <a:t>Profile picture</a:t>
            </a:r>
          </a:p>
          <a:p>
            <a:pPr marL="285750" indent="-285750" fontAlgn="t">
              <a:buFontTx/>
              <a:buChar char="-"/>
            </a:pPr>
            <a:r>
              <a:rPr lang="en-US" sz="1600" dirty="0">
                <a:solidFill>
                  <a:schemeClr val="tx1"/>
                </a:solidFill>
              </a:rPr>
              <a:t>User photos</a:t>
            </a:r>
          </a:p>
          <a:p>
            <a:pPr marL="285750" indent="-285750" fontAlgn="t">
              <a:buFontTx/>
              <a:buChar char="-"/>
            </a:pPr>
            <a:r>
              <a:rPr lang="en-US" sz="1600" dirty="0">
                <a:solidFill>
                  <a:schemeClr val="tx1"/>
                </a:solidFill>
              </a:rPr>
              <a:t>User places &amp; events </a:t>
            </a:r>
            <a:r>
              <a:rPr lang="en-US" sz="1600" dirty="0" smtClean="0">
                <a:solidFill>
                  <a:schemeClr val="tx1"/>
                </a:solidFill>
              </a:rPr>
              <a:t>list</a:t>
            </a:r>
          </a:p>
          <a:p>
            <a:pPr marL="285750" indent="-285750" fontAlgn="t">
              <a:buFontTx/>
              <a:buChar char="-"/>
            </a:pPr>
            <a:r>
              <a:rPr lang="en-US" sz="1600" dirty="0" smtClean="0">
                <a:solidFill>
                  <a:schemeClr val="tx1"/>
                </a:solidFill>
              </a:rPr>
              <a:t>Previous events and locations visited listed on users profile</a:t>
            </a:r>
            <a:endParaRPr lang="en-US" sz="1600" dirty="0">
              <a:solidFill>
                <a:schemeClr val="tx1"/>
              </a:solidFill>
            </a:endParaRPr>
          </a:p>
          <a:p>
            <a:pPr marL="285750" indent="-285750" fontAlgn="t">
              <a:buFontTx/>
              <a:buChar char="-"/>
            </a:pPr>
            <a:r>
              <a:rPr lang="en-US" sz="1600" dirty="0">
                <a:solidFill>
                  <a:schemeClr val="tx1"/>
                </a:solidFill>
              </a:rPr>
              <a:t>User "points" system</a:t>
            </a:r>
          </a:p>
          <a:p>
            <a:pPr marL="285750" indent="-285750" fontAlgn="t">
              <a:buFontTx/>
              <a:buChar char="-"/>
            </a:pPr>
            <a:r>
              <a:rPr lang="en-US" sz="1600" dirty="0">
                <a:solidFill>
                  <a:schemeClr val="tx1"/>
                </a:solidFill>
              </a:rPr>
              <a:t>Unit </a:t>
            </a:r>
            <a:r>
              <a:rPr lang="en-US" sz="1600" dirty="0" smtClean="0">
                <a:solidFill>
                  <a:schemeClr val="tx1"/>
                </a:solidFill>
              </a:rPr>
              <a:t>test </a:t>
            </a:r>
            <a:r>
              <a:rPr lang="en-US" sz="1600" smtClean="0">
                <a:solidFill>
                  <a:schemeClr val="tx1"/>
                </a:solidFill>
              </a:rPr>
              <a:t>– customize </a:t>
            </a:r>
            <a:r>
              <a:rPr lang="en-US" sz="1600" dirty="0" smtClean="0">
                <a:solidFill>
                  <a:schemeClr val="tx1"/>
                </a:solidFill>
              </a:rPr>
              <a:t>different profiles </a:t>
            </a:r>
            <a:endParaRPr lang="en-US" sz="1600"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endParaRPr lang="en-AU" sz="2000"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1724850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S4</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Places and Events can have a location on a map</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user, I would like to be able to see places and events on a map, so that I can search the city for things I’m interested in.</a:t>
            </a:r>
            <a:endParaRPr lang="en-AU" sz="2400" dirty="0">
              <a:solidFill>
                <a:schemeClr val="tx1"/>
              </a:solidFill>
            </a:endParaRP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endParaRPr lang="en-US" dirty="0">
              <a:solidFill>
                <a:schemeClr val="tx1"/>
              </a:solidFill>
            </a:endParaRPr>
          </a:p>
          <a:p>
            <a:pPr marL="285750" indent="-285750" fontAlgn="t">
              <a:buFontTx/>
              <a:buChar char="-"/>
            </a:pPr>
            <a:r>
              <a:rPr lang="en-US" dirty="0">
                <a:solidFill>
                  <a:schemeClr val="tx1"/>
                </a:solidFill>
              </a:rPr>
              <a:t>Places and events have a location on a map</a:t>
            </a:r>
          </a:p>
          <a:p>
            <a:pPr marL="285750" indent="-285750" fontAlgn="t">
              <a:buFontTx/>
              <a:buChar char="-"/>
            </a:pPr>
            <a:r>
              <a:rPr lang="en-US" dirty="0">
                <a:solidFill>
                  <a:schemeClr val="tx1"/>
                </a:solidFill>
              </a:rPr>
              <a:t>If a place or event exists online, a digital place/event marker can be shown instead.</a:t>
            </a:r>
          </a:p>
          <a:p>
            <a:pPr marL="285750" indent="-285750" fontAlgn="t">
              <a:buFontTx/>
              <a:buChar char="-"/>
            </a:pPr>
            <a:r>
              <a:rPr lang="en-US" dirty="0">
                <a:solidFill>
                  <a:schemeClr val="tx1"/>
                </a:solidFill>
              </a:rPr>
              <a:t>Maps are clearly displayed</a:t>
            </a:r>
          </a:p>
          <a:p>
            <a:pPr marL="285750" indent="-285750" fontAlgn="t">
              <a:buFontTx/>
              <a:buChar char="-"/>
            </a:pPr>
            <a:r>
              <a:rPr lang="en-US" dirty="0">
                <a:solidFill>
                  <a:schemeClr val="tx1"/>
                </a:solidFill>
              </a:rPr>
              <a:t>Unit test</a:t>
            </a: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Need to show relevant places and events in addition to the users location so they can choose accordingly </a:t>
            </a:r>
            <a:endParaRPr lang="en-AU" sz="2000"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74653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32" y="3489269"/>
            <a:ext cx="10515600" cy="1325563"/>
          </a:xfrm>
        </p:spPr>
        <p:txBody>
          <a:bodyPr>
            <a:noAutofit/>
          </a:bodyPr>
          <a:lstStyle/>
          <a:p>
            <a:r>
              <a:rPr lang="en-US" sz="6000" b="1" u="sng" dirty="0" smtClean="0"/>
              <a:t>Release 1</a:t>
            </a:r>
            <a:br>
              <a:rPr lang="en-US" sz="6000" b="1" u="sng" dirty="0" smtClean="0"/>
            </a:br>
            <a:r>
              <a:rPr lang="en-US" sz="6000" b="1" dirty="0"/>
              <a:t>	</a:t>
            </a:r>
            <a:r>
              <a:rPr lang="en-US" sz="6000" b="1" i="1" dirty="0" smtClean="0"/>
              <a:t>Sprint 2</a:t>
            </a:r>
            <a:endParaRPr lang="en-US" sz="6000" i="1" dirty="0"/>
          </a:p>
        </p:txBody>
      </p:sp>
      <p:sp>
        <p:nvSpPr>
          <p:cNvPr id="4" name="Rectangle 3"/>
          <p:cNvSpPr/>
          <p:nvPr/>
        </p:nvSpPr>
        <p:spPr>
          <a:xfrm>
            <a:off x="11168860" y="0"/>
            <a:ext cx="1023140" cy="3265234"/>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martcity-wide-lar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833" y="685298"/>
            <a:ext cx="7061167" cy="1773707"/>
          </a:xfrm>
          <a:prstGeom prst="rect">
            <a:avLst/>
          </a:prstGeom>
        </p:spPr>
      </p:pic>
    </p:spTree>
    <p:extLst>
      <p:ext uri="{BB962C8B-B14F-4D97-AF65-F5344CB8AC3E}">
        <p14:creationId xmlns:p14="http://schemas.microsoft.com/office/powerpoint/2010/main" val="2731610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S8</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Dynamic Presentation of Relevant Material</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 As a user (both visitor and logged-in user) I should be presented with a number of local events and places and if possible, the system should determine my location and interests so that I can make well informed decision of where I would like to visit.</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p>
          <a:p>
            <a:pPr marL="285750" indent="-285750" fontAlgn="t">
              <a:buFontTx/>
              <a:buChar char="-"/>
            </a:pPr>
            <a:r>
              <a:rPr lang="en-US" dirty="0">
                <a:solidFill>
                  <a:schemeClr val="tx1"/>
                </a:solidFill>
              </a:rPr>
              <a:t>Places and events are updated over time</a:t>
            </a:r>
          </a:p>
          <a:p>
            <a:pPr marL="285750" indent="-285750" fontAlgn="t">
              <a:buFontTx/>
              <a:buChar char="-"/>
            </a:pPr>
            <a:r>
              <a:rPr lang="en-US" dirty="0">
                <a:solidFill>
                  <a:schemeClr val="tx1"/>
                </a:solidFill>
              </a:rPr>
              <a:t>Location is accurate</a:t>
            </a:r>
          </a:p>
          <a:p>
            <a:pPr marL="285750" indent="-285750" fontAlgn="t">
              <a:buFontTx/>
              <a:buChar char="-"/>
            </a:pPr>
            <a:r>
              <a:rPr lang="en-US" dirty="0">
                <a:solidFill>
                  <a:schemeClr val="tx1"/>
                </a:solidFill>
              </a:rPr>
              <a:t>Nearby events/places displayed first</a:t>
            </a:r>
          </a:p>
          <a:p>
            <a:pPr marL="285750" indent="-285750" fontAlgn="t">
              <a:buFontTx/>
              <a:buChar char="-"/>
            </a:pPr>
            <a:r>
              <a:rPr lang="en-US" dirty="0">
                <a:solidFill>
                  <a:schemeClr val="tx1"/>
                </a:solidFill>
              </a:rPr>
              <a:t>Test: new places appear</a:t>
            </a:r>
            <a:endParaRPr lang="en-AU"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endParaRPr lang="en-AU" sz="2000"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2183269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S3</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View media that is related to a place or event</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 user should be able to view pictures, videos, sounds, and documents that are related to an event or a place, so that they have an idea of what they can expect from visiting. </a:t>
            </a:r>
          </a:p>
        </p:txBody>
      </p:sp>
      <p:sp>
        <p:nvSpPr>
          <p:cNvPr id="8" name="Rectangle 7"/>
          <p:cNvSpPr/>
          <p:nvPr/>
        </p:nvSpPr>
        <p:spPr>
          <a:xfrm>
            <a:off x="1182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endParaRPr lang="en-US" dirty="0">
              <a:solidFill>
                <a:schemeClr val="tx1"/>
              </a:solidFill>
            </a:endParaRPr>
          </a:p>
          <a:p>
            <a:pPr marL="285750" indent="-285750" fontAlgn="t">
              <a:buFontTx/>
              <a:buChar char="-"/>
            </a:pPr>
            <a:r>
              <a:rPr lang="en-AU" dirty="0">
                <a:solidFill>
                  <a:schemeClr val="tx1"/>
                </a:solidFill>
              </a:rPr>
              <a:t>Media can be uploaded and deleted</a:t>
            </a:r>
          </a:p>
          <a:p>
            <a:pPr marL="285750" indent="-285750" fontAlgn="t">
              <a:buFontTx/>
              <a:buChar char="-"/>
            </a:pPr>
            <a:r>
              <a:rPr lang="en-AU" dirty="0">
                <a:solidFill>
                  <a:schemeClr val="tx1"/>
                </a:solidFill>
              </a:rPr>
              <a:t>Media is easily found and viewed</a:t>
            </a:r>
          </a:p>
          <a:p>
            <a:pPr marL="285750" indent="-285750" fontAlgn="t">
              <a:buFontTx/>
              <a:buChar char="-"/>
            </a:pPr>
            <a:r>
              <a:rPr lang="en-AU" dirty="0">
                <a:solidFill>
                  <a:schemeClr val="tx1"/>
                </a:solidFill>
              </a:rPr>
              <a:t>Unit test </a:t>
            </a:r>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This will create a more enjoyable user experience for all of the different types of users  </a:t>
            </a:r>
            <a:endParaRPr lang="en-AU" sz="2000"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413315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S15</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Different Device Compatibility</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to be able to access the website on multiple different platforms such as my desktop PC and my smart phone, so that I can check the app where ever I am.</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endParaRPr lang="en-US" dirty="0">
              <a:solidFill>
                <a:schemeClr val="tx1"/>
              </a:solidFill>
            </a:endParaRPr>
          </a:p>
          <a:p>
            <a:pPr marL="285750" indent="-285750" fontAlgn="t">
              <a:buFontTx/>
              <a:buChar char="-"/>
            </a:pPr>
            <a:r>
              <a:rPr lang="en-US" dirty="0">
                <a:solidFill>
                  <a:schemeClr val="tx1"/>
                </a:solidFill>
              </a:rPr>
              <a:t>Is navigable on different platforms</a:t>
            </a:r>
          </a:p>
          <a:p>
            <a:pPr marL="285750" indent="-285750" fontAlgn="t">
              <a:buFontTx/>
              <a:buChar char="-"/>
            </a:pPr>
            <a:r>
              <a:rPr lang="en-US" dirty="0">
                <a:solidFill>
                  <a:schemeClr val="tx1"/>
                </a:solidFill>
              </a:rPr>
              <a:t>Design looks nice on iPhone 7 and on </a:t>
            </a:r>
            <a:r>
              <a:rPr lang="en-US" dirty="0" smtClean="0">
                <a:solidFill>
                  <a:schemeClr val="tx1"/>
                </a:solidFill>
              </a:rPr>
              <a:t>COW</a:t>
            </a:r>
          </a:p>
          <a:p>
            <a:pPr marL="285750" indent="-285750" fontAlgn="t">
              <a:buFontTx/>
              <a:buChar char="-"/>
            </a:pPr>
            <a:r>
              <a:rPr lang="en-US" dirty="0" smtClean="0">
                <a:solidFill>
                  <a:schemeClr val="tx1"/>
                </a:solidFill>
              </a:rPr>
              <a:t>Unit Test </a:t>
            </a:r>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p>
          <a:p>
            <a:r>
              <a:rPr lang="en-US" sz="2000" dirty="0">
                <a:solidFill>
                  <a:schemeClr val="tx1"/>
                </a:solidFill>
              </a:rPr>
              <a:t>- Program with relative sizing only </a:t>
            </a:r>
            <a:endParaRPr lang="en-AU" sz="2000"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2333228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S20</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Secure data</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my personal information and location to be secure so that others cannot access data that I would like kept private.</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endParaRPr lang="en-US" dirty="0">
              <a:solidFill>
                <a:schemeClr val="tx1"/>
              </a:solidFill>
            </a:endParaRPr>
          </a:p>
          <a:p>
            <a:pPr marL="285750" indent="-285750" fontAlgn="t">
              <a:buFontTx/>
              <a:buChar char="-"/>
            </a:pPr>
            <a:r>
              <a:rPr lang="en-US" dirty="0">
                <a:solidFill>
                  <a:schemeClr val="tx1"/>
                </a:solidFill>
              </a:rPr>
              <a:t>Each user’s personal information is private and encrypted</a:t>
            </a:r>
          </a:p>
          <a:p>
            <a:pPr marL="285750" indent="-285750" fontAlgn="t">
              <a:buFontTx/>
              <a:buChar char="-"/>
            </a:pPr>
            <a:r>
              <a:rPr lang="en-US" dirty="0">
                <a:solidFill>
                  <a:schemeClr val="tx1"/>
                </a:solidFill>
              </a:rPr>
              <a:t>Each user’s geolocation is not shown to others and </a:t>
            </a:r>
            <a:r>
              <a:rPr lang="en-US" dirty="0" smtClean="0">
                <a:solidFill>
                  <a:schemeClr val="tx1"/>
                </a:solidFill>
              </a:rPr>
              <a:t>encrypted</a:t>
            </a:r>
          </a:p>
          <a:p>
            <a:pPr marL="285750" indent="-285750" fontAlgn="t">
              <a:buFontTx/>
              <a:buChar char="-"/>
            </a:pPr>
            <a:r>
              <a:rPr lang="en-US" dirty="0">
                <a:solidFill>
                  <a:schemeClr val="tx1"/>
                </a:solidFill>
              </a:rPr>
              <a:t>Unit Test</a:t>
            </a: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The is particularly important to secure the location data of users (past and present) unless they choose to share it with friends </a:t>
            </a:r>
            <a:endParaRPr lang="en-AU" sz="2000"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264361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820" y="967490"/>
            <a:ext cx="10515600" cy="1325563"/>
          </a:xfrm>
        </p:spPr>
        <p:txBody>
          <a:bodyPr>
            <a:normAutofit/>
          </a:bodyPr>
          <a:lstStyle/>
          <a:p>
            <a:r>
              <a:rPr lang="en-US" sz="5400" b="1" u="sng" dirty="0" smtClean="0"/>
              <a:t>What is Smart City? </a:t>
            </a:r>
            <a:endParaRPr lang="en-US" sz="5400" b="1" u="sng" dirty="0"/>
          </a:p>
        </p:txBody>
      </p:sp>
      <p:sp>
        <p:nvSpPr>
          <p:cNvPr id="3" name="Content Placeholder 2"/>
          <p:cNvSpPr>
            <a:spLocks noGrp="1"/>
          </p:cNvSpPr>
          <p:nvPr>
            <p:ph idx="1"/>
          </p:nvPr>
        </p:nvSpPr>
        <p:spPr>
          <a:xfrm>
            <a:off x="944423" y="2574511"/>
            <a:ext cx="8874310" cy="2456046"/>
          </a:xfrm>
        </p:spPr>
        <p:txBody>
          <a:bodyPr/>
          <a:lstStyle/>
          <a:p>
            <a:pPr marL="0" indent="0">
              <a:buNone/>
            </a:pPr>
            <a:r>
              <a:rPr lang="en-US" dirty="0"/>
              <a:t>Smart City is a  centralized  system that seeks to gather and present information on businesses</a:t>
            </a:r>
            <a:r>
              <a:rPr lang="en-US" dirty="0" smtClean="0"/>
              <a:t>, public </a:t>
            </a:r>
            <a:r>
              <a:rPr lang="en-US" dirty="0"/>
              <a:t>attractions, and other interesting places.</a:t>
            </a:r>
          </a:p>
        </p:txBody>
      </p:sp>
      <p:pic>
        <p:nvPicPr>
          <p:cNvPr id="4" name="Picture 3"/>
          <p:cNvPicPr>
            <a:picLocks noChangeAspect="1"/>
          </p:cNvPicPr>
          <p:nvPr/>
        </p:nvPicPr>
        <p:blipFill>
          <a:blip r:embed="rId2"/>
          <a:stretch>
            <a:fillRect/>
          </a:stretch>
        </p:blipFill>
        <p:spPr>
          <a:xfrm>
            <a:off x="7712694" y="3715409"/>
            <a:ext cx="3897183" cy="2514312"/>
          </a:xfrm>
          <a:prstGeom prst="rect">
            <a:avLst/>
          </a:prstGeom>
        </p:spPr>
      </p:pic>
    </p:spTree>
    <p:extLst>
      <p:ext uri="{BB962C8B-B14F-4D97-AF65-F5344CB8AC3E}">
        <p14:creationId xmlns:p14="http://schemas.microsoft.com/office/powerpoint/2010/main" val="2458337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S12</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Verified Place/Event Managers</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to see certain users verified, so that I know that the person sharing information on a place is a reliable source.</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endParaRPr lang="en-US" dirty="0">
              <a:solidFill>
                <a:schemeClr val="tx1"/>
              </a:solidFill>
            </a:endParaRPr>
          </a:p>
          <a:p>
            <a:pPr marL="285750" indent="-285750" fontAlgn="t">
              <a:buFontTx/>
              <a:buChar char="-"/>
            </a:pPr>
            <a:r>
              <a:rPr lang="en-US" dirty="0">
                <a:solidFill>
                  <a:schemeClr val="tx1"/>
                </a:solidFill>
              </a:rPr>
              <a:t>User profile contains a verification tick</a:t>
            </a:r>
          </a:p>
          <a:p>
            <a:pPr marL="285750" indent="-285750" fontAlgn="t">
              <a:buFontTx/>
              <a:buChar char="-"/>
            </a:pPr>
            <a:r>
              <a:rPr lang="en-US" dirty="0" smtClean="0">
                <a:solidFill>
                  <a:schemeClr val="tx1"/>
                </a:solidFill>
              </a:rPr>
              <a:t>Test: Only </a:t>
            </a:r>
            <a:r>
              <a:rPr lang="en-US" dirty="0">
                <a:solidFill>
                  <a:schemeClr val="tx1"/>
                </a:solidFill>
              </a:rPr>
              <a:t>admin can make user verified</a:t>
            </a: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Will need an easily </a:t>
            </a:r>
            <a:r>
              <a:rPr lang="en-US" sz="2000" dirty="0" err="1" smtClean="0">
                <a:solidFill>
                  <a:schemeClr val="tx1"/>
                </a:solidFill>
              </a:rPr>
              <a:t>recognised</a:t>
            </a:r>
            <a:r>
              <a:rPr lang="en-US" sz="2000" dirty="0" smtClean="0">
                <a:solidFill>
                  <a:schemeClr val="tx1"/>
                </a:solidFill>
              </a:rPr>
              <a:t> “verified user” symbol and explanation on home or FAQ page </a:t>
            </a:r>
            <a:endParaRPr lang="en-AU" sz="20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2470971"/>
              </p:ext>
            </p:extLst>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3932565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32" y="3489269"/>
            <a:ext cx="10515600" cy="1325563"/>
          </a:xfrm>
        </p:spPr>
        <p:txBody>
          <a:bodyPr>
            <a:noAutofit/>
          </a:bodyPr>
          <a:lstStyle/>
          <a:p>
            <a:r>
              <a:rPr lang="en-US" sz="6000" b="1" u="sng" dirty="0" smtClean="0"/>
              <a:t>Release 2 &amp; 3</a:t>
            </a:r>
            <a:r>
              <a:rPr lang="en-US" sz="6000" b="1" dirty="0"/>
              <a:t>	</a:t>
            </a:r>
            <a:r>
              <a:rPr lang="en-US" sz="6000" b="1" dirty="0" smtClean="0"/>
              <a:t/>
            </a:r>
            <a:br>
              <a:rPr lang="en-US" sz="6000" b="1" dirty="0" smtClean="0"/>
            </a:br>
            <a:r>
              <a:rPr lang="en-US" sz="6000" b="1" dirty="0"/>
              <a:t>	</a:t>
            </a:r>
            <a:r>
              <a:rPr lang="en-US" sz="6000" b="1" i="1" dirty="0" smtClean="0"/>
              <a:t>Sprint 3/4</a:t>
            </a:r>
            <a:endParaRPr lang="en-US" sz="6000" i="1" dirty="0"/>
          </a:p>
        </p:txBody>
      </p:sp>
      <p:sp>
        <p:nvSpPr>
          <p:cNvPr id="4" name="Rectangle 3"/>
          <p:cNvSpPr/>
          <p:nvPr/>
        </p:nvSpPr>
        <p:spPr>
          <a:xfrm>
            <a:off x="11168860" y="0"/>
            <a:ext cx="1023140" cy="3265234"/>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martcity-wide-lar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833" y="685298"/>
            <a:ext cx="7061167" cy="1773707"/>
          </a:xfrm>
          <a:prstGeom prst="rect">
            <a:avLst/>
          </a:prstGeom>
        </p:spPr>
      </p:pic>
    </p:spTree>
    <p:extLst>
      <p:ext uri="{BB962C8B-B14F-4D97-AF65-F5344CB8AC3E}">
        <p14:creationId xmlns:p14="http://schemas.microsoft.com/office/powerpoint/2010/main" val="2731610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S13</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Social Sharing</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to share events and places with other users, so that I can organise meetings/meet ups. </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r>
              <a:rPr lang="en-AU" dirty="0" smtClean="0">
                <a:solidFill>
                  <a:schemeClr val="tx1"/>
                </a:solidFill>
              </a:rPr>
              <a:t>:</a:t>
            </a:r>
          </a:p>
          <a:p>
            <a:pPr marL="285750" indent="-285750" fontAlgn="t">
              <a:buFontTx/>
              <a:buChar char="-"/>
            </a:pPr>
            <a:r>
              <a:rPr lang="en-AU" dirty="0" smtClean="0">
                <a:solidFill>
                  <a:schemeClr val="tx1"/>
                </a:solidFill>
              </a:rPr>
              <a:t>Users can share links of certain events to known usernames</a:t>
            </a:r>
          </a:p>
          <a:p>
            <a:pPr marL="285750" indent="-285750" fontAlgn="t">
              <a:buFontTx/>
              <a:buChar char="-"/>
            </a:pPr>
            <a:r>
              <a:rPr lang="en-AU" dirty="0" smtClean="0">
                <a:solidFill>
                  <a:schemeClr val="tx1"/>
                </a:solidFill>
              </a:rPr>
              <a:t>Test: Share a link directly from event page (whilst logged in) </a:t>
            </a:r>
          </a:p>
          <a:p>
            <a:pPr fontAlgn="t"/>
            <a:endParaRPr lang="en-AU" dirty="0">
              <a:solidFill>
                <a:schemeClr val="tx1"/>
              </a:solidFill>
            </a:endParaRPr>
          </a:p>
          <a:p>
            <a:pPr fontAlgn="t"/>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smtClean="0">
                <a:solidFill>
                  <a:schemeClr val="tx1"/>
                </a:solidFill>
              </a:rPr>
              <a:t>Notes: User to</a:t>
            </a:r>
            <a:r>
              <a:rPr lang="en-AU" sz="2000" dirty="0" smtClean="0">
                <a:solidFill>
                  <a:schemeClr val="tx1"/>
                </a:solidFill>
              </a:rPr>
              <a:t> be able to share links via website and external platforms like social media or email  </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908737746"/>
              </p:ext>
            </p:extLst>
          </p:nvPr>
        </p:nvGraphicFramePr>
        <p:xfrm>
          <a:off x="4564889" y="5901063"/>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353679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S19</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Notifications of Nearby Places</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to be notified when I am walking near an interesting place, so that I have an idea of things that I could visit during my time here.</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r>
              <a:rPr lang="en-AU" dirty="0" smtClean="0">
                <a:solidFill>
                  <a:schemeClr val="tx1"/>
                </a:solidFill>
              </a:rPr>
              <a:t>:</a:t>
            </a:r>
          </a:p>
          <a:p>
            <a:pPr marL="285750" indent="-285750" fontAlgn="t">
              <a:buFontTx/>
              <a:buChar char="-"/>
            </a:pPr>
            <a:r>
              <a:rPr lang="en-AU" dirty="0" smtClean="0">
                <a:solidFill>
                  <a:schemeClr val="tx1"/>
                </a:solidFill>
              </a:rPr>
              <a:t>User receives notification according to geo location</a:t>
            </a:r>
          </a:p>
          <a:p>
            <a:pPr marL="285750" indent="-285750" fontAlgn="t">
              <a:buFontTx/>
              <a:buChar char="-"/>
            </a:pPr>
            <a:r>
              <a:rPr lang="en-AU" dirty="0" smtClean="0">
                <a:solidFill>
                  <a:schemeClr val="tx1"/>
                </a:solidFill>
              </a:rPr>
              <a:t>Notifications appear according to users preferences </a:t>
            </a:r>
          </a:p>
          <a:p>
            <a:pPr marL="285750" indent="-285750" fontAlgn="t">
              <a:buFontTx/>
              <a:buChar char="-"/>
            </a:pPr>
            <a:r>
              <a:rPr lang="en-AU" dirty="0" smtClean="0">
                <a:solidFill>
                  <a:schemeClr val="tx1"/>
                </a:solidFill>
              </a:rPr>
              <a:t>Unit test – Test walking past multiple locations   </a:t>
            </a:r>
          </a:p>
          <a:p>
            <a:pPr marL="285750" indent="-285750" fontAlgn="t">
              <a:buFontTx/>
              <a:buChar char="-"/>
            </a:pPr>
            <a:endParaRPr lang="en-AU" dirty="0">
              <a:solidFill>
                <a:schemeClr val="tx1"/>
              </a:solidFill>
            </a:endParaRPr>
          </a:p>
          <a:p>
            <a:pPr fontAlgn="t"/>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The timing of the notification needs to be discussed so that users has enough time to plan day but not too frequently </a:t>
            </a:r>
          </a:p>
          <a:p>
            <a:r>
              <a:rPr lang="en-US" sz="2000" dirty="0" smtClean="0">
                <a:solidFill>
                  <a:schemeClr val="tx1"/>
                </a:solidFill>
              </a:rPr>
              <a:t>that the app/website is</a:t>
            </a:r>
          </a:p>
          <a:p>
            <a:r>
              <a:rPr lang="en-US" sz="2000" dirty="0" smtClean="0">
                <a:solidFill>
                  <a:schemeClr val="tx1"/>
                </a:solidFill>
              </a:rPr>
              <a:t>pestering them </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725021298"/>
              </p:ext>
            </p:extLst>
          </p:nvPr>
        </p:nvGraphicFramePr>
        <p:xfrm>
          <a:off x="4723628" y="5777575"/>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213571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S16</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Multiple Languages</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to be able to change languages, so I can use the app in a language I am fluent in.</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r>
              <a:rPr lang="en-AU" dirty="0" smtClean="0">
                <a:solidFill>
                  <a:schemeClr val="tx1"/>
                </a:solidFill>
              </a:rPr>
              <a:t>:</a:t>
            </a:r>
          </a:p>
          <a:p>
            <a:pPr marL="285750" indent="-285750" fontAlgn="t">
              <a:buFontTx/>
              <a:buChar char="-"/>
            </a:pPr>
            <a:r>
              <a:rPr lang="en-AU" dirty="0" smtClean="0">
                <a:solidFill>
                  <a:schemeClr val="tx1"/>
                </a:solidFill>
              </a:rPr>
              <a:t>All website functions work (and make sense) translated into different languages </a:t>
            </a:r>
          </a:p>
          <a:p>
            <a:pPr marL="285750" indent="-285750" fontAlgn="t">
              <a:buFontTx/>
              <a:buChar char="-"/>
            </a:pPr>
            <a:r>
              <a:rPr lang="en-AU" dirty="0" smtClean="0">
                <a:solidFill>
                  <a:schemeClr val="tx1"/>
                </a:solidFill>
              </a:rPr>
              <a:t>Website info &amp; Maps translate into minimum 10 popular languages </a:t>
            </a:r>
          </a:p>
          <a:p>
            <a:pPr marL="285750" indent="-285750" fontAlgn="t">
              <a:buFontTx/>
              <a:buChar char="-"/>
            </a:pPr>
            <a:r>
              <a:rPr lang="en-AU" dirty="0" smtClean="0">
                <a:solidFill>
                  <a:schemeClr val="tx1"/>
                </a:solidFill>
              </a:rPr>
              <a:t>Unit test – Check proficiency of translations </a:t>
            </a:r>
          </a:p>
          <a:p>
            <a:pPr marL="285750" indent="-285750" fontAlgn="t">
              <a:buFontTx/>
              <a:buChar char="-"/>
            </a:pPr>
            <a:endParaRPr lang="en-AU" dirty="0">
              <a:solidFill>
                <a:schemeClr val="tx1"/>
              </a:solidFill>
            </a:endParaRPr>
          </a:p>
          <a:p>
            <a:pPr fontAlgn="t"/>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64515" y="5114512"/>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8063391"/>
              </p:ext>
            </p:extLst>
          </p:nvPr>
        </p:nvGraphicFramePr>
        <p:xfrm>
          <a:off x="4758903" y="5830498"/>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106327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S13</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Advertiser Portal</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would like to allow businesses to post relevant ads for users, so that I can support local businesses and show users content that may interest them. </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r>
              <a:rPr lang="en-AU" dirty="0" smtClean="0">
                <a:solidFill>
                  <a:schemeClr val="tx1"/>
                </a:solidFill>
              </a:rPr>
              <a:t>:</a:t>
            </a:r>
          </a:p>
          <a:p>
            <a:pPr marL="285750" indent="-285750" fontAlgn="t">
              <a:buFontTx/>
              <a:buChar char="-"/>
            </a:pPr>
            <a:r>
              <a:rPr lang="en-AU" dirty="0" smtClean="0">
                <a:solidFill>
                  <a:schemeClr val="tx1"/>
                </a:solidFill>
              </a:rPr>
              <a:t>Admin has authority to give businesses low level admin access </a:t>
            </a:r>
          </a:p>
          <a:p>
            <a:pPr marL="285750" indent="-285750" fontAlgn="t">
              <a:buFontTx/>
              <a:buChar char="-"/>
            </a:pPr>
            <a:r>
              <a:rPr lang="en-AU" dirty="0" smtClean="0">
                <a:solidFill>
                  <a:schemeClr val="tx1"/>
                </a:solidFill>
              </a:rPr>
              <a:t>Businesses can create low level admin with limited permissions </a:t>
            </a:r>
          </a:p>
          <a:p>
            <a:pPr marL="285750" indent="-285750" fontAlgn="t">
              <a:buFontTx/>
              <a:buChar char="-"/>
            </a:pPr>
            <a:r>
              <a:rPr lang="en-AU" dirty="0" smtClean="0">
                <a:solidFill>
                  <a:schemeClr val="tx1"/>
                </a:solidFill>
              </a:rPr>
              <a:t>Businesses can submit advertisements of local events </a:t>
            </a:r>
          </a:p>
          <a:p>
            <a:pPr marL="285750" indent="-285750" fontAlgn="t">
              <a:buFontTx/>
              <a:buChar char="-"/>
            </a:pPr>
            <a:r>
              <a:rPr lang="en-AU" dirty="0" smtClean="0">
                <a:solidFill>
                  <a:schemeClr val="tx1"/>
                </a:solidFill>
              </a:rPr>
              <a:t>Unit test</a:t>
            </a:r>
            <a:endParaRPr lang="en-AU" dirty="0">
              <a:solidFill>
                <a:schemeClr val="tx1"/>
              </a:solidFill>
            </a:endParaRPr>
          </a:p>
          <a:p>
            <a:pPr fontAlgn="t"/>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These ads will be limited to appropriate local events/ shows / fundraisers etc. to support businesses and city culture rather than promote products </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893419708"/>
              </p:ext>
            </p:extLst>
          </p:nvPr>
        </p:nvGraphicFramePr>
        <p:xfrm>
          <a:off x="5005830" y="5953986"/>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1783156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S9</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Notification of </a:t>
            </a:r>
            <a:r>
              <a:rPr lang="en-AU" sz="2800" b="1" dirty="0" smtClean="0"/>
              <a:t>Events and times</a:t>
            </a:r>
            <a:endParaRPr lang="en-AU" sz="2800" b="1" dirty="0"/>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to be notified of interesting events about to happen, so I can structure my time around upcoming events.</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r>
              <a:rPr lang="en-AU" dirty="0" smtClean="0">
                <a:solidFill>
                  <a:schemeClr val="tx1"/>
                </a:solidFill>
              </a:rPr>
              <a:t>:</a:t>
            </a:r>
          </a:p>
          <a:p>
            <a:pPr marL="285750" indent="-285750" fontAlgn="t">
              <a:buFontTx/>
              <a:buChar char="-"/>
            </a:pPr>
            <a:r>
              <a:rPr lang="en-AU" dirty="0" smtClean="0">
                <a:solidFill>
                  <a:schemeClr val="tx1"/>
                </a:solidFill>
              </a:rPr>
              <a:t>Notifies users of nearby events and locations according to date and time </a:t>
            </a:r>
          </a:p>
          <a:p>
            <a:pPr marL="285750" indent="-285750" fontAlgn="t">
              <a:buFontTx/>
              <a:buChar char="-"/>
            </a:pPr>
            <a:r>
              <a:rPr lang="en-AU" dirty="0" smtClean="0">
                <a:solidFill>
                  <a:schemeClr val="tx1"/>
                </a:solidFill>
              </a:rPr>
              <a:t>Reminds user of events they have showed interest in </a:t>
            </a:r>
          </a:p>
          <a:p>
            <a:pPr marL="285750" indent="-285750" fontAlgn="t">
              <a:buFontTx/>
              <a:buChar char="-"/>
            </a:pPr>
            <a:r>
              <a:rPr lang="en-AU" dirty="0" smtClean="0">
                <a:solidFill>
                  <a:schemeClr val="tx1"/>
                </a:solidFill>
              </a:rPr>
              <a:t>Unit test – Test on time of multiple events </a:t>
            </a:r>
          </a:p>
          <a:p>
            <a:pPr fontAlgn="t"/>
            <a:endParaRPr lang="en-AU" dirty="0" smtClean="0">
              <a:solidFill>
                <a:schemeClr val="tx1"/>
              </a:solidFill>
            </a:endParaRPr>
          </a:p>
          <a:p>
            <a:pPr marL="285750" indent="-285750" fontAlgn="t">
              <a:buFontTx/>
              <a:buChar char="-"/>
            </a:pPr>
            <a:endParaRPr lang="en-AU" dirty="0">
              <a:solidFill>
                <a:schemeClr val="tx1"/>
              </a:solidFill>
            </a:endParaRPr>
          </a:p>
          <a:p>
            <a:pPr fontAlgn="t"/>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263230329"/>
              </p:ext>
            </p:extLst>
          </p:nvPr>
        </p:nvGraphicFramePr>
        <p:xfrm>
          <a:off x="5005830" y="5953986"/>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2674461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S21</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Social Aspect</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to connect and communicate with friends so that I can see what sites and events they are visiting.</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r>
              <a:rPr lang="en-AU" dirty="0" smtClean="0">
                <a:solidFill>
                  <a:schemeClr val="tx1"/>
                </a:solidFill>
              </a:rPr>
              <a:t>:</a:t>
            </a:r>
          </a:p>
          <a:p>
            <a:pPr marL="285750" indent="-285750" fontAlgn="t">
              <a:buFontTx/>
              <a:buChar char="-"/>
            </a:pPr>
            <a:r>
              <a:rPr lang="en-AU" dirty="0" smtClean="0">
                <a:solidFill>
                  <a:schemeClr val="tx1"/>
                </a:solidFill>
              </a:rPr>
              <a:t>Ability to connect user profiles </a:t>
            </a:r>
          </a:p>
          <a:p>
            <a:pPr marL="285750" indent="-285750" fontAlgn="t">
              <a:buFontTx/>
              <a:buChar char="-"/>
            </a:pPr>
            <a:r>
              <a:rPr lang="en-AU" dirty="0" smtClean="0">
                <a:solidFill>
                  <a:schemeClr val="tx1"/>
                </a:solidFill>
              </a:rPr>
              <a:t>Ability for user to choose what info is seen by friends </a:t>
            </a:r>
          </a:p>
          <a:p>
            <a:pPr marL="285750" indent="-285750" fontAlgn="t">
              <a:buFontTx/>
              <a:buChar char="-"/>
            </a:pPr>
            <a:r>
              <a:rPr lang="en-AU" dirty="0" smtClean="0">
                <a:solidFill>
                  <a:schemeClr val="tx1"/>
                </a:solidFill>
              </a:rPr>
              <a:t>Ability to share events/ recommendations with friends</a:t>
            </a:r>
          </a:p>
          <a:p>
            <a:pPr marL="285750" indent="-285750" fontAlgn="t">
              <a:buFontTx/>
              <a:buChar char="-"/>
            </a:pPr>
            <a:r>
              <a:rPr lang="en-AU" dirty="0" smtClean="0">
                <a:solidFill>
                  <a:schemeClr val="tx1"/>
                </a:solidFill>
              </a:rPr>
              <a:t>Ability to tell other user their location / event attendance </a:t>
            </a:r>
          </a:p>
          <a:p>
            <a:pPr marL="285750" indent="-285750" fontAlgn="t">
              <a:buFontTx/>
              <a:buChar char="-"/>
            </a:pPr>
            <a:r>
              <a:rPr lang="en-AU" dirty="0" smtClean="0">
                <a:solidFill>
                  <a:schemeClr val="tx1"/>
                </a:solidFill>
              </a:rPr>
              <a:t>Unit test</a:t>
            </a:r>
            <a:endParaRPr lang="en-AU" dirty="0">
              <a:solidFill>
                <a:schemeClr val="tx1"/>
              </a:solidFill>
            </a:endParaRPr>
          </a:p>
          <a:p>
            <a:pPr fontAlgn="t"/>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263230329"/>
              </p:ext>
            </p:extLst>
          </p:nvPr>
        </p:nvGraphicFramePr>
        <p:xfrm>
          <a:off x="5005830" y="5953986"/>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159444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S14</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b="1" dirty="0"/>
              <a:t>User </a:t>
            </a:r>
            <a:r>
              <a:rPr lang="fr-FR" sz="2800" b="1" dirty="0" err="1"/>
              <a:t>Comments</a:t>
            </a:r>
            <a:r>
              <a:rPr lang="fr-FR" sz="2800" b="1" dirty="0"/>
              <a:t> &amp; Media on Places/Events</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to comment and post photos/videos on places and events, so that other users have an idea of what to expect from visiting.</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r>
              <a:rPr lang="en-AU" dirty="0" smtClean="0">
                <a:solidFill>
                  <a:schemeClr val="tx1"/>
                </a:solidFill>
              </a:rPr>
              <a:t>:</a:t>
            </a:r>
          </a:p>
          <a:p>
            <a:pPr marL="285750" indent="-285750" fontAlgn="t">
              <a:buFontTx/>
              <a:buChar char="-"/>
            </a:pPr>
            <a:r>
              <a:rPr lang="en-AU" dirty="0" smtClean="0">
                <a:solidFill>
                  <a:schemeClr val="tx1"/>
                </a:solidFill>
              </a:rPr>
              <a:t>Comment section below events/ videos </a:t>
            </a:r>
          </a:p>
          <a:p>
            <a:pPr marL="285750" indent="-285750" fontAlgn="t">
              <a:buFontTx/>
              <a:buChar char="-"/>
            </a:pPr>
            <a:r>
              <a:rPr lang="en-AU" dirty="0" smtClean="0">
                <a:solidFill>
                  <a:schemeClr val="tx1"/>
                </a:solidFill>
              </a:rPr>
              <a:t>Able to upload media </a:t>
            </a:r>
          </a:p>
          <a:p>
            <a:pPr marL="285750" indent="-285750" fontAlgn="t">
              <a:buFontTx/>
              <a:buChar char="-"/>
            </a:pPr>
            <a:r>
              <a:rPr lang="en-AU" dirty="0" smtClean="0">
                <a:solidFill>
                  <a:schemeClr val="tx1"/>
                </a:solidFill>
              </a:rPr>
              <a:t>Requestion permission from user to make public </a:t>
            </a:r>
          </a:p>
          <a:p>
            <a:pPr marL="285750" indent="-285750" fontAlgn="t">
              <a:buFontTx/>
              <a:buChar char="-"/>
            </a:pPr>
            <a:r>
              <a:rPr lang="en-AU" dirty="0" smtClean="0">
                <a:solidFill>
                  <a:schemeClr val="tx1"/>
                </a:solidFill>
              </a:rPr>
              <a:t>Comments/media publicly visible to other users (if they give permission) </a:t>
            </a:r>
          </a:p>
          <a:p>
            <a:pPr marL="285750" indent="-285750" fontAlgn="t">
              <a:buFontTx/>
              <a:buChar char="-"/>
            </a:pPr>
            <a:r>
              <a:rPr lang="en-AU" dirty="0" smtClean="0">
                <a:solidFill>
                  <a:schemeClr val="tx1"/>
                </a:solidFill>
              </a:rPr>
              <a:t>Unit test </a:t>
            </a:r>
            <a:endParaRPr lang="en-AU" dirty="0">
              <a:solidFill>
                <a:schemeClr val="tx1"/>
              </a:solidFill>
            </a:endParaRPr>
          </a:p>
          <a:p>
            <a:pPr fontAlgn="t"/>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263230329"/>
              </p:ext>
            </p:extLst>
          </p:nvPr>
        </p:nvGraphicFramePr>
        <p:xfrm>
          <a:off x="5005830" y="5953986"/>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4221699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S10</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System </a:t>
            </a:r>
            <a:r>
              <a:rPr lang="en-AU" sz="2800" b="1" dirty="0" smtClean="0"/>
              <a:t>Monitoring </a:t>
            </a:r>
            <a:r>
              <a:rPr lang="en-AU" sz="2800" b="1" dirty="0"/>
              <a:t>by Contributors/Advertisers </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for places to be able to monitor the events that are said to be taking place at their location, so that </a:t>
            </a:r>
            <a:r>
              <a:rPr lang="en-AU" sz="2400" dirty="0" smtClean="0">
                <a:solidFill>
                  <a:schemeClr val="tx1"/>
                </a:solidFill>
              </a:rPr>
              <a:t>I know the information is up to date and correct </a:t>
            </a:r>
            <a:endParaRPr lang="en-AU" sz="2400" dirty="0">
              <a:solidFill>
                <a:schemeClr val="tx1"/>
              </a:solidFill>
            </a:endParaRP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a:t>
            </a:r>
            <a:r>
              <a:rPr lang="en-AU" dirty="0" smtClean="0">
                <a:solidFill>
                  <a:schemeClr val="tx1"/>
                </a:solidFill>
              </a:rPr>
              <a:t>Criteria:</a:t>
            </a:r>
          </a:p>
          <a:p>
            <a:pPr marL="285750" indent="-285750" fontAlgn="t">
              <a:buFontTx/>
              <a:buChar char="-"/>
            </a:pPr>
            <a:r>
              <a:rPr lang="en-AU" dirty="0" smtClean="0">
                <a:solidFill>
                  <a:schemeClr val="tx1"/>
                </a:solidFill>
              </a:rPr>
              <a:t>Representatives of places/events can gain low level access to verify events/ update details </a:t>
            </a:r>
          </a:p>
          <a:p>
            <a:pPr marL="285750" indent="-285750" fontAlgn="t">
              <a:buFontTx/>
              <a:buChar char="-"/>
            </a:pPr>
            <a:r>
              <a:rPr lang="en-AU" dirty="0" smtClean="0">
                <a:solidFill>
                  <a:schemeClr val="tx1"/>
                </a:solidFill>
              </a:rPr>
              <a:t>Unit test </a:t>
            </a:r>
            <a:endParaRPr lang="en-AU" dirty="0">
              <a:solidFill>
                <a:schemeClr val="tx1"/>
              </a:solidFill>
            </a:endParaRPr>
          </a:p>
          <a:p>
            <a:pPr fontAlgn="t"/>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263230329"/>
              </p:ext>
            </p:extLst>
          </p:nvPr>
        </p:nvGraphicFramePr>
        <p:xfrm>
          <a:off x="5005830" y="5953986"/>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339919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7844" y="1825625"/>
            <a:ext cx="7955617" cy="4351338"/>
          </a:xfrm>
        </p:spPr>
        <p:txBody>
          <a:bodyPr>
            <a:normAutofit/>
          </a:bodyPr>
          <a:lstStyle/>
          <a:p>
            <a:pPr>
              <a:lnSpc>
                <a:spcPct val="110000"/>
              </a:lnSpc>
            </a:pPr>
            <a:r>
              <a:rPr lang="en-US" sz="2400" dirty="0" smtClean="0"/>
              <a:t>No centralized system to gather information on parks, museums, restaurants etc. in cities </a:t>
            </a:r>
          </a:p>
          <a:p>
            <a:pPr>
              <a:lnSpc>
                <a:spcPct val="110000"/>
              </a:lnSpc>
            </a:pPr>
            <a:r>
              <a:rPr lang="en-US" sz="2400" dirty="0" smtClean="0"/>
              <a:t>Usual websites full of deceiving paid for advertisements </a:t>
            </a:r>
          </a:p>
          <a:p>
            <a:pPr>
              <a:lnSpc>
                <a:spcPct val="110000"/>
              </a:lnSpc>
            </a:pPr>
            <a:r>
              <a:rPr lang="en-US" sz="2400" dirty="0" smtClean="0"/>
              <a:t>Varying locations and events can only be accessed on different websites and platforms </a:t>
            </a:r>
          </a:p>
          <a:p>
            <a:pPr>
              <a:lnSpc>
                <a:spcPct val="110000"/>
              </a:lnSpc>
            </a:pPr>
            <a:r>
              <a:rPr lang="en-US" sz="2400" dirty="0" smtClean="0"/>
              <a:t>Limited access to high value, honest advise and recommendations </a:t>
            </a:r>
          </a:p>
          <a:p>
            <a:pPr>
              <a:lnSpc>
                <a:spcPct val="110000"/>
              </a:lnSpc>
            </a:pPr>
            <a:r>
              <a:rPr lang="en-US" sz="2400" dirty="0" smtClean="0"/>
              <a:t>No maps and directions to find location of recommended places and activities </a:t>
            </a:r>
            <a:endParaRPr lang="en-US" sz="2400" dirty="0"/>
          </a:p>
        </p:txBody>
      </p:sp>
      <p:sp>
        <p:nvSpPr>
          <p:cNvPr id="4" name="Title 1"/>
          <p:cNvSpPr>
            <a:spLocks noGrp="1"/>
          </p:cNvSpPr>
          <p:nvPr>
            <p:ph type="title"/>
          </p:nvPr>
        </p:nvSpPr>
        <p:spPr/>
        <p:txBody>
          <a:bodyPr>
            <a:normAutofit/>
          </a:bodyPr>
          <a:lstStyle/>
          <a:p>
            <a:r>
              <a:rPr lang="en-US" sz="5400" b="1" u="sng" dirty="0" smtClean="0"/>
              <a:t>Motivation </a:t>
            </a:r>
            <a:endParaRPr lang="en-US" sz="5400" b="1" u="sng" dirty="0"/>
          </a:p>
        </p:txBody>
      </p:sp>
      <p:pic>
        <p:nvPicPr>
          <p:cNvPr id="5" name="Picture 4"/>
          <p:cNvPicPr>
            <a:picLocks noChangeAspect="1"/>
          </p:cNvPicPr>
          <p:nvPr/>
        </p:nvPicPr>
        <p:blipFill>
          <a:blip r:embed="rId2"/>
          <a:stretch>
            <a:fillRect/>
          </a:stretch>
        </p:blipFill>
        <p:spPr>
          <a:xfrm rot="955107">
            <a:off x="9069989" y="503893"/>
            <a:ext cx="1964860" cy="4318373"/>
          </a:xfrm>
          <a:prstGeom prst="rect">
            <a:avLst/>
          </a:prstGeom>
        </p:spPr>
      </p:pic>
    </p:spTree>
    <p:extLst>
      <p:ext uri="{BB962C8B-B14F-4D97-AF65-F5344CB8AC3E}">
        <p14:creationId xmlns:p14="http://schemas.microsoft.com/office/powerpoint/2010/main" val="1728591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S18</a:t>
            </a:r>
            <a:endParaRPr lang="en-AU" sz="2000" dirty="0">
              <a:solidFill>
                <a:schemeClr val="tx1"/>
              </a:solidFill>
            </a:endParaRPr>
          </a:p>
        </p:txBody>
      </p:sp>
      <p:sp>
        <p:nvSpPr>
          <p:cNvPr id="6" name="Rectangle 5"/>
          <p:cNvSpPr/>
          <p:nvPr/>
        </p:nvSpPr>
        <p:spPr>
          <a:xfrm>
            <a:off x="1938877" y="127051"/>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Paired Application IOS/Android </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this website to be made into an app, so that the program can have more power, such as sending direct notifications to my phone, send location alerts, and set alarms.</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r>
              <a:rPr lang="en-AU" dirty="0" smtClean="0">
                <a:solidFill>
                  <a:schemeClr val="tx1"/>
                </a:solidFill>
              </a:rPr>
              <a:t>:</a:t>
            </a:r>
          </a:p>
          <a:p>
            <a:pPr marL="285750" indent="-285750" fontAlgn="t">
              <a:buFontTx/>
              <a:buChar char="-"/>
            </a:pPr>
            <a:r>
              <a:rPr lang="en-AU" dirty="0" smtClean="0">
                <a:solidFill>
                  <a:schemeClr val="tx1"/>
                </a:solidFill>
              </a:rPr>
              <a:t>Application created with same functionality as website </a:t>
            </a:r>
          </a:p>
          <a:p>
            <a:pPr marL="285750" indent="-285750" fontAlgn="t">
              <a:buFontTx/>
              <a:buChar char="-"/>
            </a:pPr>
            <a:r>
              <a:rPr lang="en-AU" dirty="0" smtClean="0">
                <a:solidFill>
                  <a:schemeClr val="tx1"/>
                </a:solidFill>
              </a:rPr>
              <a:t>Application able to be downloaded and used on multiple </a:t>
            </a:r>
            <a:r>
              <a:rPr lang="en-AU" dirty="0" smtClean="0">
                <a:solidFill>
                  <a:schemeClr val="tx1"/>
                </a:solidFill>
              </a:rPr>
              <a:t>devices</a:t>
            </a:r>
          </a:p>
          <a:p>
            <a:pPr marL="285750" indent="-285750" fontAlgn="t">
              <a:buFontTx/>
              <a:buChar char="-"/>
            </a:pPr>
            <a:r>
              <a:rPr lang="en-AU" dirty="0" smtClean="0">
                <a:solidFill>
                  <a:schemeClr val="tx1"/>
                </a:solidFill>
              </a:rPr>
              <a:t>Application sends notifications </a:t>
            </a:r>
          </a:p>
          <a:p>
            <a:pPr marL="285750" indent="-285750" fontAlgn="t">
              <a:buFontTx/>
              <a:buChar char="-"/>
            </a:pPr>
            <a:r>
              <a:rPr lang="en-AU" dirty="0" smtClean="0">
                <a:solidFill>
                  <a:schemeClr val="tx1"/>
                </a:solidFill>
              </a:rPr>
              <a:t>Application speaks with other 3</a:t>
            </a:r>
            <a:r>
              <a:rPr lang="en-AU" baseline="30000" dirty="0" smtClean="0">
                <a:solidFill>
                  <a:schemeClr val="tx1"/>
                </a:solidFill>
              </a:rPr>
              <a:t>rd</a:t>
            </a:r>
            <a:r>
              <a:rPr lang="en-AU" dirty="0" smtClean="0">
                <a:solidFill>
                  <a:schemeClr val="tx1"/>
                </a:solidFill>
              </a:rPr>
              <a:t> party apps</a:t>
            </a:r>
            <a:endParaRPr lang="en-AU" dirty="0" smtClean="0">
              <a:solidFill>
                <a:schemeClr val="tx1"/>
              </a:solidFill>
            </a:endParaRPr>
          </a:p>
          <a:p>
            <a:pPr marL="285750" indent="-285750" fontAlgn="t">
              <a:buFontTx/>
              <a:buChar char="-"/>
            </a:pPr>
            <a:r>
              <a:rPr lang="en-AU" dirty="0" smtClean="0">
                <a:solidFill>
                  <a:schemeClr val="tx1"/>
                </a:solidFill>
              </a:rPr>
              <a:t>External application testing  </a:t>
            </a:r>
            <a:endParaRPr lang="en-AU" dirty="0">
              <a:solidFill>
                <a:schemeClr val="tx1"/>
              </a:solidFill>
            </a:endParaRPr>
          </a:p>
          <a:p>
            <a:pPr fontAlgn="t"/>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8</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This can be used to further develop it’s abilities for the future such as pairing with other devices like smart watches </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263230329"/>
              </p:ext>
            </p:extLst>
          </p:nvPr>
        </p:nvGraphicFramePr>
        <p:xfrm>
          <a:off x="5005830" y="5953986"/>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1816467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S23</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Website linked to transport services</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would like information for the different options for transport on how I can get to different places and events found on my user page</a:t>
            </a: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p>
          <a:p>
            <a:pPr marL="285750" indent="-285750" fontAlgn="t">
              <a:buFontTx/>
              <a:buChar char="-"/>
            </a:pPr>
            <a:r>
              <a:rPr lang="en-AU" dirty="0" smtClean="0">
                <a:solidFill>
                  <a:schemeClr val="tx1"/>
                </a:solidFill>
              </a:rPr>
              <a:t>Places </a:t>
            </a:r>
            <a:r>
              <a:rPr lang="en-AU" dirty="0">
                <a:solidFill>
                  <a:schemeClr val="tx1"/>
                </a:solidFill>
              </a:rPr>
              <a:t>and events are linked to different public and private transport </a:t>
            </a:r>
            <a:r>
              <a:rPr lang="en-AU" dirty="0" smtClean="0">
                <a:solidFill>
                  <a:schemeClr val="tx1"/>
                </a:solidFill>
              </a:rPr>
              <a:t>options</a:t>
            </a:r>
          </a:p>
          <a:p>
            <a:pPr marL="285750" indent="-285750" fontAlgn="t">
              <a:buFontTx/>
              <a:buChar char="-"/>
            </a:pPr>
            <a:r>
              <a:rPr lang="en-AU" dirty="0" smtClean="0">
                <a:solidFill>
                  <a:schemeClr val="tx1"/>
                </a:solidFill>
              </a:rPr>
              <a:t>Information </a:t>
            </a:r>
            <a:r>
              <a:rPr lang="en-AU" dirty="0">
                <a:solidFill>
                  <a:schemeClr val="tx1"/>
                </a:solidFill>
              </a:rPr>
              <a:t>and contact details are available for public transport and </a:t>
            </a:r>
            <a:r>
              <a:rPr lang="en-AU" dirty="0" err="1">
                <a:solidFill>
                  <a:schemeClr val="tx1"/>
                </a:solidFill>
              </a:rPr>
              <a:t>uber</a:t>
            </a:r>
            <a:r>
              <a:rPr lang="en-AU" dirty="0">
                <a:solidFill>
                  <a:schemeClr val="tx1"/>
                </a:solidFill>
              </a:rPr>
              <a:t>/</a:t>
            </a:r>
            <a:r>
              <a:rPr lang="en-AU" dirty="0" smtClean="0">
                <a:solidFill>
                  <a:schemeClr val="tx1"/>
                </a:solidFill>
              </a:rPr>
              <a:t>taxis</a:t>
            </a:r>
          </a:p>
          <a:p>
            <a:pPr marL="285750" indent="-285750" fontAlgn="t">
              <a:buFontTx/>
              <a:buChar char="-"/>
            </a:pPr>
            <a:r>
              <a:rPr lang="en-AU" dirty="0" smtClean="0">
                <a:solidFill>
                  <a:schemeClr val="tx1"/>
                </a:solidFill>
              </a:rPr>
              <a:t>Unit </a:t>
            </a:r>
            <a:r>
              <a:rPr lang="en-AU" dirty="0">
                <a:solidFill>
                  <a:schemeClr val="tx1"/>
                </a:solidFill>
              </a:rPr>
              <a:t>test</a:t>
            </a:r>
            <a:endParaRPr lang="en-US" dirty="0">
              <a:solidFill>
                <a:schemeClr val="tx1"/>
              </a:solidFill>
            </a:endParaRP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endParaRPr lang="en-AU" sz="2000" dirty="0">
              <a:solidFill>
                <a:schemeClr val="tx1"/>
              </a:solidFill>
            </a:endParaRP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endParaRPr lang="en-AU" sz="20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263230329"/>
              </p:ext>
            </p:extLst>
          </p:nvPr>
        </p:nvGraphicFramePr>
        <p:xfrm>
          <a:off x="5005830" y="5953986"/>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172081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83006" y="1593644"/>
            <a:ext cx="9797609" cy="4971279"/>
          </a:xfrm>
        </p:spPr>
        <p:txBody>
          <a:bodyPr>
            <a:normAutofit/>
          </a:bodyPr>
          <a:lstStyle/>
          <a:p>
            <a:pPr marL="285750" indent="-285750">
              <a:buFont typeface="Wingdings" charset="2"/>
              <a:buChar char="ü"/>
            </a:pPr>
            <a:r>
              <a:rPr lang="en-US" sz="2400" dirty="0"/>
              <a:t>Log in, log out</a:t>
            </a:r>
          </a:p>
          <a:p>
            <a:pPr marL="285750" indent="-285750">
              <a:buFont typeface="Wingdings" charset="2"/>
              <a:buChar char="ü"/>
            </a:pPr>
            <a:r>
              <a:rPr lang="en-US" sz="2400" dirty="0" smtClean="0"/>
              <a:t>Attractive interface &amp; cohesive theme &amp; image </a:t>
            </a:r>
            <a:endParaRPr lang="en-US" sz="2400" dirty="0"/>
          </a:p>
          <a:p>
            <a:pPr marL="285750" indent="-285750">
              <a:buFont typeface="Wingdings" charset="2"/>
              <a:buChar char="ü"/>
            </a:pPr>
            <a:r>
              <a:rPr lang="en-US" sz="2400" dirty="0"/>
              <a:t>Find &amp; view "Places" and "Activities" around the country, and in the local </a:t>
            </a:r>
            <a:r>
              <a:rPr lang="en-US" sz="2400" dirty="0" smtClean="0"/>
              <a:t>area</a:t>
            </a:r>
          </a:p>
          <a:p>
            <a:pPr marL="285750" indent="-285750">
              <a:buFont typeface="Wingdings" charset="2"/>
              <a:buChar char="ü"/>
            </a:pPr>
            <a:r>
              <a:rPr lang="en-US" sz="2400" dirty="0"/>
              <a:t>Different types of user accounts, student/tourist/</a:t>
            </a:r>
            <a:r>
              <a:rPr lang="en-US" sz="2400" dirty="0" smtClean="0"/>
              <a:t>businessperson</a:t>
            </a:r>
          </a:p>
          <a:p>
            <a:pPr marL="285750" indent="-285750">
              <a:buFont typeface="Wingdings" charset="2"/>
              <a:buChar char="ü"/>
            </a:pPr>
            <a:r>
              <a:rPr lang="en-US" sz="2400" dirty="0" smtClean="0"/>
              <a:t>"</a:t>
            </a:r>
            <a:r>
              <a:rPr lang="en-US" sz="2400" dirty="0"/>
              <a:t>Places" and "Activities" have videos, pictures, comments, and a map location associated with them</a:t>
            </a:r>
          </a:p>
          <a:p>
            <a:pPr marL="285750" indent="-285750">
              <a:buFont typeface="Wingdings" charset="2"/>
              <a:buChar char="ü"/>
            </a:pPr>
            <a:r>
              <a:rPr lang="en-US" sz="2400" dirty="0" smtClean="0"/>
              <a:t>Save </a:t>
            </a:r>
            <a:r>
              <a:rPr lang="en-US" sz="2400" dirty="0"/>
              <a:t>"</a:t>
            </a:r>
            <a:r>
              <a:rPr lang="en-US" sz="2400" dirty="0" smtClean="0"/>
              <a:t>Places” &amp; </a:t>
            </a:r>
            <a:r>
              <a:rPr lang="en-US" sz="2400" dirty="0"/>
              <a:t>"Activities" to the account</a:t>
            </a:r>
          </a:p>
          <a:p>
            <a:pPr marL="285750" indent="-285750">
              <a:buFont typeface="Wingdings" charset="2"/>
              <a:buChar char="ü"/>
            </a:pPr>
            <a:r>
              <a:rPr lang="en-US" sz="2400" dirty="0" smtClean="0"/>
              <a:t>User to be able to upload </a:t>
            </a:r>
            <a:r>
              <a:rPr lang="en-US" sz="2400" dirty="0"/>
              <a:t>pictures and </a:t>
            </a:r>
            <a:r>
              <a:rPr lang="en-US" sz="2400" dirty="0" smtClean="0"/>
              <a:t>videos and comment </a:t>
            </a:r>
            <a:r>
              <a:rPr lang="en-US" sz="2400" dirty="0"/>
              <a:t>on "</a:t>
            </a:r>
            <a:r>
              <a:rPr lang="en-US" sz="2400" dirty="0" smtClean="0"/>
              <a:t>Places”</a:t>
            </a:r>
          </a:p>
          <a:p>
            <a:pPr marL="285750" indent="-285750">
              <a:buFont typeface="Wingdings" charset="2"/>
              <a:buChar char="ü"/>
            </a:pPr>
            <a:r>
              <a:rPr lang="en-US" sz="2400" dirty="0"/>
              <a:t>Find &amp; view "Places" and "Activities" around the country, and in the local </a:t>
            </a:r>
          </a:p>
        </p:txBody>
      </p:sp>
      <p:sp>
        <p:nvSpPr>
          <p:cNvPr id="5" name="Title 1"/>
          <p:cNvSpPr>
            <a:spLocks noGrp="1"/>
          </p:cNvSpPr>
          <p:nvPr>
            <p:ph type="title"/>
          </p:nvPr>
        </p:nvSpPr>
        <p:spPr>
          <a:xfrm>
            <a:off x="599848" y="270933"/>
            <a:ext cx="4527778" cy="1058333"/>
          </a:xfrm>
        </p:spPr>
        <p:txBody>
          <a:bodyPr>
            <a:normAutofit/>
          </a:bodyPr>
          <a:lstStyle/>
          <a:p>
            <a:r>
              <a:rPr lang="en-US" sz="5400" b="1" u="sng" dirty="0" smtClean="0"/>
              <a:t>Requirements</a:t>
            </a:r>
            <a:endParaRPr lang="en-US" sz="5400" b="1" u="sng" dirty="0"/>
          </a:p>
        </p:txBody>
      </p:sp>
      <p:pic>
        <p:nvPicPr>
          <p:cNvPr id="8" name="Picture 7"/>
          <p:cNvPicPr>
            <a:picLocks noChangeAspect="1"/>
          </p:cNvPicPr>
          <p:nvPr/>
        </p:nvPicPr>
        <p:blipFill rotWithShape="1">
          <a:blip r:embed="rId2"/>
          <a:srcRect t="10526" b="24696"/>
          <a:stretch/>
        </p:blipFill>
        <p:spPr>
          <a:xfrm rot="5804373">
            <a:off x="9589470" y="1347886"/>
            <a:ext cx="3810000" cy="1563077"/>
          </a:xfrm>
          <a:prstGeom prst="rect">
            <a:avLst/>
          </a:prstGeom>
        </p:spPr>
      </p:pic>
    </p:spTree>
    <p:extLst>
      <p:ext uri="{BB962C8B-B14F-4D97-AF65-F5344CB8AC3E}">
        <p14:creationId xmlns:p14="http://schemas.microsoft.com/office/powerpoint/2010/main" val="380711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6974" y="2157777"/>
            <a:ext cx="9419486" cy="3449762"/>
          </a:xfrm>
        </p:spPr>
        <p:txBody>
          <a:bodyPr/>
          <a:lstStyle/>
          <a:p>
            <a:pPr>
              <a:buFont typeface="Wingdings" charset="2"/>
              <a:buChar char="ü"/>
            </a:pPr>
            <a:r>
              <a:rPr lang="en-US" sz="2400" dirty="0"/>
              <a:t>Responsive to mobile/ tablets/ web</a:t>
            </a:r>
          </a:p>
          <a:p>
            <a:pPr>
              <a:buFont typeface="Wingdings" charset="2"/>
              <a:buChar char="ü"/>
            </a:pPr>
            <a:r>
              <a:rPr lang="en-US" sz="2400" dirty="0"/>
              <a:t>Map view to locate places of interest </a:t>
            </a:r>
          </a:p>
          <a:p>
            <a:pPr>
              <a:buFont typeface="Wingdings" charset="2"/>
              <a:buChar char="ü"/>
            </a:pPr>
            <a:r>
              <a:rPr lang="en-US" sz="2400" dirty="0"/>
              <a:t>Fast (low loading and processing times)</a:t>
            </a:r>
          </a:p>
          <a:p>
            <a:pPr>
              <a:buFont typeface="Wingdings" charset="2"/>
              <a:buChar char="ü"/>
            </a:pPr>
            <a:r>
              <a:rPr lang="en-US" sz="2400" dirty="0"/>
              <a:t>Admin account levels and types </a:t>
            </a:r>
          </a:p>
          <a:p>
            <a:pPr>
              <a:buFont typeface="Wingdings" charset="2"/>
              <a:buChar char="ü"/>
            </a:pPr>
            <a:r>
              <a:rPr lang="en-US" sz="2400" dirty="0"/>
              <a:t>Admin can create/ remove users </a:t>
            </a:r>
            <a:endParaRPr lang="en-US" sz="2400" dirty="0" smtClean="0"/>
          </a:p>
          <a:p>
            <a:pPr>
              <a:buFont typeface="Wingdings" charset="2"/>
              <a:buChar char="ü"/>
            </a:pPr>
            <a:r>
              <a:rPr lang="en-US" sz="2400" dirty="0"/>
              <a:t>Social aspects </a:t>
            </a:r>
          </a:p>
          <a:p>
            <a:pPr>
              <a:buFont typeface="Wingdings" charset="2"/>
              <a:buChar char="ü"/>
            </a:pPr>
            <a:r>
              <a:rPr lang="en-US" sz="2400" dirty="0"/>
              <a:t>Revenue raising opportunities (advertisement &amp; premium membership) </a:t>
            </a:r>
          </a:p>
          <a:p>
            <a:endParaRPr lang="en-US" dirty="0"/>
          </a:p>
        </p:txBody>
      </p:sp>
      <p:sp>
        <p:nvSpPr>
          <p:cNvPr id="4" name="Title 1"/>
          <p:cNvSpPr>
            <a:spLocks noGrp="1"/>
          </p:cNvSpPr>
          <p:nvPr>
            <p:ph type="title"/>
          </p:nvPr>
        </p:nvSpPr>
        <p:spPr>
          <a:xfrm>
            <a:off x="838200" y="365125"/>
            <a:ext cx="6508262" cy="1325563"/>
          </a:xfrm>
        </p:spPr>
        <p:txBody>
          <a:bodyPr>
            <a:normAutofit/>
          </a:bodyPr>
          <a:lstStyle/>
          <a:p>
            <a:r>
              <a:rPr lang="en-US" sz="5400" b="1" u="sng" dirty="0"/>
              <a:t>Additional</a:t>
            </a:r>
            <a:r>
              <a:rPr lang="en-US" sz="5400" b="1" u="sng" dirty="0" smtClean="0"/>
              <a:t> Extensions</a:t>
            </a:r>
            <a:endParaRPr lang="en-US" sz="5400" b="1" u="sng" dirty="0"/>
          </a:p>
        </p:txBody>
      </p:sp>
      <p:pic>
        <p:nvPicPr>
          <p:cNvPr id="5" name="Picture 4"/>
          <p:cNvPicPr>
            <a:picLocks noChangeAspect="1"/>
          </p:cNvPicPr>
          <p:nvPr/>
        </p:nvPicPr>
        <p:blipFill>
          <a:blip r:embed="rId2"/>
          <a:stretch>
            <a:fillRect/>
          </a:stretch>
        </p:blipFill>
        <p:spPr>
          <a:xfrm rot="20715156">
            <a:off x="371229" y="4650151"/>
            <a:ext cx="1461062" cy="1735011"/>
          </a:xfrm>
          <a:prstGeom prst="rect">
            <a:avLst/>
          </a:prstGeom>
        </p:spPr>
      </p:pic>
      <p:pic>
        <p:nvPicPr>
          <p:cNvPr id="6" name="Picture 5"/>
          <p:cNvPicPr>
            <a:picLocks noChangeAspect="1"/>
          </p:cNvPicPr>
          <p:nvPr/>
        </p:nvPicPr>
        <p:blipFill>
          <a:blip r:embed="rId3"/>
          <a:stretch>
            <a:fillRect/>
          </a:stretch>
        </p:blipFill>
        <p:spPr>
          <a:xfrm>
            <a:off x="7841500" y="742461"/>
            <a:ext cx="3334432" cy="3810000"/>
          </a:xfrm>
          <a:prstGeom prst="rect">
            <a:avLst/>
          </a:prstGeom>
        </p:spPr>
      </p:pic>
    </p:spTree>
    <p:extLst>
      <p:ext uri="{BB962C8B-B14F-4D97-AF65-F5344CB8AC3E}">
        <p14:creationId xmlns:p14="http://schemas.microsoft.com/office/powerpoint/2010/main" val="127690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047" y="1610185"/>
            <a:ext cx="10611943" cy="4436545"/>
          </a:xfrm>
        </p:spPr>
        <p:txBody>
          <a:bodyPr>
            <a:normAutofit lnSpcReduction="10000"/>
          </a:bodyPr>
          <a:lstStyle/>
          <a:p>
            <a:pPr marL="0" indent="0">
              <a:lnSpc>
                <a:spcPct val="140000"/>
              </a:lnSpc>
              <a:spcBef>
                <a:spcPts val="900"/>
              </a:spcBef>
              <a:buNone/>
            </a:pPr>
            <a:r>
              <a:rPr lang="en-AU" sz="2400" u="sng" dirty="0"/>
              <a:t>Student</a:t>
            </a:r>
            <a:r>
              <a:rPr lang="en-AU" sz="2400" dirty="0"/>
              <a:t> – tertiary student, presumably financially impaired, educationally oriented, technologically literate</a:t>
            </a:r>
          </a:p>
          <a:p>
            <a:pPr marL="0" indent="0">
              <a:lnSpc>
                <a:spcPct val="140000"/>
              </a:lnSpc>
              <a:spcBef>
                <a:spcPts val="900"/>
              </a:spcBef>
              <a:buNone/>
            </a:pPr>
            <a:r>
              <a:rPr lang="en-AU" sz="2400" u="sng" dirty="0"/>
              <a:t>Tourist</a:t>
            </a:r>
            <a:r>
              <a:rPr lang="en-AU" sz="2400" dirty="0"/>
              <a:t> – someone on holiday, more disposable income, a lot of recreational </a:t>
            </a:r>
            <a:r>
              <a:rPr lang="en-AU" sz="2400" dirty="0" smtClean="0"/>
              <a:t>time, range of levels of technological abilities </a:t>
            </a:r>
            <a:endParaRPr lang="en-AU" sz="2400" dirty="0"/>
          </a:p>
          <a:p>
            <a:pPr marL="0" indent="0">
              <a:lnSpc>
                <a:spcPct val="140000"/>
              </a:lnSpc>
              <a:spcBef>
                <a:spcPts val="900"/>
              </a:spcBef>
              <a:buNone/>
            </a:pPr>
            <a:r>
              <a:rPr lang="en-AU" sz="2400" u="sng" dirty="0"/>
              <a:t>Businessmen </a:t>
            </a:r>
            <a:r>
              <a:rPr lang="mr-IN" sz="2400" dirty="0"/>
              <a:t>–</a:t>
            </a:r>
            <a:r>
              <a:rPr lang="en-AU" sz="2400" dirty="0"/>
              <a:t> </a:t>
            </a:r>
            <a:r>
              <a:rPr lang="en-AU" sz="2400" dirty="0" smtClean="0"/>
              <a:t>busy lifestyle , </a:t>
            </a:r>
            <a:r>
              <a:rPr lang="en-AU" sz="2400" dirty="0"/>
              <a:t>financially </a:t>
            </a:r>
            <a:r>
              <a:rPr lang="en-AU" sz="2400" dirty="0" smtClean="0"/>
              <a:t>stable</a:t>
            </a:r>
            <a:r>
              <a:rPr lang="en-AU" sz="2400" dirty="0"/>
              <a:t>, technologically </a:t>
            </a:r>
            <a:r>
              <a:rPr lang="en-AU" sz="2400" dirty="0" smtClean="0"/>
              <a:t>literate</a:t>
            </a:r>
            <a:endParaRPr lang="en-AU" sz="2400" u="sng" dirty="0"/>
          </a:p>
          <a:p>
            <a:pPr marL="0" indent="0">
              <a:lnSpc>
                <a:spcPct val="140000"/>
              </a:lnSpc>
              <a:spcBef>
                <a:spcPts val="900"/>
              </a:spcBef>
              <a:buNone/>
            </a:pPr>
            <a:r>
              <a:rPr lang="en-AU" sz="2400" u="sng" dirty="0"/>
              <a:t>Administrator </a:t>
            </a:r>
            <a:r>
              <a:rPr lang="en-AU" sz="2400" dirty="0"/>
              <a:t> - CRUD information, can add </a:t>
            </a:r>
            <a:r>
              <a:rPr lang="en-AU" sz="2400" dirty="0" smtClean="0"/>
              <a:t>administrators</a:t>
            </a:r>
            <a:r>
              <a:rPr lang="en-AU" sz="2400" dirty="0"/>
              <a:t>, very technologically </a:t>
            </a:r>
            <a:r>
              <a:rPr lang="en-AU" sz="2400" dirty="0" smtClean="0"/>
              <a:t>literate</a:t>
            </a:r>
            <a:endParaRPr lang="en-AU" sz="2400" u="sng" dirty="0" smtClean="0"/>
          </a:p>
          <a:p>
            <a:pPr marL="0" indent="0">
              <a:lnSpc>
                <a:spcPct val="140000"/>
              </a:lnSpc>
              <a:spcBef>
                <a:spcPts val="900"/>
              </a:spcBef>
              <a:buNone/>
            </a:pPr>
            <a:r>
              <a:rPr lang="en-AU" sz="2400" u="sng" dirty="0" smtClean="0"/>
              <a:t>Advertisers –</a:t>
            </a:r>
            <a:r>
              <a:rPr lang="en-AU" sz="2400" dirty="0" smtClean="0"/>
              <a:t> Creative mindset, busy schedules, technologically </a:t>
            </a:r>
            <a:r>
              <a:rPr lang="en-AU" sz="2400" dirty="0"/>
              <a:t>literate</a:t>
            </a:r>
          </a:p>
          <a:p>
            <a:pPr marL="0" indent="0">
              <a:spcBef>
                <a:spcPts val="900"/>
              </a:spcBef>
              <a:buNone/>
            </a:pPr>
            <a:endParaRPr lang="en-AU" sz="2400" u="sng" dirty="0"/>
          </a:p>
        </p:txBody>
      </p:sp>
      <p:sp>
        <p:nvSpPr>
          <p:cNvPr id="4" name="Rectangle 3"/>
          <p:cNvSpPr/>
          <p:nvPr/>
        </p:nvSpPr>
        <p:spPr>
          <a:xfrm>
            <a:off x="745936" y="109409"/>
            <a:ext cx="10189742" cy="1059625"/>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dirty="0"/>
              <a:t>System </a:t>
            </a:r>
            <a:r>
              <a:rPr lang="en-AU" sz="4400" dirty="0" smtClean="0"/>
              <a:t>Users/ Roles</a:t>
            </a:r>
            <a:endParaRPr lang="en-AU" sz="4400" dirty="0"/>
          </a:p>
        </p:txBody>
      </p:sp>
    </p:spTree>
    <p:extLst>
      <p:ext uri="{BB962C8B-B14F-4D97-AF65-F5344CB8AC3E}">
        <p14:creationId xmlns:p14="http://schemas.microsoft.com/office/powerpoint/2010/main" val="401253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32" y="3489269"/>
            <a:ext cx="10515600" cy="1325563"/>
          </a:xfrm>
        </p:spPr>
        <p:txBody>
          <a:bodyPr>
            <a:noAutofit/>
          </a:bodyPr>
          <a:lstStyle/>
          <a:p>
            <a:r>
              <a:rPr lang="en-US" sz="6000" b="1" u="sng" dirty="0" smtClean="0"/>
              <a:t>Release 1</a:t>
            </a:r>
            <a:br>
              <a:rPr lang="en-US" sz="6000" b="1" u="sng" dirty="0" smtClean="0"/>
            </a:br>
            <a:r>
              <a:rPr lang="en-US" sz="6000" b="1" dirty="0"/>
              <a:t>	</a:t>
            </a:r>
            <a:r>
              <a:rPr lang="en-US" sz="6000" b="1" i="1" dirty="0" smtClean="0"/>
              <a:t>Sprint 1</a:t>
            </a:r>
            <a:endParaRPr lang="en-US" sz="6000" i="1" dirty="0"/>
          </a:p>
        </p:txBody>
      </p:sp>
      <p:sp>
        <p:nvSpPr>
          <p:cNvPr id="4" name="Rectangle 3"/>
          <p:cNvSpPr/>
          <p:nvPr/>
        </p:nvSpPr>
        <p:spPr>
          <a:xfrm>
            <a:off x="11168860" y="0"/>
            <a:ext cx="1023140" cy="3265234"/>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smartcity-wide-lar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833" y="685298"/>
            <a:ext cx="7061167" cy="1773707"/>
          </a:xfrm>
          <a:prstGeom prst="rect">
            <a:avLst/>
          </a:prstGeom>
        </p:spPr>
      </p:pic>
    </p:spTree>
    <p:extLst>
      <p:ext uri="{BB962C8B-B14F-4D97-AF65-F5344CB8AC3E}">
        <p14:creationId xmlns:p14="http://schemas.microsoft.com/office/powerpoint/2010/main" val="421632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S6</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Navigable page-based interface</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user, I would like the familiarity of a page-based interface, so that I can navigate through the places and events of Smart City easily and intuitively.</a:t>
            </a:r>
            <a:endParaRPr lang="en-AU" sz="2400" dirty="0">
              <a:solidFill>
                <a:schemeClr val="tx1"/>
              </a:solidFill>
            </a:endParaRPr>
          </a:p>
        </p:txBody>
      </p:sp>
      <p:sp>
        <p:nvSpPr>
          <p:cNvPr id="8" name="Rectangle 7"/>
          <p:cNvSpPr/>
          <p:nvPr/>
        </p:nvSpPr>
        <p:spPr>
          <a:xfrm>
            <a:off x="1165527"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p>
          <a:p>
            <a:pPr marL="285750" indent="-285750" fontAlgn="t">
              <a:buFontTx/>
              <a:buChar char="-"/>
            </a:pPr>
            <a:r>
              <a:rPr lang="en-US" dirty="0">
                <a:solidFill>
                  <a:schemeClr val="tx1"/>
                </a:solidFill>
              </a:rPr>
              <a:t>Index or universal "home page", on visiting Smart City</a:t>
            </a:r>
          </a:p>
          <a:p>
            <a:pPr marL="285750" indent="-285750" fontAlgn="t">
              <a:buFontTx/>
              <a:buChar char="-"/>
            </a:pPr>
            <a:r>
              <a:rPr lang="en-US" dirty="0">
                <a:solidFill>
                  <a:schemeClr val="tx1"/>
                </a:solidFill>
              </a:rPr>
              <a:t>Unit test</a:t>
            </a: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i="1" dirty="0" smtClean="0">
                <a:solidFill>
                  <a:schemeClr val="tx1"/>
                </a:solidFill>
              </a:rPr>
              <a:t>Notes: This story is essential to ensure that all levels of technological capabilities can use the website with ease    </a:t>
            </a:r>
            <a:endParaRPr lang="en-AU" sz="2000" i="1"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365236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S5</a:t>
            </a:r>
            <a:endParaRPr lang="en-AU" sz="2000" dirty="0">
              <a:solidFill>
                <a:schemeClr val="tx1"/>
              </a:solidFill>
            </a:endParaRPr>
          </a:p>
        </p:txBody>
      </p:sp>
      <p:sp>
        <p:nvSpPr>
          <p:cNvPr id="6" name="Rectangle 5"/>
          <p:cNvSpPr/>
          <p:nvPr/>
        </p:nvSpPr>
        <p:spPr>
          <a:xfrm>
            <a:off x="1974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800" b="1" dirty="0"/>
              <a:t>Account login functionality</a:t>
            </a:r>
          </a:p>
        </p:txBody>
      </p:sp>
      <p:sp>
        <p:nvSpPr>
          <p:cNvPr id="7" name="Rectangle 6"/>
          <p:cNvSpPr/>
          <p:nvPr/>
        </p:nvSpPr>
        <p:spPr>
          <a:xfrm>
            <a:off x="1182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user, I would like to be able to log in to access my tailored user experience, so that I can only view things that are relevant to my interests.</a:t>
            </a:r>
            <a:endParaRPr lang="en-AU" sz="2400" dirty="0">
              <a:solidFill>
                <a:schemeClr val="tx1"/>
              </a:solidFill>
            </a:endParaRPr>
          </a:p>
        </p:txBody>
      </p:sp>
      <p:sp>
        <p:nvSpPr>
          <p:cNvPr id="8" name="Rectangle 7"/>
          <p:cNvSpPr/>
          <p:nvPr/>
        </p:nvSpPr>
        <p:spPr>
          <a:xfrm>
            <a:off x="1165527" y="3335530"/>
            <a:ext cx="9828000" cy="170198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fontAlgn="t"/>
            <a:r>
              <a:rPr lang="en-AU" dirty="0">
                <a:solidFill>
                  <a:schemeClr val="tx1"/>
                </a:solidFill>
              </a:rPr>
              <a:t>Acceptance Criteria:</a:t>
            </a:r>
          </a:p>
          <a:p>
            <a:pPr marL="285750" indent="-285750" fontAlgn="t">
              <a:buFontTx/>
              <a:buChar char="-"/>
            </a:pPr>
            <a:r>
              <a:rPr lang="en-US" dirty="0">
                <a:solidFill>
                  <a:schemeClr val="tx1"/>
                </a:solidFill>
              </a:rPr>
              <a:t>Users can create, verify, modify and delete an account</a:t>
            </a:r>
          </a:p>
          <a:p>
            <a:pPr marL="285750" indent="-285750" fontAlgn="t">
              <a:buFontTx/>
              <a:buChar char="-"/>
            </a:pPr>
            <a:r>
              <a:rPr lang="en-US" dirty="0">
                <a:solidFill>
                  <a:schemeClr val="tx1"/>
                </a:solidFill>
              </a:rPr>
              <a:t>Multiple account types are available, they provide different views that are specific to the user</a:t>
            </a:r>
          </a:p>
          <a:p>
            <a:pPr marL="285750" indent="-285750" fontAlgn="t">
              <a:buFontTx/>
              <a:buChar char="-"/>
            </a:pPr>
            <a:r>
              <a:rPr lang="en-US" dirty="0">
                <a:solidFill>
                  <a:schemeClr val="tx1"/>
                </a:solidFill>
              </a:rPr>
              <a:t>If a user closes the session, they are logged out</a:t>
            </a:r>
          </a:p>
          <a:p>
            <a:pPr marL="285750" indent="-285750" fontAlgn="t">
              <a:buFontTx/>
              <a:buChar char="-"/>
            </a:pPr>
            <a:r>
              <a:rPr lang="en-US" dirty="0">
                <a:solidFill>
                  <a:schemeClr val="tx1"/>
                </a:solidFill>
              </a:rPr>
              <a:t>Log in sessions time out after a period of inactivity</a:t>
            </a:r>
          </a:p>
          <a:p>
            <a:pPr marL="285750" indent="-285750" fontAlgn="t">
              <a:buFontTx/>
              <a:buChar char="-"/>
            </a:pPr>
            <a:r>
              <a:rPr lang="en-US" dirty="0">
                <a:solidFill>
                  <a:schemeClr val="tx1"/>
                </a:solidFill>
              </a:rPr>
              <a:t>Unit test</a:t>
            </a:r>
          </a:p>
        </p:txBody>
      </p:sp>
      <p:sp>
        <p:nvSpPr>
          <p:cNvPr id="11" name="Rectangle 10"/>
          <p:cNvSpPr/>
          <p:nvPr/>
        </p:nvSpPr>
        <p:spPr>
          <a:xfrm>
            <a:off x="10290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9426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1182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sz="2000" dirty="0">
                <a:solidFill>
                  <a:schemeClr val="tx1"/>
                </a:solidFill>
              </a:rPr>
              <a:t>Notes</a:t>
            </a:r>
            <a:r>
              <a:rPr lang="en-US" sz="2000" dirty="0" smtClean="0">
                <a:solidFill>
                  <a:schemeClr val="tx1"/>
                </a:solidFill>
              </a:rPr>
              <a:t>: It would be good if user categories can still have preferences that branch into the different categories </a:t>
            </a:r>
            <a:endParaRPr lang="en-AU" sz="2000" dirty="0">
              <a:solidFill>
                <a:schemeClr val="tx1"/>
              </a:solidFill>
            </a:endParaRPr>
          </a:p>
        </p:txBody>
      </p:sp>
      <p:graphicFrame>
        <p:nvGraphicFramePr>
          <p:cNvPr id="2" name="Table 1"/>
          <p:cNvGraphicFramePr>
            <a:graphicFrameLocks noGrp="1"/>
          </p:cNvGraphicFramePr>
          <p:nvPr/>
        </p:nvGraphicFramePr>
        <p:xfrm>
          <a:off x="4406151" y="6006910"/>
          <a:ext cx="6604002" cy="741680"/>
        </p:xfrm>
        <a:graphic>
          <a:graphicData uri="http://schemas.openxmlformats.org/drawingml/2006/table">
            <a:tbl>
              <a:tblPr firstRow="1" bandRow="1">
                <a:tableStyleId>{5C22544A-7EE6-4342-B048-85BDC9FD1C3A}</a:tableStyleId>
              </a:tblPr>
              <a:tblGrid>
                <a:gridCol w="1100667">
                  <a:extLst>
                    <a:ext uri="{9D8B030D-6E8A-4147-A177-3AD203B41FA5}">
                      <a16:colId xmlns="" xmlns:a16="http://schemas.microsoft.com/office/drawing/2014/main" val="4198427936"/>
                    </a:ext>
                  </a:extLst>
                </a:gridCol>
                <a:gridCol w="1100667">
                  <a:extLst>
                    <a:ext uri="{9D8B030D-6E8A-4147-A177-3AD203B41FA5}">
                      <a16:colId xmlns="" xmlns:a16="http://schemas.microsoft.com/office/drawing/2014/main" val="4254424111"/>
                    </a:ext>
                  </a:extLst>
                </a:gridCol>
                <a:gridCol w="1100667">
                  <a:extLst>
                    <a:ext uri="{9D8B030D-6E8A-4147-A177-3AD203B41FA5}">
                      <a16:colId xmlns="" xmlns:a16="http://schemas.microsoft.com/office/drawing/2014/main" val="1907837265"/>
                    </a:ext>
                  </a:extLst>
                </a:gridCol>
                <a:gridCol w="1100667">
                  <a:extLst>
                    <a:ext uri="{9D8B030D-6E8A-4147-A177-3AD203B41FA5}">
                      <a16:colId xmlns="" xmlns:a16="http://schemas.microsoft.com/office/drawing/2014/main" val="3563690776"/>
                    </a:ext>
                  </a:extLst>
                </a:gridCol>
                <a:gridCol w="1100667">
                  <a:extLst>
                    <a:ext uri="{9D8B030D-6E8A-4147-A177-3AD203B41FA5}">
                      <a16:colId xmlns="" xmlns:a16="http://schemas.microsoft.com/office/drawing/2014/main" val="1971670682"/>
                    </a:ext>
                  </a:extLst>
                </a:gridCol>
                <a:gridCol w="1100667">
                  <a:extLst>
                    <a:ext uri="{9D8B030D-6E8A-4147-A177-3AD203B41FA5}">
                      <a16:colId xmlns="" xmlns:a16="http://schemas.microsoft.com/office/drawing/2014/main" val="1190195206"/>
                    </a:ext>
                  </a:extLst>
                </a:gridCol>
              </a:tblGrid>
              <a:tr h="370840">
                <a:tc>
                  <a:txBody>
                    <a:bodyPr/>
                    <a:lstStyle/>
                    <a:p>
                      <a:r>
                        <a:rPr lang="en-AU" sz="1200" dirty="0"/>
                        <a:t>Independent</a:t>
                      </a:r>
                    </a:p>
                  </a:txBody>
                  <a:tcPr/>
                </a:tc>
                <a:tc>
                  <a:txBody>
                    <a:bodyPr/>
                    <a:lstStyle/>
                    <a:p>
                      <a:r>
                        <a:rPr lang="en-AU" sz="1200" dirty="0"/>
                        <a:t>Negotiable</a:t>
                      </a:r>
                    </a:p>
                  </a:txBody>
                  <a:tcPr/>
                </a:tc>
                <a:tc>
                  <a:txBody>
                    <a:bodyPr/>
                    <a:lstStyle/>
                    <a:p>
                      <a:r>
                        <a:rPr lang="en-AU" sz="1200" dirty="0"/>
                        <a:t>Valuable</a:t>
                      </a:r>
                    </a:p>
                  </a:txBody>
                  <a:tcPr/>
                </a:tc>
                <a:tc>
                  <a:txBody>
                    <a:bodyPr/>
                    <a:lstStyle/>
                    <a:p>
                      <a:r>
                        <a:rPr lang="en-AU" sz="1200" dirty="0"/>
                        <a:t>Estimable</a:t>
                      </a:r>
                    </a:p>
                  </a:txBody>
                  <a:tcPr/>
                </a:tc>
                <a:tc>
                  <a:txBody>
                    <a:bodyPr/>
                    <a:lstStyle/>
                    <a:p>
                      <a:r>
                        <a:rPr lang="en-AU" sz="1200" dirty="0"/>
                        <a:t>Small</a:t>
                      </a:r>
                    </a:p>
                  </a:txBody>
                  <a:tcPr/>
                </a:tc>
                <a:tc>
                  <a:txBody>
                    <a:bodyPr/>
                    <a:lstStyle/>
                    <a:p>
                      <a:r>
                        <a:rPr lang="en-AU" sz="1200" dirty="0"/>
                        <a:t>Testable </a:t>
                      </a:r>
                    </a:p>
                  </a:txBody>
                  <a:tcPr/>
                </a:tc>
                <a:extLst>
                  <a:ext uri="{0D108BD9-81ED-4DB2-BD59-A6C34878D82A}">
                    <a16:rowId xmlns="" xmlns:a16="http://schemas.microsoft.com/office/drawing/2014/main" val="1040562129"/>
                  </a:ext>
                </a:extLst>
              </a:tr>
              <a:tr h="370840">
                <a:tc>
                  <a:txBody>
                    <a:bodyPr/>
                    <a:lstStyle/>
                    <a:p>
                      <a:r>
                        <a:rPr lang="en-AU" dirty="0">
                          <a:sym typeface="Wingdings" panose="05000000000000000000" pitchFamily="2" charset="2"/>
                        </a:rPr>
                        <a: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tc>
                  <a:txBody>
                    <a:bodyPr/>
                    <a:lstStyle/>
                    <a:p>
                      <a:r>
                        <a:rPr lang="en-AU" dirty="0">
                          <a:sym typeface="Wingdings" panose="05000000000000000000" pitchFamily="2" charset="2"/>
                        </a:rPr>
                        <a:t></a:t>
                      </a:r>
                      <a:endParaRPr lang="en-AU" dirty="0"/>
                    </a:p>
                  </a:txBody>
                  <a:tcPr/>
                </a:tc>
                <a:extLst>
                  <a:ext uri="{0D108BD9-81ED-4DB2-BD59-A6C34878D82A}">
                    <a16:rowId xmlns="" xmlns:a16="http://schemas.microsoft.com/office/drawing/2014/main" val="3545416657"/>
                  </a:ext>
                </a:extLst>
              </a:tr>
            </a:tbl>
          </a:graphicData>
        </a:graphic>
      </p:graphicFrame>
    </p:spTree>
    <p:extLst>
      <p:ext uri="{BB962C8B-B14F-4D97-AF65-F5344CB8AC3E}">
        <p14:creationId xmlns:p14="http://schemas.microsoft.com/office/powerpoint/2010/main" val="405116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2439</Words>
  <Application>Microsoft Macintosh PowerPoint</Application>
  <PresentationFormat>Custom</PresentationFormat>
  <Paragraphs>543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What is Smart City? </vt:lpstr>
      <vt:lpstr>Motivation </vt:lpstr>
      <vt:lpstr>Requirements</vt:lpstr>
      <vt:lpstr>Additional Extensions</vt:lpstr>
      <vt:lpstr>PowerPoint Presentation</vt:lpstr>
      <vt:lpstr>Release 1  Sprint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Release 1  Sprint 2</vt:lpstr>
      <vt:lpstr>PowerPoint Presentation</vt:lpstr>
      <vt:lpstr>PowerPoint Presentation</vt:lpstr>
      <vt:lpstr>PowerPoint Presentation</vt:lpstr>
      <vt:lpstr>PowerPoint Presentation</vt:lpstr>
      <vt:lpstr>PowerPoint Presentation</vt:lpstr>
      <vt:lpstr>Release 2 &amp; 3   Sprint 3/4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Queensland University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MELT</dc:creator>
  <cp:lastModifiedBy>Emily Cowan</cp:lastModifiedBy>
  <cp:revision>47</cp:revision>
  <dcterms:created xsi:type="dcterms:W3CDTF">2017-08-15T01:12:35Z</dcterms:created>
  <dcterms:modified xsi:type="dcterms:W3CDTF">2017-08-22T13:04:33Z</dcterms:modified>
</cp:coreProperties>
</file>