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66" r:id="rId3"/>
    <p:sldId id="267" r:id="rId4"/>
    <p:sldId id="268" r:id="rId5"/>
    <p:sldId id="269" r:id="rId6"/>
    <p:sldId id="270" r:id="rId7"/>
    <p:sldId id="281" r:id="rId8"/>
    <p:sldId id="271" r:id="rId9"/>
    <p:sldId id="288" r:id="rId10"/>
    <p:sldId id="289" r:id="rId11"/>
    <p:sldId id="272" r:id="rId12"/>
    <p:sldId id="282" r:id="rId13"/>
    <p:sldId id="273" r:id="rId14"/>
    <p:sldId id="291" r:id="rId15"/>
    <p:sldId id="292" r:id="rId16"/>
    <p:sldId id="274" r:id="rId17"/>
    <p:sldId id="283" r:id="rId18"/>
    <p:sldId id="293" r:id="rId19"/>
    <p:sldId id="295" r:id="rId20"/>
    <p:sldId id="294" r:id="rId21"/>
    <p:sldId id="276" r:id="rId22"/>
    <p:sldId id="284" r:id="rId23"/>
    <p:sldId id="296" r:id="rId24"/>
    <p:sldId id="297" r:id="rId25"/>
    <p:sldId id="298" r:id="rId26"/>
    <p:sldId id="286" r:id="rId27"/>
    <p:sldId id="278" r:id="rId28"/>
    <p:sldId id="279" r:id="rId29"/>
    <p:sldId id="287" r:id="rId30"/>
    <p:sldId id="280" r:id="rId31"/>
    <p:sldId id="285" r:id="rId32"/>
  </p:sldIdLst>
  <p:sldSz cx="9144000" cy="6858000" type="screen4x3"/>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p:cViewPr varScale="1">
        <p:scale>
          <a:sx n="80" d="100"/>
          <a:sy n="80" d="100"/>
        </p:scale>
        <p:origin x="1110"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76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redo custSel modSld modMainMaster modNotesMaster modHandout">
      <pc:chgData name="Fake Test User" userId="SID-0" providerId="Test" clId="FakeClientId" dt="2019-03-25T07:24:36.185" v="66" actId="20577"/>
      <pc:docMkLst>
        <pc:docMk/>
      </pc:docMkLst>
      <pc:sldChg chg="modSp modNotes">
        <pc:chgData name="Fake Test User" userId="SID-0" providerId="Test" clId="FakeClientId" dt="2019-03-25T07:23:14.831" v="55" actId="790"/>
        <pc:sldMkLst>
          <pc:docMk/>
          <pc:sldMk cId="0" sldId="256"/>
        </pc:sldMkLst>
        <pc:spChg chg="mod">
          <ac:chgData name="Fake Test User" userId="SID-0" providerId="Test" clId="FakeClientId" dt="2019-03-25T07:21:19.380" v="46" actId="947"/>
          <ac:spMkLst>
            <pc:docMk/>
            <pc:sldMk cId="0" sldId="256"/>
            <ac:spMk id="2" creationId="{00000000-0000-0000-0000-000000000000}"/>
          </ac:spMkLst>
        </pc:spChg>
        <pc:spChg chg="mod">
          <ac:chgData name="Fake Test User" userId="SID-0" providerId="Test" clId="FakeClientId" dt="2019-03-25T07:12:29.179" v="1" actId="790"/>
          <ac:spMkLst>
            <pc:docMk/>
            <pc:sldMk cId="0" sldId="256"/>
            <ac:spMk id="3" creationId="{00000000-0000-0000-0000-000000000000}"/>
          </ac:spMkLst>
        </pc:spChg>
      </pc:sldChg>
      <pc:sldChg chg="modSp modNotes">
        <pc:chgData name="Fake Test User" userId="SID-0" providerId="Test" clId="FakeClientId" dt="2019-03-25T07:23:18.049" v="56" actId="790"/>
        <pc:sldMkLst>
          <pc:docMk/>
          <pc:sldMk cId="0" sldId="257"/>
        </pc:sldMkLst>
        <pc:spChg chg="mod">
          <ac:chgData name="Fake Test User" userId="SID-0" providerId="Test" clId="FakeClientId" dt="2019-03-25T07:14:18.719" v="17" actId="790"/>
          <ac:spMkLst>
            <pc:docMk/>
            <pc:sldMk cId="0" sldId="257"/>
            <ac:spMk id="2" creationId="{00000000-0000-0000-0000-000000000000}"/>
          </ac:spMkLst>
        </pc:spChg>
        <pc:spChg chg="mod">
          <ac:chgData name="Fake Test User" userId="SID-0" providerId="Test" clId="FakeClientId" dt="2019-03-25T07:14:18.719" v="17" actId="790"/>
          <ac:spMkLst>
            <pc:docMk/>
            <pc:sldMk cId="0" sldId="257"/>
            <ac:spMk id="6" creationId="{855D0777-B08C-4808-A096-0F7AA6935459}"/>
          </ac:spMkLst>
        </pc:spChg>
        <pc:spChg chg="mod">
          <ac:chgData name="Fake Test User" userId="SID-0" providerId="Test" clId="FakeClientId" dt="2019-03-25T07:14:18.719" v="17" actId="790"/>
          <ac:spMkLst>
            <pc:docMk/>
            <pc:sldMk cId="0" sldId="257"/>
            <ac:spMk id="7" creationId="{B8FCD5F1-B09D-4B0A-BB07-423B979A624C}"/>
          </ac:spMkLst>
        </pc:spChg>
        <pc:spChg chg="mod">
          <ac:chgData name="Fake Test User" userId="SID-0" providerId="Test" clId="FakeClientId" dt="2019-03-25T07:14:18.719" v="17" actId="790"/>
          <ac:spMkLst>
            <pc:docMk/>
            <pc:sldMk cId="0" sldId="257"/>
            <ac:spMk id="19" creationId="{5B0AFAEF-42AD-47C8-9B67-16166ACDF8E5}"/>
          </ac:spMkLst>
        </pc:spChg>
        <pc:spChg chg="mod">
          <ac:chgData name="Fake Test User" userId="SID-0" providerId="Test" clId="FakeClientId" dt="2019-03-25T07:14:18.719" v="17" actId="790"/>
          <ac:spMkLst>
            <pc:docMk/>
            <pc:sldMk cId="0" sldId="257"/>
            <ac:spMk id="21" creationId="{E8BE8ECF-AA6E-4DD3-ADD0-612F0B1E235D}"/>
          </ac:spMkLst>
        </pc:spChg>
        <pc:spChg chg="mod">
          <ac:chgData name="Fake Test User" userId="SID-0" providerId="Test" clId="FakeClientId" dt="2019-03-25T07:14:18.719" v="17" actId="790"/>
          <ac:spMkLst>
            <pc:docMk/>
            <pc:sldMk cId="0" sldId="257"/>
            <ac:spMk id="23" creationId="{1DA29D9A-DD96-43EF-B182-868A71CA63FC}"/>
          </ac:spMkLst>
        </pc:spChg>
        <pc:spChg chg="mod">
          <ac:chgData name="Fake Test User" userId="SID-0" providerId="Test" clId="FakeClientId" dt="2019-03-25T07:14:18.719" v="17" actId="790"/>
          <ac:spMkLst>
            <pc:docMk/>
            <pc:sldMk cId="0" sldId="257"/>
            <ac:spMk id="25" creationId="{6F6F0E5B-C28D-49F0-ABA5-2E5EFDC4F4F7}"/>
          </ac:spMkLst>
        </pc:spChg>
        <pc:spChg chg="mod">
          <ac:chgData name="Fake Test User" userId="SID-0" providerId="Test" clId="FakeClientId" dt="2019-03-25T07:14:18.719" v="17" actId="790"/>
          <ac:spMkLst>
            <pc:docMk/>
            <pc:sldMk cId="0" sldId="257"/>
            <ac:spMk id="27" creationId="{5BC79C1B-DDB2-464B-ABAC-AB735A52A176}"/>
          </ac:spMkLst>
        </pc:spChg>
        <pc:spChg chg="mod">
          <ac:chgData name="Fake Test User" userId="SID-0" providerId="Test" clId="FakeClientId" dt="2019-03-25T07:14:18.719" v="17" actId="790"/>
          <ac:spMkLst>
            <pc:docMk/>
            <pc:sldMk cId="0" sldId="257"/>
            <ac:spMk id="29" creationId="{6A76CCF2-B0FA-4F8F-8B47-90D77F8752F3}"/>
          </ac:spMkLst>
        </pc:spChg>
        <pc:spChg chg="mod">
          <ac:chgData name="Fake Test User" userId="SID-0" providerId="Test" clId="FakeClientId" dt="2019-03-25T07:14:18.719" v="17" actId="790"/>
          <ac:spMkLst>
            <pc:docMk/>
            <pc:sldMk cId="0" sldId="257"/>
            <ac:spMk id="31" creationId="{581D9412-6870-452F-A54C-AFA568D05E5F}"/>
          </ac:spMkLst>
        </pc:spChg>
        <pc:grpChg chg="mod">
          <ac:chgData name="Fake Test User" userId="SID-0" providerId="Test" clId="FakeClientId" dt="2019-03-25T07:13:42.690" v="10" actId="14100"/>
          <ac:grpSpMkLst>
            <pc:docMk/>
            <pc:sldMk cId="0" sldId="257"/>
            <ac:grpSpMk id="11" creationId="{D8BE7A4D-0952-4CCE-B4D5-5EA8630027CD}"/>
          </ac:grpSpMkLst>
        </pc:grpChg>
        <pc:grpChg chg="mod">
          <ac:chgData name="Fake Test User" userId="SID-0" providerId="Test" clId="FakeClientId" dt="2019-03-25T07:13:56.908" v="13" actId="14100"/>
          <ac:grpSpMkLst>
            <pc:docMk/>
            <pc:sldMk cId="0" sldId="257"/>
            <ac:grpSpMk id="15" creationId="{E62F7363-23DF-4B13-B949-1B67E5B9A4DB}"/>
          </ac:grpSpMkLst>
        </pc:grpChg>
        <pc:grpChg chg="mod">
          <ac:chgData name="Fake Test User" userId="SID-0" providerId="Test" clId="FakeClientId" dt="2019-03-25T07:14:07.220" v="15" actId="14100"/>
          <ac:grpSpMkLst>
            <pc:docMk/>
            <pc:sldMk cId="0" sldId="257"/>
            <ac:grpSpMk id="16" creationId="{CBE9B9A0-2E55-404A-BA78-59DB18604AD2}"/>
          </ac:grpSpMkLst>
        </pc:grpChg>
        <pc:grpChg chg="mod">
          <ac:chgData name="Fake Test User" userId="SID-0" providerId="Test" clId="FakeClientId" dt="2019-03-25T07:14:12.783" v="16" actId="14100"/>
          <ac:grpSpMkLst>
            <pc:docMk/>
            <pc:sldMk cId="0" sldId="257"/>
            <ac:grpSpMk id="17" creationId="{1D227B02-3746-4E15-9429-D3DBB15D0457}"/>
          </ac:grpSpMkLst>
        </pc:grpChg>
      </pc:sldChg>
      <pc:sldChg chg="modSp modNotes">
        <pc:chgData name="Fake Test User" userId="SID-0" providerId="Test" clId="FakeClientId" dt="2019-03-25T07:23:21.174" v="57" actId="790"/>
        <pc:sldMkLst>
          <pc:docMk/>
          <pc:sldMk cId="0" sldId="258"/>
        </pc:sldMkLst>
        <pc:spChg chg="mod">
          <ac:chgData name="Fake Test User" userId="SID-0" providerId="Test" clId="FakeClientId" dt="2019-03-25T07:14:47.967" v="18" actId="790"/>
          <ac:spMkLst>
            <pc:docMk/>
            <pc:sldMk cId="0" sldId="258"/>
            <ac:spMk id="2" creationId="{00000000-0000-0000-0000-000000000000}"/>
          </ac:spMkLst>
        </pc:spChg>
        <pc:spChg chg="mod">
          <ac:chgData name="Fake Test User" userId="SID-0" providerId="Test" clId="FakeClientId" dt="2019-03-25T07:14:47.967" v="18" actId="790"/>
          <ac:spMkLst>
            <pc:docMk/>
            <pc:sldMk cId="0" sldId="258"/>
            <ac:spMk id="3" creationId="{00000000-0000-0000-0000-000000000000}"/>
          </ac:spMkLst>
        </pc:spChg>
        <pc:spChg chg="mod">
          <ac:chgData name="Fake Test User" userId="SID-0" providerId="Test" clId="FakeClientId" dt="2019-03-25T07:14:47.967" v="18" actId="790"/>
          <ac:spMkLst>
            <pc:docMk/>
            <pc:sldMk cId="0" sldId="258"/>
            <ac:spMk id="4" creationId="{1959AD99-6BDF-4994-BB96-51E4881985D2}"/>
          </ac:spMkLst>
        </pc:spChg>
        <pc:spChg chg="mod">
          <ac:chgData name="Fake Test User" userId="SID-0" providerId="Test" clId="FakeClientId" dt="2019-03-25T07:14:47.967" v="18" actId="790"/>
          <ac:spMkLst>
            <pc:docMk/>
            <pc:sldMk cId="0" sldId="258"/>
            <ac:spMk id="5" creationId="{63114880-DADC-4F85-86A5-B5EC46980DB7}"/>
          </ac:spMkLst>
        </pc:spChg>
        <pc:spChg chg="mod">
          <ac:chgData name="Fake Test User" userId="SID-0" providerId="Test" clId="FakeClientId" dt="2019-03-25T07:14:47.967" v="18" actId="790"/>
          <ac:spMkLst>
            <pc:docMk/>
            <pc:sldMk cId="0" sldId="258"/>
            <ac:spMk id="12" creationId="{726B5A03-7F87-4174-B569-E5E11B47BD78}"/>
          </ac:spMkLst>
        </pc:spChg>
        <pc:spChg chg="mod">
          <ac:chgData name="Fake Test User" userId="SID-0" providerId="Test" clId="FakeClientId" dt="2019-03-25T07:14:47.967" v="18" actId="790"/>
          <ac:spMkLst>
            <pc:docMk/>
            <pc:sldMk cId="0" sldId="258"/>
            <ac:spMk id="13" creationId="{C96BEBCF-6B37-4CB0-B101-BE4FC27A8A83}"/>
          </ac:spMkLst>
        </pc:spChg>
        <pc:spChg chg="mod">
          <ac:chgData name="Fake Test User" userId="SID-0" providerId="Test" clId="FakeClientId" dt="2019-03-25T07:14:47.967" v="18" actId="790"/>
          <ac:spMkLst>
            <pc:docMk/>
            <pc:sldMk cId="0" sldId="258"/>
            <ac:spMk id="14" creationId="{EEE08402-AE66-4BD0-91FE-EE2B207C31A1}"/>
          </ac:spMkLst>
        </pc:spChg>
        <pc:spChg chg="mod">
          <ac:chgData name="Fake Test User" userId="SID-0" providerId="Test" clId="FakeClientId" dt="2019-03-25T07:14:47.967" v="18" actId="790"/>
          <ac:spMkLst>
            <pc:docMk/>
            <pc:sldMk cId="0" sldId="258"/>
            <ac:spMk id="15" creationId="{3D120688-CE29-447A-A09D-FA1909809B67}"/>
          </ac:spMkLst>
        </pc:spChg>
      </pc:sldChg>
      <pc:sldChg chg="modSp modNotes">
        <pc:chgData name="Fake Test User" userId="SID-0" providerId="Test" clId="FakeClientId" dt="2019-03-25T07:23:24.314" v="58" actId="790"/>
        <pc:sldMkLst>
          <pc:docMk/>
          <pc:sldMk cId="0" sldId="259"/>
        </pc:sldMkLst>
        <pc:spChg chg="mod">
          <ac:chgData name="Fake Test User" userId="SID-0" providerId="Test" clId="FakeClientId" dt="2019-03-25T07:15:24.012" v="20" actId="14100"/>
          <ac:spMkLst>
            <pc:docMk/>
            <pc:sldMk cId="0" sldId="259"/>
            <ac:spMk id="2" creationId="{00000000-0000-0000-0000-000000000000}"/>
          </ac:spMkLst>
        </pc:spChg>
        <pc:graphicFrameChg chg="mod">
          <ac:chgData name="Fake Test User" userId="SID-0" providerId="Test" clId="FakeClientId" dt="2019-03-25T07:15:06.794" v="19" actId="27636"/>
          <ac:graphicFrameMkLst>
            <pc:docMk/>
            <pc:sldMk cId="0" sldId="259"/>
            <ac:graphicFrameMk id="8" creationId="{598C553F-4143-4A91-9E18-950B2D9198C3}"/>
          </ac:graphicFrameMkLst>
        </pc:graphicFrameChg>
      </pc:sldChg>
      <pc:sldChg chg="mod modNotes">
        <pc:chgData name="Fake Test User" userId="SID-0" providerId="Test" clId="FakeClientId" dt="2019-03-25T07:23:36.282" v="59" actId="790"/>
        <pc:sldMkLst>
          <pc:docMk/>
          <pc:sldMk cId="0" sldId="260"/>
        </pc:sldMkLst>
      </pc:sldChg>
      <pc:sldChg chg="modNotes">
        <pc:chgData name="Fake Test User" userId="SID-0" providerId="Test" clId="FakeClientId" dt="2019-03-25T07:23:40.267" v="60" actId="790"/>
        <pc:sldMkLst>
          <pc:docMk/>
          <pc:sldMk cId="0" sldId="261"/>
        </pc:sldMkLst>
      </pc:sldChg>
      <pc:sldChg chg="modSp modNotes">
        <pc:chgData name="Fake Test User" userId="SID-0" providerId="Test" clId="FakeClientId" dt="2019-03-25T07:23:43.423" v="61" actId="790"/>
        <pc:sldMkLst>
          <pc:docMk/>
          <pc:sldMk cId="0" sldId="262"/>
        </pc:sldMkLst>
        <pc:spChg chg="mod">
          <ac:chgData name="Fake Test User" userId="SID-0" providerId="Test" clId="FakeClientId" dt="2019-03-25T07:16:26.961" v="23" actId="790"/>
          <ac:spMkLst>
            <pc:docMk/>
            <pc:sldMk cId="0" sldId="262"/>
            <ac:spMk id="2" creationId="{00000000-0000-0000-0000-000000000000}"/>
          </ac:spMkLst>
        </pc:spChg>
        <pc:spChg chg="mod">
          <ac:chgData name="Fake Test User" userId="SID-0" providerId="Test" clId="FakeClientId" dt="2019-03-25T07:16:26.961" v="23" actId="790"/>
          <ac:spMkLst>
            <pc:docMk/>
            <pc:sldMk cId="0" sldId="262"/>
            <ac:spMk id="3" creationId="{00000000-0000-0000-0000-000000000000}"/>
          </ac:spMkLst>
        </pc:spChg>
        <pc:spChg chg="mod">
          <ac:chgData name="Fake Test User" userId="SID-0" providerId="Test" clId="FakeClientId" dt="2019-03-25T07:16:26.961" v="23" actId="790"/>
          <ac:spMkLst>
            <pc:docMk/>
            <pc:sldMk cId="0" sldId="262"/>
            <ac:spMk id="4" creationId="{2B71AD4F-48C0-4EF8-AFA6-7E2673DF9DFA}"/>
          </ac:spMkLst>
        </pc:spChg>
        <pc:spChg chg="mod">
          <ac:chgData name="Fake Test User" userId="SID-0" providerId="Test" clId="FakeClientId" dt="2019-03-25T07:16:26.961" v="23" actId="790"/>
          <ac:spMkLst>
            <pc:docMk/>
            <pc:sldMk cId="0" sldId="262"/>
            <ac:spMk id="5" creationId="{D7506178-583F-4423-9987-AE775F9EA36C}"/>
          </ac:spMkLst>
        </pc:spChg>
      </pc:sldChg>
      <pc:sldChg chg="modSp modNotes">
        <pc:chgData name="Fake Test User" userId="SID-0" providerId="Test" clId="FakeClientId" dt="2019-03-25T07:24:36.185" v="66" actId="20577"/>
        <pc:sldMkLst>
          <pc:docMk/>
          <pc:sldMk cId="0" sldId="263"/>
        </pc:sldMkLst>
        <pc:graphicFrameChg chg="mod">
          <ac:chgData name="Fake Test User" userId="SID-0" providerId="Test" clId="FakeClientId" dt="2019-03-25T07:24:36.185" v="66" actId="20577"/>
          <ac:graphicFrameMkLst>
            <pc:docMk/>
            <pc:sldMk cId="0" sldId="263"/>
            <ac:graphicFrameMk id="4" creationId="{00000000-0000-0000-0000-000000000000}"/>
          </ac:graphicFrameMkLst>
        </pc:graphicFrameChg>
      </pc:sldChg>
      <pc:sldChg chg="modSp modNotes">
        <pc:chgData name="Fake Test User" userId="SID-0" providerId="Test" clId="FakeClientId" dt="2019-03-25T07:23:49.563" v="63" actId="790"/>
        <pc:sldMkLst>
          <pc:docMk/>
          <pc:sldMk cId="0" sldId="264"/>
        </pc:sldMkLst>
        <pc:spChg chg="mod">
          <ac:chgData name="Fake Test User" userId="SID-0" providerId="Test" clId="FakeClientId" dt="2019-03-25T07:18:36.796" v="30" actId="790"/>
          <ac:spMkLst>
            <pc:docMk/>
            <pc:sldMk cId="0" sldId="264"/>
            <ac:spMk id="2" creationId="{00000000-0000-0000-0000-000000000000}"/>
          </ac:spMkLst>
        </pc:spChg>
        <pc:spChg chg="mod">
          <ac:chgData name="Fake Test User" userId="SID-0" providerId="Test" clId="FakeClientId" dt="2019-03-25T07:18:36.796" v="30" actId="790"/>
          <ac:spMkLst>
            <pc:docMk/>
            <pc:sldMk cId="0" sldId="264"/>
            <ac:spMk id="4" creationId="{5BC5789F-7017-44D1-94D9-F925BFFC815A}"/>
          </ac:spMkLst>
        </pc:spChg>
        <pc:spChg chg="mod">
          <ac:chgData name="Fake Test User" userId="SID-0" providerId="Test" clId="FakeClientId" dt="2019-03-25T07:18:36.796" v="30" actId="790"/>
          <ac:spMkLst>
            <pc:docMk/>
            <pc:sldMk cId="0" sldId="264"/>
            <ac:spMk id="5" creationId="{161CB7FE-4BC2-4768-8C6C-F2EDE3AAC421}"/>
          </ac:spMkLst>
        </pc:spChg>
        <pc:spChg chg="mod">
          <ac:chgData name="Fake Test User" userId="SID-0" providerId="Test" clId="FakeClientId" dt="2019-03-25T07:18:36.796" v="30" actId="790"/>
          <ac:spMkLst>
            <pc:docMk/>
            <pc:sldMk cId="0" sldId="264"/>
            <ac:spMk id="8" creationId="{F9973C09-F636-4499-99F3-ECA4BD64B332}"/>
          </ac:spMkLst>
        </pc:spChg>
      </pc:sldChg>
      <pc:sldChg chg="modSp modNotes">
        <pc:chgData name="Fake Test User" userId="SID-0" providerId="Test" clId="FakeClientId" dt="2019-03-25T07:23:52.641" v="64" actId="790"/>
        <pc:sldMkLst>
          <pc:docMk/>
          <pc:sldMk cId="0" sldId="265"/>
        </pc:sldMkLst>
        <pc:spChg chg="mod">
          <ac:chgData name="Fake Test User" userId="SID-0" providerId="Test" clId="FakeClientId" dt="2019-03-25T07:19:30.277" v="37" actId="14100"/>
          <ac:spMkLst>
            <pc:docMk/>
            <pc:sldMk cId="0" sldId="265"/>
            <ac:spMk id="2" creationId="{00000000-0000-0000-0000-000000000000}"/>
          </ac:spMkLst>
        </pc:spChg>
        <pc:graphicFrameChg chg="mod">
          <ac:chgData name="Fake Test User" userId="SID-0" providerId="Test" clId="FakeClientId" dt="2019-03-25T07:20:06.509" v="42" actId="255"/>
          <ac:graphicFrameMkLst>
            <pc:docMk/>
            <pc:sldMk cId="0" sldId="265"/>
            <ac:graphicFrameMk id="10" creationId="{D1AC5E11-1154-464F-B56E-523DE54E5000}"/>
          </ac:graphicFrameMkLst>
        </pc:graphicFrameChg>
      </pc:sldChg>
      <pc:sldMasterChg chg="modSp modSldLayout">
        <pc:chgData name="Fake Test User" userId="SID-0" providerId="Test" clId="FakeClientId" dt="2019-03-25T07:22:33.021" v="52" actId="790"/>
        <pc:sldMasterMkLst>
          <pc:docMk/>
          <pc:sldMasterMk cId="0" sldId="2147483648"/>
        </pc:sldMasterMkLst>
        <pc:spChg chg="mod">
          <ac:chgData name="Fake Test User" userId="SID-0" providerId="Test" clId="FakeClientId" dt="2019-03-25T07:21:54.627" v="47" actId="790"/>
          <ac:spMkLst>
            <pc:docMk/>
            <pc:sldMasterMk cId="0" sldId="2147483648"/>
            <ac:spMk id="3" creationId="{00000000-0000-0000-0000-000000000000}"/>
          </ac:spMkLst>
        </pc:spChg>
        <pc:spChg chg="mod">
          <ac:chgData name="Fake Test User" userId="SID-0" providerId="Test" clId="FakeClientId" dt="2019-03-25T07:21:54.627" v="47" actId="790"/>
          <ac:spMkLst>
            <pc:docMk/>
            <pc:sldMasterMk cId="0" sldId="2147483648"/>
            <ac:spMk id="13" creationId="{00000000-0000-0000-0000-000000000000}"/>
          </ac:spMkLst>
        </pc:spChg>
        <pc:spChg chg="mod">
          <ac:chgData name="Fake Test User" userId="SID-0" providerId="Test" clId="FakeClientId" dt="2019-03-25T07:21:54.627" v="47" actId="790"/>
          <ac:spMkLst>
            <pc:docMk/>
            <pc:sldMasterMk cId="0" sldId="2147483648"/>
            <ac:spMk id="22" creationId="{00000000-0000-0000-0000-000000000000}"/>
          </ac:spMkLst>
        </pc:spChg>
        <pc:spChg chg="mod">
          <ac:chgData name="Fake Test User" userId="SID-0" providerId="Test" clId="FakeClientId" dt="2019-03-25T07:21:54.627" v="47" actId="790"/>
          <ac:spMkLst>
            <pc:docMk/>
            <pc:sldMasterMk cId="0" sldId="2147483648"/>
            <ac:spMk id="23" creationId="{00000000-0000-0000-0000-000000000000}"/>
          </ac:spMkLst>
        </pc:spChg>
        <pc:sldLayoutChg chg="modSp">
          <pc:chgData name="Fake Test User" userId="SID-0" providerId="Test" clId="FakeClientId" dt="2019-03-25T07:22:00.111" v="48" actId="790"/>
          <pc:sldLayoutMkLst>
            <pc:docMk/>
            <pc:sldMasterMk cId="0" sldId="2147483648"/>
            <pc:sldLayoutMk cId="0" sldId="2147483649"/>
          </pc:sldLayoutMkLst>
          <pc:spChg chg="mod">
            <ac:chgData name="Fake Test User" userId="SID-0" providerId="Test" clId="FakeClientId" dt="2019-03-25T07:22:00.111" v="48" actId="790"/>
            <ac:spMkLst>
              <pc:docMk/>
              <pc:sldMasterMk cId="0" sldId="2147483648"/>
              <pc:sldLayoutMk cId="0" sldId="2147483649"/>
              <ac:spMk id="8" creationId="{00000000-0000-0000-0000-000000000000}"/>
            </ac:spMkLst>
          </pc:spChg>
          <pc:spChg chg="mod">
            <ac:chgData name="Fake Test User" userId="SID-0" providerId="Test" clId="FakeClientId" dt="2019-03-25T07:22:00.111" v="48" actId="790"/>
            <ac:spMkLst>
              <pc:docMk/>
              <pc:sldMasterMk cId="0" sldId="2147483648"/>
              <pc:sldLayoutMk cId="0" sldId="2147483649"/>
              <ac:spMk id="9" creationId="{00000000-0000-0000-0000-000000000000}"/>
            </ac:spMkLst>
          </pc:spChg>
          <pc:spChg chg="mod">
            <ac:chgData name="Fake Test User" userId="SID-0" providerId="Test" clId="FakeClientId" dt="2019-03-25T07:22:00.111" v="48" actId="790"/>
            <ac:spMkLst>
              <pc:docMk/>
              <pc:sldMasterMk cId="0" sldId="2147483648"/>
              <pc:sldLayoutMk cId="0" sldId="2147483649"/>
              <ac:spMk id="17" creationId="{00000000-0000-0000-0000-000000000000}"/>
            </ac:spMkLst>
          </pc:spChg>
          <pc:spChg chg="mod">
            <ac:chgData name="Fake Test User" userId="SID-0" providerId="Test" clId="FakeClientId" dt="2019-03-25T07:22:00.111" v="48" actId="790"/>
            <ac:spMkLst>
              <pc:docMk/>
              <pc:sldMasterMk cId="0" sldId="2147483648"/>
              <pc:sldLayoutMk cId="0" sldId="2147483649"/>
              <ac:spMk id="28" creationId="{00000000-0000-0000-0000-000000000000}"/>
            </ac:spMkLst>
          </pc:spChg>
        </pc:sldLayoutChg>
        <pc:sldLayoutChg chg="modSp">
          <pc:chgData name="Fake Test User" userId="SID-0" providerId="Test" clId="FakeClientId" dt="2019-03-25T07:22:05.174" v="49" actId="790"/>
          <pc:sldLayoutMkLst>
            <pc:docMk/>
            <pc:sldMasterMk cId="0" sldId="2147483648"/>
            <pc:sldLayoutMk cId="0" sldId="2147483650"/>
          </pc:sldLayoutMkLst>
          <pc:spChg chg="mod">
            <ac:chgData name="Fake Test User" userId="SID-0" providerId="Test" clId="FakeClientId" dt="2019-03-25T07:22:05.174" v="49" actId="790"/>
            <ac:spMkLst>
              <pc:docMk/>
              <pc:sldMasterMk cId="0" sldId="2147483648"/>
              <pc:sldLayoutMk cId="0" sldId="2147483650"/>
              <ac:spMk id="2" creationId="{00000000-0000-0000-0000-000000000000}"/>
            </ac:spMkLst>
          </pc:spChg>
          <pc:spChg chg="mod">
            <ac:chgData name="Fake Test User" userId="SID-0" providerId="Test" clId="FakeClientId" dt="2019-03-25T07:22:05.174" v="49" actId="790"/>
            <ac:spMkLst>
              <pc:docMk/>
              <pc:sldMasterMk cId="0" sldId="2147483648"/>
              <pc:sldLayoutMk cId="0" sldId="2147483650"/>
              <ac:spMk id="3" creationId="{00000000-0000-0000-0000-000000000000}"/>
            </ac:spMkLst>
          </pc:spChg>
          <pc:spChg chg="mod">
            <ac:chgData name="Fake Test User" userId="SID-0" providerId="Test" clId="FakeClientId" dt="2019-03-25T07:22:05.174" v="49" actId="790"/>
            <ac:spMkLst>
              <pc:docMk/>
              <pc:sldMasterMk cId="0" sldId="2147483648"/>
              <pc:sldLayoutMk cId="0" sldId="2147483650"/>
              <ac:spMk id="5" creationId="{00000000-0000-0000-0000-000000000000}"/>
            </ac:spMkLst>
          </pc:spChg>
          <pc:spChg chg="mod">
            <ac:chgData name="Fake Test User" userId="SID-0" providerId="Test" clId="FakeClientId" dt="2019-03-25T07:22:05.174" v="49" actId="790"/>
            <ac:spMkLst>
              <pc:docMk/>
              <pc:sldMasterMk cId="0" sldId="2147483648"/>
              <pc:sldLayoutMk cId="0" sldId="2147483650"/>
              <ac:spMk id="6" creationId="{00000000-0000-0000-0000-000000000000}"/>
            </ac:spMkLst>
          </pc:spChg>
        </pc:sldLayoutChg>
        <pc:sldLayoutChg chg="modSp">
          <pc:chgData name="Fake Test User" userId="SID-0" providerId="Test" clId="FakeClientId" dt="2019-03-25T07:22:19.334" v="51" actId="790"/>
          <pc:sldLayoutMkLst>
            <pc:docMk/>
            <pc:sldMasterMk cId="0" sldId="2147483648"/>
            <pc:sldLayoutMk cId="0" sldId="2147483652"/>
          </pc:sldLayoutMkLst>
          <pc:spChg chg="mod">
            <ac:chgData name="Fake Test User" userId="SID-0" providerId="Test" clId="FakeClientId" dt="2019-03-25T07:22:19.334" v="51" actId="790"/>
            <ac:spMkLst>
              <pc:docMk/>
              <pc:sldMasterMk cId="0" sldId="2147483648"/>
              <pc:sldLayoutMk cId="0" sldId="2147483652"/>
              <ac:spMk id="2"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3"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4"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6"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9" creationId="{B32CA5EA-865E-4EF0-89BB-61FD6EFE265C}"/>
            </ac:spMkLst>
          </pc:spChg>
        </pc:sldLayoutChg>
        <pc:sldLayoutChg chg="modSp">
          <pc:chgData name="Fake Test User" userId="SID-0" providerId="Test" clId="FakeClientId" dt="2019-03-25T07:22:33.021" v="52" actId="790"/>
          <pc:sldLayoutMkLst>
            <pc:docMk/>
            <pc:sldMasterMk cId="0" sldId="2147483648"/>
            <pc:sldLayoutMk cId="0" sldId="2147483656"/>
          </pc:sldLayoutMkLst>
          <pc:spChg chg="mod">
            <ac:chgData name="Fake Test User" userId="SID-0" providerId="Test" clId="FakeClientId" dt="2019-03-25T07:22:33.021" v="52" actId="790"/>
            <ac:spMkLst>
              <pc:docMk/>
              <pc:sldMasterMk cId="0" sldId="2147483648"/>
              <pc:sldLayoutMk cId="0" sldId="2147483656"/>
              <ac:spMk id="2"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3"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4"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6"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9" creationId="{BD5BE3E6-AFB3-460C-834B-D73EE2A7C06F}"/>
            </ac:spMkLst>
          </pc:spChg>
        </pc:sldLayoutChg>
        <pc:sldLayoutChg chg="modSp">
          <pc:chgData name="Fake Test User" userId="SID-0" providerId="Test" clId="FakeClientId" dt="2019-03-25T07:22:08.798" v="50" actId="790"/>
          <pc:sldLayoutMkLst>
            <pc:docMk/>
            <pc:sldMasterMk cId="0" sldId="2147483648"/>
            <pc:sldLayoutMk cId="2718787432" sldId="2147483657"/>
          </pc:sldLayoutMkLst>
          <pc:spChg chg="mod">
            <ac:chgData name="Fake Test User" userId="SID-0" providerId="Test" clId="FakeClientId" dt="2019-03-25T07:22:08.798" v="50" actId="790"/>
            <ac:spMkLst>
              <pc:docMk/>
              <pc:sldMasterMk cId="0" sldId="2147483648"/>
              <pc:sldLayoutMk cId="2718787432" sldId="2147483657"/>
              <ac:spMk id="2" creationId="{33133CFB-98CB-4408-8818-24F931AC137B}"/>
            </ac:spMkLst>
          </pc:spChg>
          <pc:spChg chg="mod">
            <ac:chgData name="Fake Test User" userId="SID-0" providerId="Test" clId="FakeClientId" dt="2019-03-25T07:22:08.798" v="50" actId="790"/>
            <ac:spMkLst>
              <pc:docMk/>
              <pc:sldMasterMk cId="0" sldId="2147483648"/>
              <pc:sldLayoutMk cId="2718787432" sldId="2147483657"/>
              <ac:spMk id="3" creationId="{A6EE7E31-13F0-404F-BFFF-EE236EB5D4B4}"/>
            </ac:spMkLst>
          </pc:spChg>
          <pc:spChg chg="mod">
            <ac:chgData name="Fake Test User" userId="SID-0" providerId="Test" clId="FakeClientId" dt="2019-03-25T07:22:08.798" v="50" actId="790"/>
            <ac:spMkLst>
              <pc:docMk/>
              <pc:sldMasterMk cId="0" sldId="2147483648"/>
              <pc:sldLayoutMk cId="2718787432" sldId="2147483657"/>
              <ac:spMk id="4" creationId="{04FC6F67-BAE4-413D-8066-1E361D58912A}"/>
            </ac:spMkLst>
          </pc:spChg>
          <pc:spChg chg="mod">
            <ac:chgData name="Fake Test User" userId="SID-0" providerId="Test" clId="FakeClientId" dt="2019-03-25T07:22:08.798" v="50" actId="790"/>
            <ac:spMkLst>
              <pc:docMk/>
              <pc:sldMasterMk cId="0" sldId="2147483648"/>
              <pc:sldLayoutMk cId="2718787432" sldId="2147483657"/>
              <ac:spMk id="14" creationId="{DF566D8F-E696-41DE-BA1C-A8D0C7F03EDA}"/>
            </ac:spMkLst>
          </pc:spChg>
        </pc:sldLayoutChg>
      </pc:sldMaster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xmlns="" id="{841BAE35-B931-41FC-8C28-23B2C9611D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xmlns="" id="{07229D51-2AA5-4627-ACD9-753D659F20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55AB767-B8A3-43AC-907E-BD2E362188A8}" type="datetime1">
              <a:rPr lang="fr-FR" smtClean="0"/>
              <a:t>19/12/2020</a:t>
            </a:fld>
            <a:endParaRPr lang="fr-FR"/>
          </a:p>
        </p:txBody>
      </p:sp>
      <p:sp>
        <p:nvSpPr>
          <p:cNvPr id="4" name="Espace réservé du pied de page 3">
            <a:extLst>
              <a:ext uri="{FF2B5EF4-FFF2-40B4-BE49-F238E27FC236}">
                <a16:creationId xmlns:a16="http://schemas.microsoft.com/office/drawing/2014/main" xmlns="" id="{CA7D9D7F-29C4-463A-AD26-C4DDE07FE5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xmlns="" id="{0E39BEF0-F605-492A-A857-7496E973D6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3651B54-B3D4-4259-87D6-3EA93A220909}" type="slidenum">
              <a:rPr lang="fr-FR" smtClean="0"/>
              <a:t>‹N°›</a:t>
            </a:fld>
            <a:endParaRPr lang="fr-FR"/>
          </a:p>
        </p:txBody>
      </p:sp>
    </p:spTree>
    <p:extLst>
      <p:ext uri="{BB962C8B-B14F-4D97-AF65-F5344CB8AC3E}">
        <p14:creationId xmlns:p14="http://schemas.microsoft.com/office/powerpoint/2010/main" val="936390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7200"/>
          </a:xfrm>
          <a:prstGeom prst="rect">
            <a:avLst/>
          </a:prstGeom>
        </p:spPr>
        <p:txBody>
          <a:bodyPr vert="horz" rtlCol="0"/>
          <a:lstStyle>
            <a:lvl1pPr algn="r">
              <a:defRPr sz="1200"/>
            </a:lvl1pPr>
          </a:lstStyle>
          <a:p>
            <a:fld id="{79BD911F-B8DD-4AE4-A484-8A4B86113B7F}" type="datetime1">
              <a:rPr lang="fr-FR" noProof="0" smtClean="0"/>
              <a:pPr/>
              <a:t>19/12/2020</a:t>
            </a:fld>
            <a:endParaRPr lang="fr-FR" noProof="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rt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pPr rtl="0"/>
            <a:fld id="{7C4E7652-46AF-4259-BAE2-54978EA077CD}" type="slidenum">
              <a:rPr lang="fr-FR" noProof="0" smtClean="0"/>
              <a:pPr/>
              <a:t>‹N°›</a:t>
            </a:fld>
            <a:endParaRPr lang="fr-FR" noProof="0"/>
          </a:p>
        </p:txBody>
      </p:sp>
    </p:spTree>
    <p:extLst>
      <p:ext uri="{BB962C8B-B14F-4D97-AF65-F5344CB8AC3E}">
        <p14:creationId xmlns:p14="http://schemas.microsoft.com/office/powerpoint/2010/main" val="343290712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7C4E7652-46AF-4259-BAE2-54978EA077CD}" type="slidenum">
              <a:rPr lang="fr-FR" smtClean="0"/>
              <a:pPr/>
              <a:t>1</a:t>
            </a:fld>
            <a:endParaRPr lang="fr-FR"/>
          </a:p>
        </p:txBody>
      </p:sp>
    </p:spTree>
    <p:extLst>
      <p:ext uri="{BB962C8B-B14F-4D97-AF65-F5344CB8AC3E}">
        <p14:creationId xmlns:p14="http://schemas.microsoft.com/office/powerpoint/2010/main" val="280011810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xmlns="" id="{E770D99E-2869-438B-B483-1F6CCD5437EE}"/>
              </a:ext>
            </a:extLst>
          </p:cNvPr>
          <p:cNvGrpSpPr/>
          <p:nvPr userDrawn="1"/>
        </p:nvGrpSpPr>
        <p:grpSpPr>
          <a:xfrm>
            <a:off x="-1" y="-10825"/>
            <a:ext cx="9144002" cy="6515395"/>
            <a:chOff x="-1" y="-10825"/>
            <a:chExt cx="9144002" cy="6515395"/>
          </a:xfrm>
        </p:grpSpPr>
        <p:pic>
          <p:nvPicPr>
            <p:cNvPr id="11" name="Graphisme 10">
              <a:extLst>
                <a:ext uri="{FF2B5EF4-FFF2-40B4-BE49-F238E27FC236}">
                  <a16:creationId xmlns:a16="http://schemas.microsoft.com/office/drawing/2014/main" xmlns="" id="{F66236F9-EA1F-4D2A-84DE-EC04F9972C4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57200" y="-10825"/>
              <a:ext cx="3429000" cy="3181546"/>
            </a:xfrm>
            <a:prstGeom prst="rect">
              <a:avLst/>
            </a:prstGeom>
          </p:spPr>
        </p:pic>
        <p:pic>
          <p:nvPicPr>
            <p:cNvPr id="12" name="Graphisme 11">
              <a:extLst>
                <a:ext uri="{FF2B5EF4-FFF2-40B4-BE49-F238E27FC236}">
                  <a16:creationId xmlns:a16="http://schemas.microsoft.com/office/drawing/2014/main" xmlns="" id="{32A12C4E-53AE-4900-9783-F6190544083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295401" y="-10825"/>
              <a:ext cx="7848600" cy="3522243"/>
            </a:xfrm>
            <a:prstGeom prst="rect">
              <a:avLst/>
            </a:prstGeom>
          </p:spPr>
        </p:pic>
        <p:pic>
          <p:nvPicPr>
            <p:cNvPr id="13" name="Graphisme 12">
              <a:extLst>
                <a:ext uri="{FF2B5EF4-FFF2-40B4-BE49-F238E27FC236}">
                  <a16:creationId xmlns:a16="http://schemas.microsoft.com/office/drawing/2014/main" xmlns="" id="{A14E049B-6FD4-487E-927B-506983629A35}"/>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2831825" y="2232482"/>
              <a:ext cx="1282976" cy="1108588"/>
            </a:xfrm>
            <a:prstGeom prst="rect">
              <a:avLst/>
            </a:prstGeom>
          </p:spPr>
        </p:pic>
        <p:pic>
          <p:nvPicPr>
            <p:cNvPr id="14" name="Graphisme 13">
              <a:extLst>
                <a:ext uri="{FF2B5EF4-FFF2-40B4-BE49-F238E27FC236}">
                  <a16:creationId xmlns:a16="http://schemas.microsoft.com/office/drawing/2014/main" xmlns="" id="{EF27E3F5-0D4D-492C-8A3E-50BC30CEFD28}"/>
                </a:ext>
              </a:extLst>
            </p:cNvPr>
            <p:cNvPicPr>
              <a:picLocks noChangeAspect="1"/>
            </p:cNvPicPr>
            <p:nvPr userDrawn="1"/>
          </p:nvPicPr>
          <p:blipFill>
            <a:blip r:embed="rId8">
              <a:extLst>
                <a:ext uri="{96DAC541-7B7A-43D3-8B79-37D633B846F1}">
                  <asvg:svgBlip xmlns="" xmlns:asvg="http://schemas.microsoft.com/office/drawing/2016/SVG/main" r:embed="rId9"/>
                </a:ext>
              </a:extLst>
            </a:blip>
            <a:stretch>
              <a:fillRect/>
            </a:stretch>
          </p:blipFill>
          <p:spPr>
            <a:xfrm>
              <a:off x="-1" y="2962082"/>
              <a:ext cx="2757625" cy="3542488"/>
            </a:xfrm>
            <a:prstGeom prst="rect">
              <a:avLst/>
            </a:prstGeom>
          </p:spPr>
        </p:pic>
        <p:pic>
          <p:nvPicPr>
            <p:cNvPr id="15" name="Graphisme 14">
              <a:extLst>
                <a:ext uri="{FF2B5EF4-FFF2-40B4-BE49-F238E27FC236}">
                  <a16:creationId xmlns:a16="http://schemas.microsoft.com/office/drawing/2014/main" xmlns="" id="{36D4FF91-8818-4598-AC9F-B8C2FA867C0F}"/>
                </a:ext>
              </a:extLst>
            </p:cNvPr>
            <p:cNvPicPr>
              <a:picLocks noChangeAspect="1"/>
            </p:cNvPicPr>
            <p:nvPr userDrawn="1"/>
          </p:nvPicPr>
          <p:blipFill>
            <a:blip r:embed="rId10">
              <a:extLst>
                <a:ext uri="{96DAC541-7B7A-43D3-8B79-37D633B846F1}">
                  <asvg:svgBlip xmlns="" xmlns:asvg="http://schemas.microsoft.com/office/drawing/2016/SVG/main" r:embed="rId11"/>
                </a:ext>
              </a:extLst>
            </a:blip>
            <a:stretch>
              <a:fillRect/>
            </a:stretch>
          </p:blipFill>
          <p:spPr>
            <a:xfrm>
              <a:off x="2" y="2313169"/>
              <a:ext cx="2259131" cy="2895506"/>
            </a:xfrm>
            <a:prstGeom prst="rect">
              <a:avLst/>
            </a:prstGeom>
          </p:spPr>
        </p:pic>
      </p:grpSp>
      <p:sp>
        <p:nvSpPr>
          <p:cNvPr id="8" name="Titre 7"/>
          <p:cNvSpPr>
            <a:spLocks noGrp="1"/>
          </p:cNvSpPr>
          <p:nvPr>
            <p:ph type="ctrTitle"/>
          </p:nvPr>
        </p:nvSpPr>
        <p:spPr>
          <a:xfrm>
            <a:off x="3276600" y="1213332"/>
            <a:ext cx="5326856" cy="1425577"/>
          </a:xfrm>
        </p:spPr>
        <p:txBody>
          <a:bodyPr rtlCol="0" anchor="b"/>
          <a:lstStyle>
            <a:lvl1pPr algn="r">
              <a:defRPr sz="4500" b="1">
                <a:solidFill>
                  <a:schemeClr val="bg2"/>
                </a:solidFill>
              </a:defRPr>
            </a:lvl1pPr>
          </a:lstStyle>
          <a:p>
            <a:pPr rtl="0"/>
            <a:r>
              <a:rPr lang="fr-FR" noProof="0" smtClean="0"/>
              <a:t>Modifiez le style du titre</a:t>
            </a:r>
            <a:endParaRPr lang="fr-FR" noProof="0"/>
          </a:p>
        </p:txBody>
      </p:sp>
      <p:sp>
        <p:nvSpPr>
          <p:cNvPr id="9" name="Sous-titre 8"/>
          <p:cNvSpPr>
            <a:spLocks noGrp="1"/>
          </p:cNvSpPr>
          <p:nvPr>
            <p:ph type="subTitle" idx="1"/>
          </p:nvPr>
        </p:nvSpPr>
        <p:spPr>
          <a:xfrm>
            <a:off x="4724400" y="3849666"/>
            <a:ext cx="3879056" cy="1234575"/>
          </a:xfrm>
          <a:noFill/>
        </p:spPr>
        <p:txBody>
          <a:bodyPr rtlCol="0"/>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fr-FR" noProof="0" smtClean="0"/>
              <a:t>Modifier le style des sous-titres du masque</a:t>
            </a:r>
            <a:endParaRPr lang="fr-FR" noProof="0"/>
          </a:p>
        </p:txBody>
      </p:sp>
      <p:sp>
        <p:nvSpPr>
          <p:cNvPr id="28" name="Espace réservé de la date 27"/>
          <p:cNvSpPr>
            <a:spLocks noGrp="1"/>
          </p:cNvSpPr>
          <p:nvPr>
            <p:ph type="dt" sz="half" idx="10"/>
          </p:nvPr>
        </p:nvSpPr>
        <p:spPr>
          <a:xfrm>
            <a:off x="2812256" y="6322007"/>
            <a:ext cx="5791200" cy="365125"/>
          </a:xfrm>
          <a:prstGeom prst="rect">
            <a:avLst/>
          </a:prstGeom>
        </p:spPr>
        <p:txBody>
          <a:bodyPr tIns="0" bIns="0" rtlCol="0" anchor="t"/>
          <a:lstStyle>
            <a:lvl1pPr algn="r">
              <a:defRPr sz="1000"/>
            </a:lvl1pPr>
          </a:lstStyle>
          <a:p>
            <a:fld id="{E1248C01-796A-4875-96C2-6CEEE2617F27}" type="datetime1">
              <a:rPr lang="fr-FR" smtClean="0"/>
              <a:pPr/>
              <a:t>19/12/2020</a:t>
            </a:fld>
            <a:endParaRPr lang="fr-FR" dirty="0"/>
          </a:p>
        </p:txBody>
      </p:sp>
      <p:sp>
        <p:nvSpPr>
          <p:cNvPr id="17" name="Espace réservé du pied de page 16"/>
          <p:cNvSpPr>
            <a:spLocks noGrp="1"/>
          </p:cNvSpPr>
          <p:nvPr>
            <p:ph type="ftr" sz="quarter" idx="11"/>
          </p:nvPr>
        </p:nvSpPr>
        <p:spPr>
          <a:xfrm>
            <a:off x="2812256" y="5960055"/>
            <a:ext cx="5791200" cy="365125"/>
          </a:xfrm>
        </p:spPr>
        <p:txBody>
          <a:bodyPr tIns="0" bIns="0" rtlCol="0" anchor="b"/>
          <a:lstStyle>
            <a:lvl1pPr algn="r">
              <a:defRPr sz="1100"/>
            </a:lvl1pPr>
          </a:lstStyle>
          <a:p>
            <a:pPr algn="r" rtl="0"/>
            <a:endParaRPr lang="fr-FR" sz="1100"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66344" y="384048"/>
            <a:ext cx="4636008" cy="676656"/>
          </a:xfrm>
        </p:spPr>
        <p:txBody>
          <a:bodyPr rtlCol="0"/>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a:xfrm>
            <a:off x="457200" y="1600200"/>
            <a:ext cx="8229600" cy="4572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p:cNvSpPr>
            <a:spLocks noGrp="1"/>
          </p:cNvSpPr>
          <p:nvPr>
            <p:ph type="ftr" sz="quarter" idx="11"/>
          </p:nvPr>
        </p:nvSpPr>
        <p:spPr>
          <a:xfrm>
            <a:off x="5870448" y="173195"/>
            <a:ext cx="2212848" cy="300831"/>
          </a:xfrm>
        </p:spPr>
        <p:txBody>
          <a:bodyPr rtlCol="0"/>
          <a:lstStyle>
            <a:lvl1pPr>
              <a:defRPr/>
            </a:lvl1pPr>
          </a:lstStyle>
          <a:p>
            <a:pPr rtl="0"/>
            <a:r>
              <a:rPr lang="fr-FR" noProof="0"/>
              <a:t>www.website.com</a:t>
            </a:r>
          </a:p>
        </p:txBody>
      </p:sp>
      <p:sp>
        <p:nvSpPr>
          <p:cNvPr id="6" name="Espace réservé du numéro de diapositive 5"/>
          <p:cNvSpPr>
            <a:spLocks noGrp="1"/>
          </p:cNvSpPr>
          <p:nvPr>
            <p:ph type="sldNum" sz="quarter" idx="12"/>
          </p:nvPr>
        </p:nvSpPr>
        <p:spPr/>
        <p:txBody>
          <a:bodyPr rtlCol="0"/>
          <a:lstStyle/>
          <a:p>
            <a:pPr rtl="0"/>
            <a:fld id="{FEA1243F-3000-4347-94A4-FBDEAD3122CB}" type="slidenum">
              <a:rPr lang="fr-FR" noProof="0" smtClean="0"/>
              <a:pPr/>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xmlns="" id="{CABB0C64-AD16-4270-8323-3B986F4CAD10}"/>
              </a:ext>
            </a:extLst>
          </p:cNvPr>
          <p:cNvGrpSpPr/>
          <p:nvPr userDrawn="1"/>
        </p:nvGrpSpPr>
        <p:grpSpPr>
          <a:xfrm>
            <a:off x="5105399" y="3142"/>
            <a:ext cx="4038601" cy="1101851"/>
            <a:chOff x="5334000" y="-37306"/>
            <a:chExt cx="3281716" cy="895350"/>
          </a:xfrm>
        </p:grpSpPr>
        <p:pic>
          <p:nvPicPr>
            <p:cNvPr id="12" name="Graphisme 11">
              <a:extLst>
                <a:ext uri="{FF2B5EF4-FFF2-40B4-BE49-F238E27FC236}">
                  <a16:creationId xmlns:a16="http://schemas.microsoft.com/office/drawing/2014/main" xmlns="" id="{323EE1CF-2D6B-4E08-B98D-D9F9B919680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448301" y="-37306"/>
              <a:ext cx="3167415" cy="609600"/>
            </a:xfrm>
            <a:prstGeom prst="rect">
              <a:avLst/>
            </a:prstGeom>
          </p:spPr>
        </p:pic>
        <p:pic>
          <p:nvPicPr>
            <p:cNvPr id="13" name="Graphisme 12">
              <a:extLst>
                <a:ext uri="{FF2B5EF4-FFF2-40B4-BE49-F238E27FC236}">
                  <a16:creationId xmlns:a16="http://schemas.microsoft.com/office/drawing/2014/main" xmlns="" id="{2AA44434-8959-4391-901A-0B056114A27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5334000" y="-37306"/>
              <a:ext cx="819150" cy="895350"/>
            </a:xfrm>
            <a:prstGeom prst="rect">
              <a:avLst/>
            </a:prstGeom>
          </p:spPr>
        </p:pic>
      </p:grpSp>
      <p:sp>
        <p:nvSpPr>
          <p:cNvPr id="2" name="Titre 1">
            <a:extLst>
              <a:ext uri="{FF2B5EF4-FFF2-40B4-BE49-F238E27FC236}">
                <a16:creationId xmlns:a16="http://schemas.microsoft.com/office/drawing/2014/main" xmlns="" id="{33133CFB-98CB-4408-8818-24F931AC137B}"/>
              </a:ext>
            </a:extLst>
          </p:cNvPr>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pied de page 2">
            <a:extLst>
              <a:ext uri="{FF2B5EF4-FFF2-40B4-BE49-F238E27FC236}">
                <a16:creationId xmlns:a16="http://schemas.microsoft.com/office/drawing/2014/main" xmlns="" id="{A6EE7E31-13F0-404F-BFFF-EE236EB5D4B4}"/>
              </a:ext>
            </a:extLst>
          </p:cNvPr>
          <p:cNvSpPr>
            <a:spLocks noGrp="1"/>
          </p:cNvSpPr>
          <p:nvPr>
            <p:ph type="ftr" sz="quarter" idx="10"/>
          </p:nvPr>
        </p:nvSpPr>
        <p:spPr/>
        <p:txBody>
          <a:bodyPr rtlCol="0"/>
          <a:lstStyle/>
          <a:p>
            <a:pPr rtl="0"/>
            <a:r>
              <a:rPr lang="fr-FR" noProof="0"/>
              <a:t>www.website.com</a:t>
            </a:r>
          </a:p>
        </p:txBody>
      </p:sp>
      <p:sp>
        <p:nvSpPr>
          <p:cNvPr id="4" name="Espace réservé du numéro de diapositive 3">
            <a:extLst>
              <a:ext uri="{FF2B5EF4-FFF2-40B4-BE49-F238E27FC236}">
                <a16:creationId xmlns:a16="http://schemas.microsoft.com/office/drawing/2014/main" xmlns="" id="{04FC6F67-BAE4-413D-8066-1E361D58912A}"/>
              </a:ext>
            </a:extLst>
          </p:cNvPr>
          <p:cNvSpPr>
            <a:spLocks noGrp="1"/>
          </p:cNvSpPr>
          <p:nvPr>
            <p:ph type="sldNum" sz="quarter" idx="11"/>
          </p:nvPr>
        </p:nvSpPr>
        <p:spPr/>
        <p:txBody>
          <a:bodyPr rtlCol="0"/>
          <a:lstStyle/>
          <a:p>
            <a:pPr rtl="0"/>
            <a:fld id="{49598980-D22C-4904-9F8F-3DB09B2ECD84}" type="slidenum">
              <a:rPr lang="fr-FR" noProof="0" smtClean="0"/>
              <a:pPr/>
              <a:t>‹N°›</a:t>
            </a:fld>
            <a:endParaRPr lang="fr-FR" noProof="0"/>
          </a:p>
        </p:txBody>
      </p:sp>
      <p:sp>
        <p:nvSpPr>
          <p:cNvPr id="14" name="Espace réservé du contenu 2">
            <a:extLst>
              <a:ext uri="{FF2B5EF4-FFF2-40B4-BE49-F238E27FC236}">
                <a16:creationId xmlns:a16="http://schemas.microsoft.com/office/drawing/2014/main" xmlns="" id="{DF566D8F-E696-41DE-BA1C-A8D0C7F03EDA}"/>
              </a:ext>
            </a:extLst>
          </p:cNvPr>
          <p:cNvSpPr>
            <a:spLocks noGrp="1"/>
          </p:cNvSpPr>
          <p:nvPr>
            <p:ph idx="1" hasCustomPrompt="1"/>
          </p:nvPr>
        </p:nvSpPr>
        <p:spPr>
          <a:xfrm>
            <a:off x="457200" y="1425655"/>
            <a:ext cx="7726680" cy="571500"/>
          </a:xfrm>
        </p:spPr>
        <p:txBody>
          <a:bodyPr rtlCol="0">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rtl="0"/>
            <a:r>
              <a:rPr lang="fr-FR" noProof="0"/>
              <a:t>Modifiez les styles du texte du masque</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marL="182880" algn="l">
              <a:defRPr/>
            </a:lvl1pPr>
          </a:lstStyle>
          <a:p>
            <a:pPr rtl="0"/>
            <a:r>
              <a:rPr lang="fr-FR" noProof="0"/>
              <a:t>Cliquez pour modifier le style du titre</a:t>
            </a:r>
          </a:p>
        </p:txBody>
      </p:sp>
      <p:sp>
        <p:nvSpPr>
          <p:cNvPr id="3" name="Espace réservé du contenu 2"/>
          <p:cNvSpPr>
            <a:spLocks noGrp="1"/>
          </p:cNvSpPr>
          <p:nvPr>
            <p:ph sz="half" idx="1" hasCustomPrompt="1"/>
          </p:nvPr>
        </p:nvSpPr>
        <p:spPr>
          <a:xfrm>
            <a:off x="457200" y="1722437"/>
            <a:ext cx="4038600" cy="4525963"/>
          </a:xfrm>
        </p:spPr>
        <p:txBody>
          <a:bodyPr rtlCol="0"/>
          <a:lstStyle>
            <a:lvl1pPr>
              <a:defRPr sz="26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4648200" y="1722437"/>
            <a:ext cx="4038600" cy="4525963"/>
          </a:xfrm>
        </p:spPr>
        <p:txBody>
          <a:bodyPr rtlCol="0"/>
          <a:lstStyle>
            <a:lvl1pPr>
              <a:defRPr sz="26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11"/>
          </p:nvPr>
        </p:nvSpPr>
        <p:spPr>
          <a:xfrm>
            <a:off x="5870448" y="173195"/>
            <a:ext cx="2212848" cy="301752"/>
          </a:xfrm>
        </p:spPr>
        <p:txBody>
          <a:bodyPr rtlCol="0"/>
          <a:lstStyle/>
          <a:p>
            <a:pPr rtl="0"/>
            <a:r>
              <a:rPr lang="fr-FR" noProof="0"/>
              <a:t>www.website.com</a:t>
            </a:r>
          </a:p>
        </p:txBody>
      </p:sp>
      <p:sp>
        <p:nvSpPr>
          <p:cNvPr id="9" name="Espace réservé du numéro de diapositive 6">
            <a:extLst>
              <a:ext uri="{FF2B5EF4-FFF2-40B4-BE49-F238E27FC236}">
                <a16:creationId xmlns:a16="http://schemas.microsoft.com/office/drawing/2014/main" xmlns="" id="{B32CA5EA-865E-4EF0-89BB-61FD6EFE265C}"/>
              </a:ext>
            </a:extLst>
          </p:cNvPr>
          <p:cNvSpPr>
            <a:spLocks noGrp="1"/>
          </p:cNvSpPr>
          <p:nvPr>
            <p:ph type="sldNum" sz="quarter" idx="12"/>
          </p:nvPr>
        </p:nvSpPr>
        <p:spPr>
          <a:xfrm>
            <a:off x="8180070" y="173195"/>
            <a:ext cx="502920" cy="301752"/>
          </a:xfrm>
        </p:spPr>
        <p:txBody>
          <a:bodyPr rtlCol="0"/>
          <a:lstStyle/>
          <a:p>
            <a:pPr rtl="0"/>
            <a:fld id="{FEA1243F-3000-4347-94A4-FBDEAD3122CB}" type="slidenum">
              <a:rPr lang="fr-FR" noProof="0" smtClean="0"/>
              <a:pPr/>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1295400"/>
            <a:ext cx="914400" cy="5015864"/>
          </a:xfrm>
        </p:spPr>
        <p:txBody>
          <a:bodyPr vert="vert270" rtlCol="0" anchor="b"/>
          <a:lstStyle>
            <a:lvl1pPr marL="0" marR="18288" algn="r">
              <a:spcBef>
                <a:spcPts val="0"/>
              </a:spcBef>
              <a:buNone/>
              <a:defRPr sz="2900" b="0" cap="all" baseline="0"/>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135856" y="1295400"/>
            <a:ext cx="2438400" cy="5015864"/>
          </a:xfrm>
        </p:spPr>
        <p:txBody>
          <a:bodyPr rtlCol="0"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3651250" y="1295400"/>
            <a:ext cx="5276088" cy="5013960"/>
          </a:xfrm>
        </p:spPr>
        <p:txBody>
          <a:bodyPr rtlCol="0">
            <a:normAutofit/>
          </a:bodyPr>
          <a:lstStyle>
            <a:lvl1pPr>
              <a:spcBef>
                <a:spcPts val="0"/>
              </a:spcBef>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11"/>
          </p:nvPr>
        </p:nvSpPr>
        <p:spPr>
          <a:xfrm>
            <a:off x="5867400" y="173195"/>
            <a:ext cx="2324196" cy="301752"/>
          </a:xfrm>
        </p:spPr>
        <p:txBody>
          <a:bodyPr rtlCol="0"/>
          <a:lstStyle>
            <a:lvl1pPr>
              <a:defRPr sz="1200"/>
            </a:lvl1pPr>
          </a:lstStyle>
          <a:p>
            <a:pPr rtl="0"/>
            <a:r>
              <a:rPr lang="fr-FR" noProof="0"/>
              <a:t>www.website.com</a:t>
            </a:r>
          </a:p>
        </p:txBody>
      </p:sp>
      <p:sp>
        <p:nvSpPr>
          <p:cNvPr id="9" name="Espace réservé du numéro de diapositive 6">
            <a:extLst>
              <a:ext uri="{FF2B5EF4-FFF2-40B4-BE49-F238E27FC236}">
                <a16:creationId xmlns:a16="http://schemas.microsoft.com/office/drawing/2014/main" xmlns="" id="{BD5BE3E6-AFB3-460C-834B-D73EE2A7C06F}"/>
              </a:ext>
            </a:extLst>
          </p:cNvPr>
          <p:cNvSpPr>
            <a:spLocks noGrp="1"/>
          </p:cNvSpPr>
          <p:nvPr>
            <p:ph type="sldNum" sz="quarter" idx="12"/>
          </p:nvPr>
        </p:nvSpPr>
        <p:spPr>
          <a:xfrm>
            <a:off x="8191596" y="173195"/>
            <a:ext cx="502920" cy="301752"/>
          </a:xfrm>
        </p:spPr>
        <p:txBody>
          <a:bodyPr rtlCol="0"/>
          <a:lstStyle>
            <a:lvl1pPr>
              <a:defRPr sz="1200"/>
            </a:lvl1pPr>
          </a:lstStyle>
          <a:p>
            <a:pPr rtl="0"/>
            <a:fld id="{FEA1243F-3000-4347-94A4-FBDEAD3122CB}" type="slidenum">
              <a:rPr lang="fr-FR" noProof="0" smtClean="0"/>
              <a:pPr/>
              <a:t>‹N°›</a:t>
            </a:fld>
            <a:endParaRPr lang="fr-FR" noProof="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e 19">
            <a:extLst>
              <a:ext uri="{FF2B5EF4-FFF2-40B4-BE49-F238E27FC236}">
                <a16:creationId xmlns:a16="http://schemas.microsoft.com/office/drawing/2014/main" xmlns="" id="{1423E8A4-D2B7-46D2-92C3-AE6BC0B9BD06}"/>
              </a:ext>
            </a:extLst>
          </p:cNvPr>
          <p:cNvGrpSpPr/>
          <p:nvPr userDrawn="1"/>
        </p:nvGrpSpPr>
        <p:grpSpPr>
          <a:xfrm>
            <a:off x="5105399" y="3142"/>
            <a:ext cx="4038601" cy="1101851"/>
            <a:chOff x="5334000" y="-37306"/>
            <a:chExt cx="3281716" cy="895350"/>
          </a:xfrm>
        </p:grpSpPr>
        <p:pic>
          <p:nvPicPr>
            <p:cNvPr id="18" name="Graphique 17">
              <a:extLst>
                <a:ext uri="{FF2B5EF4-FFF2-40B4-BE49-F238E27FC236}">
                  <a16:creationId xmlns:a16="http://schemas.microsoft.com/office/drawing/2014/main" xmlns="" id="{9309AE25-B267-4B83-A0CB-35016E70EE69}"/>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a:off x="5448301" y="-37306"/>
              <a:ext cx="3167415" cy="609600"/>
            </a:xfrm>
            <a:prstGeom prst="rect">
              <a:avLst/>
            </a:prstGeom>
          </p:spPr>
        </p:pic>
        <p:pic>
          <p:nvPicPr>
            <p:cNvPr id="19" name="Graphisme 18">
              <a:extLst>
                <a:ext uri="{FF2B5EF4-FFF2-40B4-BE49-F238E27FC236}">
                  <a16:creationId xmlns:a16="http://schemas.microsoft.com/office/drawing/2014/main" xmlns="" id="{61BEEC28-F63A-4526-A6C3-33CFC7679C23}"/>
                </a:ext>
              </a:extLst>
            </p:cNvPr>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5334000" y="-37306"/>
              <a:ext cx="819150" cy="895350"/>
            </a:xfrm>
            <a:prstGeom prst="rect">
              <a:avLst/>
            </a:prstGeom>
          </p:spPr>
        </p:pic>
      </p:grpSp>
      <p:sp>
        <p:nvSpPr>
          <p:cNvPr id="22" name="Espace réservé du titre 21"/>
          <p:cNvSpPr>
            <a:spLocks noGrp="1"/>
          </p:cNvSpPr>
          <p:nvPr>
            <p:ph type="title"/>
          </p:nvPr>
        </p:nvSpPr>
        <p:spPr>
          <a:xfrm>
            <a:off x="466725" y="381198"/>
            <a:ext cx="4638674" cy="675926"/>
          </a:xfrm>
          <a:prstGeom prst="rect">
            <a:avLst/>
          </a:prstGeom>
        </p:spPr>
        <p:txBody>
          <a:bodyPr vert="horz" lIns="0" rIns="0" rtlCol="0" anchor="ctr">
            <a:noAutofit/>
          </a:bodyPr>
          <a:lstStyle/>
          <a:p>
            <a:pPr rtl="0"/>
            <a:endParaRPr lang="fr-FR" noProof="0"/>
          </a:p>
        </p:txBody>
      </p:sp>
      <p:sp>
        <p:nvSpPr>
          <p:cNvPr id="13" name="Espace réservé du texte 12"/>
          <p:cNvSpPr>
            <a:spLocks noGrp="1"/>
          </p:cNvSpPr>
          <p:nvPr>
            <p:ph type="body" idx="1"/>
          </p:nvPr>
        </p:nvSpPr>
        <p:spPr>
          <a:xfrm>
            <a:off x="457200" y="1566839"/>
            <a:ext cx="8229600" cy="4572000"/>
          </a:xfrm>
          <a:prstGeom prst="rect">
            <a:avLst/>
          </a:prstGeom>
        </p:spPr>
        <p:txBody>
          <a:bodyPr vert="horz"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pied de page 2"/>
          <p:cNvSpPr>
            <a:spLocks noGrp="1"/>
          </p:cNvSpPr>
          <p:nvPr>
            <p:ph type="ftr" sz="quarter" idx="3"/>
          </p:nvPr>
        </p:nvSpPr>
        <p:spPr>
          <a:xfrm>
            <a:off x="5867400" y="174116"/>
            <a:ext cx="2212182" cy="300831"/>
          </a:xfrm>
          <a:prstGeom prst="rect">
            <a:avLst/>
          </a:prstGeom>
        </p:spPr>
        <p:txBody>
          <a:bodyPr vert="horz" rtlCol="0" anchor="b"/>
          <a:lstStyle>
            <a:lvl1pPr algn="r">
              <a:defRPr sz="1200">
                <a:solidFill>
                  <a:schemeClr val="bg2"/>
                </a:solidFill>
              </a:defRPr>
            </a:lvl1pPr>
          </a:lstStyle>
          <a:p>
            <a:pPr rtl="0"/>
            <a:r>
              <a:rPr lang="fr-FR" noProof="0"/>
              <a:t>www.website.com</a:t>
            </a:r>
          </a:p>
        </p:txBody>
      </p:sp>
      <p:sp>
        <p:nvSpPr>
          <p:cNvPr id="23" name="Espace réservé du numéro de diapositive 22"/>
          <p:cNvSpPr>
            <a:spLocks noGrp="1"/>
          </p:cNvSpPr>
          <p:nvPr>
            <p:ph type="sldNum" sz="quarter" idx="4"/>
          </p:nvPr>
        </p:nvSpPr>
        <p:spPr>
          <a:xfrm>
            <a:off x="8183880" y="173195"/>
            <a:ext cx="502920" cy="301752"/>
          </a:xfrm>
          <a:prstGeom prst="rect">
            <a:avLst/>
          </a:prstGeom>
        </p:spPr>
        <p:txBody>
          <a:bodyPr vert="horz" rtlCol="0" anchor="b"/>
          <a:lstStyle>
            <a:lvl1pPr algn="ctr">
              <a:defRPr sz="1200" b="1">
                <a:solidFill>
                  <a:schemeClr val="bg2"/>
                </a:solidFill>
              </a:defRPr>
            </a:lvl1pPr>
          </a:lstStyle>
          <a:p>
            <a:pPr rtl="0"/>
            <a:fld id="{49598980-D22C-4904-9F8F-3DB09B2ECD84}" type="slidenum">
              <a:rPr lang="fr-FR" noProof="0" smtClean="0"/>
              <a:pPr/>
              <a:t>‹N°›</a:t>
            </a:fld>
            <a:endParaRPr lang="fr-FR" noProof="0"/>
          </a:p>
        </p:txBody>
      </p:sp>
      <p:pic>
        <p:nvPicPr>
          <p:cNvPr id="21" name="Graphisme 20">
            <a:extLst>
              <a:ext uri="{FF2B5EF4-FFF2-40B4-BE49-F238E27FC236}">
                <a16:creationId xmlns:a16="http://schemas.microsoft.com/office/drawing/2014/main" xmlns="" id="{41E45D2D-0469-4652-A090-C4D13F3C1502}"/>
              </a:ext>
            </a:extLst>
          </p:cNvPr>
          <p:cNvPicPr>
            <a:picLocks noChangeAspect="1"/>
          </p:cNvPicPr>
          <p:nvPr userDrawn="1"/>
        </p:nvPicPr>
        <p:blipFill>
          <a:blip r:embed="rId11">
            <a:extLst>
              <a:ext uri="{96DAC541-7B7A-43D3-8B79-37D633B846F1}">
                <asvg:svgBlip xmlns="" xmlns:asvg="http://schemas.microsoft.com/office/drawing/2016/SVG/main" r:embed="rId12"/>
              </a:ext>
            </a:extLst>
          </a:blip>
          <a:stretch>
            <a:fillRect/>
          </a:stretch>
        </p:blipFill>
        <p:spPr>
          <a:xfrm>
            <a:off x="0" y="5307178"/>
            <a:ext cx="1219200" cy="1550822"/>
          </a:xfrm>
          <a:prstGeom prst="rect">
            <a:avLst/>
          </a:prstGeom>
        </p:spPr>
      </p:pic>
      <p:pic>
        <p:nvPicPr>
          <p:cNvPr id="27" name="Graphisme 26">
            <a:extLst>
              <a:ext uri="{FF2B5EF4-FFF2-40B4-BE49-F238E27FC236}">
                <a16:creationId xmlns:a16="http://schemas.microsoft.com/office/drawing/2014/main" xmlns="" id="{16C04FF8-AE2F-4C75-8657-A2201B951971}"/>
              </a:ext>
            </a:extLst>
          </p:cNvPr>
          <p:cNvPicPr>
            <a:picLocks noChangeAspect="1"/>
          </p:cNvPicPr>
          <p:nvPr userDrawn="1"/>
        </p:nvPicPr>
        <p:blipFill>
          <a:blip r:embed="rId13">
            <a:extLst>
              <a:ext uri="{96DAC541-7B7A-43D3-8B79-37D633B846F1}">
                <asvg:svgBlip xmlns=""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redis.io/documentation" TargetMode="External"/><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fr.wikipedia.org/wiki/JSON" TargetMode="External"/><Relationship Id="rId2" Type="http://schemas.openxmlformats.org/officeDocument/2006/relationships/hyperlink" Target="https://fr.wikipedia.org/wiki/BSON" TargetMode="Externa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hyperlink" Target="https://fr.wikipedia.org/wiki/Fichier_binaire" TargetMode="Externa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ongodb.com/" TargetMode="External"/><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neo4j.com/docs/" TargetMode="External"/><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743200" y="533400"/>
            <a:ext cx="5860256" cy="2187577"/>
          </a:xfrm>
        </p:spPr>
        <p:txBody>
          <a:bodyPr rtlCol="0"/>
          <a:lstStyle/>
          <a:p>
            <a:pPr rtl="0"/>
            <a:r>
              <a:rPr lang="fr-FR" spc="-40" dirty="0" smtClean="0">
                <a:solidFill>
                  <a:schemeClr val="tx2">
                    <a:lumMod val="25000"/>
                  </a:schemeClr>
                </a:solidFill>
              </a:rPr>
              <a:t>Les Bases de données NoSQL</a:t>
            </a:r>
            <a:endParaRPr lang="fr-FR" b="0" spc="-40" dirty="0">
              <a:solidFill>
                <a:schemeClr val="tx2">
                  <a:lumMod val="25000"/>
                </a:schemeClr>
              </a:solidFill>
            </a:endParaRPr>
          </a:p>
        </p:txBody>
      </p:sp>
      <p:sp>
        <p:nvSpPr>
          <p:cNvPr id="3" name="Rectangle 2"/>
          <p:cNvSpPr>
            <a:spLocks noGrp="1"/>
          </p:cNvSpPr>
          <p:nvPr>
            <p:ph type="subTitle" idx="1"/>
          </p:nvPr>
        </p:nvSpPr>
        <p:spPr>
          <a:xfrm>
            <a:off x="4572000" y="4149080"/>
            <a:ext cx="4260056" cy="1955598"/>
          </a:xfrm>
        </p:spPr>
        <p:txBody>
          <a:bodyPr rtlCol="0">
            <a:normAutofit/>
          </a:bodyPr>
          <a:lstStyle/>
          <a:p>
            <a:pPr algn="r" rtl="0"/>
            <a:r>
              <a:rPr lang="fr-FR" sz="2400" b="1" u="sng" dirty="0" smtClean="0"/>
              <a:t>Présenté par:</a:t>
            </a:r>
            <a:endParaRPr lang="fr-FR" sz="2400" b="1" u="sng" dirty="0"/>
          </a:p>
          <a:p>
            <a:pPr algn="r" rtl="0"/>
            <a:r>
              <a:rPr lang="fr-FR" sz="2400" dirty="0" smtClean="0"/>
              <a:t>Fatoumata BADJI</a:t>
            </a:r>
          </a:p>
          <a:p>
            <a:pPr algn="r" rtl="0"/>
            <a:r>
              <a:rPr lang="fr-FR" sz="2400" dirty="0" smtClean="0"/>
              <a:t>Alioune CISSE</a:t>
            </a:r>
          </a:p>
          <a:p>
            <a:pPr algn="r" rtl="0"/>
            <a:r>
              <a:rPr lang="fr-FR" sz="2400" dirty="0" err="1" smtClean="0"/>
              <a:t>Coumba</a:t>
            </a:r>
            <a:r>
              <a:rPr lang="fr-FR" sz="2400" dirty="0" smtClean="0"/>
              <a:t> SY</a:t>
            </a:r>
            <a:endParaRPr lang="fr-FR"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 fill="hold"/>
                                        <p:tgtEl>
                                          <p:spTgt spid="2"/>
                                        </p:tgtEl>
                                        <p:attrNameLst>
                                          <p:attrName>ppt_w</p:attrName>
                                        </p:attrNameLst>
                                      </p:cBhvr>
                                      <p:tavLst>
                                        <p:tav tm="0">
                                          <p:val>
                                            <p:fltVal val="0"/>
                                          </p:val>
                                        </p:tav>
                                        <p:tav tm="100000">
                                          <p:val>
                                            <p:strVal val="#ppt_w"/>
                                          </p:val>
                                        </p:tav>
                                      </p:tavLst>
                                    </p:anim>
                                    <p:anim calcmode="lin" valueType="num">
                                      <p:cBhvr>
                                        <p:cTn id="8" dur="1500" fill="hold"/>
                                        <p:tgtEl>
                                          <p:spTgt spid="2"/>
                                        </p:tgtEl>
                                        <p:attrNameLst>
                                          <p:attrName>ppt_h</p:attrName>
                                        </p:attrNameLst>
                                      </p:cBhvr>
                                      <p:tavLst>
                                        <p:tav tm="0">
                                          <p:val>
                                            <p:fltVal val="0"/>
                                          </p:val>
                                        </p:tav>
                                        <p:tav tm="100000">
                                          <p:val>
                                            <p:strVal val="#ppt_h"/>
                                          </p:val>
                                        </p:tav>
                                      </p:tavLst>
                                    </p:anim>
                                    <p:anim calcmode="lin" valueType="num">
                                      <p:cBhvr>
                                        <p:cTn id="9" dur="1500" fill="hold"/>
                                        <p:tgtEl>
                                          <p:spTgt spid="2"/>
                                        </p:tgtEl>
                                        <p:attrNameLst>
                                          <p:attrName>style.rotation</p:attrName>
                                        </p:attrNameLst>
                                      </p:cBhvr>
                                      <p:tavLst>
                                        <p:tav tm="0">
                                          <p:val>
                                            <p:fltVal val="90"/>
                                          </p:val>
                                        </p:tav>
                                        <p:tav tm="100000">
                                          <p:val>
                                            <p:fltVal val="0"/>
                                          </p:val>
                                        </p:tav>
                                      </p:tavLst>
                                    </p:anim>
                                    <p:animEffect transition="in" filter="fade">
                                      <p:cBhvr>
                                        <p:cTn id="10" dur="1500"/>
                                        <p:tgtEl>
                                          <p:spTgt spid="2"/>
                                        </p:tgtEl>
                                      </p:cBhvr>
                                    </p:animEffect>
                                  </p:childTnLst>
                                </p:cTn>
                              </p:par>
                            </p:childTnLst>
                          </p:cTn>
                        </p:par>
                        <p:par>
                          <p:cTn id="11" fill="hold">
                            <p:stCondLst>
                              <p:cond delay="1500"/>
                            </p:stCondLst>
                            <p:childTnLst>
                              <p:par>
                                <p:cTn id="12" presetID="2" presetClass="entr" presetSubtype="4"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6" fill="hold">
                            <p:stCondLst>
                              <p:cond delay="2500"/>
                            </p:stCondLst>
                            <p:childTnLst>
                              <p:par>
                                <p:cTn id="17" presetID="2" presetClass="entr" presetSubtype="4"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1" fill="hold">
                            <p:stCondLst>
                              <p:cond delay="3500"/>
                            </p:stCondLst>
                            <p:childTnLst>
                              <p:par>
                                <p:cTn id="22" presetID="2" presetClass="entr" presetSubtype="4"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6" fill="hold">
                            <p:stCondLst>
                              <p:cond delay="4500"/>
                            </p:stCondLst>
                            <p:childTnLst>
                              <p:par>
                                <p:cTn id="27" presetID="2" presetClass="entr" presetSubtype="4"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t>
            </a:r>
            <a:r>
              <a:rPr lang="fr-FR" dirty="0" smtClean="0"/>
              <a:t>assandra: </a:t>
            </a:r>
            <a:r>
              <a:rPr lang="fr-FR" dirty="0" err="1" smtClean="0"/>
              <a:t>Demo</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132856"/>
            <a:ext cx="6984776" cy="4104456"/>
          </a:xfrm>
          <a:prstGeom prst="rect">
            <a:avLst/>
          </a:prstGeom>
        </p:spPr>
      </p:pic>
      <p:sp>
        <p:nvSpPr>
          <p:cNvPr id="6"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10</a:t>
            </a:r>
            <a:endParaRPr lang="fr-FR" dirty="0"/>
          </a:p>
        </p:txBody>
      </p:sp>
      <p:sp>
        <p:nvSpPr>
          <p:cNvPr id="7" name="ZoneTexte 6"/>
          <p:cNvSpPr txBox="1"/>
          <p:nvPr/>
        </p:nvSpPr>
        <p:spPr>
          <a:xfrm>
            <a:off x="971600" y="1554340"/>
            <a:ext cx="5840060" cy="369332"/>
          </a:xfrm>
          <a:prstGeom prst="rect">
            <a:avLst/>
          </a:prstGeom>
          <a:noFill/>
        </p:spPr>
        <p:txBody>
          <a:bodyPr wrap="none" rtlCol="0">
            <a:spAutoFit/>
          </a:bodyPr>
          <a:lstStyle/>
          <a:p>
            <a:r>
              <a:rPr lang="fr-FR" dirty="0" smtClean="0">
                <a:solidFill>
                  <a:schemeClr val="bg1"/>
                </a:solidFill>
              </a:rPr>
              <a:t>Documentation</a:t>
            </a:r>
            <a:r>
              <a:rPr lang="fr-FR" dirty="0">
                <a:solidFill>
                  <a:schemeClr val="bg1"/>
                </a:solidFill>
              </a:rPr>
              <a:t>: http://cassandra.apache.org/doc/latest/</a:t>
            </a:r>
            <a:endParaRPr lang="fr-FR" dirty="0" smtClean="0">
              <a:solidFill>
                <a:schemeClr val="bg1"/>
              </a:solidFill>
            </a:endParaRPr>
          </a:p>
        </p:txBody>
      </p:sp>
    </p:spTree>
    <p:extLst>
      <p:ext uri="{BB962C8B-B14F-4D97-AF65-F5344CB8AC3E}">
        <p14:creationId xmlns:p14="http://schemas.microsoft.com/office/powerpoint/2010/main" val="252314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11</a:t>
            </a:r>
            <a:endParaRPr lang="fr-FR" dirty="0"/>
          </a:p>
        </p:txBody>
      </p:sp>
      <p:sp>
        <p:nvSpPr>
          <p:cNvPr id="3" name="ZoneTexte 2"/>
          <p:cNvSpPr txBox="1"/>
          <p:nvPr/>
        </p:nvSpPr>
        <p:spPr>
          <a:xfrm>
            <a:off x="395536" y="1856932"/>
            <a:ext cx="2542106"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Clé – Valeur</a:t>
            </a:r>
            <a:endParaRPr lang="fr-FR" sz="2800" b="1" dirty="0">
              <a:solidFill>
                <a:schemeClr val="accent1"/>
              </a:solidFill>
            </a:endParaRPr>
          </a:p>
        </p:txBody>
      </p:sp>
      <p:sp>
        <p:nvSpPr>
          <p:cNvPr id="5" name="ZoneTexte 4"/>
          <p:cNvSpPr txBox="1"/>
          <p:nvPr/>
        </p:nvSpPr>
        <p:spPr>
          <a:xfrm>
            <a:off x="395536" y="2714361"/>
            <a:ext cx="8064896" cy="1077218"/>
          </a:xfrm>
          <a:prstGeom prst="rect">
            <a:avLst/>
          </a:prstGeom>
          <a:noFill/>
        </p:spPr>
        <p:txBody>
          <a:bodyPr wrap="square" rtlCol="0">
            <a:spAutoFit/>
          </a:bodyPr>
          <a:lstStyle/>
          <a:p>
            <a:r>
              <a:rPr lang="fr-FR" sz="1600" dirty="0" smtClean="0">
                <a:solidFill>
                  <a:schemeClr val="bg1"/>
                </a:solidFill>
              </a:rPr>
              <a:t>Le SGBD clé-valeur propose un stockage des éléments sous forme d’identificateur alphanumérique faisant référence aux clés. Chaque clé a des valeurs associées.</a:t>
            </a:r>
          </a:p>
          <a:p>
            <a:r>
              <a:rPr lang="fr-FR" sz="1600" dirty="0" smtClean="0">
                <a:solidFill>
                  <a:schemeClr val="bg1"/>
                </a:solidFill>
              </a:rPr>
              <a:t>La valeur peut être simple (chaînes de texte) ou plus complexe (listes et ensembles) et (blob, </a:t>
            </a:r>
            <a:r>
              <a:rPr lang="fr-FR" sz="1600" dirty="0" err="1" smtClean="0">
                <a:solidFill>
                  <a:schemeClr val="bg1"/>
                </a:solidFill>
              </a:rPr>
              <a:t>json</a:t>
            </a:r>
            <a:r>
              <a:rPr lang="fr-FR" sz="1600" dirty="0" smtClean="0">
                <a:solidFill>
                  <a:schemeClr val="bg1"/>
                </a:solidFill>
              </a:rPr>
              <a:t>, image, …)</a:t>
            </a:r>
            <a:endParaRPr lang="fr-FR" sz="1600" dirty="0">
              <a:solidFill>
                <a:schemeClr val="bg1"/>
              </a:solidFill>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18" y="4226401"/>
            <a:ext cx="8964488" cy="1634400"/>
          </a:xfrm>
          <a:prstGeom prst="rect">
            <a:avLst/>
          </a:prstGeom>
        </p:spPr>
      </p:pic>
    </p:spTree>
    <p:extLst>
      <p:ext uri="{BB962C8B-B14F-4D97-AF65-F5344CB8AC3E}">
        <p14:creationId xmlns:p14="http://schemas.microsoft.com/office/powerpoint/2010/main" val="1672481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96" y="2852936"/>
            <a:ext cx="2067779" cy="3240360"/>
          </a:xfrm>
          <a:prstGeom prst="rect">
            <a:avLst/>
          </a:prstGeom>
        </p:spPr>
      </p:pic>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12</a:t>
            </a:r>
            <a:endParaRPr lang="fr-FR" dirty="0"/>
          </a:p>
        </p:txBody>
      </p:sp>
      <p:sp>
        <p:nvSpPr>
          <p:cNvPr id="3" name="ZoneTexte 2"/>
          <p:cNvSpPr txBox="1"/>
          <p:nvPr/>
        </p:nvSpPr>
        <p:spPr>
          <a:xfrm>
            <a:off x="291529" y="1950059"/>
            <a:ext cx="3760388"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Clé – Valeur (Suite)</a:t>
            </a:r>
            <a:endParaRPr lang="fr-FR" sz="2800" b="1" dirty="0">
              <a:solidFill>
                <a:schemeClr val="accent1"/>
              </a:solidFill>
            </a:endParaRPr>
          </a:p>
        </p:txBody>
      </p:sp>
      <p:sp>
        <p:nvSpPr>
          <p:cNvPr id="9" name="Flèche vers le bas 8"/>
          <p:cNvSpPr/>
          <p:nvPr/>
        </p:nvSpPr>
        <p:spPr>
          <a:xfrm rot="16200000">
            <a:off x="3242914" y="239085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lèche vers le bas 10"/>
          <p:cNvSpPr/>
          <p:nvPr/>
        </p:nvSpPr>
        <p:spPr>
          <a:xfrm rot="16200000">
            <a:off x="3242915" y="308897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e bas 11"/>
          <p:cNvSpPr/>
          <p:nvPr/>
        </p:nvSpPr>
        <p:spPr>
          <a:xfrm rot="16200000">
            <a:off x="3260075" y="3787090"/>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3260076" y="4485208"/>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613108" y="3205027"/>
            <a:ext cx="2547492" cy="400110"/>
          </a:xfrm>
          <a:prstGeom prst="rect">
            <a:avLst/>
          </a:prstGeom>
          <a:noFill/>
        </p:spPr>
        <p:txBody>
          <a:bodyPr wrap="none" rtlCol="0">
            <a:spAutoFit/>
          </a:bodyPr>
          <a:lstStyle/>
          <a:p>
            <a:r>
              <a:rPr lang="fr-FR" sz="2000" b="1" dirty="0" smtClean="0">
                <a:solidFill>
                  <a:schemeClr val="bg1"/>
                </a:solidFill>
              </a:rPr>
              <a:t>Par paire clé-valeur</a:t>
            </a:r>
            <a:endParaRPr lang="fr-FR" sz="2000" b="1" dirty="0">
              <a:solidFill>
                <a:schemeClr val="bg1"/>
              </a:solidFill>
            </a:endParaRPr>
          </a:p>
        </p:txBody>
      </p:sp>
      <p:sp>
        <p:nvSpPr>
          <p:cNvPr id="16" name="ZoneTexte 15"/>
          <p:cNvSpPr txBox="1"/>
          <p:nvPr/>
        </p:nvSpPr>
        <p:spPr>
          <a:xfrm>
            <a:off x="4670817" y="3908213"/>
            <a:ext cx="4473183" cy="707886"/>
          </a:xfrm>
          <a:prstGeom prst="rect">
            <a:avLst/>
          </a:prstGeom>
          <a:noFill/>
        </p:spPr>
        <p:txBody>
          <a:bodyPr wrap="square" rtlCol="0">
            <a:spAutoFit/>
          </a:bodyPr>
          <a:lstStyle/>
          <a:p>
            <a:r>
              <a:rPr lang="fr-FR" sz="2000" b="1" dirty="0" smtClean="0">
                <a:solidFill>
                  <a:schemeClr val="bg1"/>
                </a:solidFill>
              </a:rPr>
              <a:t>Gestion de caches, service de messagerie ou tchat, …</a:t>
            </a:r>
            <a:endParaRPr lang="fr-FR" sz="2000" b="1" dirty="0">
              <a:solidFill>
                <a:schemeClr val="bg1"/>
              </a:solidFill>
            </a:endParaRPr>
          </a:p>
        </p:txBody>
      </p:sp>
      <p:sp>
        <p:nvSpPr>
          <p:cNvPr id="17" name="ZoneTexte 16"/>
          <p:cNvSpPr txBox="1"/>
          <p:nvPr/>
        </p:nvSpPr>
        <p:spPr>
          <a:xfrm>
            <a:off x="2607331" y="3256261"/>
            <a:ext cx="1499128" cy="307777"/>
          </a:xfrm>
          <a:prstGeom prst="rect">
            <a:avLst/>
          </a:prstGeom>
          <a:noFill/>
        </p:spPr>
        <p:txBody>
          <a:bodyPr wrap="none" rtlCol="0">
            <a:spAutoFit/>
          </a:bodyPr>
          <a:lstStyle/>
          <a:p>
            <a:r>
              <a:rPr lang="fr-FR" sz="1400" b="1" dirty="0" smtClean="0"/>
              <a:t>Enregistrement</a:t>
            </a:r>
            <a:endParaRPr lang="fr-FR" sz="1400" b="1" dirty="0"/>
          </a:p>
        </p:txBody>
      </p:sp>
      <p:sp>
        <p:nvSpPr>
          <p:cNvPr id="18" name="ZoneTexte 17"/>
          <p:cNvSpPr txBox="1"/>
          <p:nvPr/>
        </p:nvSpPr>
        <p:spPr>
          <a:xfrm>
            <a:off x="2894228" y="3940905"/>
            <a:ext cx="1157689" cy="307777"/>
          </a:xfrm>
          <a:prstGeom prst="rect">
            <a:avLst/>
          </a:prstGeom>
          <a:noFill/>
        </p:spPr>
        <p:txBody>
          <a:bodyPr wrap="none" rtlCol="0">
            <a:spAutoFit/>
          </a:bodyPr>
          <a:lstStyle/>
          <a:p>
            <a:r>
              <a:rPr lang="fr-FR" sz="1400" b="1" dirty="0" smtClean="0"/>
              <a:t>Application</a:t>
            </a:r>
            <a:endParaRPr lang="fr-FR" sz="1400" b="1" dirty="0"/>
          </a:p>
        </p:txBody>
      </p:sp>
      <p:sp>
        <p:nvSpPr>
          <p:cNvPr id="19" name="ZoneTexte 18"/>
          <p:cNvSpPr txBox="1"/>
          <p:nvPr/>
        </p:nvSpPr>
        <p:spPr>
          <a:xfrm>
            <a:off x="2894228" y="4652498"/>
            <a:ext cx="1082091" cy="307777"/>
          </a:xfrm>
          <a:prstGeom prst="rect">
            <a:avLst/>
          </a:prstGeom>
          <a:noFill/>
        </p:spPr>
        <p:txBody>
          <a:bodyPr wrap="none" rtlCol="0">
            <a:spAutoFit/>
          </a:bodyPr>
          <a:lstStyle/>
          <a:p>
            <a:r>
              <a:rPr lang="fr-FR" sz="1400" b="1" dirty="0" smtClean="0"/>
              <a:t>Avantages</a:t>
            </a:r>
            <a:endParaRPr lang="fr-FR" sz="1400" b="1" dirty="0"/>
          </a:p>
        </p:txBody>
      </p:sp>
      <p:sp>
        <p:nvSpPr>
          <p:cNvPr id="20" name="ZoneTexte 19"/>
          <p:cNvSpPr txBox="1"/>
          <p:nvPr/>
        </p:nvSpPr>
        <p:spPr>
          <a:xfrm>
            <a:off x="2721143" y="5350616"/>
            <a:ext cx="1385316" cy="307777"/>
          </a:xfrm>
          <a:prstGeom prst="rect">
            <a:avLst/>
          </a:prstGeom>
          <a:noFill/>
        </p:spPr>
        <p:txBody>
          <a:bodyPr wrap="none" rtlCol="0">
            <a:spAutoFit/>
          </a:bodyPr>
          <a:lstStyle/>
          <a:p>
            <a:r>
              <a:rPr lang="fr-FR" sz="1400" b="1" dirty="0" smtClean="0"/>
              <a:t>Inconvénients</a:t>
            </a:r>
            <a:endParaRPr lang="fr-FR" sz="1400" b="1" dirty="0"/>
          </a:p>
        </p:txBody>
      </p:sp>
      <p:sp>
        <p:nvSpPr>
          <p:cNvPr id="21" name="ZoneTexte 20"/>
          <p:cNvSpPr txBox="1"/>
          <p:nvPr/>
        </p:nvSpPr>
        <p:spPr>
          <a:xfrm>
            <a:off x="4670817" y="4648594"/>
            <a:ext cx="3018775" cy="400110"/>
          </a:xfrm>
          <a:prstGeom prst="rect">
            <a:avLst/>
          </a:prstGeom>
          <a:noFill/>
        </p:spPr>
        <p:txBody>
          <a:bodyPr wrap="none" rtlCol="0">
            <a:spAutoFit/>
          </a:bodyPr>
          <a:lstStyle/>
          <a:p>
            <a:r>
              <a:rPr lang="fr-FR" sz="2000" b="1" dirty="0" smtClean="0">
                <a:solidFill>
                  <a:schemeClr val="bg1"/>
                </a:solidFill>
              </a:rPr>
              <a:t>Simples, accès rapides</a:t>
            </a:r>
            <a:endParaRPr lang="fr-FR" sz="2000" b="1" dirty="0">
              <a:solidFill>
                <a:schemeClr val="bg1"/>
              </a:solidFill>
            </a:endParaRPr>
          </a:p>
        </p:txBody>
      </p:sp>
      <p:sp>
        <p:nvSpPr>
          <p:cNvPr id="22" name="ZoneTexte 21"/>
          <p:cNvSpPr txBox="1"/>
          <p:nvPr/>
        </p:nvSpPr>
        <p:spPr>
          <a:xfrm>
            <a:off x="4726068" y="5341327"/>
            <a:ext cx="2222083" cy="400110"/>
          </a:xfrm>
          <a:prstGeom prst="rect">
            <a:avLst/>
          </a:prstGeom>
          <a:noFill/>
        </p:spPr>
        <p:txBody>
          <a:bodyPr wrap="none" rtlCol="0">
            <a:spAutoFit/>
          </a:bodyPr>
          <a:lstStyle/>
          <a:p>
            <a:r>
              <a:rPr lang="fr-FR" sz="2000" b="1" dirty="0" smtClean="0">
                <a:solidFill>
                  <a:schemeClr val="bg1"/>
                </a:solidFill>
              </a:rPr>
              <a:t>Pas d’indexation</a:t>
            </a:r>
            <a:endParaRPr lang="fr-FR" sz="2000" b="1" dirty="0">
              <a:solidFill>
                <a:schemeClr val="bg1"/>
              </a:solidFill>
            </a:endParaRPr>
          </a:p>
        </p:txBody>
      </p:sp>
    </p:spTree>
    <p:extLst>
      <p:ext uri="{BB962C8B-B14F-4D97-AF65-F5344CB8AC3E}">
        <p14:creationId xmlns:p14="http://schemas.microsoft.com/office/powerpoint/2010/main" val="751491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13</a:t>
            </a:r>
            <a:endParaRPr lang="fr-FR" dirty="0"/>
          </a:p>
        </p:txBody>
      </p:sp>
      <p:sp>
        <p:nvSpPr>
          <p:cNvPr id="3" name="ZoneTexte 2"/>
          <p:cNvSpPr txBox="1"/>
          <p:nvPr/>
        </p:nvSpPr>
        <p:spPr>
          <a:xfrm>
            <a:off x="107504" y="1981452"/>
            <a:ext cx="3781228"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Clé - Valeur (Redis)</a:t>
            </a:r>
            <a:endParaRPr lang="fr-FR" sz="2800" b="1" dirty="0">
              <a:solidFill>
                <a:schemeClr val="accent1"/>
              </a:solidFill>
            </a:endParaRPr>
          </a:p>
        </p:txBody>
      </p:sp>
      <p:sp>
        <p:nvSpPr>
          <p:cNvPr id="6" name="ZoneTexte 5"/>
          <p:cNvSpPr txBox="1"/>
          <p:nvPr/>
        </p:nvSpPr>
        <p:spPr>
          <a:xfrm flipH="1">
            <a:off x="2043064" y="3198455"/>
            <a:ext cx="6946901" cy="2246769"/>
          </a:xfrm>
          <a:prstGeom prst="rect">
            <a:avLst/>
          </a:prstGeom>
          <a:noFill/>
        </p:spPr>
        <p:txBody>
          <a:bodyPr wrap="square" rtlCol="0">
            <a:spAutoFit/>
          </a:bodyPr>
          <a:lstStyle/>
          <a:p>
            <a:r>
              <a:rPr lang="fr-FR" sz="2000" dirty="0" smtClean="0">
                <a:solidFill>
                  <a:schemeClr val="bg1"/>
                </a:solidFill>
              </a:rPr>
              <a:t>Le nom Redis vient de </a:t>
            </a:r>
            <a:r>
              <a:rPr lang="fr-FR" sz="2000" dirty="0" err="1" smtClean="0">
                <a:solidFill>
                  <a:schemeClr val="bg1"/>
                </a:solidFill>
              </a:rPr>
              <a:t>Remote</a:t>
            </a:r>
            <a:r>
              <a:rPr lang="fr-FR" sz="2000" dirty="0" smtClean="0">
                <a:solidFill>
                  <a:schemeClr val="bg1"/>
                </a:solidFill>
              </a:rPr>
              <a:t> </a:t>
            </a:r>
            <a:r>
              <a:rPr lang="fr-FR" sz="2000" dirty="0" err="1" smtClean="0">
                <a:solidFill>
                  <a:schemeClr val="bg1"/>
                </a:solidFill>
              </a:rPr>
              <a:t>Dictionary</a:t>
            </a:r>
            <a:r>
              <a:rPr lang="fr-FR" sz="2000" dirty="0" smtClean="0">
                <a:solidFill>
                  <a:schemeClr val="bg1"/>
                </a:solidFill>
              </a:rPr>
              <a:t> Server. Le scénario standard de redis est une mémoire cache. C’est notamment pour cette raison que twitter utilise cette base de données. Mais redis peut également être utilisé à d’autres fins: grâce à sa vitesse d’accès élevée, une base de données redis se révèle par exemple idéale pour les services de messagerie ou les tchats. </a:t>
            </a:r>
            <a:endParaRPr lang="fr-FR" sz="2000" dirty="0">
              <a:solidFill>
                <a:schemeClr val="bg1"/>
              </a:solidFill>
            </a:endParaRPr>
          </a:p>
        </p:txBody>
      </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26" y="3419683"/>
            <a:ext cx="1858467" cy="1737509"/>
          </a:xfrm>
          <a:prstGeom prst="rect">
            <a:avLst/>
          </a:prstGeom>
        </p:spPr>
      </p:pic>
    </p:spTree>
    <p:extLst>
      <p:ext uri="{BB962C8B-B14F-4D97-AF65-F5344CB8AC3E}">
        <p14:creationId xmlns:p14="http://schemas.microsoft.com/office/powerpoint/2010/main" val="2671248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Quand utiliser Redis?</a:t>
            </a:r>
            <a:endParaRPr lang="fr-FR" dirty="0"/>
          </a:p>
        </p:txBody>
      </p:sp>
      <p:pic>
        <p:nvPicPr>
          <p:cNvPr id="8" name="Espace réservé du contenu 11">
            <a:extLst>
              <a:ext uri="{FF2B5EF4-FFF2-40B4-BE49-F238E27FC236}">
                <a16:creationId xmlns:a16="http://schemas.microsoft.com/office/drawing/2014/main" xmlns="" id="{9CBA36BC-6024-457B-B587-EC96212815DD}"/>
              </a:ext>
            </a:extLst>
          </p:cNvPr>
          <p:cNvPicPr>
            <a:picLocks noGrp="1" noChangeAspect="1"/>
          </p:cNvPicPr>
          <p:nvPr>
            <p:ph idx="1"/>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755576" y="2276872"/>
            <a:ext cx="2088232" cy="3240360"/>
          </a:xfrm>
        </p:spPr>
      </p:pic>
      <p:sp>
        <p:nvSpPr>
          <p:cNvPr id="10" name="Rectangle 9"/>
          <p:cNvSpPr/>
          <p:nvPr/>
        </p:nvSpPr>
        <p:spPr>
          <a:xfrm>
            <a:off x="3203848" y="2214150"/>
            <a:ext cx="5112568" cy="3447098"/>
          </a:xfrm>
          <a:prstGeom prst="rect">
            <a:avLst/>
          </a:prstGeom>
        </p:spPr>
        <p:txBody>
          <a:bodyPr wrap="square">
            <a:spAutoFit/>
          </a:bodyPr>
          <a:lstStyle/>
          <a:p>
            <a:pPr marL="285750" indent="-285750">
              <a:buFont typeface="Arial" panose="020B0604020202020204" pitchFamily="34" charset="0"/>
              <a:buChar char="•"/>
            </a:pPr>
            <a:r>
              <a:rPr lang="fr-FR" sz="2000" dirty="0">
                <a:solidFill>
                  <a:srgbClr val="3C3C3C"/>
                </a:solidFill>
                <a:latin typeface="OpenSansRegular"/>
              </a:rPr>
              <a:t>Lorsque des données doivent être écrites et interrogées rapidement, Redis constitue une alternative efficace aux bases de données relationnelles classiques. </a:t>
            </a:r>
          </a:p>
          <a:p>
            <a:pPr marL="285750" indent="-285750">
              <a:buFont typeface="Arial" panose="020B0604020202020204" pitchFamily="34" charset="0"/>
              <a:buChar char="•"/>
            </a:pPr>
            <a:r>
              <a:rPr lang="fr-FR" sz="2000" dirty="0">
                <a:solidFill>
                  <a:srgbClr val="3C3C3C"/>
                </a:solidFill>
                <a:latin typeface="OpenSansRegular"/>
              </a:rPr>
              <a:t>En revanche, si la vitesse n’est pas un élément clé et si vous recherchez une base de données pour des tâches plus complexes, vous devriez en rester à l’approche traditionnelle.</a:t>
            </a:r>
            <a:endParaRPr lang="fr-FR" sz="2000" dirty="0"/>
          </a:p>
          <a:p>
            <a:pPr marL="285750" indent="-285750">
              <a:buFont typeface="Arial" panose="020B0604020202020204" pitchFamily="34" charset="0"/>
              <a:buChar char="•"/>
            </a:pPr>
            <a:endParaRPr lang="fr-FR" dirty="0"/>
          </a:p>
        </p:txBody>
      </p:sp>
      <p:sp>
        <p:nvSpPr>
          <p:cNvPr id="11"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14</a:t>
            </a:r>
            <a:endParaRPr lang="fr-FR" dirty="0"/>
          </a:p>
        </p:txBody>
      </p:sp>
    </p:spTree>
    <p:extLst>
      <p:ext uri="{BB962C8B-B14F-4D97-AF65-F5344CB8AC3E}">
        <p14:creationId xmlns:p14="http://schemas.microsoft.com/office/powerpoint/2010/main" val="3438024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Redis: </a:t>
            </a:r>
            <a:r>
              <a:rPr lang="fr-FR" dirty="0" err="1" smtClean="0"/>
              <a:t>Demo</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132856"/>
            <a:ext cx="6984776" cy="4104456"/>
          </a:xfrm>
          <a:prstGeom prst="rect">
            <a:avLst/>
          </a:prstGeom>
        </p:spPr>
      </p:pic>
      <p:sp>
        <p:nvSpPr>
          <p:cNvPr id="6"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15</a:t>
            </a:r>
            <a:endParaRPr lang="fr-FR" dirty="0"/>
          </a:p>
        </p:txBody>
      </p:sp>
      <p:sp>
        <p:nvSpPr>
          <p:cNvPr id="7" name="ZoneTexte 6"/>
          <p:cNvSpPr txBox="1"/>
          <p:nvPr/>
        </p:nvSpPr>
        <p:spPr>
          <a:xfrm>
            <a:off x="971600" y="1554340"/>
            <a:ext cx="4878259" cy="646331"/>
          </a:xfrm>
          <a:prstGeom prst="rect">
            <a:avLst/>
          </a:prstGeom>
          <a:noFill/>
        </p:spPr>
        <p:txBody>
          <a:bodyPr wrap="none" rtlCol="0">
            <a:spAutoFit/>
          </a:bodyPr>
          <a:lstStyle/>
          <a:p>
            <a:r>
              <a:rPr lang="fr-FR" dirty="0" smtClean="0">
                <a:solidFill>
                  <a:schemeClr val="bg1"/>
                </a:solidFill>
              </a:rPr>
              <a:t>Documentation</a:t>
            </a:r>
            <a:r>
              <a:rPr lang="fr-FR" dirty="0">
                <a:solidFill>
                  <a:schemeClr val="bg1"/>
                </a:solidFill>
              </a:rPr>
              <a:t>: </a:t>
            </a:r>
            <a:r>
              <a:rPr lang="fr-FR" dirty="0">
                <a:solidFill>
                  <a:schemeClr val="bg1"/>
                </a:solidFill>
                <a:hlinkClick r:id="rId3"/>
              </a:rPr>
              <a:t>https://</a:t>
            </a:r>
            <a:r>
              <a:rPr lang="fr-FR" dirty="0" smtClean="0">
                <a:solidFill>
                  <a:schemeClr val="bg1"/>
                </a:solidFill>
                <a:hlinkClick r:id="rId3"/>
              </a:rPr>
              <a:t>redis.io/documentation</a:t>
            </a:r>
            <a:endParaRPr lang="fr-FR" dirty="0" smtClean="0">
              <a:solidFill>
                <a:schemeClr val="bg1"/>
              </a:solidFill>
            </a:endParaRPr>
          </a:p>
          <a:p>
            <a:endParaRPr lang="fr-FR" dirty="0" smtClean="0">
              <a:solidFill>
                <a:schemeClr val="bg1"/>
              </a:solidFill>
            </a:endParaRPr>
          </a:p>
        </p:txBody>
      </p:sp>
    </p:spTree>
    <p:extLst>
      <p:ext uri="{BB962C8B-B14F-4D97-AF65-F5344CB8AC3E}">
        <p14:creationId xmlns:p14="http://schemas.microsoft.com/office/powerpoint/2010/main" val="463827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16</a:t>
            </a:r>
            <a:endParaRPr lang="fr-FR" dirty="0"/>
          </a:p>
        </p:txBody>
      </p:sp>
      <p:sp>
        <p:nvSpPr>
          <p:cNvPr id="3" name="ZoneTexte 2"/>
          <p:cNvSpPr txBox="1"/>
          <p:nvPr/>
        </p:nvSpPr>
        <p:spPr>
          <a:xfrm>
            <a:off x="253994" y="1545307"/>
            <a:ext cx="2563522"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 Documents</a:t>
            </a:r>
            <a:endParaRPr lang="fr-FR" sz="2800" b="1" dirty="0">
              <a:solidFill>
                <a:schemeClr val="accent1"/>
              </a:solidFill>
            </a:endParaRPr>
          </a:p>
        </p:txBody>
      </p:sp>
      <p:sp>
        <p:nvSpPr>
          <p:cNvPr id="5" name="ZoneTexte 4"/>
          <p:cNvSpPr txBox="1"/>
          <p:nvPr/>
        </p:nvSpPr>
        <p:spPr>
          <a:xfrm>
            <a:off x="349005" y="2229026"/>
            <a:ext cx="8640960" cy="1569660"/>
          </a:xfrm>
          <a:prstGeom prst="rect">
            <a:avLst/>
          </a:prstGeom>
          <a:noFill/>
        </p:spPr>
        <p:txBody>
          <a:bodyPr wrap="square" rtlCol="0">
            <a:spAutoFit/>
          </a:bodyPr>
          <a:lstStyle/>
          <a:p>
            <a:r>
              <a:rPr lang="fr-FR" sz="1600" dirty="0">
                <a:solidFill>
                  <a:schemeClr val="bg1"/>
                </a:solidFill>
                <a:latin typeface="Bahnschrift" panose="020B0502040204020203" pitchFamily="34" charset="0"/>
              </a:rPr>
              <a:t>La représentation orientée document est plus adaptée au monde de l'internet. </a:t>
            </a:r>
          </a:p>
          <a:p>
            <a:r>
              <a:rPr lang="fr-FR" sz="1600" dirty="0">
                <a:solidFill>
                  <a:schemeClr val="bg1"/>
                </a:solidFill>
                <a:latin typeface="Bahnschrift" panose="020B0502040204020203" pitchFamily="34" charset="0"/>
              </a:rPr>
              <a:t>Cette représentation est très proche de la représentation clé-valeur à l'exception faite que la valeur est représentée sous la forme d'un document. </a:t>
            </a:r>
          </a:p>
          <a:p>
            <a:r>
              <a:rPr lang="fr-FR" sz="1600" dirty="0">
                <a:solidFill>
                  <a:schemeClr val="bg1"/>
                </a:solidFill>
                <a:latin typeface="Bahnschrift" panose="020B0502040204020203" pitchFamily="34" charset="0"/>
              </a:rPr>
              <a:t>Le document  a une structure arborescente : il contient une liste de champs, un champs est associé à une valeur qui peut elle même être une liste</a:t>
            </a:r>
            <a:r>
              <a:rPr lang="fr-FR" sz="1600" dirty="0" smtClean="0">
                <a:solidFill>
                  <a:schemeClr val="bg1"/>
                </a:solidFill>
                <a:latin typeface="Bahnschrift" panose="020B0502040204020203" pitchFamily="34" charset="0"/>
              </a:rPr>
              <a:t>.</a:t>
            </a:r>
            <a:r>
              <a:rPr lang="fr-FR" sz="1600" dirty="0">
                <a:solidFill>
                  <a:schemeClr val="bg1"/>
                </a:solidFill>
              </a:rPr>
              <a:t/>
            </a:r>
            <a:br>
              <a:rPr lang="fr-FR" sz="1600" dirty="0">
                <a:solidFill>
                  <a:schemeClr val="bg1"/>
                </a:solidFill>
              </a:rPr>
            </a:br>
            <a:endParaRPr lang="fr-FR" sz="1600" dirty="0">
              <a:solidFill>
                <a:schemeClr val="bg1"/>
              </a:solidFill>
              <a:latin typeface="Bahnschrift" panose="020B0502040204020203" pitchFamily="34"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10" y="4077072"/>
            <a:ext cx="8730778" cy="2520000"/>
          </a:xfrm>
          <a:prstGeom prst="rect">
            <a:avLst/>
          </a:prstGeom>
        </p:spPr>
      </p:pic>
    </p:spTree>
    <p:extLst>
      <p:ext uri="{BB962C8B-B14F-4D97-AF65-F5344CB8AC3E}">
        <p14:creationId xmlns:p14="http://schemas.microsoft.com/office/powerpoint/2010/main" val="2124116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96" y="2852936"/>
            <a:ext cx="2067779" cy="3240360"/>
          </a:xfrm>
          <a:prstGeom prst="rect">
            <a:avLst/>
          </a:prstGeom>
        </p:spPr>
      </p:pic>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17</a:t>
            </a:r>
            <a:endParaRPr lang="fr-FR" dirty="0"/>
          </a:p>
        </p:txBody>
      </p:sp>
      <p:sp>
        <p:nvSpPr>
          <p:cNvPr id="3" name="ZoneTexte 2"/>
          <p:cNvSpPr txBox="1"/>
          <p:nvPr/>
        </p:nvSpPr>
        <p:spPr>
          <a:xfrm>
            <a:off x="259187" y="1772816"/>
            <a:ext cx="3781805"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 Documents (Suite)</a:t>
            </a:r>
            <a:endParaRPr lang="fr-FR" sz="2800" b="1" dirty="0">
              <a:solidFill>
                <a:schemeClr val="accent1"/>
              </a:solidFill>
            </a:endParaRPr>
          </a:p>
        </p:txBody>
      </p:sp>
      <p:sp>
        <p:nvSpPr>
          <p:cNvPr id="9" name="Flèche vers le bas 8"/>
          <p:cNvSpPr/>
          <p:nvPr/>
        </p:nvSpPr>
        <p:spPr>
          <a:xfrm rot="16200000">
            <a:off x="3242914" y="239085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lèche vers le bas 10"/>
          <p:cNvSpPr/>
          <p:nvPr/>
        </p:nvSpPr>
        <p:spPr>
          <a:xfrm rot="16200000">
            <a:off x="3242915" y="308897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e bas 11"/>
          <p:cNvSpPr/>
          <p:nvPr/>
        </p:nvSpPr>
        <p:spPr>
          <a:xfrm rot="16200000">
            <a:off x="3260075" y="3787090"/>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3260076" y="4485208"/>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613108" y="3205027"/>
            <a:ext cx="4456669" cy="400110"/>
          </a:xfrm>
          <a:prstGeom prst="rect">
            <a:avLst/>
          </a:prstGeom>
          <a:noFill/>
        </p:spPr>
        <p:txBody>
          <a:bodyPr wrap="none" rtlCol="0">
            <a:spAutoFit/>
          </a:bodyPr>
          <a:lstStyle/>
          <a:p>
            <a:r>
              <a:rPr lang="fr-FR" sz="2000" b="1" dirty="0" smtClean="0">
                <a:solidFill>
                  <a:schemeClr val="bg1"/>
                </a:solidFill>
              </a:rPr>
              <a:t>Par paire clé-valeur avec extension</a:t>
            </a:r>
            <a:endParaRPr lang="fr-FR" sz="2000" b="1" dirty="0">
              <a:solidFill>
                <a:schemeClr val="bg1"/>
              </a:solidFill>
            </a:endParaRPr>
          </a:p>
        </p:txBody>
      </p:sp>
      <p:sp>
        <p:nvSpPr>
          <p:cNvPr id="16" name="ZoneTexte 15"/>
          <p:cNvSpPr txBox="1"/>
          <p:nvPr/>
        </p:nvSpPr>
        <p:spPr>
          <a:xfrm>
            <a:off x="4670817" y="3794397"/>
            <a:ext cx="4398960" cy="707886"/>
          </a:xfrm>
          <a:prstGeom prst="rect">
            <a:avLst/>
          </a:prstGeom>
          <a:noFill/>
        </p:spPr>
        <p:txBody>
          <a:bodyPr wrap="square" rtlCol="0">
            <a:spAutoFit/>
          </a:bodyPr>
          <a:lstStyle/>
          <a:p>
            <a:r>
              <a:rPr lang="fr-FR" sz="2000" b="1" dirty="0" smtClean="0">
                <a:solidFill>
                  <a:schemeClr val="bg1"/>
                </a:solidFill>
              </a:rPr>
              <a:t>Collections de produits, dépôt de logiciels, …</a:t>
            </a:r>
            <a:endParaRPr lang="fr-FR" sz="2000" b="1" dirty="0">
              <a:solidFill>
                <a:schemeClr val="bg1"/>
              </a:solidFill>
            </a:endParaRPr>
          </a:p>
        </p:txBody>
      </p:sp>
      <p:sp>
        <p:nvSpPr>
          <p:cNvPr id="17" name="ZoneTexte 16"/>
          <p:cNvSpPr txBox="1"/>
          <p:nvPr/>
        </p:nvSpPr>
        <p:spPr>
          <a:xfrm>
            <a:off x="2607331" y="3256261"/>
            <a:ext cx="1499128" cy="307777"/>
          </a:xfrm>
          <a:prstGeom prst="rect">
            <a:avLst/>
          </a:prstGeom>
          <a:noFill/>
        </p:spPr>
        <p:txBody>
          <a:bodyPr wrap="none" rtlCol="0">
            <a:spAutoFit/>
          </a:bodyPr>
          <a:lstStyle/>
          <a:p>
            <a:r>
              <a:rPr lang="fr-FR" sz="1400" b="1" dirty="0" smtClean="0"/>
              <a:t>Enregistrement</a:t>
            </a:r>
            <a:endParaRPr lang="fr-FR" sz="1400" b="1" dirty="0"/>
          </a:p>
        </p:txBody>
      </p:sp>
      <p:sp>
        <p:nvSpPr>
          <p:cNvPr id="18" name="ZoneTexte 17"/>
          <p:cNvSpPr txBox="1"/>
          <p:nvPr/>
        </p:nvSpPr>
        <p:spPr>
          <a:xfrm>
            <a:off x="2894228" y="3940905"/>
            <a:ext cx="1157689" cy="307777"/>
          </a:xfrm>
          <a:prstGeom prst="rect">
            <a:avLst/>
          </a:prstGeom>
          <a:noFill/>
        </p:spPr>
        <p:txBody>
          <a:bodyPr wrap="none" rtlCol="0">
            <a:spAutoFit/>
          </a:bodyPr>
          <a:lstStyle/>
          <a:p>
            <a:r>
              <a:rPr lang="fr-FR" sz="1400" b="1" dirty="0" smtClean="0"/>
              <a:t>Application</a:t>
            </a:r>
            <a:endParaRPr lang="fr-FR" sz="1400" b="1" dirty="0"/>
          </a:p>
        </p:txBody>
      </p:sp>
      <p:sp>
        <p:nvSpPr>
          <p:cNvPr id="19" name="ZoneTexte 18"/>
          <p:cNvSpPr txBox="1"/>
          <p:nvPr/>
        </p:nvSpPr>
        <p:spPr>
          <a:xfrm>
            <a:off x="2894228" y="4652498"/>
            <a:ext cx="1082091" cy="307777"/>
          </a:xfrm>
          <a:prstGeom prst="rect">
            <a:avLst/>
          </a:prstGeom>
          <a:noFill/>
        </p:spPr>
        <p:txBody>
          <a:bodyPr wrap="none" rtlCol="0">
            <a:spAutoFit/>
          </a:bodyPr>
          <a:lstStyle/>
          <a:p>
            <a:r>
              <a:rPr lang="fr-FR" sz="1400" b="1" dirty="0" smtClean="0"/>
              <a:t>Avantages</a:t>
            </a:r>
            <a:endParaRPr lang="fr-FR" sz="1400" b="1" dirty="0"/>
          </a:p>
        </p:txBody>
      </p:sp>
      <p:sp>
        <p:nvSpPr>
          <p:cNvPr id="20" name="ZoneTexte 19"/>
          <p:cNvSpPr txBox="1"/>
          <p:nvPr/>
        </p:nvSpPr>
        <p:spPr>
          <a:xfrm>
            <a:off x="2721143" y="5350616"/>
            <a:ext cx="1385316" cy="307777"/>
          </a:xfrm>
          <a:prstGeom prst="rect">
            <a:avLst/>
          </a:prstGeom>
          <a:noFill/>
        </p:spPr>
        <p:txBody>
          <a:bodyPr wrap="none" rtlCol="0">
            <a:spAutoFit/>
          </a:bodyPr>
          <a:lstStyle/>
          <a:p>
            <a:r>
              <a:rPr lang="fr-FR" sz="1400" b="1" dirty="0" smtClean="0"/>
              <a:t>Inconvénients</a:t>
            </a:r>
            <a:endParaRPr lang="fr-FR" sz="1400" b="1" dirty="0"/>
          </a:p>
        </p:txBody>
      </p:sp>
      <p:sp>
        <p:nvSpPr>
          <p:cNvPr id="21" name="ZoneTexte 20"/>
          <p:cNvSpPr txBox="1"/>
          <p:nvPr/>
        </p:nvSpPr>
        <p:spPr>
          <a:xfrm>
            <a:off x="4670817" y="4502283"/>
            <a:ext cx="4473183" cy="707886"/>
          </a:xfrm>
          <a:prstGeom prst="rect">
            <a:avLst/>
          </a:prstGeom>
          <a:noFill/>
        </p:spPr>
        <p:txBody>
          <a:bodyPr wrap="square" rtlCol="0">
            <a:spAutoFit/>
          </a:bodyPr>
          <a:lstStyle/>
          <a:p>
            <a:r>
              <a:rPr lang="fr-FR" sz="2000" b="1" dirty="0" smtClean="0">
                <a:solidFill>
                  <a:schemeClr val="bg1"/>
                </a:solidFill>
              </a:rPr>
              <a:t>Indexation, interrogation simplifiée, Stocker structure non plane, …</a:t>
            </a:r>
            <a:endParaRPr lang="fr-FR" sz="2000" b="1" dirty="0">
              <a:solidFill>
                <a:schemeClr val="bg1"/>
              </a:solidFill>
            </a:endParaRPr>
          </a:p>
        </p:txBody>
      </p:sp>
      <p:sp>
        <p:nvSpPr>
          <p:cNvPr id="22" name="ZoneTexte 21"/>
          <p:cNvSpPr txBox="1"/>
          <p:nvPr/>
        </p:nvSpPr>
        <p:spPr>
          <a:xfrm>
            <a:off x="4726068" y="5341327"/>
            <a:ext cx="2464136" cy="400110"/>
          </a:xfrm>
          <a:prstGeom prst="rect">
            <a:avLst/>
          </a:prstGeom>
          <a:noFill/>
        </p:spPr>
        <p:txBody>
          <a:bodyPr wrap="none" rtlCol="0">
            <a:spAutoFit/>
          </a:bodyPr>
          <a:lstStyle/>
          <a:p>
            <a:r>
              <a:rPr lang="fr-FR" sz="2000" b="1" dirty="0" smtClean="0">
                <a:solidFill>
                  <a:schemeClr val="bg1"/>
                </a:solidFill>
              </a:rPr>
              <a:t>MAJ très coûteuse</a:t>
            </a:r>
            <a:endParaRPr lang="fr-FR" sz="2000" b="1" dirty="0">
              <a:solidFill>
                <a:schemeClr val="bg1"/>
              </a:solidFill>
            </a:endParaRPr>
          </a:p>
        </p:txBody>
      </p:sp>
    </p:spTree>
    <p:extLst>
      <p:ext uri="{BB962C8B-B14F-4D97-AF65-F5344CB8AC3E}">
        <p14:creationId xmlns:p14="http://schemas.microsoft.com/office/powerpoint/2010/main" val="4063226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18</a:t>
            </a:r>
            <a:endParaRPr lang="fr-FR" dirty="0"/>
          </a:p>
        </p:txBody>
      </p:sp>
      <p:sp>
        <p:nvSpPr>
          <p:cNvPr id="3" name="ZoneTexte 2"/>
          <p:cNvSpPr txBox="1"/>
          <p:nvPr/>
        </p:nvSpPr>
        <p:spPr>
          <a:xfrm>
            <a:off x="107504" y="1981452"/>
            <a:ext cx="4301177"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Document (</a:t>
            </a:r>
            <a:r>
              <a:rPr lang="fr-FR" sz="2800" b="1" dirty="0" err="1" smtClean="0">
                <a:solidFill>
                  <a:schemeClr val="accent1"/>
                </a:solidFill>
              </a:rPr>
              <a:t>MongoDB</a:t>
            </a:r>
            <a:r>
              <a:rPr lang="fr-FR" sz="2800" b="1" dirty="0" smtClean="0">
                <a:solidFill>
                  <a:schemeClr val="accent1"/>
                </a:solidFill>
              </a:rPr>
              <a:t>)</a:t>
            </a:r>
            <a:endParaRPr lang="fr-FR" sz="2800" b="1" dirty="0">
              <a:solidFill>
                <a:schemeClr val="accent1"/>
              </a:solidFill>
            </a:endParaRPr>
          </a:p>
        </p:txBody>
      </p:sp>
      <p:sp>
        <p:nvSpPr>
          <p:cNvPr id="6" name="ZoneTexte 5"/>
          <p:cNvSpPr txBox="1"/>
          <p:nvPr/>
        </p:nvSpPr>
        <p:spPr>
          <a:xfrm flipH="1">
            <a:off x="2552699" y="2924944"/>
            <a:ext cx="6050422" cy="2585323"/>
          </a:xfrm>
          <a:prstGeom prst="rect">
            <a:avLst/>
          </a:prstGeom>
          <a:noFill/>
        </p:spPr>
        <p:txBody>
          <a:bodyPr wrap="square" rtlCol="0">
            <a:spAutoFit/>
          </a:bodyPr>
          <a:lstStyle/>
          <a:p>
            <a:r>
              <a:rPr lang="fr-FR" dirty="0" err="1">
                <a:solidFill>
                  <a:schemeClr val="bg1"/>
                </a:solidFill>
              </a:rPr>
              <a:t>MongoDB</a:t>
            </a:r>
            <a:r>
              <a:rPr lang="fr-FR" dirty="0">
                <a:solidFill>
                  <a:schemeClr val="bg1"/>
                </a:solidFill>
              </a:rPr>
              <a:t> </a:t>
            </a:r>
            <a:r>
              <a:rPr lang="fr-FR" dirty="0" smtClean="0">
                <a:solidFill>
                  <a:schemeClr val="bg1"/>
                </a:solidFill>
              </a:rPr>
              <a:t>est </a:t>
            </a:r>
            <a:r>
              <a:rPr lang="fr-FR" dirty="0">
                <a:solidFill>
                  <a:schemeClr val="bg1"/>
                </a:solidFill>
              </a:rPr>
              <a:t>l'un des systèmes de gestion de données NoSQL les plus populaires. Développé </a:t>
            </a:r>
            <a:r>
              <a:rPr lang="fr-FR" dirty="0" smtClean="0">
                <a:solidFill>
                  <a:schemeClr val="bg1"/>
                </a:solidFill>
              </a:rPr>
              <a:t>par la </a:t>
            </a:r>
            <a:r>
              <a:rPr lang="fr-FR" dirty="0">
                <a:solidFill>
                  <a:schemeClr val="bg1"/>
                </a:solidFill>
              </a:rPr>
              <a:t>société new-yorkaise </a:t>
            </a:r>
            <a:r>
              <a:rPr lang="fr-FR" dirty="0" err="1">
                <a:solidFill>
                  <a:schemeClr val="bg1"/>
                </a:solidFill>
              </a:rPr>
              <a:t>MongoDB</a:t>
            </a:r>
            <a:r>
              <a:rPr lang="fr-FR" dirty="0">
                <a:solidFill>
                  <a:schemeClr val="bg1"/>
                </a:solidFill>
              </a:rPr>
              <a:t> Inc., il est disponible depuis 2009</a:t>
            </a:r>
            <a:r>
              <a:rPr lang="fr-FR" dirty="0" smtClean="0">
                <a:solidFill>
                  <a:schemeClr val="bg1"/>
                </a:solidFill>
              </a:rPr>
              <a:t>.</a:t>
            </a:r>
          </a:p>
          <a:p>
            <a:r>
              <a:rPr lang="fr-FR" dirty="0" err="1">
                <a:solidFill>
                  <a:schemeClr val="bg1"/>
                </a:solidFill>
              </a:rPr>
              <a:t>MongoDB</a:t>
            </a:r>
            <a:r>
              <a:rPr lang="fr-FR" dirty="0">
                <a:solidFill>
                  <a:schemeClr val="bg1"/>
                </a:solidFill>
              </a:rPr>
              <a:t> permet de manipuler des objets structurés au format </a:t>
            </a:r>
            <a:r>
              <a:rPr lang="fr-FR" dirty="0">
                <a:solidFill>
                  <a:schemeClr val="bg1"/>
                </a:solidFill>
                <a:hlinkClick r:id="rId2" tooltip="BSON"/>
              </a:rPr>
              <a:t>BSON</a:t>
            </a:r>
            <a:r>
              <a:rPr lang="fr-FR" dirty="0">
                <a:solidFill>
                  <a:schemeClr val="bg1"/>
                </a:solidFill>
              </a:rPr>
              <a:t> (</a:t>
            </a:r>
            <a:r>
              <a:rPr lang="fr-FR" dirty="0">
                <a:solidFill>
                  <a:schemeClr val="bg1"/>
                </a:solidFill>
                <a:hlinkClick r:id="rId3" tooltip="JSON"/>
              </a:rPr>
              <a:t>JSON</a:t>
            </a:r>
            <a:r>
              <a:rPr lang="fr-FR" dirty="0">
                <a:solidFill>
                  <a:schemeClr val="bg1"/>
                </a:solidFill>
              </a:rPr>
              <a:t> </a:t>
            </a:r>
            <a:r>
              <a:rPr lang="fr-FR" dirty="0">
                <a:solidFill>
                  <a:schemeClr val="bg1"/>
                </a:solidFill>
                <a:hlinkClick r:id="rId4" tooltip="Fichier binaire"/>
              </a:rPr>
              <a:t>binaire</a:t>
            </a:r>
            <a:r>
              <a:rPr lang="fr-FR" dirty="0">
                <a:solidFill>
                  <a:schemeClr val="bg1"/>
                </a:solidFill>
              </a:rPr>
              <a:t>), sans schéma prédéterminé. En d'autres termes, des clés peuvent être ajoutées à tout moment « à la volée », sans reconfiguration de la </a:t>
            </a:r>
            <a:r>
              <a:rPr lang="fr-FR" dirty="0" smtClean="0">
                <a:solidFill>
                  <a:schemeClr val="bg1"/>
                </a:solidFill>
              </a:rPr>
              <a:t>base.</a:t>
            </a:r>
            <a:endParaRPr lang="fr-FR" sz="2000" dirty="0">
              <a:solidFill>
                <a:schemeClr val="bg1"/>
              </a:solidFill>
            </a:endParaRPr>
          </a:p>
        </p:txBody>
      </p:sp>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4" y="3068960"/>
            <a:ext cx="2134542" cy="2016224"/>
          </a:xfrm>
          <a:prstGeom prst="rect">
            <a:avLst/>
          </a:prstGeom>
        </p:spPr>
      </p:pic>
    </p:spTree>
    <p:extLst>
      <p:ext uri="{BB962C8B-B14F-4D97-AF65-F5344CB8AC3E}">
        <p14:creationId xmlns:p14="http://schemas.microsoft.com/office/powerpoint/2010/main" val="2435638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Quand utiliser </a:t>
            </a:r>
            <a:r>
              <a:rPr lang="fr-FR" dirty="0" err="1" smtClean="0"/>
              <a:t>MongoDB</a:t>
            </a:r>
            <a:r>
              <a:rPr lang="fr-FR" dirty="0" smtClean="0"/>
              <a:t>?</a:t>
            </a:r>
            <a:endParaRPr lang="fr-FR" dirty="0"/>
          </a:p>
        </p:txBody>
      </p:sp>
      <p:pic>
        <p:nvPicPr>
          <p:cNvPr id="8" name="Espace réservé du contenu 11">
            <a:extLst>
              <a:ext uri="{FF2B5EF4-FFF2-40B4-BE49-F238E27FC236}">
                <a16:creationId xmlns:a16="http://schemas.microsoft.com/office/drawing/2014/main" xmlns="" id="{9CBA36BC-6024-457B-B587-EC96212815DD}"/>
              </a:ext>
            </a:extLst>
          </p:cNvPr>
          <p:cNvPicPr>
            <a:picLocks noGrp="1" noChangeAspect="1"/>
          </p:cNvPicPr>
          <p:nvPr>
            <p:ph idx="1"/>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755576" y="2276872"/>
            <a:ext cx="2088232" cy="3240360"/>
          </a:xfrm>
        </p:spPr>
      </p:pic>
      <p:sp>
        <p:nvSpPr>
          <p:cNvPr id="10" name="Rectangle 9"/>
          <p:cNvSpPr/>
          <p:nvPr/>
        </p:nvSpPr>
        <p:spPr>
          <a:xfrm>
            <a:off x="3275856" y="2789056"/>
            <a:ext cx="5472608" cy="2215991"/>
          </a:xfrm>
          <a:prstGeom prst="rect">
            <a:avLst/>
          </a:prstGeom>
        </p:spPr>
        <p:txBody>
          <a:bodyPr wrap="square">
            <a:spAutoFit/>
          </a:bodyPr>
          <a:lstStyle/>
          <a:p>
            <a:pPr fontAlgn="base"/>
            <a:r>
              <a:rPr lang="fr-FR" dirty="0">
                <a:solidFill>
                  <a:schemeClr val="bg1"/>
                </a:solidFill>
              </a:rPr>
              <a:t>Voici </a:t>
            </a:r>
            <a:r>
              <a:rPr lang="fr-FR" dirty="0" smtClean="0">
                <a:solidFill>
                  <a:schemeClr val="bg1"/>
                </a:solidFill>
              </a:rPr>
              <a:t>quelques types </a:t>
            </a:r>
            <a:r>
              <a:rPr lang="fr-FR" dirty="0">
                <a:solidFill>
                  <a:schemeClr val="bg1"/>
                </a:solidFill>
              </a:rPr>
              <a:t>d’applications </a:t>
            </a:r>
            <a:r>
              <a:rPr lang="fr-FR" dirty="0" smtClean="0">
                <a:solidFill>
                  <a:schemeClr val="bg1"/>
                </a:solidFill>
              </a:rPr>
              <a:t>avec </a:t>
            </a:r>
            <a:r>
              <a:rPr lang="fr-FR" dirty="0" err="1" smtClean="0">
                <a:solidFill>
                  <a:schemeClr val="bg1"/>
                </a:solidFill>
              </a:rPr>
              <a:t>MongoDB</a:t>
            </a:r>
            <a:r>
              <a:rPr lang="fr-FR" dirty="0" smtClean="0">
                <a:solidFill>
                  <a:schemeClr val="bg1"/>
                </a:solidFill>
              </a:rPr>
              <a:t>:</a:t>
            </a:r>
          </a:p>
          <a:p>
            <a:pPr fontAlgn="base"/>
            <a:endParaRPr lang="fr-FR" sz="2000" dirty="0" smtClean="0">
              <a:solidFill>
                <a:schemeClr val="bg1"/>
              </a:solidFill>
            </a:endParaRPr>
          </a:p>
          <a:p>
            <a:pPr marL="285750" indent="-285750" fontAlgn="base">
              <a:buFont typeface="Arial" panose="020B0604020202020204" pitchFamily="34" charset="0"/>
              <a:buChar char="•"/>
            </a:pPr>
            <a:r>
              <a:rPr lang="fr-FR" sz="2000" dirty="0" smtClean="0">
                <a:solidFill>
                  <a:schemeClr val="bg1"/>
                </a:solidFill>
              </a:rPr>
              <a:t>Un </a:t>
            </a:r>
            <a:r>
              <a:rPr lang="fr-FR" sz="2000" dirty="0">
                <a:solidFill>
                  <a:schemeClr val="bg1"/>
                </a:solidFill>
              </a:rPr>
              <a:t>site de e commerce</a:t>
            </a:r>
          </a:p>
          <a:p>
            <a:pPr marL="285750" indent="-285750" fontAlgn="base">
              <a:buFont typeface="Arial" panose="020B0604020202020204" pitchFamily="34" charset="0"/>
              <a:buChar char="•"/>
            </a:pPr>
            <a:r>
              <a:rPr lang="fr-FR" sz="2000" dirty="0">
                <a:solidFill>
                  <a:schemeClr val="bg1"/>
                </a:solidFill>
              </a:rPr>
              <a:t>Les blogs et la gestion de contenu</a:t>
            </a:r>
          </a:p>
          <a:p>
            <a:pPr marL="285750" indent="-285750" fontAlgn="base">
              <a:buFont typeface="Arial" panose="020B0604020202020204" pitchFamily="34" charset="0"/>
              <a:buChar char="•"/>
            </a:pPr>
            <a:r>
              <a:rPr lang="fr-FR" sz="2000" dirty="0">
                <a:solidFill>
                  <a:schemeClr val="bg1"/>
                </a:solidFill>
              </a:rPr>
              <a:t>Des applications de gestion en temps réel</a:t>
            </a:r>
          </a:p>
          <a:p>
            <a:pPr marL="285750" indent="-285750" fontAlgn="base">
              <a:buFont typeface="Arial" panose="020B0604020202020204" pitchFamily="34" charset="0"/>
              <a:buChar char="•"/>
            </a:pPr>
            <a:r>
              <a:rPr lang="fr-FR" sz="2000" dirty="0">
                <a:solidFill>
                  <a:schemeClr val="bg1"/>
                </a:solidFill>
              </a:rPr>
              <a:t>Les réseaux sociaux</a:t>
            </a:r>
          </a:p>
          <a:p>
            <a:pPr marL="285750" indent="-285750">
              <a:buFont typeface="Arial" panose="020B0604020202020204" pitchFamily="34" charset="0"/>
              <a:buChar char="•"/>
            </a:pPr>
            <a:endParaRPr lang="fr-FR" sz="2000" dirty="0">
              <a:solidFill>
                <a:schemeClr val="bg1"/>
              </a:solidFill>
            </a:endParaRPr>
          </a:p>
        </p:txBody>
      </p:sp>
      <p:sp>
        <p:nvSpPr>
          <p:cNvPr id="11"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19</a:t>
            </a:r>
            <a:endParaRPr lang="fr-FR" dirty="0"/>
          </a:p>
        </p:txBody>
      </p:sp>
    </p:spTree>
    <p:extLst>
      <p:ext uri="{BB962C8B-B14F-4D97-AF65-F5344CB8AC3E}">
        <p14:creationId xmlns:p14="http://schemas.microsoft.com/office/powerpoint/2010/main" val="4287752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25078" y="5493506"/>
            <a:ext cx="6368197"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SQL Vs NoSQL</a:t>
            </a:r>
            <a:endParaRPr lang="fr-FR" dirty="0">
              <a:solidFill>
                <a:schemeClr val="bg1"/>
              </a:solidFill>
            </a:endParaRPr>
          </a:p>
        </p:txBody>
      </p:sp>
      <p:sp>
        <p:nvSpPr>
          <p:cNvPr id="14" name="Rectangle 13"/>
          <p:cNvSpPr/>
          <p:nvPr/>
        </p:nvSpPr>
        <p:spPr>
          <a:xfrm>
            <a:off x="2832636" y="4645699"/>
            <a:ext cx="576064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Laquelle choisir pour mes données ?</a:t>
            </a:r>
            <a:endParaRPr lang="fr-FR" dirty="0">
              <a:solidFill>
                <a:schemeClr val="bg1"/>
              </a:solidFill>
            </a:endParaRPr>
          </a:p>
        </p:txBody>
      </p:sp>
      <p:sp>
        <p:nvSpPr>
          <p:cNvPr id="13" name="Rectangle 12"/>
          <p:cNvSpPr/>
          <p:nvPr/>
        </p:nvSpPr>
        <p:spPr>
          <a:xfrm>
            <a:off x="2832636" y="3717030"/>
            <a:ext cx="576064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Les Types de BDD NoSQL</a:t>
            </a:r>
            <a:endParaRPr lang="fr-FR" dirty="0">
              <a:solidFill>
                <a:schemeClr val="bg1"/>
              </a:solidFill>
            </a:endParaRPr>
          </a:p>
        </p:txBody>
      </p:sp>
      <p:sp>
        <p:nvSpPr>
          <p:cNvPr id="12" name="Rectangle 11"/>
          <p:cNvSpPr/>
          <p:nvPr/>
        </p:nvSpPr>
        <p:spPr>
          <a:xfrm>
            <a:off x="2811661" y="2852935"/>
            <a:ext cx="576064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Présentation générale du NoSQL</a:t>
            </a:r>
            <a:endParaRPr lang="fr-FR" dirty="0">
              <a:solidFill>
                <a:schemeClr val="bg1"/>
              </a:solidFill>
            </a:endParaRPr>
          </a:p>
        </p:txBody>
      </p:sp>
      <p:sp>
        <p:nvSpPr>
          <p:cNvPr id="11" name="Rectangle 10"/>
          <p:cNvSpPr/>
          <p:nvPr/>
        </p:nvSpPr>
        <p:spPr>
          <a:xfrm>
            <a:off x="2811661" y="1912640"/>
            <a:ext cx="576064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INTRODUCTION</a:t>
            </a:r>
            <a:endParaRPr lang="fr-FR" dirty="0">
              <a:solidFill>
                <a:schemeClr val="bg1"/>
              </a:solidFill>
            </a:endParaRPr>
          </a:p>
        </p:txBody>
      </p:sp>
      <p:sp>
        <p:nvSpPr>
          <p:cNvPr id="9" name="Ellipse 8"/>
          <p:cNvSpPr/>
          <p:nvPr/>
        </p:nvSpPr>
        <p:spPr>
          <a:xfrm rot="1001622">
            <a:off x="390943" y="1638271"/>
            <a:ext cx="2999051" cy="451447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accent1"/>
              </a:solidFill>
              <a:effectLst>
                <a:outerShdw blurRad="38100" dist="19050" dir="2700000" algn="tl" rotWithShape="0">
                  <a:schemeClr val="dk1">
                    <a:alpha val="40000"/>
                  </a:schemeClr>
                </a:outerShdw>
              </a:effectLst>
            </a:endParaRPr>
          </a:p>
        </p:txBody>
      </p:sp>
      <p:sp>
        <p:nvSpPr>
          <p:cNvPr id="2" name="Titre 1"/>
          <p:cNvSpPr>
            <a:spLocks noGrp="1"/>
          </p:cNvSpPr>
          <p:nvPr>
            <p:ph type="title"/>
          </p:nvPr>
        </p:nvSpPr>
        <p:spPr/>
        <p:txBody>
          <a:bodyPr/>
          <a:lstStyle/>
          <a:p>
            <a:r>
              <a:rPr lang="fr-FR" dirty="0" smtClean="0"/>
              <a:t>Sommaire</a:t>
            </a:r>
            <a:endParaRPr lang="fr-FR" dirty="0"/>
          </a:p>
        </p:txBody>
      </p:sp>
      <p:sp>
        <p:nvSpPr>
          <p:cNvPr id="10" name="Ellipse 9"/>
          <p:cNvSpPr/>
          <p:nvPr/>
        </p:nvSpPr>
        <p:spPr>
          <a:xfrm rot="1001622">
            <a:off x="572915" y="1789932"/>
            <a:ext cx="2964445" cy="431365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accent1"/>
              </a:solidFill>
              <a:effectLst>
                <a:outerShdw blurRad="38100" dist="19050" dir="2700000" algn="tl" rotWithShape="0">
                  <a:schemeClr val="dk1">
                    <a:alpha val="40000"/>
                  </a:schemeClr>
                </a:outerShdw>
              </a:effectLst>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203" y="2420888"/>
            <a:ext cx="1800629" cy="2759499"/>
          </a:xfrm>
          <a:prstGeom prst="rect">
            <a:avLst/>
          </a:prstGeom>
        </p:spPr>
      </p:pic>
      <p:sp>
        <p:nvSpPr>
          <p:cNvPr id="16"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2</a:t>
            </a:r>
            <a:endParaRPr lang="fr-FR" dirty="0"/>
          </a:p>
        </p:txBody>
      </p:sp>
    </p:spTree>
    <p:extLst>
      <p:ext uri="{BB962C8B-B14F-4D97-AF65-F5344CB8AC3E}">
        <p14:creationId xmlns:p14="http://schemas.microsoft.com/office/powerpoint/2010/main" val="1193084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Effect transition="in" filter="fade">
                                      <p:cBhvr>
                                        <p:cTn id="16" dur="1000"/>
                                        <p:tgtEl>
                                          <p:spTgt spid="7"/>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1500"/>
                                        <p:tgtEl>
                                          <p:spTgt spid="11"/>
                                        </p:tgtEl>
                                      </p:cBhvr>
                                    </p:animEffect>
                                  </p:childTnLst>
                                </p:cTn>
                              </p:par>
                            </p:childTnLst>
                          </p:cTn>
                        </p:par>
                        <p:par>
                          <p:cTn id="21" fill="hold">
                            <p:stCondLst>
                              <p:cond delay="3000"/>
                            </p:stCondLst>
                            <p:childTnLst>
                              <p:par>
                                <p:cTn id="22" presetID="16" presetClass="entr" presetSubtype="2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1500"/>
                                        <p:tgtEl>
                                          <p:spTgt spid="12"/>
                                        </p:tgtEl>
                                      </p:cBhvr>
                                    </p:animEffect>
                                  </p:childTnLst>
                                </p:cTn>
                              </p:par>
                            </p:childTnLst>
                          </p:cTn>
                        </p:par>
                        <p:par>
                          <p:cTn id="25" fill="hold">
                            <p:stCondLst>
                              <p:cond delay="4500"/>
                            </p:stCondLst>
                            <p:childTnLst>
                              <p:par>
                                <p:cTn id="26" presetID="16" presetClass="entr" presetSubtype="2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1500"/>
                                        <p:tgtEl>
                                          <p:spTgt spid="13"/>
                                        </p:tgtEl>
                                      </p:cBhvr>
                                    </p:animEffect>
                                  </p:childTnLst>
                                </p:cTn>
                              </p:par>
                            </p:childTnLst>
                          </p:cTn>
                        </p:par>
                        <p:par>
                          <p:cTn id="29" fill="hold">
                            <p:stCondLst>
                              <p:cond delay="6000"/>
                            </p:stCondLst>
                            <p:childTnLst>
                              <p:par>
                                <p:cTn id="30" presetID="16" presetClass="entr" presetSubtype="2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1500"/>
                                        <p:tgtEl>
                                          <p:spTgt spid="14"/>
                                        </p:tgtEl>
                                      </p:cBhvr>
                                    </p:animEffect>
                                  </p:childTnLst>
                                </p:cTn>
                              </p:par>
                            </p:childTnLst>
                          </p:cTn>
                        </p:par>
                        <p:par>
                          <p:cTn id="33" fill="hold">
                            <p:stCondLst>
                              <p:cond delay="7500"/>
                            </p:stCondLst>
                            <p:childTnLst>
                              <p:par>
                                <p:cTn id="34" presetID="16" presetClass="entr" presetSubtype="2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arn(inVertical)">
                                      <p:cBhvr>
                                        <p:cTn id="36"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3" grpId="0" animBg="1"/>
      <p:bldP spid="12" grpId="0" animBg="1"/>
      <p:bldP spid="11"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MongoDB</a:t>
            </a:r>
            <a:r>
              <a:rPr lang="fr-FR" dirty="0" smtClean="0"/>
              <a:t>: </a:t>
            </a:r>
            <a:r>
              <a:rPr lang="fr-FR" dirty="0" err="1" smtClean="0"/>
              <a:t>Demo</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132856"/>
            <a:ext cx="6984776" cy="4104456"/>
          </a:xfrm>
          <a:prstGeom prst="rect">
            <a:avLst/>
          </a:prstGeom>
        </p:spPr>
      </p:pic>
      <p:sp>
        <p:nvSpPr>
          <p:cNvPr id="6"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20</a:t>
            </a:r>
            <a:endParaRPr lang="fr-FR" dirty="0"/>
          </a:p>
        </p:txBody>
      </p:sp>
      <p:sp>
        <p:nvSpPr>
          <p:cNvPr id="7" name="ZoneTexte 6"/>
          <p:cNvSpPr txBox="1"/>
          <p:nvPr/>
        </p:nvSpPr>
        <p:spPr>
          <a:xfrm>
            <a:off x="971600" y="1554340"/>
            <a:ext cx="4634602" cy="646331"/>
          </a:xfrm>
          <a:prstGeom prst="rect">
            <a:avLst/>
          </a:prstGeom>
          <a:noFill/>
        </p:spPr>
        <p:txBody>
          <a:bodyPr wrap="none" rtlCol="0">
            <a:spAutoFit/>
          </a:bodyPr>
          <a:lstStyle/>
          <a:p>
            <a:r>
              <a:rPr lang="fr-FR" dirty="0" smtClean="0">
                <a:solidFill>
                  <a:schemeClr val="bg1"/>
                </a:solidFill>
              </a:rPr>
              <a:t>Documentation</a:t>
            </a:r>
            <a:r>
              <a:rPr lang="fr-FR" dirty="0">
                <a:solidFill>
                  <a:schemeClr val="bg1"/>
                </a:solidFill>
              </a:rPr>
              <a:t>: </a:t>
            </a:r>
            <a:r>
              <a:rPr lang="fr-FR" dirty="0">
                <a:solidFill>
                  <a:schemeClr val="bg1"/>
                </a:solidFill>
                <a:hlinkClick r:id="rId3"/>
              </a:rPr>
              <a:t>https://docs.mongodb.com</a:t>
            </a:r>
            <a:r>
              <a:rPr lang="fr-FR" dirty="0" smtClean="0">
                <a:solidFill>
                  <a:schemeClr val="bg1"/>
                </a:solidFill>
                <a:hlinkClick r:id="rId3"/>
              </a:rPr>
              <a:t>/</a:t>
            </a:r>
            <a:endParaRPr lang="fr-FR" dirty="0" smtClean="0">
              <a:solidFill>
                <a:schemeClr val="bg1"/>
              </a:solidFill>
            </a:endParaRPr>
          </a:p>
          <a:p>
            <a:endParaRPr lang="fr-FR" dirty="0" smtClean="0">
              <a:solidFill>
                <a:schemeClr val="bg1"/>
              </a:solidFill>
            </a:endParaRPr>
          </a:p>
        </p:txBody>
      </p:sp>
    </p:spTree>
    <p:extLst>
      <p:ext uri="{BB962C8B-B14F-4D97-AF65-F5344CB8AC3E}">
        <p14:creationId xmlns:p14="http://schemas.microsoft.com/office/powerpoint/2010/main" val="3782105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21</a:t>
            </a:r>
            <a:endParaRPr lang="fr-FR" dirty="0"/>
          </a:p>
        </p:txBody>
      </p:sp>
      <p:sp>
        <p:nvSpPr>
          <p:cNvPr id="3" name="ZoneTexte 2"/>
          <p:cNvSpPr txBox="1"/>
          <p:nvPr/>
        </p:nvSpPr>
        <p:spPr>
          <a:xfrm>
            <a:off x="259187" y="1772816"/>
            <a:ext cx="1863011"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 Graphe</a:t>
            </a:r>
            <a:endParaRPr lang="fr-FR" sz="2800" b="1" dirty="0">
              <a:solidFill>
                <a:schemeClr val="accent1"/>
              </a:solidFill>
            </a:endParaRPr>
          </a:p>
        </p:txBody>
      </p:sp>
      <p:sp>
        <p:nvSpPr>
          <p:cNvPr id="5" name="ZoneTexte 4"/>
          <p:cNvSpPr txBox="1"/>
          <p:nvPr/>
        </p:nvSpPr>
        <p:spPr>
          <a:xfrm>
            <a:off x="323528" y="2473119"/>
            <a:ext cx="8496944" cy="1077218"/>
          </a:xfrm>
          <a:prstGeom prst="rect">
            <a:avLst/>
          </a:prstGeom>
          <a:noFill/>
        </p:spPr>
        <p:txBody>
          <a:bodyPr wrap="square" rtlCol="0">
            <a:spAutoFit/>
          </a:bodyPr>
          <a:lstStyle/>
          <a:p>
            <a:r>
              <a:rPr lang="fr-FR" sz="1600" dirty="0">
                <a:solidFill>
                  <a:schemeClr val="bg1"/>
                </a:solidFill>
              </a:rPr>
              <a:t>Les trois premières familles NoSQL n'adressent pas le problème de corrélations entre les éléments. Prenons l'exemple d'un réseau social : dans certains cas, il devient très complexe de calculer la distance entre deux personnes non directement connectées. Et c'est ce type d'approche que résolvent les bases orientées Graphe.</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18" y="3686717"/>
            <a:ext cx="8711670" cy="3016577"/>
          </a:xfrm>
          <a:prstGeom prst="rect">
            <a:avLst/>
          </a:prstGeom>
        </p:spPr>
      </p:pic>
    </p:spTree>
    <p:extLst>
      <p:ext uri="{BB962C8B-B14F-4D97-AF65-F5344CB8AC3E}">
        <p14:creationId xmlns:p14="http://schemas.microsoft.com/office/powerpoint/2010/main" val="3983430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96" y="2852936"/>
            <a:ext cx="2067779" cy="3240360"/>
          </a:xfrm>
          <a:prstGeom prst="rect">
            <a:avLst/>
          </a:prstGeom>
        </p:spPr>
      </p:pic>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22</a:t>
            </a:r>
            <a:endParaRPr lang="fr-FR" dirty="0"/>
          </a:p>
        </p:txBody>
      </p:sp>
      <p:sp>
        <p:nvSpPr>
          <p:cNvPr id="3" name="ZoneTexte 2"/>
          <p:cNvSpPr txBox="1"/>
          <p:nvPr/>
        </p:nvSpPr>
        <p:spPr>
          <a:xfrm>
            <a:off x="259187" y="1772816"/>
            <a:ext cx="1863011"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 Graphe</a:t>
            </a:r>
            <a:endParaRPr lang="fr-FR" sz="2800" b="1" dirty="0">
              <a:solidFill>
                <a:schemeClr val="accent1"/>
              </a:solidFill>
            </a:endParaRPr>
          </a:p>
        </p:txBody>
      </p:sp>
      <p:sp>
        <p:nvSpPr>
          <p:cNvPr id="9" name="Flèche vers le bas 8"/>
          <p:cNvSpPr/>
          <p:nvPr/>
        </p:nvSpPr>
        <p:spPr>
          <a:xfrm rot="16200000">
            <a:off x="3242914" y="239085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lèche vers le bas 10"/>
          <p:cNvSpPr/>
          <p:nvPr/>
        </p:nvSpPr>
        <p:spPr>
          <a:xfrm rot="16200000">
            <a:off x="3242915" y="308897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e bas 11"/>
          <p:cNvSpPr/>
          <p:nvPr/>
        </p:nvSpPr>
        <p:spPr>
          <a:xfrm rot="16200000">
            <a:off x="3260075" y="3787090"/>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3260076" y="4485208"/>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613108" y="3205027"/>
            <a:ext cx="4626588" cy="400110"/>
          </a:xfrm>
          <a:prstGeom prst="rect">
            <a:avLst/>
          </a:prstGeom>
          <a:noFill/>
        </p:spPr>
        <p:txBody>
          <a:bodyPr wrap="none" rtlCol="0">
            <a:spAutoFit/>
          </a:bodyPr>
          <a:lstStyle/>
          <a:p>
            <a:r>
              <a:rPr lang="fr-FR" sz="2000" b="1" dirty="0" smtClean="0">
                <a:solidFill>
                  <a:schemeClr val="bg1"/>
                </a:solidFill>
              </a:rPr>
              <a:t>Nœuds, liens et propriétés entre eux</a:t>
            </a:r>
            <a:endParaRPr lang="fr-FR" sz="2000" b="1" dirty="0">
              <a:solidFill>
                <a:schemeClr val="bg1"/>
              </a:solidFill>
            </a:endParaRPr>
          </a:p>
        </p:txBody>
      </p:sp>
      <p:sp>
        <p:nvSpPr>
          <p:cNvPr id="16" name="ZoneTexte 15"/>
          <p:cNvSpPr txBox="1"/>
          <p:nvPr/>
        </p:nvSpPr>
        <p:spPr>
          <a:xfrm>
            <a:off x="4670817" y="3794397"/>
            <a:ext cx="4398960" cy="400110"/>
          </a:xfrm>
          <a:prstGeom prst="rect">
            <a:avLst/>
          </a:prstGeom>
          <a:noFill/>
        </p:spPr>
        <p:txBody>
          <a:bodyPr wrap="square" rtlCol="0">
            <a:spAutoFit/>
          </a:bodyPr>
          <a:lstStyle/>
          <a:p>
            <a:r>
              <a:rPr lang="fr-FR" sz="2000" b="1" dirty="0" smtClean="0">
                <a:solidFill>
                  <a:schemeClr val="bg1"/>
                </a:solidFill>
              </a:rPr>
              <a:t>Réseaux sociaux, réseau SIG, …</a:t>
            </a:r>
            <a:endParaRPr lang="fr-FR" sz="2000" b="1" dirty="0">
              <a:solidFill>
                <a:schemeClr val="bg1"/>
              </a:solidFill>
            </a:endParaRPr>
          </a:p>
        </p:txBody>
      </p:sp>
      <p:sp>
        <p:nvSpPr>
          <p:cNvPr id="17" name="ZoneTexte 16"/>
          <p:cNvSpPr txBox="1"/>
          <p:nvPr/>
        </p:nvSpPr>
        <p:spPr>
          <a:xfrm>
            <a:off x="2607331" y="3256261"/>
            <a:ext cx="1499128" cy="307777"/>
          </a:xfrm>
          <a:prstGeom prst="rect">
            <a:avLst/>
          </a:prstGeom>
          <a:noFill/>
        </p:spPr>
        <p:txBody>
          <a:bodyPr wrap="none" rtlCol="0">
            <a:spAutoFit/>
          </a:bodyPr>
          <a:lstStyle/>
          <a:p>
            <a:r>
              <a:rPr lang="fr-FR" sz="1400" b="1" dirty="0" smtClean="0"/>
              <a:t>Enregistrement</a:t>
            </a:r>
            <a:endParaRPr lang="fr-FR" sz="1400" b="1" dirty="0"/>
          </a:p>
        </p:txBody>
      </p:sp>
      <p:sp>
        <p:nvSpPr>
          <p:cNvPr id="18" name="ZoneTexte 17"/>
          <p:cNvSpPr txBox="1"/>
          <p:nvPr/>
        </p:nvSpPr>
        <p:spPr>
          <a:xfrm>
            <a:off x="2894228" y="3940905"/>
            <a:ext cx="1157689" cy="307777"/>
          </a:xfrm>
          <a:prstGeom prst="rect">
            <a:avLst/>
          </a:prstGeom>
          <a:noFill/>
        </p:spPr>
        <p:txBody>
          <a:bodyPr wrap="none" rtlCol="0">
            <a:spAutoFit/>
          </a:bodyPr>
          <a:lstStyle/>
          <a:p>
            <a:r>
              <a:rPr lang="fr-FR" sz="1400" b="1" dirty="0" smtClean="0"/>
              <a:t>Application</a:t>
            </a:r>
            <a:endParaRPr lang="fr-FR" sz="1400" b="1" dirty="0"/>
          </a:p>
        </p:txBody>
      </p:sp>
      <p:sp>
        <p:nvSpPr>
          <p:cNvPr id="19" name="ZoneTexte 18"/>
          <p:cNvSpPr txBox="1"/>
          <p:nvPr/>
        </p:nvSpPr>
        <p:spPr>
          <a:xfrm>
            <a:off x="2894228" y="4652498"/>
            <a:ext cx="1082091" cy="307777"/>
          </a:xfrm>
          <a:prstGeom prst="rect">
            <a:avLst/>
          </a:prstGeom>
          <a:noFill/>
        </p:spPr>
        <p:txBody>
          <a:bodyPr wrap="none" rtlCol="0">
            <a:spAutoFit/>
          </a:bodyPr>
          <a:lstStyle/>
          <a:p>
            <a:r>
              <a:rPr lang="fr-FR" sz="1400" b="1" dirty="0" smtClean="0"/>
              <a:t>Avantages</a:t>
            </a:r>
            <a:endParaRPr lang="fr-FR" sz="1400" b="1" dirty="0"/>
          </a:p>
        </p:txBody>
      </p:sp>
      <p:sp>
        <p:nvSpPr>
          <p:cNvPr id="20" name="ZoneTexte 19"/>
          <p:cNvSpPr txBox="1"/>
          <p:nvPr/>
        </p:nvSpPr>
        <p:spPr>
          <a:xfrm>
            <a:off x="2721143" y="5350616"/>
            <a:ext cx="1385316" cy="307777"/>
          </a:xfrm>
          <a:prstGeom prst="rect">
            <a:avLst/>
          </a:prstGeom>
          <a:noFill/>
        </p:spPr>
        <p:txBody>
          <a:bodyPr wrap="none" rtlCol="0">
            <a:spAutoFit/>
          </a:bodyPr>
          <a:lstStyle/>
          <a:p>
            <a:r>
              <a:rPr lang="fr-FR" sz="1400" b="1" dirty="0" smtClean="0"/>
              <a:t>Inconvénients</a:t>
            </a:r>
            <a:endParaRPr lang="fr-FR" sz="1400" b="1" dirty="0"/>
          </a:p>
        </p:txBody>
      </p:sp>
      <p:sp>
        <p:nvSpPr>
          <p:cNvPr id="21" name="ZoneTexte 20"/>
          <p:cNvSpPr txBox="1"/>
          <p:nvPr/>
        </p:nvSpPr>
        <p:spPr>
          <a:xfrm>
            <a:off x="4670817" y="4648594"/>
            <a:ext cx="4581703" cy="400110"/>
          </a:xfrm>
          <a:prstGeom prst="rect">
            <a:avLst/>
          </a:prstGeom>
          <a:noFill/>
        </p:spPr>
        <p:txBody>
          <a:bodyPr wrap="none" rtlCol="0">
            <a:spAutoFit/>
          </a:bodyPr>
          <a:lstStyle/>
          <a:p>
            <a:r>
              <a:rPr lang="fr-FR" sz="2000" b="1" dirty="0" smtClean="0">
                <a:solidFill>
                  <a:schemeClr val="bg1"/>
                </a:solidFill>
              </a:rPr>
              <a:t>Pas besoin de traiter d’infos inutiles</a:t>
            </a:r>
            <a:endParaRPr lang="fr-FR" sz="2000" b="1" dirty="0">
              <a:solidFill>
                <a:schemeClr val="bg1"/>
              </a:solidFill>
            </a:endParaRPr>
          </a:p>
        </p:txBody>
      </p:sp>
      <p:sp>
        <p:nvSpPr>
          <p:cNvPr id="22" name="ZoneTexte 21"/>
          <p:cNvSpPr txBox="1"/>
          <p:nvPr/>
        </p:nvSpPr>
        <p:spPr>
          <a:xfrm>
            <a:off x="4726068" y="5341327"/>
            <a:ext cx="2464136" cy="400110"/>
          </a:xfrm>
          <a:prstGeom prst="rect">
            <a:avLst/>
          </a:prstGeom>
          <a:noFill/>
        </p:spPr>
        <p:txBody>
          <a:bodyPr wrap="none" rtlCol="0">
            <a:spAutoFit/>
          </a:bodyPr>
          <a:lstStyle/>
          <a:p>
            <a:r>
              <a:rPr lang="fr-FR" sz="2000" b="1" dirty="0" smtClean="0">
                <a:solidFill>
                  <a:schemeClr val="bg1"/>
                </a:solidFill>
              </a:rPr>
              <a:t>MAJ très coûteuse</a:t>
            </a:r>
            <a:endParaRPr lang="fr-FR" sz="2000" b="1" dirty="0">
              <a:solidFill>
                <a:schemeClr val="bg1"/>
              </a:solidFill>
            </a:endParaRPr>
          </a:p>
        </p:txBody>
      </p:sp>
    </p:spTree>
    <p:extLst>
      <p:ext uri="{BB962C8B-B14F-4D97-AF65-F5344CB8AC3E}">
        <p14:creationId xmlns:p14="http://schemas.microsoft.com/office/powerpoint/2010/main" val="4213090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23</a:t>
            </a:r>
            <a:endParaRPr lang="fr-FR" dirty="0"/>
          </a:p>
        </p:txBody>
      </p:sp>
      <p:sp>
        <p:nvSpPr>
          <p:cNvPr id="3" name="ZoneTexte 2"/>
          <p:cNvSpPr txBox="1"/>
          <p:nvPr/>
        </p:nvSpPr>
        <p:spPr>
          <a:xfrm>
            <a:off x="107504" y="1981452"/>
            <a:ext cx="3781228"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Clé - Valeur (Redis)</a:t>
            </a:r>
            <a:endParaRPr lang="fr-FR" sz="2800" b="1" dirty="0">
              <a:solidFill>
                <a:schemeClr val="accent1"/>
              </a:solidFill>
            </a:endParaRPr>
          </a:p>
        </p:txBody>
      </p:sp>
      <p:sp>
        <p:nvSpPr>
          <p:cNvPr id="6" name="ZoneTexte 5"/>
          <p:cNvSpPr txBox="1"/>
          <p:nvPr/>
        </p:nvSpPr>
        <p:spPr>
          <a:xfrm flipH="1">
            <a:off x="2403104" y="3068960"/>
            <a:ext cx="6561384" cy="2308324"/>
          </a:xfrm>
          <a:prstGeom prst="rect">
            <a:avLst/>
          </a:prstGeom>
          <a:noFill/>
        </p:spPr>
        <p:txBody>
          <a:bodyPr wrap="square" rtlCol="0">
            <a:spAutoFit/>
          </a:bodyPr>
          <a:lstStyle/>
          <a:p>
            <a:r>
              <a:rPr lang="fr-FR" b="1" dirty="0">
                <a:solidFill>
                  <a:schemeClr val="bg1"/>
                </a:solidFill>
              </a:rPr>
              <a:t>Neo4j</a:t>
            </a:r>
            <a:r>
              <a:rPr lang="fr-FR" dirty="0">
                <a:solidFill>
                  <a:schemeClr val="bg1"/>
                </a:solidFill>
              </a:rPr>
              <a:t> est un système de gestion de base de données au code source libre basée sur </a:t>
            </a:r>
            <a:r>
              <a:rPr lang="fr-FR" dirty="0" smtClean="0">
                <a:solidFill>
                  <a:schemeClr val="bg1"/>
                </a:solidFill>
              </a:rPr>
              <a:t>les</a:t>
            </a:r>
            <a:r>
              <a:rPr lang="fr-FR" dirty="0">
                <a:solidFill>
                  <a:schemeClr val="bg1"/>
                </a:solidFill>
              </a:rPr>
              <a:t> </a:t>
            </a:r>
            <a:r>
              <a:rPr lang="fr-FR" dirty="0" smtClean="0">
                <a:solidFill>
                  <a:schemeClr val="bg1"/>
                </a:solidFill>
              </a:rPr>
              <a:t>graphes, </a:t>
            </a:r>
            <a:r>
              <a:rPr lang="fr-FR" dirty="0">
                <a:solidFill>
                  <a:schemeClr val="bg1"/>
                </a:solidFill>
              </a:rPr>
              <a:t>développé </a:t>
            </a:r>
            <a:r>
              <a:rPr lang="fr-FR" dirty="0" smtClean="0">
                <a:solidFill>
                  <a:schemeClr val="bg1"/>
                </a:solidFill>
              </a:rPr>
              <a:t>en Java par </a:t>
            </a:r>
            <a:r>
              <a:rPr lang="fr-FR" dirty="0">
                <a:solidFill>
                  <a:schemeClr val="bg1"/>
                </a:solidFill>
              </a:rPr>
              <a:t>la société </a:t>
            </a:r>
            <a:r>
              <a:rPr lang="fr-FR" dirty="0" err="1">
                <a:solidFill>
                  <a:schemeClr val="bg1"/>
                </a:solidFill>
              </a:rPr>
              <a:t>suédo-américaine</a:t>
            </a:r>
            <a:r>
              <a:rPr lang="fr-FR" dirty="0">
                <a:solidFill>
                  <a:schemeClr val="bg1"/>
                </a:solidFill>
              </a:rPr>
              <a:t> </a:t>
            </a:r>
            <a:r>
              <a:rPr lang="fr-FR" dirty="0" err="1">
                <a:solidFill>
                  <a:schemeClr val="bg1"/>
                </a:solidFill>
              </a:rPr>
              <a:t>Neo</a:t>
            </a:r>
            <a:r>
              <a:rPr lang="fr-FR" dirty="0">
                <a:solidFill>
                  <a:schemeClr val="bg1"/>
                </a:solidFill>
              </a:rPr>
              <a:t> </a:t>
            </a:r>
            <a:r>
              <a:rPr lang="fr-FR" dirty="0" err="1" smtClean="0">
                <a:solidFill>
                  <a:schemeClr val="bg1"/>
                </a:solidFill>
              </a:rPr>
              <a:t>technology</a:t>
            </a:r>
            <a:r>
              <a:rPr lang="fr-FR" dirty="0" smtClean="0">
                <a:solidFill>
                  <a:schemeClr val="bg1"/>
                </a:solidFill>
              </a:rPr>
              <a:t>.</a:t>
            </a:r>
          </a:p>
          <a:p>
            <a:r>
              <a:rPr lang="fr-FR" dirty="0">
                <a:solidFill>
                  <a:schemeClr val="bg1"/>
                </a:solidFill>
              </a:rPr>
              <a:t>Neo4j permet de représenter les données en tant que nœuds reliés par un ensemble d'arcs, ces objets possédant leurs propres propriétés. Les propriétés sont constitués d'un couple de clé-valeurs de type simple tel que chaînes de caractères ou </a:t>
            </a:r>
            <a:r>
              <a:rPr lang="fr-FR" dirty="0" smtClean="0">
                <a:solidFill>
                  <a:schemeClr val="bg1"/>
                </a:solidFill>
              </a:rPr>
              <a:t>numérique.</a:t>
            </a:r>
            <a:endParaRPr lang="fr-FR" sz="2000" dirty="0">
              <a:solidFill>
                <a:schemeClr val="bg1"/>
              </a:solidFill>
            </a:endParaRP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89" y="3284984"/>
            <a:ext cx="2134542" cy="1645943"/>
          </a:xfrm>
          <a:prstGeom prst="rect">
            <a:avLst/>
          </a:prstGeom>
        </p:spPr>
      </p:pic>
    </p:spTree>
    <p:extLst>
      <p:ext uri="{BB962C8B-B14F-4D97-AF65-F5344CB8AC3E}">
        <p14:creationId xmlns:p14="http://schemas.microsoft.com/office/powerpoint/2010/main" val="3975297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Quand utiliser Neo4j?</a:t>
            </a:r>
            <a:endParaRPr lang="fr-FR" dirty="0"/>
          </a:p>
        </p:txBody>
      </p:sp>
      <p:pic>
        <p:nvPicPr>
          <p:cNvPr id="8" name="Espace réservé du contenu 11">
            <a:extLst>
              <a:ext uri="{FF2B5EF4-FFF2-40B4-BE49-F238E27FC236}">
                <a16:creationId xmlns:a16="http://schemas.microsoft.com/office/drawing/2014/main" xmlns="" id="{9CBA36BC-6024-457B-B587-EC96212815DD}"/>
              </a:ext>
            </a:extLst>
          </p:cNvPr>
          <p:cNvPicPr>
            <a:picLocks noGrp="1" noChangeAspect="1"/>
          </p:cNvPicPr>
          <p:nvPr>
            <p:ph idx="1"/>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755576" y="2276872"/>
            <a:ext cx="2088232" cy="3240360"/>
          </a:xfrm>
        </p:spPr>
      </p:pic>
      <p:sp>
        <p:nvSpPr>
          <p:cNvPr id="10" name="Rectangle 9"/>
          <p:cNvSpPr/>
          <p:nvPr/>
        </p:nvSpPr>
        <p:spPr>
          <a:xfrm>
            <a:off x="3275856" y="2789056"/>
            <a:ext cx="5472608" cy="1908215"/>
          </a:xfrm>
          <a:prstGeom prst="rect">
            <a:avLst/>
          </a:prstGeom>
        </p:spPr>
        <p:txBody>
          <a:bodyPr wrap="square">
            <a:spAutoFit/>
          </a:bodyPr>
          <a:lstStyle/>
          <a:p>
            <a:pPr fontAlgn="base"/>
            <a:r>
              <a:rPr lang="fr-FR" dirty="0">
                <a:solidFill>
                  <a:schemeClr val="bg1"/>
                </a:solidFill>
              </a:rPr>
              <a:t>Voici </a:t>
            </a:r>
            <a:r>
              <a:rPr lang="fr-FR" dirty="0" smtClean="0">
                <a:solidFill>
                  <a:schemeClr val="bg1"/>
                </a:solidFill>
              </a:rPr>
              <a:t>quelques types </a:t>
            </a:r>
            <a:r>
              <a:rPr lang="fr-FR" dirty="0">
                <a:solidFill>
                  <a:schemeClr val="bg1"/>
                </a:solidFill>
              </a:rPr>
              <a:t>d’applications </a:t>
            </a:r>
            <a:r>
              <a:rPr lang="fr-FR" dirty="0" smtClean="0">
                <a:solidFill>
                  <a:schemeClr val="bg1"/>
                </a:solidFill>
              </a:rPr>
              <a:t>avec Neo4j:</a:t>
            </a:r>
          </a:p>
          <a:p>
            <a:pPr fontAlgn="base"/>
            <a:endParaRPr lang="fr-FR" sz="2000" dirty="0" smtClean="0">
              <a:solidFill>
                <a:schemeClr val="bg1"/>
              </a:solidFill>
            </a:endParaRPr>
          </a:p>
          <a:p>
            <a:pPr marL="285750" indent="-285750" fontAlgn="base">
              <a:buFont typeface="Arial" panose="020B0604020202020204" pitchFamily="34" charset="0"/>
              <a:buChar char="•"/>
            </a:pPr>
            <a:r>
              <a:rPr lang="fr-FR" sz="2000" dirty="0" smtClean="0">
                <a:solidFill>
                  <a:schemeClr val="bg1"/>
                </a:solidFill>
              </a:rPr>
              <a:t>Logistique</a:t>
            </a:r>
          </a:p>
          <a:p>
            <a:pPr marL="285750" indent="-285750" fontAlgn="base">
              <a:buFont typeface="Arial" panose="020B0604020202020204" pitchFamily="34" charset="0"/>
              <a:buChar char="•"/>
            </a:pPr>
            <a:r>
              <a:rPr lang="fr-FR" sz="2000" dirty="0" err="1" smtClean="0">
                <a:solidFill>
                  <a:schemeClr val="bg1"/>
                </a:solidFill>
              </a:rPr>
              <a:t>Géospatiale</a:t>
            </a:r>
            <a:endParaRPr lang="fr-FR" sz="2000" dirty="0" smtClean="0">
              <a:solidFill>
                <a:schemeClr val="bg1"/>
              </a:solidFill>
            </a:endParaRPr>
          </a:p>
          <a:p>
            <a:pPr marL="285750" indent="-285750" fontAlgn="base">
              <a:buFont typeface="Arial" panose="020B0604020202020204" pitchFamily="34" charset="0"/>
              <a:buChar char="•"/>
            </a:pPr>
            <a:r>
              <a:rPr lang="fr-FR" sz="2000" dirty="0" smtClean="0">
                <a:solidFill>
                  <a:schemeClr val="bg1"/>
                </a:solidFill>
              </a:rPr>
              <a:t>Biologie</a:t>
            </a:r>
            <a:endParaRPr lang="fr-FR" sz="2000" dirty="0">
              <a:solidFill>
                <a:schemeClr val="bg1"/>
              </a:solidFill>
            </a:endParaRPr>
          </a:p>
          <a:p>
            <a:pPr marL="285750" indent="-285750">
              <a:buFont typeface="Arial" panose="020B0604020202020204" pitchFamily="34" charset="0"/>
              <a:buChar char="•"/>
            </a:pPr>
            <a:r>
              <a:rPr lang="fr-FR" sz="2000" dirty="0" smtClean="0">
                <a:solidFill>
                  <a:schemeClr val="bg1"/>
                </a:solidFill>
              </a:rPr>
              <a:t>Etc.</a:t>
            </a:r>
            <a:endParaRPr lang="fr-FR" sz="2000" dirty="0">
              <a:solidFill>
                <a:schemeClr val="bg1"/>
              </a:solidFill>
            </a:endParaRPr>
          </a:p>
        </p:txBody>
      </p:sp>
      <p:sp>
        <p:nvSpPr>
          <p:cNvPr id="11"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24</a:t>
            </a:r>
            <a:endParaRPr lang="fr-FR" dirty="0"/>
          </a:p>
        </p:txBody>
      </p:sp>
    </p:spTree>
    <p:extLst>
      <p:ext uri="{BB962C8B-B14F-4D97-AF65-F5344CB8AC3E}">
        <p14:creationId xmlns:p14="http://schemas.microsoft.com/office/powerpoint/2010/main" val="1412819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MongoDB</a:t>
            </a:r>
            <a:r>
              <a:rPr lang="fr-FR" dirty="0" smtClean="0"/>
              <a:t>: </a:t>
            </a:r>
            <a:r>
              <a:rPr lang="fr-FR" dirty="0" err="1" smtClean="0"/>
              <a:t>Demo</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132856"/>
            <a:ext cx="6984776" cy="4104456"/>
          </a:xfrm>
          <a:prstGeom prst="rect">
            <a:avLst/>
          </a:prstGeom>
        </p:spPr>
      </p:pic>
      <p:sp>
        <p:nvSpPr>
          <p:cNvPr id="6"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25</a:t>
            </a:r>
            <a:endParaRPr lang="fr-FR" dirty="0"/>
          </a:p>
        </p:txBody>
      </p:sp>
      <p:sp>
        <p:nvSpPr>
          <p:cNvPr id="7" name="ZoneTexte 6"/>
          <p:cNvSpPr txBox="1"/>
          <p:nvPr/>
        </p:nvSpPr>
        <p:spPr>
          <a:xfrm>
            <a:off x="971600" y="1554340"/>
            <a:ext cx="4237057" cy="923330"/>
          </a:xfrm>
          <a:prstGeom prst="rect">
            <a:avLst/>
          </a:prstGeom>
          <a:noFill/>
        </p:spPr>
        <p:txBody>
          <a:bodyPr wrap="none" rtlCol="0">
            <a:spAutoFit/>
          </a:bodyPr>
          <a:lstStyle/>
          <a:p>
            <a:r>
              <a:rPr lang="fr-FR" dirty="0" smtClean="0">
                <a:solidFill>
                  <a:schemeClr val="bg1"/>
                </a:solidFill>
              </a:rPr>
              <a:t>Documentation</a:t>
            </a:r>
            <a:r>
              <a:rPr lang="fr-FR" dirty="0">
                <a:solidFill>
                  <a:schemeClr val="bg1"/>
                </a:solidFill>
              </a:rPr>
              <a:t>: </a:t>
            </a:r>
            <a:r>
              <a:rPr lang="fr-FR" dirty="0">
                <a:solidFill>
                  <a:schemeClr val="bg1"/>
                </a:solidFill>
                <a:hlinkClick r:id="rId3"/>
              </a:rPr>
              <a:t>https://neo4j.com/docs</a:t>
            </a:r>
            <a:r>
              <a:rPr lang="fr-FR" dirty="0" smtClean="0">
                <a:solidFill>
                  <a:schemeClr val="bg1"/>
                </a:solidFill>
                <a:hlinkClick r:id="rId3"/>
              </a:rPr>
              <a:t>/</a:t>
            </a:r>
            <a:endParaRPr lang="fr-FR" dirty="0" smtClean="0">
              <a:solidFill>
                <a:schemeClr val="bg1"/>
              </a:solidFill>
            </a:endParaRPr>
          </a:p>
          <a:p>
            <a:endParaRPr lang="fr-FR" dirty="0" smtClean="0">
              <a:solidFill>
                <a:schemeClr val="bg1"/>
              </a:solidFill>
            </a:endParaRPr>
          </a:p>
          <a:p>
            <a:endParaRPr lang="fr-FR" dirty="0" smtClean="0">
              <a:solidFill>
                <a:schemeClr val="bg1"/>
              </a:solidFill>
            </a:endParaRPr>
          </a:p>
        </p:txBody>
      </p:sp>
    </p:spTree>
    <p:extLst>
      <p:ext uri="{BB962C8B-B14F-4D97-AF65-F5344CB8AC3E}">
        <p14:creationId xmlns:p14="http://schemas.microsoft.com/office/powerpoint/2010/main" val="3120571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79512" y="323610"/>
            <a:ext cx="5185395" cy="675926"/>
          </a:xfrm>
        </p:spPr>
        <p:txBody>
          <a:bodyPr/>
          <a:lstStyle/>
          <a:p>
            <a:r>
              <a:rPr lang="fr-FR" dirty="0" smtClean="0"/>
              <a:t>Quelle BDD choisir ?</a:t>
            </a:r>
            <a:endParaRPr lang="fr-FR" dirty="0"/>
          </a:p>
        </p:txBody>
      </p:sp>
      <p:pic>
        <p:nvPicPr>
          <p:cNvPr id="5" name="Espace réservé du contenu 5">
            <a:extLst>
              <a:ext uri="{FF2B5EF4-FFF2-40B4-BE49-F238E27FC236}">
                <a16:creationId xmlns:a16="http://schemas.microsoft.com/office/drawing/2014/main" xmlns="" id="{5DA93351-132C-4EBD-B3D2-0E956F108E0D}"/>
              </a:ext>
            </a:extLst>
          </p:cNvPr>
          <p:cNvPicPr>
            <a:picLocks noGrp="1" noChangeAspect="1"/>
          </p:cNvPicPr>
          <p:nvPr>
            <p:ph idx="1"/>
          </p:nvPr>
        </p:nvPicPr>
        <p:blipFill>
          <a:blip r:embed="rId2">
            <a:clrChange>
              <a:clrFrom>
                <a:srgbClr val="EFEFEF"/>
              </a:clrFrom>
              <a:clrTo>
                <a:srgbClr val="EFEFEF">
                  <a:alpha val="0"/>
                </a:srgbClr>
              </a:clrTo>
            </a:clrChange>
            <a:extLst>
              <a:ext uri="{28A0092B-C50C-407E-A947-70E740481C1C}">
                <a14:useLocalDpi xmlns:a14="http://schemas.microsoft.com/office/drawing/2010/main" val="0"/>
              </a:ext>
            </a:extLst>
          </a:blip>
          <a:stretch>
            <a:fillRect/>
          </a:stretch>
        </p:blipFill>
        <p:spPr>
          <a:xfrm>
            <a:off x="1259632" y="1556792"/>
            <a:ext cx="5909733" cy="4802187"/>
          </a:xfrm>
          <a:noFill/>
        </p:spPr>
      </p:pic>
      <p:sp>
        <p:nvSpPr>
          <p:cNvPr id="7"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26</a:t>
            </a:r>
            <a:endParaRPr lang="fr-FR" dirty="0"/>
          </a:p>
        </p:txBody>
      </p:sp>
    </p:spTree>
    <p:extLst>
      <p:ext uri="{BB962C8B-B14F-4D97-AF65-F5344CB8AC3E}">
        <p14:creationId xmlns:p14="http://schemas.microsoft.com/office/powerpoint/2010/main" val="1433649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323610"/>
            <a:ext cx="5185395" cy="675926"/>
          </a:xfrm>
        </p:spPr>
        <p:txBody>
          <a:bodyPr/>
          <a:lstStyle/>
          <a:p>
            <a:r>
              <a:rPr lang="fr-FR" dirty="0" smtClean="0"/>
              <a:t>Quelle BDD choisir ?</a:t>
            </a:r>
            <a:endParaRPr lang="fr-FR"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27</a:t>
            </a:r>
            <a:endParaRPr lang="fr-FR" dirty="0"/>
          </a:p>
        </p:txBody>
      </p:sp>
      <p:graphicFrame>
        <p:nvGraphicFramePr>
          <p:cNvPr id="6" name="Tableau 4">
            <a:extLst>
              <a:ext uri="{FF2B5EF4-FFF2-40B4-BE49-F238E27FC236}">
                <a16:creationId xmlns:a16="http://schemas.microsoft.com/office/drawing/2014/main" xmlns="" id="{C3E2851B-A4DE-4C43-B75D-42B5E626E2BA}"/>
              </a:ext>
            </a:extLst>
          </p:cNvPr>
          <p:cNvGraphicFramePr>
            <a:graphicFrameLocks noGrp="1"/>
          </p:cNvGraphicFramePr>
          <p:nvPr>
            <p:ph idx="1"/>
            <p:extLst>
              <p:ext uri="{D42A27DB-BD31-4B8C-83A1-F6EECF244321}">
                <p14:modId xmlns:p14="http://schemas.microsoft.com/office/powerpoint/2010/main" val="1932368417"/>
              </p:ext>
            </p:extLst>
          </p:nvPr>
        </p:nvGraphicFramePr>
        <p:xfrm>
          <a:off x="0" y="1196752"/>
          <a:ext cx="9143999" cy="5715149"/>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xmlns="" val="3303113416"/>
                    </a:ext>
                  </a:extLst>
                </a:gridCol>
                <a:gridCol w="1815548">
                  <a:extLst>
                    <a:ext uri="{9D8B030D-6E8A-4147-A177-3AD203B41FA5}">
                      <a16:colId xmlns:a16="http://schemas.microsoft.com/office/drawing/2014/main" xmlns="" val="2179690404"/>
                    </a:ext>
                  </a:extLst>
                </a:gridCol>
                <a:gridCol w="1842051">
                  <a:extLst>
                    <a:ext uri="{9D8B030D-6E8A-4147-A177-3AD203B41FA5}">
                      <a16:colId xmlns:a16="http://schemas.microsoft.com/office/drawing/2014/main" xmlns="" val="3329407932"/>
                    </a:ext>
                  </a:extLst>
                </a:gridCol>
                <a:gridCol w="1828800">
                  <a:extLst>
                    <a:ext uri="{9D8B030D-6E8A-4147-A177-3AD203B41FA5}">
                      <a16:colId xmlns:a16="http://schemas.microsoft.com/office/drawing/2014/main" xmlns="" val="2813225282"/>
                    </a:ext>
                  </a:extLst>
                </a:gridCol>
                <a:gridCol w="1828800">
                  <a:extLst>
                    <a:ext uri="{9D8B030D-6E8A-4147-A177-3AD203B41FA5}">
                      <a16:colId xmlns:a16="http://schemas.microsoft.com/office/drawing/2014/main" xmlns="" val="2072449046"/>
                    </a:ext>
                  </a:extLst>
                </a:gridCol>
              </a:tblGrid>
              <a:tr h="282168">
                <a:tc>
                  <a:txBody>
                    <a:bodyPr/>
                    <a:lstStyle/>
                    <a:p>
                      <a:r>
                        <a:rPr lang="fr-FR" sz="950" dirty="0">
                          <a:solidFill>
                            <a:schemeClr val="bg1"/>
                          </a:solidFill>
                        </a:rPr>
                        <a:t>Famille</a:t>
                      </a:r>
                    </a:p>
                  </a:txBody>
                  <a:tcPr/>
                </a:tc>
                <a:tc>
                  <a:txBody>
                    <a:bodyPr/>
                    <a:lstStyle/>
                    <a:p>
                      <a:r>
                        <a:rPr lang="fr-FR" sz="950" dirty="0">
                          <a:solidFill>
                            <a:schemeClr val="bg1"/>
                          </a:solidFill>
                        </a:rPr>
                        <a:t>Avantages</a:t>
                      </a:r>
                    </a:p>
                  </a:txBody>
                  <a:tcPr/>
                </a:tc>
                <a:tc>
                  <a:txBody>
                    <a:bodyPr/>
                    <a:lstStyle/>
                    <a:p>
                      <a:r>
                        <a:rPr lang="fr-FR" sz="950" dirty="0">
                          <a:solidFill>
                            <a:schemeClr val="bg1"/>
                          </a:solidFill>
                        </a:rPr>
                        <a:t>Inconvénients</a:t>
                      </a:r>
                    </a:p>
                  </a:txBody>
                  <a:tcPr/>
                </a:tc>
                <a:tc>
                  <a:txBody>
                    <a:bodyPr/>
                    <a:lstStyle/>
                    <a:p>
                      <a:r>
                        <a:rPr lang="fr-FR" sz="950" dirty="0">
                          <a:solidFill>
                            <a:schemeClr val="bg1"/>
                          </a:solidFill>
                        </a:rPr>
                        <a:t>Application</a:t>
                      </a:r>
                    </a:p>
                  </a:txBody>
                  <a:tcPr/>
                </a:tc>
                <a:tc>
                  <a:txBody>
                    <a:bodyPr/>
                    <a:lstStyle/>
                    <a:p>
                      <a:r>
                        <a:rPr lang="fr-FR" sz="950" dirty="0">
                          <a:solidFill>
                            <a:schemeClr val="bg1"/>
                          </a:solidFill>
                        </a:rPr>
                        <a:t>Solution</a:t>
                      </a:r>
                    </a:p>
                  </a:txBody>
                  <a:tcPr/>
                </a:tc>
                <a:extLst>
                  <a:ext uri="{0D108BD9-81ED-4DB2-BD59-A6C34878D82A}">
                    <a16:rowId xmlns:a16="http://schemas.microsoft.com/office/drawing/2014/main" xmlns="" val="4070114345"/>
                  </a:ext>
                </a:extLst>
              </a:tr>
              <a:tr h="1153185">
                <a:tc>
                  <a:txBody>
                    <a:bodyPr/>
                    <a:lstStyle/>
                    <a:p>
                      <a:r>
                        <a:rPr lang="fr-FR" sz="950" dirty="0">
                          <a:solidFill>
                            <a:schemeClr val="bg1"/>
                          </a:solidFill>
                        </a:rPr>
                        <a:t>Clé valeur</a:t>
                      </a:r>
                    </a:p>
                  </a:txBody>
                  <a:tcPr/>
                </a:tc>
                <a:tc>
                  <a:txBody>
                    <a:bodyPr/>
                    <a:lstStyle/>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Très flexible</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Accès aux valeurs sans d’indexation</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Portabilité</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solution moins coûteuse</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Adapté à une évolutivité horizontale</a:t>
                      </a:r>
                      <a:endParaRPr lang="fr-FR" sz="950" dirty="0">
                        <a:solidFill>
                          <a:schemeClr val="bg1"/>
                        </a:solidFill>
                      </a:endParaRPr>
                    </a:p>
                  </a:txBody>
                  <a:tcPr/>
                </a:tc>
                <a:tc>
                  <a:txBody>
                    <a:bodyPr/>
                    <a:lstStyle/>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Reporting ou la modification des valeurs difficile</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Pas d’indexation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950" b="0" i="0" kern="1200" dirty="0">
                          <a:solidFill>
                            <a:schemeClr val="bg1"/>
                          </a:solidFill>
                          <a:effectLst/>
                          <a:latin typeface="+mn-lt"/>
                          <a:ea typeface="+mn-ea"/>
                          <a:cs typeface="+mn-cs"/>
                        </a:rPr>
                        <a:t>Tous les objets ne sont pas modélisables sous une forme </a:t>
                      </a:r>
                      <a:r>
                        <a:rPr lang="fr-FR" sz="950" b="0" i="0" kern="1200" dirty="0" smtClean="0">
                          <a:solidFill>
                            <a:schemeClr val="bg1"/>
                          </a:solidFill>
                          <a:effectLst/>
                          <a:latin typeface="+mn-lt"/>
                          <a:ea typeface="+mn-ea"/>
                          <a:cs typeface="+mn-cs"/>
                        </a:rPr>
                        <a:t>clé-valeur</a:t>
                      </a:r>
                      <a:endParaRPr lang="fr-FR" sz="950" b="0" i="0" kern="1200" dirty="0">
                        <a:solidFill>
                          <a:schemeClr val="bg1"/>
                        </a:solidFill>
                        <a:effectLst/>
                        <a:latin typeface="+mn-lt"/>
                        <a:ea typeface="+mn-ea"/>
                        <a:cs typeface="+mn-cs"/>
                      </a:endParaRPr>
                    </a:p>
                  </a:txBody>
                  <a:tcPr/>
                </a:tc>
                <a:tc>
                  <a:txBody>
                    <a:bodyPr/>
                    <a:lstStyle/>
                    <a:p>
                      <a:pPr algn="l">
                        <a:buFont typeface="Arial" panose="020B0604020202020204" pitchFamily="34" charset="0"/>
                        <a:buChar char="•"/>
                      </a:pPr>
                      <a:r>
                        <a:rPr lang="fr-FR" sz="950" b="0" i="0" dirty="0">
                          <a:solidFill>
                            <a:schemeClr val="bg1"/>
                          </a:solidFill>
                          <a:effectLst/>
                          <a:latin typeface="Hind"/>
                        </a:rPr>
                        <a:t>Faire de la recommandation marketing.</a:t>
                      </a:r>
                    </a:p>
                    <a:p>
                      <a:pPr algn="l">
                        <a:buFont typeface="Arial" panose="020B0604020202020204" pitchFamily="34" charset="0"/>
                        <a:buChar char="•"/>
                      </a:pPr>
                      <a:r>
                        <a:rPr lang="fr-FR" sz="950" b="0" i="0" dirty="0">
                          <a:solidFill>
                            <a:schemeClr val="bg1"/>
                          </a:solidFill>
                          <a:effectLst/>
                          <a:latin typeface="Hind"/>
                        </a:rPr>
                        <a:t>Gérer des profils utilisateurs</a:t>
                      </a:r>
                    </a:p>
                    <a:p>
                      <a:pPr algn="l">
                        <a:buFont typeface="Arial" panose="020B0604020202020204" pitchFamily="34" charset="0"/>
                        <a:buChar char="•"/>
                      </a:pPr>
                      <a:r>
                        <a:rPr lang="fr-FR" sz="950" b="0" i="0" dirty="0">
                          <a:solidFill>
                            <a:schemeClr val="bg1"/>
                          </a:solidFill>
                          <a:effectLst/>
                          <a:latin typeface="Hind"/>
                        </a:rPr>
                        <a:t>Gérer des données non-structurées du type avis produits ou commentaires de blog.</a:t>
                      </a:r>
                    </a:p>
                    <a:p>
                      <a:endParaRPr lang="fr-FR" sz="950" dirty="0">
                        <a:solidFill>
                          <a:schemeClr val="bg1"/>
                        </a:solidFill>
                      </a:endParaRPr>
                    </a:p>
                  </a:txBody>
                  <a:tcPr/>
                </a:tc>
                <a:tc>
                  <a:txBody>
                    <a:bodyPr/>
                    <a:lstStyle/>
                    <a:p>
                      <a:pPr marL="285750" indent="-285750">
                        <a:buFont typeface="Arial" panose="020B0604020202020204" pitchFamily="34" charset="0"/>
                        <a:buChar char="•"/>
                      </a:pPr>
                      <a:r>
                        <a:rPr lang="fr-FR" sz="950" dirty="0">
                          <a:solidFill>
                            <a:schemeClr val="bg1"/>
                          </a:solidFill>
                        </a:rPr>
                        <a:t>Redis</a:t>
                      </a:r>
                    </a:p>
                    <a:p>
                      <a:pPr marL="285750" indent="-285750">
                        <a:buFont typeface="Arial" panose="020B0604020202020204" pitchFamily="34" charset="0"/>
                        <a:buChar char="•"/>
                      </a:pPr>
                      <a:r>
                        <a:rPr lang="fr-FR" sz="950" dirty="0" err="1">
                          <a:solidFill>
                            <a:schemeClr val="bg1"/>
                          </a:solidFill>
                        </a:rPr>
                        <a:t>Riak</a:t>
                      </a:r>
                      <a:endParaRPr lang="fr-FR" sz="950" dirty="0">
                        <a:solidFill>
                          <a:schemeClr val="bg1"/>
                        </a:solidFill>
                      </a:endParaRPr>
                    </a:p>
                    <a:p>
                      <a:pPr marL="285750" indent="-285750">
                        <a:buFont typeface="Arial" panose="020B0604020202020204" pitchFamily="34" charset="0"/>
                        <a:buChar char="•"/>
                      </a:pPr>
                      <a:r>
                        <a:rPr lang="fr-FR" sz="950" dirty="0" err="1">
                          <a:solidFill>
                            <a:schemeClr val="bg1"/>
                          </a:solidFill>
                        </a:rPr>
                        <a:t>Memcached</a:t>
                      </a:r>
                      <a:endParaRPr lang="fr-FR" sz="950" dirty="0">
                        <a:solidFill>
                          <a:schemeClr val="bg1"/>
                        </a:solidFill>
                      </a:endParaRPr>
                    </a:p>
                    <a:p>
                      <a:pPr marL="285750" indent="-285750">
                        <a:buFont typeface="Arial" panose="020B0604020202020204" pitchFamily="34" charset="0"/>
                        <a:buChar char="•"/>
                      </a:pPr>
                      <a:endParaRPr lang="fr-FR" sz="950" dirty="0">
                        <a:solidFill>
                          <a:schemeClr val="bg1"/>
                        </a:solidFill>
                      </a:endParaRPr>
                    </a:p>
                  </a:txBody>
                  <a:tcPr/>
                </a:tc>
                <a:extLst>
                  <a:ext uri="{0D108BD9-81ED-4DB2-BD59-A6C34878D82A}">
                    <a16:rowId xmlns:a16="http://schemas.microsoft.com/office/drawing/2014/main" xmlns="" val="1345514244"/>
                  </a:ext>
                </a:extLst>
              </a:tr>
              <a:tr h="1393827">
                <a:tc>
                  <a:txBody>
                    <a:bodyPr/>
                    <a:lstStyle/>
                    <a:p>
                      <a:r>
                        <a:rPr lang="fr-FR" sz="950" dirty="0">
                          <a:solidFill>
                            <a:schemeClr val="bg1"/>
                          </a:solidFill>
                        </a:rPr>
                        <a:t>Orientée colonne</a:t>
                      </a:r>
                    </a:p>
                  </a:txBody>
                  <a:tcPr/>
                </a:tc>
                <a:tc>
                  <a:txBody>
                    <a:bodyPr/>
                    <a:lstStyle/>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Adapté à la gestion des données structurées et semi-structurées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950" b="0" i="0" kern="1200" dirty="0">
                          <a:solidFill>
                            <a:schemeClr val="bg1"/>
                          </a:solidFill>
                          <a:effectLst/>
                          <a:latin typeface="+mn-lt"/>
                          <a:ea typeface="+mn-ea"/>
                          <a:cs typeface="+mn-cs"/>
                        </a:rPr>
                        <a:t>Facile à mette à jour.</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Plus adapté à l’évolutivité horizontale</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Forte compression de données</a:t>
                      </a:r>
                      <a:endParaRPr lang="fr-FR" sz="950" dirty="0">
                        <a:solidFill>
                          <a:schemeClr val="bg1"/>
                        </a:solidFill>
                      </a:endParaRPr>
                    </a:p>
                  </a:txBody>
                  <a:tcPr/>
                </a:tc>
                <a:tc>
                  <a:txBody>
                    <a:bodyPr/>
                    <a:lstStyle/>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Implémentation et gestion assez coûteuses.</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chargement et mise à jour des enregistrements difficiles.</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Plutôt lentes pour la gestion des transactions.</a:t>
                      </a:r>
                    </a:p>
                    <a:p>
                      <a:pPr marL="285750" indent="-285750">
                        <a:buFont typeface="Arial" panose="020B0604020202020204" pitchFamily="34" charset="0"/>
                        <a:buChar char="•"/>
                      </a:pPr>
                      <a:endParaRPr lang="fr-FR" sz="950" dirty="0">
                        <a:solidFill>
                          <a:schemeClr val="bg1"/>
                        </a:solidFill>
                      </a:endParaRPr>
                    </a:p>
                  </a:txBody>
                  <a:tcPr/>
                </a:tc>
                <a:tc>
                  <a:txBody>
                    <a:bodyPr/>
                    <a:lstStyle/>
                    <a:p>
                      <a:pPr algn="l">
                        <a:buFont typeface="Arial" panose="020B0604020202020204" pitchFamily="34" charset="0"/>
                        <a:buChar char="•"/>
                      </a:pPr>
                      <a:r>
                        <a:rPr lang="fr-FR" sz="950" b="0" i="0" dirty="0">
                          <a:solidFill>
                            <a:schemeClr val="bg1"/>
                          </a:solidFill>
                          <a:effectLst/>
                          <a:latin typeface="Hind"/>
                        </a:rPr>
                        <a:t>Si la vitesse est un critère important (pour faire de l’analyse Big Data par exemple).</a:t>
                      </a:r>
                    </a:p>
                    <a:p>
                      <a:pPr algn="l">
                        <a:buFont typeface="Arial" panose="020B0604020202020204" pitchFamily="34" charset="0"/>
                        <a:buChar char="•"/>
                      </a:pPr>
                      <a:r>
                        <a:rPr lang="fr-FR" sz="950" b="0" i="0" dirty="0">
                          <a:solidFill>
                            <a:schemeClr val="bg1"/>
                          </a:solidFill>
                          <a:effectLst/>
                          <a:latin typeface="Hind"/>
                        </a:rPr>
                        <a:t>Pour stocker des données en Big Data.</a:t>
                      </a:r>
                    </a:p>
                    <a:p>
                      <a:pPr algn="l">
                        <a:buFont typeface="Arial" panose="020B0604020202020204" pitchFamily="34" charset="0"/>
                        <a:buChar char="•"/>
                      </a:pPr>
                      <a:r>
                        <a:rPr lang="fr-FR" sz="950" b="0" i="0" dirty="0">
                          <a:solidFill>
                            <a:schemeClr val="bg1"/>
                          </a:solidFill>
                          <a:effectLst/>
                          <a:latin typeface="Hind"/>
                        </a:rPr>
                        <a:t>Si votre projet nécessite le traitement de très gros volumes de données.</a:t>
                      </a:r>
                    </a:p>
                    <a:p>
                      <a:endParaRPr lang="fr-FR" sz="950" dirty="0">
                        <a:solidFill>
                          <a:schemeClr val="bg1"/>
                        </a:solidFill>
                      </a:endParaRPr>
                    </a:p>
                  </a:txBody>
                  <a:tcPr/>
                </a:tc>
                <a:tc>
                  <a:txBody>
                    <a:bodyPr/>
                    <a:lstStyle/>
                    <a:p>
                      <a:pPr marL="171450" indent="-171450">
                        <a:buFont typeface="Arial" panose="020B0604020202020204" pitchFamily="34" charset="0"/>
                        <a:buChar char="•"/>
                      </a:pPr>
                      <a:r>
                        <a:rPr lang="fr-FR" sz="950" dirty="0">
                          <a:solidFill>
                            <a:schemeClr val="bg1"/>
                          </a:solidFill>
                        </a:rPr>
                        <a:t>Cassandra</a:t>
                      </a:r>
                    </a:p>
                    <a:p>
                      <a:pPr marL="171450" indent="-171450">
                        <a:buFont typeface="Arial" panose="020B0604020202020204" pitchFamily="34" charset="0"/>
                        <a:buChar char="•"/>
                      </a:pPr>
                      <a:r>
                        <a:rPr lang="fr-FR" sz="950" dirty="0" err="1">
                          <a:solidFill>
                            <a:schemeClr val="bg1"/>
                          </a:solidFill>
                        </a:rPr>
                        <a:t>Hbase</a:t>
                      </a:r>
                      <a:endParaRPr lang="fr-FR" sz="950" dirty="0">
                        <a:solidFill>
                          <a:schemeClr val="bg1"/>
                        </a:solidFill>
                      </a:endParaRPr>
                    </a:p>
                  </a:txBody>
                  <a:tcPr/>
                </a:tc>
                <a:extLst>
                  <a:ext uri="{0D108BD9-81ED-4DB2-BD59-A6C34878D82A}">
                    <a16:rowId xmlns:a16="http://schemas.microsoft.com/office/drawing/2014/main" xmlns="" val="737143981"/>
                  </a:ext>
                </a:extLst>
              </a:tr>
              <a:tr h="1393827">
                <a:tc>
                  <a:txBody>
                    <a:bodyPr/>
                    <a:lstStyle/>
                    <a:p>
                      <a:r>
                        <a:rPr lang="fr-FR" sz="950" dirty="0">
                          <a:solidFill>
                            <a:schemeClr val="bg1"/>
                          </a:solidFill>
                        </a:rPr>
                        <a:t>Orientée document</a:t>
                      </a:r>
                    </a:p>
                  </a:txBody>
                  <a:tcPr/>
                </a:tc>
                <a:tc>
                  <a:txBody>
                    <a:bodyPr/>
                    <a:lstStyle/>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Flexibilité</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Vitesse d’écriture rapide, indexation</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Stockage structure non plane</a:t>
                      </a:r>
                    </a:p>
                    <a:p>
                      <a:pPr marL="285750" indent="-285750">
                        <a:buFont typeface="Arial" panose="020B0604020202020204" pitchFamily="34" charset="0"/>
                        <a:buChar char="•"/>
                      </a:pPr>
                      <a:endParaRPr lang="fr-FR" sz="950" dirty="0">
                        <a:solidFill>
                          <a:schemeClr val="bg1"/>
                        </a:solidFill>
                      </a:endParaRPr>
                    </a:p>
                  </a:txBody>
                  <a:tcPr/>
                </a:tc>
                <a:tc>
                  <a:txBody>
                    <a:bodyPr/>
                    <a:lstStyle/>
                    <a:p>
                      <a:pPr marL="285750" indent="-285750">
                        <a:buFont typeface="Arial" panose="020B0604020202020204" pitchFamily="34" charset="0"/>
                        <a:buChar char="•"/>
                      </a:pPr>
                      <a:r>
                        <a:rPr lang="fr-FR" sz="950" dirty="0">
                          <a:solidFill>
                            <a:schemeClr val="bg1"/>
                          </a:solidFill>
                        </a:rPr>
                        <a:t>Sacrifient la conformité ACID sur l’autel de la flexibilité</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impossible d’exécuter des requêtes « cross-documents »</a:t>
                      </a:r>
                      <a:endParaRPr lang="fr-FR" sz="950" dirty="0">
                        <a:solidFill>
                          <a:schemeClr val="bg1"/>
                        </a:solidFill>
                      </a:endParaRPr>
                    </a:p>
                  </a:txBody>
                  <a:tcPr/>
                </a:tc>
                <a:tc>
                  <a:txBody>
                    <a:bodyPr/>
                    <a:lstStyle/>
                    <a:p>
                      <a:pPr marL="285750" indent="-285750" algn="l">
                        <a:buFont typeface="Arial" panose="020B0604020202020204" pitchFamily="34" charset="0"/>
                        <a:buChar char="•"/>
                      </a:pPr>
                      <a:r>
                        <a:rPr lang="fr-FR" sz="950" b="0" i="0" dirty="0">
                          <a:solidFill>
                            <a:schemeClr val="bg1"/>
                          </a:solidFill>
                          <a:effectLst/>
                          <a:latin typeface="Hind"/>
                        </a:rPr>
                        <a:t>  Gérer des données semi-structurées ou non-structurées</a:t>
                      </a:r>
                    </a:p>
                    <a:p>
                      <a:pPr marL="285750" indent="-285750" algn="l">
                        <a:buFont typeface="Arial" panose="020B0604020202020204" pitchFamily="34" charset="0"/>
                        <a:buChar char="•"/>
                      </a:pPr>
                      <a:r>
                        <a:rPr lang="fr-FR" sz="950" b="0" i="0" dirty="0">
                          <a:solidFill>
                            <a:schemeClr val="bg1"/>
                          </a:solidFill>
                          <a:effectLst/>
                          <a:latin typeface="Hind"/>
                        </a:rPr>
                        <a:t>Gérer des contenus</a:t>
                      </a:r>
                    </a:p>
                    <a:p>
                      <a:pPr marL="285750" indent="-285750" algn="l">
                        <a:buFont typeface="Arial" panose="020B0604020202020204" pitchFamily="34" charset="0"/>
                        <a:buChar char="•"/>
                      </a:pPr>
                      <a:r>
                        <a:rPr lang="fr-FR" sz="950" b="0" i="0" dirty="0">
                          <a:solidFill>
                            <a:schemeClr val="bg1"/>
                          </a:solidFill>
                          <a:effectLst/>
                          <a:latin typeface="Hind"/>
                        </a:rPr>
                        <a:t>Réaliser des analyses en profondeur.</a:t>
                      </a:r>
                    </a:p>
                    <a:p>
                      <a:pPr marL="285750" indent="-285750" algn="l">
                        <a:buFont typeface="Arial" panose="020B0604020202020204" pitchFamily="34" charset="0"/>
                        <a:buChar char="•"/>
                      </a:pPr>
                      <a:r>
                        <a:rPr lang="fr-FR" sz="950" b="0" i="0" dirty="0">
                          <a:solidFill>
                            <a:schemeClr val="bg1"/>
                          </a:solidFill>
                          <a:effectLst/>
                          <a:latin typeface="Hind"/>
                        </a:rPr>
                        <a:t>Faire du prototypage rapide.</a:t>
                      </a:r>
                    </a:p>
                    <a:p>
                      <a:pPr marL="285750" indent="-285750">
                        <a:buFont typeface="Arial" panose="020B0604020202020204" pitchFamily="34" charset="0"/>
                        <a:buChar char="•"/>
                      </a:pPr>
                      <a:endParaRPr lang="fr-FR" sz="950" dirty="0">
                        <a:solidFill>
                          <a:schemeClr val="bg1"/>
                        </a:solidFill>
                      </a:endParaRPr>
                    </a:p>
                  </a:txBody>
                  <a:tcPr/>
                </a:tc>
                <a:tc>
                  <a:txBody>
                    <a:bodyPr/>
                    <a:lstStyle/>
                    <a:p>
                      <a:pPr marL="285750" indent="-285750">
                        <a:buFont typeface="Arial" panose="020B0604020202020204" pitchFamily="34" charset="0"/>
                        <a:buChar char="•"/>
                      </a:pPr>
                      <a:r>
                        <a:rPr lang="fr-FR" sz="950" dirty="0">
                          <a:solidFill>
                            <a:schemeClr val="bg1"/>
                          </a:solidFill>
                        </a:rPr>
                        <a:t>MongoDB</a:t>
                      </a:r>
                    </a:p>
                    <a:p>
                      <a:pPr marL="285750" indent="-285750">
                        <a:buFont typeface="Arial" panose="020B0604020202020204" pitchFamily="34" charset="0"/>
                        <a:buChar char="•"/>
                      </a:pPr>
                      <a:r>
                        <a:rPr lang="fr-FR" sz="950" dirty="0" err="1">
                          <a:solidFill>
                            <a:schemeClr val="bg1"/>
                          </a:solidFill>
                        </a:rPr>
                        <a:t>Couchebase</a:t>
                      </a:r>
                      <a:endParaRPr lang="fr-FR" sz="950" dirty="0">
                        <a:solidFill>
                          <a:schemeClr val="bg1"/>
                        </a:solidFill>
                      </a:endParaRPr>
                    </a:p>
                  </a:txBody>
                  <a:tcPr/>
                </a:tc>
                <a:extLst>
                  <a:ext uri="{0D108BD9-81ED-4DB2-BD59-A6C34878D82A}">
                    <a16:rowId xmlns:a16="http://schemas.microsoft.com/office/drawing/2014/main" xmlns="" val="2487777232"/>
                  </a:ext>
                </a:extLst>
              </a:tr>
              <a:tr h="1249601">
                <a:tc>
                  <a:txBody>
                    <a:bodyPr/>
                    <a:lstStyle/>
                    <a:p>
                      <a:r>
                        <a:rPr lang="fr-FR" sz="950" dirty="0">
                          <a:solidFill>
                            <a:schemeClr val="bg1"/>
                          </a:solidFill>
                        </a:rPr>
                        <a:t>Orientée graphe</a:t>
                      </a:r>
                    </a:p>
                  </a:txBody>
                  <a:tcPr/>
                </a:tc>
                <a:tc>
                  <a:txBody>
                    <a:bodyPr/>
                    <a:lstStyle/>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Performances accrues</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Développements simples</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Modélisation facile</a:t>
                      </a:r>
                      <a:endParaRPr lang="fr-FR" sz="950" b="0" dirty="0">
                        <a:solidFill>
                          <a:schemeClr val="bg1"/>
                        </a:solidFill>
                      </a:endParaRPr>
                    </a:p>
                  </a:txBody>
                  <a:tcPr/>
                </a:tc>
                <a:tc>
                  <a:txBody>
                    <a:bodyPr/>
                    <a:lstStyle/>
                    <a:p>
                      <a:pPr marL="228600" indent="-228600">
                        <a:buFont typeface="Arial" panose="020B0604020202020204" pitchFamily="34" charset="0"/>
                        <a:buChar char="•"/>
                      </a:pPr>
                      <a:r>
                        <a:rPr lang="fr-FR" sz="950" b="0" i="0" kern="1200" dirty="0">
                          <a:solidFill>
                            <a:schemeClr val="bg1"/>
                          </a:solidFill>
                          <a:effectLst/>
                          <a:latin typeface="+mn-lt"/>
                          <a:ea typeface="+mn-ea"/>
                          <a:cs typeface="+mn-cs"/>
                        </a:rPr>
                        <a:t>Peu évolutif car conçu pour une architecture à serveur unique</a:t>
                      </a:r>
                    </a:p>
                    <a:p>
                      <a:pPr marL="228600" indent="-228600">
                        <a:buFont typeface="Arial" panose="020B0604020202020204" pitchFamily="34" charset="0"/>
                        <a:buChar char="•"/>
                      </a:pPr>
                      <a:r>
                        <a:rPr lang="fr-FR" sz="950" b="0" i="0" kern="1200" dirty="0">
                          <a:solidFill>
                            <a:schemeClr val="bg1"/>
                          </a:solidFill>
                          <a:effectLst/>
                          <a:latin typeface="+mn-lt"/>
                          <a:ea typeface="+mn-ea"/>
                          <a:cs typeface="+mn-cs"/>
                        </a:rPr>
                        <a:t>Pas de langage de requête standard</a:t>
                      </a:r>
                      <a:endParaRPr lang="fr-FR" sz="950" b="0" dirty="0">
                        <a:solidFill>
                          <a:schemeClr val="bg1"/>
                        </a:solidFill>
                      </a:endParaRPr>
                    </a:p>
                  </a:txBody>
                  <a:tcPr/>
                </a:tc>
                <a:tc>
                  <a:txBody>
                    <a:bodyPr/>
                    <a:lstStyle/>
                    <a:p>
                      <a:pPr marL="285750" indent="-285750">
                        <a:buFont typeface="Arial" panose="020B0604020202020204" pitchFamily="34" charset="0"/>
                        <a:buChar char="•"/>
                      </a:pPr>
                      <a:r>
                        <a:rPr lang="fr-FR" sz="950" dirty="0">
                          <a:solidFill>
                            <a:schemeClr val="bg1"/>
                          </a:solidFill>
                          <a:latin typeface="Hind"/>
                        </a:rPr>
                        <a:t>Les réseaux sociaux pour étudier les relations entre les personnes</a:t>
                      </a:r>
                    </a:p>
                    <a:p>
                      <a:pPr marL="285750" indent="-285750">
                        <a:buFont typeface="Arial" panose="020B0604020202020204" pitchFamily="34" charset="0"/>
                        <a:buChar char="•"/>
                      </a:pPr>
                      <a:r>
                        <a:rPr lang="fr-FR" sz="950" dirty="0">
                          <a:solidFill>
                            <a:schemeClr val="bg1"/>
                          </a:solidFill>
                          <a:latin typeface="Hind"/>
                        </a:rPr>
                        <a:t>Pour une entreprise d’optimiser ses livraisons en un temps cours</a:t>
                      </a:r>
                      <a:endParaRPr lang="fr-FR" sz="950" dirty="0">
                        <a:solidFill>
                          <a:schemeClr val="bg1"/>
                        </a:solidFill>
                      </a:endParaRPr>
                    </a:p>
                    <a:p>
                      <a:endParaRPr lang="fr-FR" sz="950" dirty="0">
                        <a:solidFill>
                          <a:schemeClr val="bg1"/>
                        </a:solidFill>
                      </a:endParaRPr>
                    </a:p>
                  </a:txBody>
                  <a:tcPr/>
                </a:tc>
                <a:tc>
                  <a:txBody>
                    <a:bodyPr/>
                    <a:lstStyle/>
                    <a:p>
                      <a:pPr marL="171450" indent="-171450">
                        <a:buFont typeface="Arial" panose="020B0604020202020204" pitchFamily="34" charset="0"/>
                        <a:buChar char="•"/>
                      </a:pPr>
                      <a:r>
                        <a:rPr lang="fr-FR" sz="950" dirty="0">
                          <a:solidFill>
                            <a:schemeClr val="bg1"/>
                          </a:solidFill>
                        </a:rPr>
                        <a:t>Neo4j</a:t>
                      </a:r>
                    </a:p>
                    <a:p>
                      <a:pPr marL="171450" indent="-171450">
                        <a:buFont typeface="Arial" panose="020B0604020202020204" pitchFamily="34" charset="0"/>
                        <a:buChar char="•"/>
                      </a:pPr>
                      <a:r>
                        <a:rPr lang="fr-FR" sz="950" dirty="0" err="1">
                          <a:solidFill>
                            <a:schemeClr val="bg1"/>
                          </a:solidFill>
                        </a:rPr>
                        <a:t>HypergraphDB</a:t>
                      </a:r>
                      <a:endParaRPr lang="fr-FR" sz="950" dirty="0">
                        <a:solidFill>
                          <a:schemeClr val="bg1"/>
                        </a:solidFill>
                      </a:endParaRPr>
                    </a:p>
                  </a:txBody>
                  <a:tcPr/>
                </a:tc>
                <a:extLst>
                  <a:ext uri="{0D108BD9-81ED-4DB2-BD59-A6C34878D82A}">
                    <a16:rowId xmlns:a16="http://schemas.microsoft.com/office/drawing/2014/main" xmlns="" val="4019497353"/>
                  </a:ext>
                </a:extLst>
              </a:tr>
            </a:tbl>
          </a:graphicData>
        </a:graphic>
      </p:graphicFrame>
    </p:spTree>
    <p:extLst>
      <p:ext uri="{BB962C8B-B14F-4D97-AF65-F5344CB8AC3E}">
        <p14:creationId xmlns:p14="http://schemas.microsoft.com/office/powerpoint/2010/main" val="2400006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 Vs NoSQL</a:t>
            </a:r>
            <a:endParaRPr lang="fr-FR"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28</a:t>
            </a:r>
            <a:endParaRPr lang="fr-FR" dirty="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1628800"/>
            <a:ext cx="7884368" cy="4924731"/>
          </a:xfrm>
          <a:prstGeom prst="rect">
            <a:avLst/>
          </a:prstGeom>
        </p:spPr>
      </p:pic>
    </p:spTree>
    <p:extLst>
      <p:ext uri="{BB962C8B-B14F-4D97-AF65-F5344CB8AC3E}">
        <p14:creationId xmlns:p14="http://schemas.microsoft.com/office/powerpoint/2010/main" val="1077244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 Vs NoSQL</a:t>
            </a:r>
            <a:endParaRPr lang="fr-FR"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29</a:t>
            </a:r>
            <a:endParaRPr lang="fr-FR" dirty="0"/>
          </a:p>
        </p:txBody>
      </p:sp>
      <p:graphicFrame>
        <p:nvGraphicFramePr>
          <p:cNvPr id="8" name="Tableau 7"/>
          <p:cNvGraphicFramePr>
            <a:graphicFrameLocks noGrp="1"/>
          </p:cNvGraphicFramePr>
          <p:nvPr>
            <p:extLst>
              <p:ext uri="{D42A27DB-BD31-4B8C-83A1-F6EECF244321}">
                <p14:modId xmlns:p14="http://schemas.microsoft.com/office/powerpoint/2010/main" val="2856180920"/>
              </p:ext>
            </p:extLst>
          </p:nvPr>
        </p:nvGraphicFramePr>
        <p:xfrm>
          <a:off x="323528" y="1256022"/>
          <a:ext cx="8568952" cy="5577840"/>
        </p:xfrm>
        <a:graphic>
          <a:graphicData uri="http://schemas.openxmlformats.org/drawingml/2006/table">
            <a:tbl>
              <a:tblPr firstRow="1" bandRow="1">
                <a:tableStyleId>{5C22544A-7EE6-4342-B048-85BDC9FD1C3A}</a:tableStyleId>
              </a:tblPr>
              <a:tblGrid>
                <a:gridCol w="1775548">
                  <a:extLst>
                    <a:ext uri="{9D8B030D-6E8A-4147-A177-3AD203B41FA5}">
                      <a16:colId xmlns:a16="http://schemas.microsoft.com/office/drawing/2014/main" xmlns="" val="3553102749"/>
                    </a:ext>
                  </a:extLst>
                </a:gridCol>
                <a:gridCol w="3473899">
                  <a:extLst>
                    <a:ext uri="{9D8B030D-6E8A-4147-A177-3AD203B41FA5}">
                      <a16:colId xmlns:a16="http://schemas.microsoft.com/office/drawing/2014/main" xmlns="" val="2031528435"/>
                    </a:ext>
                  </a:extLst>
                </a:gridCol>
                <a:gridCol w="3319505">
                  <a:extLst>
                    <a:ext uri="{9D8B030D-6E8A-4147-A177-3AD203B41FA5}">
                      <a16:colId xmlns:a16="http://schemas.microsoft.com/office/drawing/2014/main" xmlns="" val="360395646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w="0">
                            <a:solidFill>
                              <a:prstClr val="white"/>
                            </a:solidFill>
                          </a:ln>
                          <a:solidFill>
                            <a:schemeClr val="bg2">
                              <a:lumMod val="25000"/>
                              <a:lumOff val="75000"/>
                            </a:schemeClr>
                          </a:solidFill>
                          <a:effectLst>
                            <a:outerShdw blurRad="38100" dist="25400" dir="5400000" algn="ctr" rotWithShape="0">
                              <a:srgbClr val="6E747A">
                                <a:alpha val="43000"/>
                              </a:srgbClr>
                            </a:outerShdw>
                            <a:reflection blurRad="6350" stA="55000" endA="300" endPos="45500" dir="5400000" sy="-100000" algn="bl" rotWithShape="0"/>
                          </a:effectLst>
                          <a:uLnTx/>
                          <a:uFillTx/>
                          <a:latin typeface="Calibri" panose="020F0502020204030204"/>
                          <a:ea typeface="+mn-ea"/>
                          <a:cs typeface="+mn-cs"/>
                        </a:rPr>
                        <a:t>SQL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w="0">
                            <a:solidFill>
                              <a:prstClr val="white"/>
                            </a:solidFill>
                          </a:ln>
                          <a:solidFill>
                            <a:schemeClr val="bg2">
                              <a:lumMod val="25000"/>
                              <a:lumOff val="75000"/>
                            </a:schemeClr>
                          </a:solidFill>
                          <a:effectLst>
                            <a:outerShdw blurRad="38100" dist="25400" dir="5400000" algn="ctr" rotWithShape="0">
                              <a:srgbClr val="6E747A">
                                <a:alpha val="43000"/>
                              </a:srgbClr>
                            </a:outerShdw>
                            <a:reflection blurRad="6350" stA="55000" endA="300" endPos="45500" dir="5400000" sy="-100000" algn="bl" rotWithShape="0"/>
                          </a:effectLst>
                          <a:uLnTx/>
                          <a:uFillTx/>
                          <a:latin typeface="Calibri" panose="020F0502020204030204"/>
                          <a:ea typeface="+mn-ea"/>
                          <a:cs typeface="+mn-cs"/>
                        </a:rPr>
                        <a:t>VS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w="0">
                            <a:solidFill>
                              <a:prstClr val="white"/>
                            </a:solidFill>
                          </a:ln>
                          <a:solidFill>
                            <a:schemeClr val="bg2">
                              <a:lumMod val="25000"/>
                              <a:lumOff val="75000"/>
                            </a:schemeClr>
                          </a:solidFill>
                          <a:effectLst>
                            <a:outerShdw blurRad="38100" dist="25400" dir="5400000" algn="ctr" rotWithShape="0">
                              <a:srgbClr val="6E747A">
                                <a:alpha val="43000"/>
                              </a:srgbClr>
                            </a:outerShdw>
                            <a:reflection blurRad="6350" stA="55000" endA="300" endPos="45500" dir="5400000" sy="-100000" algn="bl" rotWithShape="0"/>
                          </a:effectLst>
                          <a:uLnTx/>
                          <a:uFillTx/>
                          <a:latin typeface="Calibri" panose="020F0502020204030204"/>
                          <a:ea typeface="+mn-ea"/>
                          <a:cs typeface="+mn-cs"/>
                        </a:rPr>
                        <a:t>NOSQL</a:t>
                      </a:r>
                    </a:p>
                  </a:txBody>
                  <a:tcPr/>
                </a:tc>
                <a:tc>
                  <a:txBody>
                    <a:bodyPr/>
                    <a:lstStyle/>
                    <a:p>
                      <a:pPr algn="l"/>
                      <a:endParaRPr lang="fr-FR" dirty="0" smtClean="0"/>
                    </a:p>
                    <a:p>
                      <a:pPr algn="l"/>
                      <a:r>
                        <a:rPr lang="fr-FR" dirty="0" smtClean="0"/>
                        <a:t>Avantages</a:t>
                      </a:r>
                      <a:endParaRPr lang="fr-FR" dirty="0"/>
                    </a:p>
                  </a:txBody>
                  <a:tcPr/>
                </a:tc>
                <a:tc>
                  <a:txBody>
                    <a:bodyPr/>
                    <a:lstStyle/>
                    <a:p>
                      <a:pPr algn="l"/>
                      <a:endParaRPr lang="fr-FR" dirty="0" smtClean="0"/>
                    </a:p>
                    <a:p>
                      <a:pPr algn="l"/>
                      <a:r>
                        <a:rPr lang="fr-FR" dirty="0" smtClean="0"/>
                        <a:t>Inconvénients</a:t>
                      </a:r>
                      <a:endParaRPr lang="fr-FR" dirty="0"/>
                    </a:p>
                  </a:txBody>
                  <a:tcPr/>
                </a:tc>
                <a:extLst>
                  <a:ext uri="{0D108BD9-81ED-4DB2-BD59-A6C34878D82A}">
                    <a16:rowId xmlns:a16="http://schemas.microsoft.com/office/drawing/2014/main" xmlns="" val="1296245020"/>
                  </a:ext>
                </a:extLst>
              </a:tr>
              <a:tr h="370840">
                <a:tc>
                  <a:txBody>
                    <a:bodyPr/>
                    <a:lstStyle/>
                    <a:p>
                      <a:pPr algn="l"/>
                      <a:r>
                        <a:rPr lang="fr-FR" dirty="0" smtClean="0"/>
                        <a:t>SQL</a:t>
                      </a:r>
                      <a:endParaRPr lang="fr-FR" dirty="0"/>
                    </a:p>
                  </a:txBody>
                  <a:tcPr/>
                </a:tc>
                <a:tc>
                  <a:txBody>
                    <a:bodyPr/>
                    <a:lstStyle/>
                    <a:p>
                      <a:pPr marL="285750" indent="-285750" algn="l">
                        <a:buFont typeface="Arial" panose="020B0604020202020204" pitchFamily="34" charset="0"/>
                        <a:buChar char="•"/>
                      </a:pPr>
                      <a:r>
                        <a:rPr lang="fr-FR" b="0" i="0" kern="1200" dirty="0" smtClean="0">
                          <a:solidFill>
                            <a:schemeClr val="dk1"/>
                          </a:solidFill>
                          <a:effectLst/>
                          <a:latin typeface="+mn-lt"/>
                          <a:ea typeface="+mn-ea"/>
                          <a:cs typeface="+mn-cs"/>
                        </a:rPr>
                        <a:t>Langage standard et normalisé</a:t>
                      </a:r>
                    </a:p>
                    <a:p>
                      <a:pPr marL="285750" indent="-285750" algn="l">
                        <a:buFont typeface="Arial" panose="020B0604020202020204" pitchFamily="34" charset="0"/>
                        <a:buChar char="•"/>
                      </a:pPr>
                      <a:r>
                        <a:rPr lang="fr-FR" b="0" i="0" kern="1200" dirty="0" smtClean="0">
                          <a:solidFill>
                            <a:schemeClr val="dk1"/>
                          </a:solidFill>
                          <a:effectLst/>
                          <a:latin typeface="+mn-lt"/>
                          <a:ea typeface="+mn-ea"/>
                          <a:cs typeface="+mn-cs"/>
                        </a:rPr>
                        <a:t>Mise</a:t>
                      </a:r>
                      <a:r>
                        <a:rPr lang="fr-FR" b="0" i="0" kern="1200" baseline="0" dirty="0" smtClean="0">
                          <a:solidFill>
                            <a:schemeClr val="dk1"/>
                          </a:solidFill>
                          <a:effectLst/>
                          <a:latin typeface="+mn-lt"/>
                          <a:ea typeface="+mn-ea"/>
                          <a:cs typeface="+mn-cs"/>
                        </a:rPr>
                        <a:t> en œuvre de requêtes complexes</a:t>
                      </a:r>
                    </a:p>
                    <a:p>
                      <a:pPr marL="285750" indent="-285750" algn="l">
                        <a:buFont typeface="Arial" panose="020B0604020202020204" pitchFamily="34" charset="0"/>
                        <a:buChar char="•"/>
                      </a:pPr>
                      <a:r>
                        <a:rPr lang="fr-FR" b="0" i="0" kern="1200" baseline="0" dirty="0" smtClean="0">
                          <a:solidFill>
                            <a:schemeClr val="dk1"/>
                          </a:solidFill>
                          <a:effectLst/>
                          <a:latin typeface="+mn-lt"/>
                          <a:ea typeface="+mn-ea"/>
                          <a:cs typeface="+mn-cs"/>
                        </a:rPr>
                        <a:t>Transaction ACID</a:t>
                      </a:r>
                    </a:p>
                    <a:p>
                      <a:pPr marL="285750" indent="-285750" algn="l">
                        <a:buFont typeface="Arial" panose="020B0604020202020204" pitchFamily="34" charset="0"/>
                        <a:buChar char="•"/>
                      </a:pPr>
                      <a:r>
                        <a:rPr lang="fr-FR" b="0" i="0" kern="1200" baseline="0" dirty="0" smtClean="0">
                          <a:solidFill>
                            <a:schemeClr val="dk1"/>
                          </a:solidFill>
                          <a:effectLst/>
                          <a:latin typeface="+mn-lt"/>
                          <a:ea typeface="+mn-ea"/>
                          <a:cs typeface="+mn-cs"/>
                        </a:rPr>
                        <a:t>Disponibilité d’un large support</a:t>
                      </a:r>
                    </a:p>
                    <a:p>
                      <a:pPr marL="285750" indent="-285750" algn="l">
                        <a:buFont typeface="Arial" panose="020B0604020202020204" pitchFamily="34" charset="0"/>
                        <a:buChar char="•"/>
                      </a:pPr>
                      <a:r>
                        <a:rPr lang="fr-FR" b="0" i="0" kern="1200" baseline="0" dirty="0" smtClean="0">
                          <a:solidFill>
                            <a:schemeClr val="dk1"/>
                          </a:solidFill>
                          <a:effectLst/>
                          <a:latin typeface="+mn-lt"/>
                          <a:ea typeface="+mn-ea"/>
                          <a:cs typeface="+mn-cs"/>
                        </a:rPr>
                        <a:t>Existence de fortes communautés</a:t>
                      </a:r>
                      <a:endParaRPr lang="fr-FR" dirty="0"/>
                    </a:p>
                  </a:txBody>
                  <a:tcPr/>
                </a:tc>
                <a:tc>
                  <a:txBody>
                    <a:bodyPr/>
                    <a:lstStyle/>
                    <a:p>
                      <a:pPr marL="285750" indent="-285750" algn="l">
                        <a:buFont typeface="Arial" panose="020B0604020202020204" pitchFamily="34" charset="0"/>
                        <a:buChar char="•"/>
                      </a:pPr>
                      <a:r>
                        <a:rPr lang="fr-FR" dirty="0" smtClean="0"/>
                        <a:t>Modification du modèle couteuse</a:t>
                      </a:r>
                    </a:p>
                    <a:p>
                      <a:pPr marL="285750" indent="-285750" algn="l">
                        <a:buFont typeface="Arial" panose="020B0604020202020204" pitchFamily="34" charset="0"/>
                        <a:buChar char="•"/>
                      </a:pPr>
                      <a:r>
                        <a:rPr lang="fr-FR" dirty="0" smtClean="0"/>
                        <a:t>Evolutivité verticale et pas trop horizontale</a:t>
                      </a:r>
                    </a:p>
                    <a:p>
                      <a:pPr marL="285750" indent="-285750" algn="l">
                        <a:buFont typeface="Arial" panose="020B0604020202020204" pitchFamily="34" charset="0"/>
                        <a:buChar char="•"/>
                      </a:pPr>
                      <a:r>
                        <a:rPr lang="fr-FR" dirty="0" smtClean="0"/>
                        <a:t>Peu</a:t>
                      </a:r>
                      <a:r>
                        <a:rPr lang="fr-FR" baseline="0" dirty="0" smtClean="0"/>
                        <a:t> performant avec de grands volumes de données</a:t>
                      </a:r>
                    </a:p>
                    <a:p>
                      <a:pPr marL="285750" indent="-285750" algn="l">
                        <a:buFont typeface="Arial" panose="020B0604020202020204" pitchFamily="34" charset="0"/>
                        <a:buChar char="•"/>
                      </a:pPr>
                      <a:endParaRPr lang="fr-FR" dirty="0" smtClean="0"/>
                    </a:p>
                    <a:p>
                      <a:pPr marL="285750" indent="-285750" algn="l">
                        <a:buFont typeface="Arial" panose="020B0604020202020204" pitchFamily="34" charset="0"/>
                        <a:buChar char="•"/>
                      </a:pPr>
                      <a:endParaRPr lang="fr-FR" dirty="0" smtClean="0"/>
                    </a:p>
                  </a:txBody>
                  <a:tcPr/>
                </a:tc>
                <a:extLst>
                  <a:ext uri="{0D108BD9-81ED-4DB2-BD59-A6C34878D82A}">
                    <a16:rowId xmlns:a16="http://schemas.microsoft.com/office/drawing/2014/main" xmlns="" val="2997819204"/>
                  </a:ext>
                </a:extLst>
              </a:tr>
              <a:tr h="370840">
                <a:tc>
                  <a:txBody>
                    <a:bodyPr/>
                    <a:lstStyle/>
                    <a:p>
                      <a:pPr algn="l"/>
                      <a:r>
                        <a:rPr lang="fr-FR" dirty="0" smtClean="0"/>
                        <a:t>NoSQL</a:t>
                      </a:r>
                      <a:endParaRPr lang="fr-FR" dirty="0"/>
                    </a:p>
                  </a:txBody>
                  <a:tcPr/>
                </a:tc>
                <a:tc>
                  <a:txBody>
                    <a:bodyPr/>
                    <a:lstStyle/>
                    <a:p>
                      <a:pPr marL="285750" indent="-285750" algn="l">
                        <a:buFont typeface="Arial" panose="020B0604020202020204" pitchFamily="34" charset="0"/>
                        <a:buChar char="•"/>
                      </a:pPr>
                      <a:r>
                        <a:rPr lang="fr-FR" dirty="0" smtClean="0"/>
                        <a:t>Evolutivité</a:t>
                      </a:r>
                      <a:r>
                        <a:rPr lang="fr-FR" baseline="0" dirty="0" smtClean="0"/>
                        <a:t> horizontale</a:t>
                      </a:r>
                    </a:p>
                    <a:p>
                      <a:pPr marL="285750" indent="-285750" algn="l">
                        <a:buFont typeface="Arial" panose="020B0604020202020204" pitchFamily="34" charset="0"/>
                        <a:buChar char="•"/>
                      </a:pPr>
                      <a:r>
                        <a:rPr lang="fr-FR" dirty="0" err="1" smtClean="0"/>
                        <a:t>Sharding</a:t>
                      </a:r>
                      <a:r>
                        <a:rPr lang="fr-FR" baseline="0" dirty="0" smtClean="0"/>
                        <a:t> et forte performance de lecture</a:t>
                      </a:r>
                    </a:p>
                    <a:p>
                      <a:pPr marL="285750" indent="-285750" algn="l">
                        <a:buFont typeface="Arial" panose="020B0604020202020204" pitchFamily="34" charset="0"/>
                        <a:buChar char="•"/>
                      </a:pPr>
                      <a:r>
                        <a:rPr lang="fr-FR" dirty="0" err="1" smtClean="0"/>
                        <a:t>Shemaless</a:t>
                      </a:r>
                      <a:endParaRPr lang="fr-FR" dirty="0" smtClean="0"/>
                    </a:p>
                    <a:p>
                      <a:pPr marL="285750" indent="-285750" algn="l">
                        <a:buFont typeface="Arial" panose="020B0604020202020204" pitchFamily="34" charset="0"/>
                        <a:buChar char="•"/>
                      </a:pPr>
                      <a:endParaRPr lang="fr-FR" dirty="0" smtClean="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0" i="0" kern="1200" dirty="0" smtClean="0">
                          <a:solidFill>
                            <a:schemeClr val="dk1"/>
                          </a:solidFill>
                          <a:effectLst/>
                          <a:latin typeface="+mn-lt"/>
                          <a:ea typeface="+mn-ea"/>
                          <a:cs typeface="+mn-cs"/>
                        </a:rPr>
                        <a:t>Mise en œuvre d’un environnement fortement transactionnel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0" i="0" kern="1200" dirty="0" smtClean="0">
                          <a:solidFill>
                            <a:schemeClr val="dk1"/>
                          </a:solidFill>
                          <a:effectLst/>
                          <a:latin typeface="+mn-lt"/>
                          <a:ea typeface="+mn-ea"/>
                          <a:cs typeface="+mn-cs"/>
                        </a:rPr>
                        <a:t>Pas de langage d’interrogation standardisé</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0" i="0" kern="1200" dirty="0" smtClean="0">
                          <a:solidFill>
                            <a:schemeClr val="dk1"/>
                          </a:solidFill>
                          <a:effectLst/>
                          <a:latin typeface="+mn-lt"/>
                          <a:ea typeface="+mn-ea"/>
                          <a:cs typeface="+mn-cs"/>
                        </a:rPr>
                        <a:t>Requêtes limitées</a:t>
                      </a:r>
                    </a:p>
                    <a:p>
                      <a:pPr marL="285750" indent="-285750" algn="l">
                        <a:buFont typeface="Arial" panose="020B0604020202020204" pitchFamily="34" charset="0"/>
                        <a:buChar char="•"/>
                      </a:pPr>
                      <a:endParaRPr lang="fr-FR" dirty="0"/>
                    </a:p>
                  </a:txBody>
                  <a:tcPr/>
                </a:tc>
                <a:extLst>
                  <a:ext uri="{0D108BD9-81ED-4DB2-BD59-A6C34878D82A}">
                    <a16:rowId xmlns:a16="http://schemas.microsoft.com/office/drawing/2014/main" xmlns="" val="4127056594"/>
                  </a:ext>
                </a:extLst>
              </a:tr>
            </a:tbl>
          </a:graphicData>
        </a:graphic>
      </p:graphicFrame>
    </p:spTree>
    <p:extLst>
      <p:ext uri="{BB962C8B-B14F-4D97-AF65-F5344CB8AC3E}">
        <p14:creationId xmlns:p14="http://schemas.microsoft.com/office/powerpoint/2010/main" val="3050764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3</a:t>
            </a:r>
            <a:endParaRPr lang="fr-FR" dirty="0"/>
          </a:p>
        </p:txBody>
      </p:sp>
      <p:sp>
        <p:nvSpPr>
          <p:cNvPr id="5" name="ZoneTexte 4"/>
          <p:cNvSpPr txBox="1"/>
          <p:nvPr/>
        </p:nvSpPr>
        <p:spPr>
          <a:xfrm>
            <a:off x="466725" y="1057124"/>
            <a:ext cx="8055672" cy="5755422"/>
          </a:xfrm>
          <a:prstGeom prst="rect">
            <a:avLst/>
          </a:prstGeom>
          <a:noFill/>
        </p:spPr>
        <p:txBody>
          <a:bodyPr wrap="square" rtlCol="0">
            <a:spAutoFit/>
          </a:bodyPr>
          <a:lstStyle/>
          <a:p>
            <a:r>
              <a:rPr lang="fr-FR" sz="1600" b="1" dirty="0" smtClean="0">
                <a:solidFill>
                  <a:schemeClr val="accent1"/>
                </a:solidFill>
                <a:latin typeface="Bahnschrift" panose="020B0502040204020203" pitchFamily="34" charset="0"/>
              </a:rPr>
              <a:t>Problématique</a:t>
            </a:r>
          </a:p>
          <a:p>
            <a:endParaRPr lang="fr-FR" sz="1600" b="1" dirty="0" smtClean="0">
              <a:solidFill>
                <a:schemeClr val="accent1"/>
              </a:solidFill>
              <a:latin typeface="Bahnschrift" panose="020B0502040204020203" pitchFamily="34" charset="0"/>
            </a:endParaRPr>
          </a:p>
          <a:p>
            <a:pPr marL="285750" indent="-285750">
              <a:buFont typeface="Arial" panose="020B0604020202020204" pitchFamily="34" charset="0"/>
              <a:buChar char="•"/>
            </a:pPr>
            <a:r>
              <a:rPr lang="fr-FR" sz="1600" dirty="0" smtClean="0">
                <a:solidFill>
                  <a:schemeClr val="bg1"/>
                </a:solidFill>
                <a:latin typeface="Bahnschrift" panose="020B0502040204020203" pitchFamily="34" charset="0"/>
              </a:rPr>
              <a:t>En </a:t>
            </a:r>
            <a:r>
              <a:rPr lang="fr-FR" sz="1600" dirty="0">
                <a:solidFill>
                  <a:schemeClr val="bg1"/>
                </a:solidFill>
                <a:latin typeface="Bahnschrift" panose="020B0502040204020203" pitchFamily="34" charset="0"/>
              </a:rPr>
              <a:t>quelques années, le volume des données brassées par les entreprises a considérablement </a:t>
            </a:r>
            <a:r>
              <a:rPr lang="fr-FR" sz="1600" dirty="0" smtClean="0">
                <a:solidFill>
                  <a:schemeClr val="bg1"/>
                </a:solidFill>
                <a:latin typeface="Bahnschrift" panose="020B0502040204020203" pitchFamily="34" charset="0"/>
              </a:rPr>
              <a:t>augmenté (</a:t>
            </a:r>
            <a:r>
              <a:rPr lang="fr-FR" sz="1600" dirty="0" err="1" smtClean="0">
                <a:solidFill>
                  <a:schemeClr val="bg1"/>
                </a:solidFill>
                <a:latin typeface="Bahnschrift" panose="020B0502040204020203" pitchFamily="34" charset="0"/>
              </a:rPr>
              <a:t>Big</a:t>
            </a:r>
            <a:r>
              <a:rPr lang="fr-FR" sz="1600" dirty="0" smtClean="0">
                <a:solidFill>
                  <a:schemeClr val="bg1"/>
                </a:solidFill>
                <a:latin typeface="Bahnschrift" panose="020B0502040204020203" pitchFamily="34" charset="0"/>
              </a:rPr>
              <a:t> Data).</a:t>
            </a:r>
          </a:p>
          <a:p>
            <a:pPr marL="285750" indent="-285750">
              <a:buFont typeface="Arial" panose="020B0604020202020204" pitchFamily="34" charset="0"/>
              <a:buChar char="•"/>
            </a:pPr>
            <a:r>
              <a:rPr lang="fr-FR" sz="1600" dirty="0" smtClean="0">
                <a:solidFill>
                  <a:schemeClr val="bg1"/>
                </a:solidFill>
                <a:latin typeface="Bahnschrift" panose="020B0502040204020203" pitchFamily="34" charset="0"/>
              </a:rPr>
              <a:t>Des bases de données réparties sur plusieurs centres de données ou sources diverses.</a:t>
            </a:r>
          </a:p>
          <a:p>
            <a:pPr marL="285750" indent="-285750">
              <a:buFont typeface="Arial" panose="020B0604020202020204" pitchFamily="34" charset="0"/>
              <a:buChar char="•"/>
            </a:pPr>
            <a:r>
              <a:rPr lang="fr-FR" sz="1600" dirty="0" smtClean="0">
                <a:solidFill>
                  <a:schemeClr val="bg1"/>
                </a:solidFill>
                <a:latin typeface="Bahnschrift" panose="020B0502040204020203" pitchFamily="34" charset="0"/>
              </a:rPr>
              <a:t>Augmentation du nombre de transactions, une forte demande de </a:t>
            </a:r>
            <a:r>
              <a:rPr lang="fr-FR" sz="1600" dirty="0" err="1" smtClean="0">
                <a:solidFill>
                  <a:schemeClr val="bg1"/>
                </a:solidFill>
                <a:latin typeface="Bahnschrift" panose="020B0502040204020203" pitchFamily="34" charset="0"/>
              </a:rPr>
              <a:t>disponibiité</a:t>
            </a:r>
            <a:r>
              <a:rPr lang="fr-FR" sz="1600" dirty="0" smtClean="0">
                <a:solidFill>
                  <a:schemeClr val="bg1"/>
                </a:solidFill>
                <a:latin typeface="Bahnschrift" panose="020B0502040204020203" pitchFamily="34" charset="0"/>
              </a:rPr>
              <a:t> et de temps de réponse.</a:t>
            </a:r>
          </a:p>
          <a:p>
            <a:pPr marL="285750" indent="-285750">
              <a:buFont typeface="Arial" panose="020B0604020202020204" pitchFamily="34" charset="0"/>
              <a:buChar char="•"/>
            </a:pPr>
            <a:r>
              <a:rPr lang="fr-FR" sz="1600" dirty="0" smtClean="0">
                <a:solidFill>
                  <a:schemeClr val="bg1"/>
                </a:solidFill>
                <a:latin typeface="Bahnschrift" panose="020B0502040204020203" pitchFamily="34" charset="0"/>
              </a:rPr>
              <a:t>Un seul point d’entrée la clé</a:t>
            </a:r>
            <a:endParaRPr lang="fr-FR" sz="1600" dirty="0" smtClean="0">
              <a:solidFill>
                <a:schemeClr val="bg1"/>
              </a:solidFill>
              <a:latin typeface="Bahnschrift" panose="020B0502040204020203" pitchFamily="34" charset="0"/>
            </a:endParaRPr>
          </a:p>
          <a:p>
            <a:endParaRPr lang="fr-FR" sz="1600" dirty="0">
              <a:solidFill>
                <a:schemeClr val="bg1"/>
              </a:solidFill>
              <a:latin typeface="Bahnschrift" panose="020B0502040204020203" pitchFamily="34" charset="0"/>
            </a:endParaRPr>
          </a:p>
          <a:p>
            <a:r>
              <a:rPr lang="fr-FR" sz="1600" dirty="0">
                <a:solidFill>
                  <a:schemeClr val="bg1"/>
                </a:solidFill>
                <a:latin typeface="Bahnschrift" panose="020B0502040204020203" pitchFamily="34" charset="0"/>
              </a:rPr>
              <a:t>C’est pour répondre à ces différentes problématiques que sont nées les bases de données NoSQL (Not </a:t>
            </a:r>
            <a:r>
              <a:rPr lang="fr-FR" sz="1600" dirty="0" err="1">
                <a:solidFill>
                  <a:schemeClr val="bg1"/>
                </a:solidFill>
                <a:latin typeface="Bahnschrift" panose="020B0502040204020203" pitchFamily="34" charset="0"/>
              </a:rPr>
              <a:t>Only</a:t>
            </a:r>
            <a:r>
              <a:rPr lang="fr-FR" sz="1600" dirty="0">
                <a:solidFill>
                  <a:schemeClr val="bg1"/>
                </a:solidFill>
                <a:latin typeface="Bahnschrift" panose="020B0502040204020203" pitchFamily="34" charset="0"/>
              </a:rPr>
              <a:t> SQL), sous l’impulsion de grands acteurs du Web comme Facebook ou Google, qui les avaient développées à l’origine pour leurs besoins propres. </a:t>
            </a:r>
            <a:endParaRPr lang="fr-FR" sz="1600" dirty="0" smtClean="0">
              <a:solidFill>
                <a:schemeClr val="bg1"/>
              </a:solidFill>
              <a:latin typeface="Bahnschrift" panose="020B0502040204020203" pitchFamily="34" charset="0"/>
            </a:endParaRPr>
          </a:p>
          <a:p>
            <a:r>
              <a:rPr lang="fr-FR" sz="1600" dirty="0" smtClean="0">
                <a:solidFill>
                  <a:schemeClr val="bg1"/>
                </a:solidFill>
                <a:latin typeface="Bahnschrift" panose="020B0502040204020203" pitchFamily="34" charset="0"/>
              </a:rPr>
              <a:t>Grâce </a:t>
            </a:r>
            <a:r>
              <a:rPr lang="fr-FR" sz="1600" dirty="0">
                <a:solidFill>
                  <a:schemeClr val="bg1"/>
                </a:solidFill>
                <a:latin typeface="Bahnschrift" panose="020B0502040204020203" pitchFamily="34" charset="0"/>
              </a:rPr>
              <a:t>à leur flexibilité et leur souplesse, ces bases non relationnelles permettent en effet de gérer de gros volumes de données hétérogènes sur un ensemble de serveurs de stockage distribués, avec une capacité de montée en charge très élevée. Elles peuvent aussi fournir des accès de paires clé-valeur en mémoire avec une très grande célérité. </a:t>
            </a:r>
            <a:endParaRPr lang="fr-FR" sz="1600" dirty="0" smtClean="0">
              <a:solidFill>
                <a:schemeClr val="bg1"/>
              </a:solidFill>
              <a:latin typeface="Bahnschrift" panose="020B0502040204020203" pitchFamily="34" charset="0"/>
            </a:endParaRPr>
          </a:p>
          <a:p>
            <a:r>
              <a:rPr lang="fr-FR" sz="1600" dirty="0" smtClean="0">
                <a:solidFill>
                  <a:schemeClr val="bg1"/>
                </a:solidFill>
                <a:latin typeface="Bahnschrift" panose="020B0502040204020203" pitchFamily="34" charset="0"/>
              </a:rPr>
              <a:t>Réservées </a:t>
            </a:r>
            <a:r>
              <a:rPr lang="fr-FR" sz="1600" dirty="0">
                <a:solidFill>
                  <a:schemeClr val="bg1"/>
                </a:solidFill>
                <a:latin typeface="Bahnschrift" panose="020B0502040204020203" pitchFamily="34" charset="0"/>
              </a:rPr>
              <a:t>jusqu’à peu à une minorité, elles tendent aujourd’hui à se poser en complément du modèle relationnel qui dominait le marché depuis plus de 30 ans.</a:t>
            </a:r>
          </a:p>
          <a:p>
            <a:r>
              <a:rPr lang="fr-FR" sz="1600" dirty="0">
                <a:solidFill>
                  <a:schemeClr val="bg1"/>
                </a:solidFill>
                <a:latin typeface="Bahnschrift" panose="020B0502040204020203" pitchFamily="34" charset="0"/>
              </a:rPr>
              <a:t> </a:t>
            </a:r>
          </a:p>
          <a:p>
            <a:endParaRPr lang="fr-FR" sz="1600" dirty="0">
              <a:solidFill>
                <a:schemeClr val="bg1"/>
              </a:solidFill>
            </a:endParaRPr>
          </a:p>
        </p:txBody>
      </p:sp>
    </p:spTree>
    <p:extLst>
      <p:ext uri="{BB962C8B-B14F-4D97-AF65-F5344CB8AC3E}">
        <p14:creationId xmlns:p14="http://schemas.microsoft.com/office/powerpoint/2010/main" val="3515090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30</a:t>
            </a:r>
            <a:endParaRPr lang="fr-FR" dirty="0"/>
          </a:p>
        </p:txBody>
      </p:sp>
    </p:spTree>
    <p:extLst>
      <p:ext uri="{BB962C8B-B14F-4D97-AF65-F5344CB8AC3E}">
        <p14:creationId xmlns:p14="http://schemas.microsoft.com/office/powerpoint/2010/main" val="1772049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2780928"/>
            <a:ext cx="6552728" cy="675926"/>
          </a:xfrm>
        </p:spPr>
        <p:txBody>
          <a:bodyPr/>
          <a:lstStyle/>
          <a:p>
            <a:pPr algn="ctr"/>
            <a:r>
              <a:rPr lang="fr-FR" sz="7200" dirty="0" smtClean="0"/>
              <a:t>Merci de votre attention</a:t>
            </a:r>
            <a:endParaRPr lang="fr-FR" sz="7200" dirty="0"/>
          </a:p>
        </p:txBody>
      </p:sp>
    </p:spTree>
    <p:extLst>
      <p:ext uri="{BB962C8B-B14F-4D97-AF65-F5344CB8AC3E}">
        <p14:creationId xmlns:p14="http://schemas.microsoft.com/office/powerpoint/2010/main" val="521806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6724" y="381198"/>
            <a:ext cx="5185395" cy="675926"/>
          </a:xfrm>
        </p:spPr>
        <p:txBody>
          <a:bodyPr/>
          <a:lstStyle/>
          <a:p>
            <a:r>
              <a:rPr lang="fr-FR" sz="3600" dirty="0" smtClean="0"/>
              <a:t>Le NoSQL, c’est quoi ?</a:t>
            </a:r>
            <a:endParaRPr lang="fr-FR" sz="3600"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4</a:t>
            </a:r>
            <a:endParaRPr lang="fr-FR" dirty="0"/>
          </a:p>
        </p:txBody>
      </p:sp>
      <p:sp>
        <p:nvSpPr>
          <p:cNvPr id="8" name="ZoneTexte 7"/>
          <p:cNvSpPr txBox="1"/>
          <p:nvPr/>
        </p:nvSpPr>
        <p:spPr>
          <a:xfrm>
            <a:off x="466725" y="1700808"/>
            <a:ext cx="7518500" cy="3970318"/>
          </a:xfrm>
          <a:prstGeom prst="rect">
            <a:avLst/>
          </a:prstGeom>
          <a:noFill/>
        </p:spPr>
        <p:txBody>
          <a:bodyPr wrap="square" rtlCol="0">
            <a:spAutoFit/>
          </a:bodyPr>
          <a:lstStyle/>
          <a:p>
            <a:r>
              <a:rPr lang="fr-FR" dirty="0">
                <a:solidFill>
                  <a:schemeClr val="bg1"/>
                </a:solidFill>
              </a:rPr>
              <a:t>En informatique et en bases de données, NoSQL désigne une famille de systèmes de gestion de base de données (SGBD) qui s'écarte du paradigme classique des bases relationnelles. L'explicitation la plus populaire de l'acronyme est Not </a:t>
            </a:r>
            <a:r>
              <a:rPr lang="fr-FR" dirty="0" smtClean="0">
                <a:solidFill>
                  <a:schemeClr val="bg1"/>
                </a:solidFill>
              </a:rPr>
              <a:t>Only </a:t>
            </a:r>
            <a:r>
              <a:rPr lang="fr-FR" dirty="0">
                <a:solidFill>
                  <a:schemeClr val="bg1"/>
                </a:solidFill>
              </a:rPr>
              <a:t>SQL (« pas seulement SQL » en anglais) même si cette interprétation peut être </a:t>
            </a:r>
            <a:r>
              <a:rPr lang="fr-FR" dirty="0" smtClean="0">
                <a:solidFill>
                  <a:schemeClr val="bg1"/>
                </a:solidFill>
              </a:rPr>
              <a:t>discutée.</a:t>
            </a:r>
            <a:endParaRPr lang="fr-FR" dirty="0">
              <a:solidFill>
                <a:schemeClr val="bg1"/>
              </a:solidFill>
            </a:endParaRPr>
          </a:p>
          <a:p>
            <a:endParaRPr lang="fr-FR" dirty="0">
              <a:solidFill>
                <a:schemeClr val="bg1"/>
              </a:solidFill>
            </a:endParaRPr>
          </a:p>
          <a:p>
            <a:pPr marL="285750" indent="-285750">
              <a:buFont typeface="Arial" panose="020B0604020202020204" pitchFamily="34" charset="0"/>
              <a:buChar char="•"/>
            </a:pPr>
            <a:r>
              <a:rPr lang="fr-FR" dirty="0" smtClean="0">
                <a:solidFill>
                  <a:schemeClr val="bg1"/>
                </a:solidFill>
              </a:rPr>
              <a:t>Un SGBD qui n’est pas structuré en tables et dont l’élément de base n’est pas un tuple mais dépend du type de BD NoSQL</a:t>
            </a:r>
            <a:r>
              <a:rPr lang="fr-FR" dirty="0" smtClean="0">
                <a:solidFill>
                  <a:schemeClr val="bg1"/>
                </a:solidFill>
              </a:rPr>
              <a:t>;</a:t>
            </a:r>
          </a:p>
          <a:p>
            <a:pPr marL="285750" indent="-285750">
              <a:buFont typeface="Arial" panose="020B0604020202020204" pitchFamily="34" charset="0"/>
              <a:buChar char="•"/>
            </a:pPr>
            <a:r>
              <a:rPr lang="fr-FR" dirty="0" smtClean="0">
                <a:solidFill>
                  <a:schemeClr val="bg1"/>
                </a:solidFill>
              </a:rPr>
              <a:t>Un langage de requête non uniformisé, propre à chaque BD (souvent au format JSON);</a:t>
            </a:r>
          </a:p>
          <a:p>
            <a:pPr marL="285750" indent="-285750">
              <a:buFont typeface="Arial" panose="020B0604020202020204" pitchFamily="34" charset="0"/>
              <a:buChar char="•"/>
            </a:pPr>
            <a:r>
              <a:rPr lang="fr-FR" dirty="0" smtClean="0">
                <a:solidFill>
                  <a:schemeClr val="bg1"/>
                </a:solidFill>
              </a:rPr>
              <a:t>Une dénormalisation des données où certains enregistrements sont en partie ou entièrement dupliqués;</a:t>
            </a:r>
          </a:p>
          <a:p>
            <a:pPr marL="285750" indent="-285750">
              <a:buFont typeface="Arial" panose="020B0604020202020204" pitchFamily="34" charset="0"/>
              <a:buChar char="•"/>
            </a:pPr>
            <a:r>
              <a:rPr lang="fr-FR" dirty="0" smtClean="0">
                <a:solidFill>
                  <a:schemeClr val="bg1"/>
                </a:solidFill>
              </a:rPr>
              <a:t>Type de base de données à choisir en fonction de l’usage souhaité.</a:t>
            </a:r>
            <a:endParaRPr lang="fr-FR" dirty="0" smtClean="0">
              <a:solidFill>
                <a:schemeClr val="bg1"/>
              </a:solidFill>
            </a:endParaRPr>
          </a:p>
          <a:p>
            <a:endParaRPr lang="fr-FR" dirty="0">
              <a:solidFill>
                <a:schemeClr val="bg1"/>
              </a:solidFill>
            </a:endParaRPr>
          </a:p>
        </p:txBody>
      </p:sp>
    </p:spTree>
    <p:extLst>
      <p:ext uri="{BB962C8B-B14F-4D97-AF65-F5344CB8AC3E}">
        <p14:creationId xmlns:p14="http://schemas.microsoft.com/office/powerpoint/2010/main" val="3882913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r>
              <a:rPr lang="fr-FR" sz="3600" dirty="0" smtClean="0"/>
              <a:t>Les familles de NoSQL</a:t>
            </a:r>
            <a:endParaRPr lang="fr-FR" sz="3600"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5</a:t>
            </a:r>
            <a:endParaRPr lang="fr-FR" dirty="0"/>
          </a:p>
        </p:txBody>
      </p:sp>
      <p:sp>
        <p:nvSpPr>
          <p:cNvPr id="3" name="ZoneTexte 2"/>
          <p:cNvSpPr txBox="1"/>
          <p:nvPr/>
        </p:nvSpPr>
        <p:spPr>
          <a:xfrm>
            <a:off x="175625" y="1478263"/>
            <a:ext cx="8960505" cy="830997"/>
          </a:xfrm>
          <a:prstGeom prst="rect">
            <a:avLst/>
          </a:prstGeom>
          <a:noFill/>
        </p:spPr>
        <p:txBody>
          <a:bodyPr wrap="square" rtlCol="0">
            <a:spAutoFit/>
          </a:bodyPr>
          <a:lstStyle/>
          <a:p>
            <a:r>
              <a:rPr lang="fr-FR" sz="1600" dirty="0">
                <a:solidFill>
                  <a:schemeClr val="bg1"/>
                </a:solidFill>
              </a:rPr>
              <a:t>Les besoins de stockage et de </a:t>
            </a:r>
            <a:r>
              <a:rPr lang="fr-FR" sz="1600" dirty="0" smtClean="0">
                <a:solidFill>
                  <a:schemeClr val="bg1"/>
                </a:solidFill>
              </a:rPr>
              <a:t>manipulation, </a:t>
            </a:r>
            <a:r>
              <a:rPr lang="fr-FR" sz="1600" dirty="0">
                <a:solidFill>
                  <a:schemeClr val="bg1"/>
                </a:solidFill>
              </a:rPr>
              <a:t>dans le cadre d'une base de </a:t>
            </a:r>
            <a:r>
              <a:rPr lang="fr-FR" sz="1600" dirty="0" smtClean="0">
                <a:solidFill>
                  <a:schemeClr val="bg1"/>
                </a:solidFill>
              </a:rPr>
              <a:t>données, </a:t>
            </a:r>
            <a:r>
              <a:rPr lang="fr-FR" sz="1600" dirty="0">
                <a:solidFill>
                  <a:schemeClr val="bg1"/>
                </a:solidFill>
              </a:rPr>
              <a:t>sont variables et dépendent principalement de l'application que vous souhaitez intégrer. Pour cela, différentes familles de bases NoSQL existent : </a:t>
            </a:r>
            <a:r>
              <a:rPr lang="fr-FR" sz="1600" b="1" dirty="0" smtClean="0">
                <a:solidFill>
                  <a:schemeClr val="bg1"/>
                </a:solidFill>
              </a:rPr>
              <a:t>colonnes, clé-valeur, </a:t>
            </a:r>
            <a:r>
              <a:rPr lang="fr-FR" sz="1600" b="1" dirty="0">
                <a:solidFill>
                  <a:schemeClr val="bg1"/>
                </a:solidFill>
              </a:rPr>
              <a:t>documents, graphes</a:t>
            </a:r>
            <a:r>
              <a:rPr lang="fr-FR" sz="1600" dirty="0">
                <a:solidFill>
                  <a:schemeClr val="bg1"/>
                </a:solidFill>
              </a:rPr>
              <a:t>.</a:t>
            </a:r>
          </a:p>
        </p:txBody>
      </p:sp>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48" y="3308264"/>
            <a:ext cx="7344816" cy="3240359"/>
          </a:xfrm>
          <a:prstGeom prst="rect">
            <a:avLst/>
          </a:prstGeom>
        </p:spPr>
      </p:pic>
      <p:sp>
        <p:nvSpPr>
          <p:cNvPr id="7" name="ZoneTexte 6"/>
          <p:cNvSpPr txBox="1"/>
          <p:nvPr/>
        </p:nvSpPr>
        <p:spPr>
          <a:xfrm>
            <a:off x="175625" y="2309260"/>
            <a:ext cx="8788863" cy="584775"/>
          </a:xfrm>
          <a:prstGeom prst="rect">
            <a:avLst/>
          </a:prstGeom>
          <a:noFill/>
        </p:spPr>
        <p:txBody>
          <a:bodyPr wrap="square" rtlCol="0">
            <a:spAutoFit/>
          </a:bodyPr>
          <a:lstStyle/>
          <a:p>
            <a:r>
              <a:rPr lang="fr-FR" sz="1600" dirty="0" smtClean="0">
                <a:solidFill>
                  <a:schemeClr val="bg1"/>
                </a:solidFill>
              </a:rPr>
              <a:t>Chacune </a:t>
            </a:r>
            <a:r>
              <a:rPr lang="fr-FR" sz="1600" dirty="0">
                <a:solidFill>
                  <a:schemeClr val="bg1"/>
                </a:solidFill>
              </a:rPr>
              <a:t>de ces familles répond à des besoins très spécifiques que nous allons développer par la suite, </a:t>
            </a:r>
            <a:r>
              <a:rPr lang="fr-FR" sz="1600" dirty="0" smtClean="0">
                <a:solidFill>
                  <a:schemeClr val="bg1"/>
                </a:solidFill>
              </a:rPr>
              <a:t>afin de </a:t>
            </a:r>
            <a:r>
              <a:rPr lang="fr-FR" sz="1600" dirty="0">
                <a:solidFill>
                  <a:schemeClr val="bg1"/>
                </a:solidFill>
              </a:rPr>
              <a:t>vous permettre de choisir votre solution </a:t>
            </a:r>
            <a:r>
              <a:rPr lang="fr-FR" sz="1600" dirty="0" smtClean="0">
                <a:solidFill>
                  <a:schemeClr val="bg1"/>
                </a:solidFill>
              </a:rPr>
              <a:t>NoSQL</a:t>
            </a:r>
            <a:r>
              <a:rPr lang="fr-FR" sz="1600" dirty="0">
                <a:solidFill>
                  <a:schemeClr val="bg1"/>
                </a:solidFill>
              </a:rPr>
              <a:t>.</a:t>
            </a:r>
          </a:p>
        </p:txBody>
      </p:sp>
    </p:spTree>
    <p:extLst>
      <p:ext uri="{BB962C8B-B14F-4D97-AF65-F5344CB8AC3E}">
        <p14:creationId xmlns:p14="http://schemas.microsoft.com/office/powerpoint/2010/main" val="328565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a:t>6</a:t>
            </a:r>
          </a:p>
        </p:txBody>
      </p:sp>
      <p:sp>
        <p:nvSpPr>
          <p:cNvPr id="3" name="ZoneTexte 2"/>
          <p:cNvSpPr txBox="1"/>
          <p:nvPr/>
        </p:nvSpPr>
        <p:spPr>
          <a:xfrm>
            <a:off x="323528" y="1484784"/>
            <a:ext cx="2143536"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Colonnes</a:t>
            </a:r>
            <a:endParaRPr lang="fr-FR" sz="2800" b="1" dirty="0">
              <a:solidFill>
                <a:schemeClr val="accent1"/>
              </a:solidFill>
            </a:endParaRPr>
          </a:p>
        </p:txBody>
      </p:sp>
      <p:sp>
        <p:nvSpPr>
          <p:cNvPr id="23" name="ZoneTexte 22"/>
          <p:cNvSpPr txBox="1"/>
          <p:nvPr/>
        </p:nvSpPr>
        <p:spPr>
          <a:xfrm>
            <a:off x="323528" y="2132856"/>
            <a:ext cx="7776864" cy="1323439"/>
          </a:xfrm>
          <a:prstGeom prst="rect">
            <a:avLst/>
          </a:prstGeom>
          <a:noFill/>
        </p:spPr>
        <p:txBody>
          <a:bodyPr wrap="square" rtlCol="0">
            <a:spAutoFit/>
          </a:bodyPr>
          <a:lstStyle/>
          <a:p>
            <a:r>
              <a:rPr lang="fr-FR" sz="1600" dirty="0" smtClean="0">
                <a:solidFill>
                  <a:schemeClr val="bg1"/>
                </a:solidFill>
              </a:rPr>
              <a:t>Dans la plupart des cas, </a:t>
            </a:r>
            <a:r>
              <a:rPr lang="fr-FR" sz="1600" dirty="0">
                <a:solidFill>
                  <a:schemeClr val="bg1"/>
                </a:solidFill>
              </a:rPr>
              <a:t>les données sont représentées en ligne, représentant l'ensemble des attributs. Le stockage orienté colonne change ce paradigme en se focalisant sur chaque attribut et en les distribuant. Il est alors possible de focaliser les requêtes sur une ou plusieurs colonnes, sans avoir à traiter les informations inutiles (les autres colonnes).</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146"/>
            <a:ext cx="9144000" cy="3088213"/>
          </a:xfrm>
          <a:prstGeom prst="rect">
            <a:avLst/>
          </a:prstGeom>
        </p:spPr>
      </p:pic>
    </p:spTree>
    <p:extLst>
      <p:ext uri="{BB962C8B-B14F-4D97-AF65-F5344CB8AC3E}">
        <p14:creationId xmlns:p14="http://schemas.microsoft.com/office/powerpoint/2010/main" val="2000845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96" y="2852936"/>
            <a:ext cx="2067779" cy="3240360"/>
          </a:xfrm>
          <a:prstGeom prst="rect">
            <a:avLst/>
          </a:prstGeom>
        </p:spPr>
      </p:pic>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a:t>7</a:t>
            </a:r>
          </a:p>
        </p:txBody>
      </p:sp>
      <p:sp>
        <p:nvSpPr>
          <p:cNvPr id="3" name="ZoneTexte 2"/>
          <p:cNvSpPr txBox="1"/>
          <p:nvPr/>
        </p:nvSpPr>
        <p:spPr>
          <a:xfrm>
            <a:off x="322274" y="1891858"/>
            <a:ext cx="3361818"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Colonnes (Suite)</a:t>
            </a:r>
            <a:endParaRPr lang="fr-FR" sz="2800" b="1" dirty="0">
              <a:solidFill>
                <a:schemeClr val="accent1"/>
              </a:solidFill>
            </a:endParaRPr>
          </a:p>
        </p:txBody>
      </p:sp>
      <p:sp>
        <p:nvSpPr>
          <p:cNvPr id="9" name="Flèche vers le bas 8"/>
          <p:cNvSpPr/>
          <p:nvPr/>
        </p:nvSpPr>
        <p:spPr>
          <a:xfrm rot="16200000">
            <a:off x="3242914" y="239085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lèche vers le bas 10"/>
          <p:cNvSpPr/>
          <p:nvPr/>
        </p:nvSpPr>
        <p:spPr>
          <a:xfrm rot="16200000">
            <a:off x="3242915" y="308897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e bas 11"/>
          <p:cNvSpPr/>
          <p:nvPr/>
        </p:nvSpPr>
        <p:spPr>
          <a:xfrm rot="16200000">
            <a:off x="3260075" y="3787090"/>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3260076" y="4485208"/>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613108" y="3205027"/>
            <a:ext cx="1311578" cy="400110"/>
          </a:xfrm>
          <a:prstGeom prst="rect">
            <a:avLst/>
          </a:prstGeom>
          <a:noFill/>
        </p:spPr>
        <p:txBody>
          <a:bodyPr wrap="none" rtlCol="0">
            <a:spAutoFit/>
          </a:bodyPr>
          <a:lstStyle/>
          <a:p>
            <a:r>
              <a:rPr lang="fr-FR" sz="2000" b="1" dirty="0" smtClean="0">
                <a:solidFill>
                  <a:schemeClr val="bg1"/>
                </a:solidFill>
              </a:rPr>
              <a:t>colonnes</a:t>
            </a:r>
            <a:endParaRPr lang="fr-FR" sz="2000" b="1" dirty="0">
              <a:solidFill>
                <a:schemeClr val="bg1"/>
              </a:solidFill>
            </a:endParaRPr>
          </a:p>
        </p:txBody>
      </p:sp>
      <p:sp>
        <p:nvSpPr>
          <p:cNvPr id="16" name="ZoneTexte 15"/>
          <p:cNvSpPr txBox="1"/>
          <p:nvPr/>
        </p:nvSpPr>
        <p:spPr>
          <a:xfrm>
            <a:off x="4670817" y="3908213"/>
            <a:ext cx="3687228" cy="400110"/>
          </a:xfrm>
          <a:prstGeom prst="rect">
            <a:avLst/>
          </a:prstGeom>
          <a:noFill/>
        </p:spPr>
        <p:txBody>
          <a:bodyPr wrap="none" rtlCol="0">
            <a:spAutoFit/>
          </a:bodyPr>
          <a:lstStyle/>
          <a:p>
            <a:r>
              <a:rPr lang="fr-FR" sz="2000" b="1" dirty="0" smtClean="0">
                <a:solidFill>
                  <a:schemeClr val="bg1"/>
                </a:solidFill>
              </a:rPr>
              <a:t>Messages, commentaires, …</a:t>
            </a:r>
            <a:endParaRPr lang="fr-FR" sz="2000" b="1" dirty="0">
              <a:solidFill>
                <a:schemeClr val="bg1"/>
              </a:solidFill>
            </a:endParaRPr>
          </a:p>
        </p:txBody>
      </p:sp>
      <p:sp>
        <p:nvSpPr>
          <p:cNvPr id="17" name="ZoneTexte 16"/>
          <p:cNvSpPr txBox="1"/>
          <p:nvPr/>
        </p:nvSpPr>
        <p:spPr>
          <a:xfrm>
            <a:off x="2607331" y="3256261"/>
            <a:ext cx="1499128" cy="307777"/>
          </a:xfrm>
          <a:prstGeom prst="rect">
            <a:avLst/>
          </a:prstGeom>
          <a:noFill/>
        </p:spPr>
        <p:txBody>
          <a:bodyPr wrap="none" rtlCol="0">
            <a:spAutoFit/>
          </a:bodyPr>
          <a:lstStyle/>
          <a:p>
            <a:r>
              <a:rPr lang="fr-FR" sz="1400" b="1" dirty="0" smtClean="0"/>
              <a:t>Enregistrement</a:t>
            </a:r>
            <a:endParaRPr lang="fr-FR" sz="1400" b="1" dirty="0"/>
          </a:p>
        </p:txBody>
      </p:sp>
      <p:sp>
        <p:nvSpPr>
          <p:cNvPr id="18" name="ZoneTexte 17"/>
          <p:cNvSpPr txBox="1"/>
          <p:nvPr/>
        </p:nvSpPr>
        <p:spPr>
          <a:xfrm>
            <a:off x="2894228" y="3940905"/>
            <a:ext cx="1157689" cy="307777"/>
          </a:xfrm>
          <a:prstGeom prst="rect">
            <a:avLst/>
          </a:prstGeom>
          <a:noFill/>
        </p:spPr>
        <p:txBody>
          <a:bodyPr wrap="none" rtlCol="0">
            <a:spAutoFit/>
          </a:bodyPr>
          <a:lstStyle/>
          <a:p>
            <a:r>
              <a:rPr lang="fr-FR" sz="1400" b="1" dirty="0" smtClean="0"/>
              <a:t>Application</a:t>
            </a:r>
            <a:endParaRPr lang="fr-FR" sz="1400" b="1" dirty="0"/>
          </a:p>
        </p:txBody>
      </p:sp>
      <p:sp>
        <p:nvSpPr>
          <p:cNvPr id="19" name="ZoneTexte 18"/>
          <p:cNvSpPr txBox="1"/>
          <p:nvPr/>
        </p:nvSpPr>
        <p:spPr>
          <a:xfrm>
            <a:off x="2894228" y="4652498"/>
            <a:ext cx="1082091" cy="307777"/>
          </a:xfrm>
          <a:prstGeom prst="rect">
            <a:avLst/>
          </a:prstGeom>
          <a:noFill/>
        </p:spPr>
        <p:txBody>
          <a:bodyPr wrap="none" rtlCol="0">
            <a:spAutoFit/>
          </a:bodyPr>
          <a:lstStyle/>
          <a:p>
            <a:r>
              <a:rPr lang="fr-FR" sz="1400" b="1" dirty="0" smtClean="0"/>
              <a:t>Avantages</a:t>
            </a:r>
            <a:endParaRPr lang="fr-FR" sz="1400" b="1" dirty="0"/>
          </a:p>
        </p:txBody>
      </p:sp>
      <p:sp>
        <p:nvSpPr>
          <p:cNvPr id="20" name="ZoneTexte 19"/>
          <p:cNvSpPr txBox="1"/>
          <p:nvPr/>
        </p:nvSpPr>
        <p:spPr>
          <a:xfrm>
            <a:off x="2721143" y="5350616"/>
            <a:ext cx="1385316" cy="307777"/>
          </a:xfrm>
          <a:prstGeom prst="rect">
            <a:avLst/>
          </a:prstGeom>
          <a:noFill/>
        </p:spPr>
        <p:txBody>
          <a:bodyPr wrap="none" rtlCol="0">
            <a:spAutoFit/>
          </a:bodyPr>
          <a:lstStyle/>
          <a:p>
            <a:r>
              <a:rPr lang="fr-FR" sz="1400" b="1" dirty="0" smtClean="0"/>
              <a:t>Inconvénients</a:t>
            </a:r>
            <a:endParaRPr lang="fr-FR" sz="1400" b="1" dirty="0"/>
          </a:p>
        </p:txBody>
      </p:sp>
      <p:sp>
        <p:nvSpPr>
          <p:cNvPr id="21" name="ZoneTexte 20"/>
          <p:cNvSpPr txBox="1"/>
          <p:nvPr/>
        </p:nvSpPr>
        <p:spPr>
          <a:xfrm>
            <a:off x="4620573" y="4470882"/>
            <a:ext cx="4473183" cy="707886"/>
          </a:xfrm>
          <a:prstGeom prst="rect">
            <a:avLst/>
          </a:prstGeom>
          <a:noFill/>
        </p:spPr>
        <p:txBody>
          <a:bodyPr wrap="square" rtlCol="0">
            <a:spAutoFit/>
          </a:bodyPr>
          <a:lstStyle/>
          <a:p>
            <a:r>
              <a:rPr lang="fr-FR" sz="2000" b="1" dirty="0">
                <a:solidFill>
                  <a:schemeClr val="bg1"/>
                </a:solidFill>
              </a:rPr>
              <a:t>Fortes compression des données, recherche verticale, indexation</a:t>
            </a:r>
          </a:p>
        </p:txBody>
      </p:sp>
      <p:sp>
        <p:nvSpPr>
          <p:cNvPr id="22" name="ZoneTexte 21"/>
          <p:cNvSpPr txBox="1"/>
          <p:nvPr/>
        </p:nvSpPr>
        <p:spPr>
          <a:xfrm>
            <a:off x="4726068" y="5341327"/>
            <a:ext cx="1994457" cy="400110"/>
          </a:xfrm>
          <a:prstGeom prst="rect">
            <a:avLst/>
          </a:prstGeom>
          <a:noFill/>
        </p:spPr>
        <p:txBody>
          <a:bodyPr wrap="none" rtlCol="0">
            <a:spAutoFit/>
          </a:bodyPr>
          <a:lstStyle/>
          <a:p>
            <a:r>
              <a:rPr lang="fr-FR" sz="2000" b="1" dirty="0" smtClean="0">
                <a:solidFill>
                  <a:schemeClr val="bg1"/>
                </a:solidFill>
              </a:rPr>
              <a:t>MAJ coûteuse</a:t>
            </a:r>
            <a:endParaRPr lang="fr-FR" sz="2000" b="1" dirty="0">
              <a:solidFill>
                <a:schemeClr val="bg1"/>
              </a:solidFill>
            </a:endParaRPr>
          </a:p>
        </p:txBody>
      </p:sp>
    </p:spTree>
    <p:extLst>
      <p:ext uri="{BB962C8B-B14F-4D97-AF65-F5344CB8AC3E}">
        <p14:creationId xmlns:p14="http://schemas.microsoft.com/office/powerpoint/2010/main" val="3679213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8</a:t>
            </a:r>
            <a:endParaRPr lang="fr-FR" dirty="0"/>
          </a:p>
        </p:txBody>
      </p:sp>
      <p:sp>
        <p:nvSpPr>
          <p:cNvPr id="3" name="ZoneTexte 2"/>
          <p:cNvSpPr txBox="1"/>
          <p:nvPr/>
        </p:nvSpPr>
        <p:spPr>
          <a:xfrm>
            <a:off x="104033" y="1899272"/>
            <a:ext cx="4443845"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Colonnes :(Cassandra)</a:t>
            </a:r>
            <a:endParaRPr lang="fr-FR" sz="2800" b="1" dirty="0">
              <a:solidFill>
                <a:schemeClr val="accent1"/>
              </a:solidFill>
            </a:endParaRPr>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142" y="2996952"/>
            <a:ext cx="2655681" cy="2022014"/>
          </a:xfrm>
          <a:prstGeom prst="rect">
            <a:avLst/>
          </a:prstGeom>
        </p:spPr>
      </p:pic>
      <p:sp>
        <p:nvSpPr>
          <p:cNvPr id="6" name="ZoneTexte 5"/>
          <p:cNvSpPr txBox="1"/>
          <p:nvPr/>
        </p:nvSpPr>
        <p:spPr>
          <a:xfrm>
            <a:off x="3419872" y="2969366"/>
            <a:ext cx="5148064" cy="2554545"/>
          </a:xfrm>
          <a:prstGeom prst="rect">
            <a:avLst/>
          </a:prstGeom>
          <a:noFill/>
        </p:spPr>
        <p:txBody>
          <a:bodyPr wrap="square" rtlCol="0">
            <a:spAutoFit/>
          </a:bodyPr>
          <a:lstStyle/>
          <a:p>
            <a:r>
              <a:rPr lang="fr-FR" sz="2000" dirty="0">
                <a:solidFill>
                  <a:schemeClr val="bg1"/>
                </a:solidFill>
              </a:rPr>
              <a:t>Cassandra est un moteur de base de données développé à l'origine par Facebook par </a:t>
            </a:r>
            <a:r>
              <a:rPr lang="fr-FR" sz="2000" dirty="0" err="1" smtClean="0">
                <a:solidFill>
                  <a:schemeClr val="bg1"/>
                </a:solidFill>
              </a:rPr>
              <a:t>Avinash</a:t>
            </a:r>
            <a:r>
              <a:rPr lang="fr-FR" sz="2000" dirty="0">
                <a:solidFill>
                  <a:schemeClr val="bg1"/>
                </a:solidFill>
              </a:rPr>
              <a:t> </a:t>
            </a:r>
            <a:r>
              <a:rPr lang="fr-FR" sz="2000" dirty="0" err="1" smtClean="0">
                <a:solidFill>
                  <a:schemeClr val="bg1"/>
                </a:solidFill>
              </a:rPr>
              <a:t>Lakshman</a:t>
            </a:r>
            <a:r>
              <a:rPr lang="fr-FR" sz="2000" dirty="0">
                <a:solidFill>
                  <a:schemeClr val="bg1"/>
                </a:solidFill>
              </a:rPr>
              <a:t>, l'un des développeurs de Dynamo d'Amazon, </a:t>
            </a:r>
            <a:r>
              <a:rPr lang="fr-FR" sz="2000" dirty="0" smtClean="0">
                <a:solidFill>
                  <a:schemeClr val="bg1"/>
                </a:solidFill>
              </a:rPr>
              <a:t>passé </a:t>
            </a:r>
            <a:r>
              <a:rPr lang="fr-FR" sz="2000" dirty="0">
                <a:solidFill>
                  <a:schemeClr val="bg1"/>
                </a:solidFill>
              </a:rPr>
              <a:t>depuis chez </a:t>
            </a:r>
            <a:r>
              <a:rPr lang="fr-FR" sz="2000" dirty="0" smtClean="0">
                <a:solidFill>
                  <a:schemeClr val="bg1"/>
                </a:solidFill>
              </a:rPr>
              <a:t>Facebook</a:t>
            </a:r>
            <a:r>
              <a:rPr lang="fr-FR" sz="2000" dirty="0">
                <a:solidFill>
                  <a:schemeClr val="bg1"/>
                </a:solidFill>
              </a:rPr>
              <a:t>, et </a:t>
            </a:r>
            <a:r>
              <a:rPr lang="fr-FR" sz="2000" dirty="0" err="1" smtClean="0">
                <a:solidFill>
                  <a:schemeClr val="bg1"/>
                </a:solidFill>
              </a:rPr>
              <a:t>Prashant</a:t>
            </a:r>
            <a:r>
              <a:rPr lang="fr-FR" sz="2000" dirty="0">
                <a:solidFill>
                  <a:schemeClr val="bg1"/>
                </a:solidFill>
              </a:rPr>
              <a:t> </a:t>
            </a:r>
            <a:r>
              <a:rPr lang="fr-FR" sz="2000" dirty="0" smtClean="0">
                <a:solidFill>
                  <a:schemeClr val="bg1"/>
                </a:solidFill>
              </a:rPr>
              <a:t>Malik</a:t>
            </a:r>
            <a:r>
              <a:rPr lang="fr-FR" sz="2000" dirty="0">
                <a:solidFill>
                  <a:schemeClr val="bg1"/>
                </a:solidFill>
              </a:rPr>
              <a:t>. Le code en a été libéré en 2008</a:t>
            </a:r>
            <a:r>
              <a:rPr lang="fr-FR" sz="2000" dirty="0" smtClean="0">
                <a:solidFill>
                  <a:schemeClr val="bg1"/>
                </a:solidFill>
              </a:rPr>
              <a:t>.</a:t>
            </a:r>
          </a:p>
          <a:p>
            <a:r>
              <a:rPr lang="fr-FR" sz="2000" dirty="0">
                <a:solidFill>
                  <a:schemeClr val="bg1"/>
                </a:solidFill>
              </a:rPr>
              <a:t>S</a:t>
            </a:r>
            <a:r>
              <a:rPr lang="fr-FR" sz="2000" dirty="0" smtClean="0">
                <a:solidFill>
                  <a:schemeClr val="bg1"/>
                </a:solidFill>
              </a:rPr>
              <a:t>es fonctionnalités sont </a:t>
            </a:r>
            <a:r>
              <a:rPr lang="fr-FR" sz="2000" dirty="0">
                <a:solidFill>
                  <a:schemeClr val="bg1"/>
                </a:solidFill>
              </a:rPr>
              <a:t>assez complètes et son architecture est intéressante.</a:t>
            </a:r>
            <a:endParaRPr lang="fr-FR" sz="2400" dirty="0">
              <a:solidFill>
                <a:schemeClr val="bg1"/>
              </a:solidFill>
            </a:endParaRPr>
          </a:p>
        </p:txBody>
      </p:sp>
    </p:spTree>
    <p:extLst>
      <p:ext uri="{BB962C8B-B14F-4D97-AF65-F5344CB8AC3E}">
        <p14:creationId xmlns:p14="http://schemas.microsoft.com/office/powerpoint/2010/main" val="1314972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Quand utiliser </a:t>
            </a:r>
            <a:r>
              <a:rPr lang="fr-FR" dirty="0"/>
              <a:t>C</a:t>
            </a:r>
            <a:r>
              <a:rPr lang="fr-FR" dirty="0" smtClean="0"/>
              <a:t>assandra?</a:t>
            </a:r>
            <a:endParaRPr lang="fr-FR" dirty="0"/>
          </a:p>
        </p:txBody>
      </p:sp>
      <p:pic>
        <p:nvPicPr>
          <p:cNvPr id="8" name="Espace réservé du contenu 11">
            <a:extLst>
              <a:ext uri="{FF2B5EF4-FFF2-40B4-BE49-F238E27FC236}">
                <a16:creationId xmlns:a16="http://schemas.microsoft.com/office/drawing/2014/main" xmlns="" id="{9CBA36BC-6024-457B-B587-EC96212815DD}"/>
              </a:ext>
            </a:extLst>
          </p:cNvPr>
          <p:cNvPicPr>
            <a:picLocks noGrp="1" noChangeAspect="1"/>
          </p:cNvPicPr>
          <p:nvPr>
            <p:ph idx="1"/>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755576" y="2276872"/>
            <a:ext cx="2088232" cy="3240360"/>
          </a:xfrm>
        </p:spPr>
      </p:pic>
      <p:sp>
        <p:nvSpPr>
          <p:cNvPr id="10" name="Rectangle 9"/>
          <p:cNvSpPr/>
          <p:nvPr/>
        </p:nvSpPr>
        <p:spPr>
          <a:xfrm>
            <a:off x="3224156" y="2359184"/>
            <a:ext cx="5596316" cy="3170099"/>
          </a:xfrm>
          <a:prstGeom prst="rect">
            <a:avLst/>
          </a:prstGeom>
        </p:spPr>
        <p:txBody>
          <a:bodyPr wrap="square">
            <a:spAutoFit/>
          </a:bodyPr>
          <a:lstStyle/>
          <a:p>
            <a:r>
              <a:rPr lang="fr-FR" sz="2000" dirty="0">
                <a:solidFill>
                  <a:schemeClr val="bg1"/>
                </a:solidFill>
              </a:rPr>
              <a:t>Cassandra est un choix idéal </a:t>
            </a:r>
            <a:r>
              <a:rPr lang="fr-FR" sz="2000" b="1" dirty="0">
                <a:solidFill>
                  <a:schemeClr val="bg1"/>
                </a:solidFill>
              </a:rPr>
              <a:t>pour les cas d’usage nécessitant une disponibilité ininterrompue</a:t>
            </a:r>
            <a:r>
              <a:rPr lang="fr-FR" sz="2000" dirty="0">
                <a:solidFill>
                  <a:schemeClr val="bg1"/>
                </a:solidFill>
              </a:rPr>
              <a:t>. Cette base de données est également adaptée pour les entreprises travaillant sur des workloads massifs, ou nécessitant l’assurance de pouvoir étendre leurs services de façon flexible à mesure que leurs workloads s’étendent également. L’extensibilité de Cassandra répond à merveille à ce besoin.</a:t>
            </a:r>
          </a:p>
        </p:txBody>
      </p:sp>
      <p:sp>
        <p:nvSpPr>
          <p:cNvPr id="11" name="Espace réservé du pied de page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a:t>9</a:t>
            </a:r>
          </a:p>
        </p:txBody>
      </p:sp>
    </p:spTree>
    <p:extLst>
      <p:ext uri="{BB962C8B-B14F-4D97-AF65-F5344CB8AC3E}">
        <p14:creationId xmlns:p14="http://schemas.microsoft.com/office/powerpoint/2010/main" val="1709666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Office_30677515_TF10167107" id="{00F36CA0-E80E-47D0-9727-F43731F41A43}" vid="{131D4216-C264-47DD-A301-531CE1A9CA0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Rapport sur le statut du projet</Template>
  <TotalTime>856</TotalTime>
  <Words>1609</Words>
  <Application>Microsoft Office PowerPoint</Application>
  <PresentationFormat>Affichage à l'écran (4:3)</PresentationFormat>
  <Paragraphs>244</Paragraphs>
  <Slides>31</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31</vt:i4>
      </vt:variant>
    </vt:vector>
  </HeadingPairs>
  <TitlesOfParts>
    <vt:vector size="40" baseType="lpstr">
      <vt:lpstr>Arial</vt:lpstr>
      <vt:lpstr>Bahnschrift</vt:lpstr>
      <vt:lpstr>Calibri</vt:lpstr>
      <vt:lpstr>Hind</vt:lpstr>
      <vt:lpstr>OpenSansRegular</vt:lpstr>
      <vt:lpstr>Segoe UI</vt:lpstr>
      <vt:lpstr>Wingdings</vt:lpstr>
      <vt:lpstr>Wingdings 2</vt:lpstr>
      <vt:lpstr>Verve</vt:lpstr>
      <vt:lpstr>Les Bases de données NoSQL</vt:lpstr>
      <vt:lpstr>Sommaire</vt:lpstr>
      <vt:lpstr>INTRODUCTION</vt:lpstr>
      <vt:lpstr>Le NoSQL, c’est quoi ?</vt:lpstr>
      <vt:lpstr>Les familles de NoSQL</vt:lpstr>
      <vt:lpstr>Les familles de NoSQL (Suite)</vt:lpstr>
      <vt:lpstr>Les familles de NoSQL (Suite)</vt:lpstr>
      <vt:lpstr>Les familles de NoSQL (Suite)</vt:lpstr>
      <vt:lpstr>Quand utiliser Cassandra?</vt:lpstr>
      <vt:lpstr>Cassandra: Demo</vt:lpstr>
      <vt:lpstr>Les familles de NoSQL (Suite)</vt:lpstr>
      <vt:lpstr>Les familles de NoSQL (Suite)</vt:lpstr>
      <vt:lpstr>Les familles de NoSQL (Suite)</vt:lpstr>
      <vt:lpstr>Quand utiliser Redis?</vt:lpstr>
      <vt:lpstr>Redis: Demo</vt:lpstr>
      <vt:lpstr>Les familles de NoSQL (Suite)</vt:lpstr>
      <vt:lpstr>Les familles de NoSQL (Suite)</vt:lpstr>
      <vt:lpstr>Les familles de NoSQL (Suite)</vt:lpstr>
      <vt:lpstr>Quand utiliser MongoDB?</vt:lpstr>
      <vt:lpstr>MongoDB: Demo</vt:lpstr>
      <vt:lpstr>Les familles de NoSQL (Suite)</vt:lpstr>
      <vt:lpstr>Les familles de NoSQL (Suite)</vt:lpstr>
      <vt:lpstr>Les familles de NoSQL (Suite)</vt:lpstr>
      <vt:lpstr>Quand utiliser Neo4j?</vt:lpstr>
      <vt:lpstr>MongoDB: Demo</vt:lpstr>
      <vt:lpstr>Quelle BDD choisir ?</vt:lpstr>
      <vt:lpstr>Quelle BDD choisir ?</vt:lpstr>
      <vt:lpstr>SQL Vs NoSQL</vt:lpstr>
      <vt:lpstr>SQL Vs NoSQL</vt:lpstr>
      <vt:lpstr>Conclusion</vt:lpstr>
      <vt:lpstr>Merci de votre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de données No SQL</dc:title>
  <dc:creator>Alioune CISSE</dc:creator>
  <cp:lastModifiedBy>Coumbiss</cp:lastModifiedBy>
  <cp:revision>220</cp:revision>
  <dcterms:created xsi:type="dcterms:W3CDTF">2020-12-14T19:27:42Z</dcterms:created>
  <dcterms:modified xsi:type="dcterms:W3CDTF">2020-12-19T00:00:35Z</dcterms:modified>
</cp:coreProperties>
</file>