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rajacsp/toronto-apartment-price?select=Toronto_apartment_rentals_2018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08AF-8917-4E40-9590-7A2CACF10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Toronto Rental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F718-0579-44F0-BB20-F87EE41F2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41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E10D-B489-4D8C-A842-039CF6E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7E55-D76A-4710-9EDF-DC0D18ACC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Overall, model fit was not very strong with a maximum R</a:t>
            </a:r>
            <a:r>
              <a:rPr lang="en-CA" baseline="30000" dirty="0"/>
              <a:t>2</a:t>
            </a:r>
            <a:r>
              <a:rPr lang="en-CA" dirty="0"/>
              <a:t> value of 0.364</a:t>
            </a:r>
          </a:p>
          <a:p>
            <a:r>
              <a:rPr lang="en-CA" dirty="0"/>
              <a:t>The impact of restaurants in the area was opposite of expected (i.e. more restaurants decreased the price)</a:t>
            </a:r>
          </a:p>
          <a:p>
            <a:pPr lvl="1"/>
            <a:r>
              <a:rPr lang="en-CA" dirty="0"/>
              <a:t>There may be a better way to use Foursquare location data to evaluate the impact of nearby amenities on price</a:t>
            </a:r>
          </a:p>
          <a:p>
            <a:r>
              <a:rPr lang="en-CA" dirty="0"/>
              <a:t>The availability of more data may help to refine the model, but it appears that other inputs would be required to explain more of the variability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694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1A11-0F55-49AD-AEED-CABDC660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6330-ED05-4EC2-B8CA-7E379440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Rental prices in Toronto are among the highest in the country</a:t>
            </a:r>
          </a:p>
          <a:p>
            <a:r>
              <a:rPr lang="en-CA" dirty="0"/>
              <a:t>The market is competitive and decisions need to be made quickly</a:t>
            </a:r>
          </a:p>
          <a:p>
            <a:r>
              <a:rPr lang="en-CA" dirty="0"/>
              <a:t>The city is large enough that it can be difficult to estimate an appropriate price for any given property that considers not only the property, but also the neighborhood</a:t>
            </a:r>
          </a:p>
        </p:txBody>
      </p:sp>
    </p:spTree>
    <p:extLst>
      <p:ext uri="{BB962C8B-B14F-4D97-AF65-F5344CB8AC3E}">
        <p14:creationId xmlns:p14="http://schemas.microsoft.com/office/powerpoint/2010/main" val="26526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2D21-868A-4957-B875-D44B0DBB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4338-B061-4842-A374-355658A4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9868"/>
          </a:xfrm>
        </p:spPr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2018 Toronto Rental Data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Foursquare Location Data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 err="1"/>
              <a:t>Geopy</a:t>
            </a:r>
            <a:r>
              <a:rPr lang="en-CA" dirty="0"/>
              <a:t> distances (to determine distance of rental from city centre)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4C8A3-71FF-42F2-8E6A-92A73BF9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035" y="3088328"/>
            <a:ext cx="6534150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4DE09-4217-453B-AFB7-DABADBBBA5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234"/>
          <a:stretch/>
        </p:blipFill>
        <p:spPr>
          <a:xfrm>
            <a:off x="2645664" y="4751096"/>
            <a:ext cx="6534150" cy="92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E157-56A3-496E-877F-96657D58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–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BEFB-5988-4DDF-9EBA-7758CEF1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outliers and include only Toronto data based on postal codes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47E28-EEBE-4D57-B96C-791556A72C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9368" y="3123389"/>
            <a:ext cx="2719450" cy="1868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6415B2-9312-4746-9AD0-AC95DBE48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50"/>
          <a:stretch/>
        </p:blipFill>
        <p:spPr>
          <a:xfrm>
            <a:off x="3631295" y="3123388"/>
            <a:ext cx="2719450" cy="1868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B1915-DFC8-4EE7-B045-44BAE8073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123" y="4542162"/>
            <a:ext cx="2823827" cy="1868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78F78-DF39-4517-B05F-4F46678B8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427" y="4542162"/>
            <a:ext cx="2823827" cy="190427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2F6DA18-468F-42D9-A09D-A126104A623B}"/>
              </a:ext>
            </a:extLst>
          </p:cNvPr>
          <p:cNvSpPr/>
          <p:nvPr/>
        </p:nvSpPr>
        <p:spPr>
          <a:xfrm>
            <a:off x="2956378" y="3768271"/>
            <a:ext cx="877358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C6B0463-D1F7-4B3A-A050-784A1A58C903}"/>
              </a:ext>
            </a:extLst>
          </p:cNvPr>
          <p:cNvSpPr/>
          <p:nvPr/>
        </p:nvSpPr>
        <p:spPr>
          <a:xfrm>
            <a:off x="8351067" y="5207137"/>
            <a:ext cx="877358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36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925D-799F-40EB-A57D-21D33D9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A637-F0F0-4C28-8D72-698940FA8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10 clusters based on location to collect Foursquare data using </a:t>
            </a:r>
            <a:r>
              <a:rPr lang="en-CA" dirty="0" err="1"/>
              <a:t>kmeans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8462A-7D5A-4E8A-8325-183A761175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9454" y="3206538"/>
            <a:ext cx="5333091" cy="33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BCD8-1B0D-4DD6-817D-04CDD527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– </a:t>
            </a:r>
            <a:r>
              <a:rPr lang="en-CA" dirty="0" err="1"/>
              <a:t>FourSquare</a:t>
            </a:r>
            <a:r>
              <a:rPr lang="en-CA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B7A7-720B-4F63-BB32-CE8D92DB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that the higher the number of restaurants among the top 100 venues in a neighborhood, the more desirable and more expensive the area</a:t>
            </a:r>
          </a:p>
          <a:p>
            <a:r>
              <a:rPr lang="en-CA" dirty="0"/>
              <a:t>Extract restaurants from 194 venue categories based on keywords: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7756F-DC1F-4AE6-9219-C8FF6E8DA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t="-29596" r="-1268" b="31993"/>
          <a:stretch/>
        </p:blipFill>
        <p:spPr>
          <a:xfrm>
            <a:off x="1621000" y="3114861"/>
            <a:ext cx="5153025" cy="3179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9DDCBD-DDB1-4177-8C94-76C0B21EEB77}"/>
              </a:ext>
            </a:extLst>
          </p:cNvPr>
          <p:cNvSpPr/>
          <p:nvPr/>
        </p:nvSpPr>
        <p:spPr>
          <a:xfrm>
            <a:off x="2851677" y="4519603"/>
            <a:ext cx="784771" cy="115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FE4AB-B711-419C-A690-F811623874F7}"/>
              </a:ext>
            </a:extLst>
          </p:cNvPr>
          <p:cNvSpPr/>
          <p:nvPr/>
        </p:nvSpPr>
        <p:spPr>
          <a:xfrm>
            <a:off x="3862495" y="5343808"/>
            <a:ext cx="417767" cy="115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4F441B-15DE-47A8-B6A1-1090EBE2B8F8}"/>
              </a:ext>
            </a:extLst>
          </p:cNvPr>
          <p:cNvSpPr/>
          <p:nvPr/>
        </p:nvSpPr>
        <p:spPr>
          <a:xfrm>
            <a:off x="5382386" y="5343808"/>
            <a:ext cx="1058469" cy="1152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D93D31-4FC4-4138-AB69-A6B8F9107AA9}"/>
              </a:ext>
            </a:extLst>
          </p:cNvPr>
          <p:cNvSpPr/>
          <p:nvPr/>
        </p:nvSpPr>
        <p:spPr>
          <a:xfrm>
            <a:off x="7051407" y="4704588"/>
            <a:ext cx="877358" cy="578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F3AAFB-201B-4914-BE20-C20FDA914063}"/>
              </a:ext>
            </a:extLst>
          </p:cNvPr>
          <p:cNvSpPr txBox="1">
            <a:spLocks/>
          </p:cNvSpPr>
          <p:nvPr/>
        </p:nvSpPr>
        <p:spPr>
          <a:xfrm>
            <a:off x="8581166" y="4189035"/>
            <a:ext cx="3011057" cy="210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“Restaurant”</a:t>
            </a:r>
          </a:p>
          <a:p>
            <a:r>
              <a:rPr lang="en-CA" dirty="0"/>
              <a:t>“Joint”</a:t>
            </a:r>
          </a:p>
          <a:p>
            <a:r>
              <a:rPr lang="en-CA" dirty="0"/>
              <a:t>“Place”</a:t>
            </a:r>
          </a:p>
          <a:p>
            <a:r>
              <a:rPr lang="en-CA" dirty="0"/>
              <a:t>“Coffee Shop”</a:t>
            </a:r>
          </a:p>
          <a:p>
            <a:r>
              <a:rPr lang="en-CA" dirty="0"/>
              <a:t>“Breakfast Spot”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B0F409A-3886-41F5-85F6-1DDEB2DC8FBF}"/>
              </a:ext>
            </a:extLst>
          </p:cNvPr>
          <p:cNvSpPr/>
          <p:nvPr/>
        </p:nvSpPr>
        <p:spPr>
          <a:xfrm>
            <a:off x="8229600" y="4086808"/>
            <a:ext cx="391886" cy="2304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FB37200-007E-4165-A6F9-6B072AC62F5B}"/>
              </a:ext>
            </a:extLst>
          </p:cNvPr>
          <p:cNvSpPr/>
          <p:nvPr/>
        </p:nvSpPr>
        <p:spPr>
          <a:xfrm flipH="1">
            <a:off x="10434610" y="4086808"/>
            <a:ext cx="391886" cy="2304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98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C8D6-41BD-4ADF-A323-00750145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Methodology – Model Development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4B7CD8-D15B-4908-878F-B89098184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114628"/>
              </p:ext>
            </p:extLst>
          </p:nvPr>
        </p:nvGraphicFramePr>
        <p:xfrm>
          <a:off x="2422150" y="4726910"/>
          <a:ext cx="6442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520">
                  <a:extLst>
                    <a:ext uri="{9D8B030D-6E8A-4147-A177-3AD203B41FA5}">
                      <a16:colId xmlns:a16="http://schemas.microsoft.com/office/drawing/2014/main" val="3914496359"/>
                    </a:ext>
                  </a:extLst>
                </a:gridCol>
                <a:gridCol w="1288520">
                  <a:extLst>
                    <a:ext uri="{9D8B030D-6E8A-4147-A177-3AD203B41FA5}">
                      <a16:colId xmlns:a16="http://schemas.microsoft.com/office/drawing/2014/main" val="2239061525"/>
                    </a:ext>
                  </a:extLst>
                </a:gridCol>
                <a:gridCol w="1288520">
                  <a:extLst>
                    <a:ext uri="{9D8B030D-6E8A-4147-A177-3AD203B41FA5}">
                      <a16:colId xmlns:a16="http://schemas.microsoft.com/office/drawing/2014/main" val="2548507463"/>
                    </a:ext>
                  </a:extLst>
                </a:gridCol>
                <a:gridCol w="1288520">
                  <a:extLst>
                    <a:ext uri="{9D8B030D-6E8A-4147-A177-3AD203B41FA5}">
                      <a16:colId xmlns:a16="http://schemas.microsoft.com/office/drawing/2014/main" val="1471491913"/>
                    </a:ext>
                  </a:extLst>
                </a:gridCol>
                <a:gridCol w="1288520">
                  <a:extLst>
                    <a:ext uri="{9D8B030D-6E8A-4147-A177-3AD203B41FA5}">
                      <a16:colId xmlns:a16="http://schemas.microsoft.com/office/drawing/2014/main" val="2596560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6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#  of 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 of 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Existence of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 of Restaurants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Distance to Centre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7576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2D92A7-6EAE-4D65-A00E-3ADF872B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904157"/>
              </p:ext>
            </p:extLst>
          </p:nvPr>
        </p:nvGraphicFramePr>
        <p:xfrm>
          <a:off x="8971817" y="4726910"/>
          <a:ext cx="989047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9047">
                  <a:extLst>
                    <a:ext uri="{9D8B030D-6E8A-4147-A177-3AD203B41FA5}">
                      <a16:colId xmlns:a16="http://schemas.microsoft.com/office/drawing/2014/main" val="3200510072"/>
                    </a:ext>
                  </a:extLst>
                </a:gridCol>
              </a:tblGrid>
              <a:tr h="377010">
                <a:tc>
                  <a:txBody>
                    <a:bodyPr/>
                    <a:lstStyle/>
                    <a:p>
                      <a:r>
                        <a:rPr lang="en-CA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28019"/>
                  </a:ext>
                </a:extLst>
              </a:tr>
              <a:tr h="633910">
                <a:tc>
                  <a:txBody>
                    <a:bodyPr/>
                    <a:lstStyle/>
                    <a:p>
                      <a:r>
                        <a:rPr lang="en-CA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1929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C99AF2-BB5D-48B9-BD49-4D28171C59C3}"/>
              </a:ext>
            </a:extLst>
          </p:cNvPr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Split data into training and testing sets</a:t>
            </a:r>
          </a:p>
          <a:p>
            <a:r>
              <a:rPr lang="en-CA" dirty="0"/>
              <a:t>Using training set to perform multiple linear regression of increasing order polynomials</a:t>
            </a:r>
          </a:p>
          <a:p>
            <a:r>
              <a:rPr lang="en-CA" dirty="0"/>
              <a:t>Choose model based on highest R</a:t>
            </a:r>
            <a:r>
              <a:rPr lang="en-CA" baseline="30000" dirty="0"/>
              <a:t>2</a:t>
            </a:r>
            <a:r>
              <a:rPr lang="en-CA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88977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6595-7B3A-4F60-8B44-C31F0704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DBC9-CC72-4243-A5C0-CC4EB886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/>
                </a:solidFill>
              </a:rPr>
              <a:t>Best model fit was achieved with a first order polynomial and an R</a:t>
            </a:r>
            <a:r>
              <a:rPr lang="en-CA" baseline="30000" dirty="0">
                <a:solidFill>
                  <a:schemeClr val="tx1"/>
                </a:solidFill>
              </a:rPr>
              <a:t>2</a:t>
            </a:r>
            <a:r>
              <a:rPr lang="en-CA" dirty="0">
                <a:solidFill>
                  <a:schemeClr val="tx1"/>
                </a:solidFill>
              </a:rPr>
              <a:t> value of 0.364</a:t>
            </a:r>
            <a:endParaRPr lang="en-CA" baseline="300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CA" sz="20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5E7A4-9B46-40B5-A7D2-4CEF8C144A02}"/>
              </a:ext>
            </a:extLst>
          </p:cNvPr>
          <p:cNvSpPr/>
          <p:nvPr/>
        </p:nvSpPr>
        <p:spPr>
          <a:xfrm>
            <a:off x="1559767" y="4444833"/>
            <a:ext cx="9072465" cy="1135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400" dirty="0"/>
              <a:t>Price = 548(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# of bedrooms</a:t>
            </a:r>
            <a:r>
              <a:rPr lang="en-CA" sz="2400" dirty="0"/>
              <a:t>)  + 492(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# of bathrooms</a:t>
            </a:r>
            <a:r>
              <a:rPr lang="en-CA" sz="2400" dirty="0"/>
              <a:t>) + 367(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existence of den</a:t>
            </a:r>
            <a:r>
              <a:rPr lang="en-CA" sz="2400" dirty="0"/>
              <a:t>) – 13(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# of restaurants</a:t>
            </a:r>
            <a:r>
              <a:rPr lang="en-CA" sz="2400" dirty="0"/>
              <a:t>) – 71(</a:t>
            </a:r>
            <a:r>
              <a:rPr lang="en-CA" sz="2400" dirty="0">
                <a:solidFill>
                  <a:schemeClr val="bg2">
                    <a:lumMod val="50000"/>
                  </a:schemeClr>
                </a:solidFill>
              </a:rPr>
              <a:t>distance to centre</a:t>
            </a:r>
            <a:r>
              <a:rPr lang="en-CA" sz="2400" dirty="0"/>
              <a:t>) + 1497</a:t>
            </a:r>
          </a:p>
        </p:txBody>
      </p:sp>
    </p:spTree>
    <p:extLst>
      <p:ext uri="{BB962C8B-B14F-4D97-AF65-F5344CB8AC3E}">
        <p14:creationId xmlns:p14="http://schemas.microsoft.com/office/powerpoint/2010/main" val="373453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0885-F862-4E06-B05A-63723A3E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1AE1-BF2A-4004-B9CB-E2F49E8A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Testing set distribution of actual versus predicted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A11E1-ADF8-4638-9706-A6BAC38AE2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6657" y="3244282"/>
            <a:ext cx="4958686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562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</TotalTime>
  <Words>363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Toronto Rental Prices</vt:lpstr>
      <vt:lpstr>Problem Statement</vt:lpstr>
      <vt:lpstr>Data</vt:lpstr>
      <vt:lpstr>Methodology – Data Preparation</vt:lpstr>
      <vt:lpstr>Methodology - Clustering</vt:lpstr>
      <vt:lpstr>Methodology – FourSquare Data</vt:lpstr>
      <vt:lpstr>Methodology – Model Development</vt:lpstr>
      <vt:lpstr>Results</vt:lpstr>
      <vt:lpstr>Results</vt:lpstr>
      <vt:lpstr>Discussion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Rental Prices</dc:title>
  <dc:creator>David</dc:creator>
  <cp:lastModifiedBy>David</cp:lastModifiedBy>
  <cp:revision>6</cp:revision>
  <dcterms:created xsi:type="dcterms:W3CDTF">2020-06-26T17:27:45Z</dcterms:created>
  <dcterms:modified xsi:type="dcterms:W3CDTF">2020-06-26T18:10:10Z</dcterms:modified>
</cp:coreProperties>
</file>