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2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75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7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6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9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9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7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3EDB-C1C8-495B-B25F-08253386B698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3B8B-C725-4CC0-BAD3-EE37FDE94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6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Systolic Array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111061529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周子翔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2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為什麼程式碼可以使用</a:t>
            </a:r>
            <a:r>
              <a:rPr lang="en-US" altLang="zh-TW" dirty="0" smtClean="0"/>
              <a:t>Unroll?</a:t>
            </a:r>
          </a:p>
          <a:p>
            <a:r>
              <a:rPr lang="zh-TW" altLang="en-US" dirty="0" smtClean="0"/>
              <a:t>若矩陣大小比</a:t>
            </a:r>
            <a:r>
              <a:rPr lang="en-US" altLang="zh-TW" dirty="0" smtClean="0"/>
              <a:t>Systolic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大，資料怎麼分配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3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Systolic array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Code</a:t>
            </a:r>
          </a:p>
          <a:p>
            <a:pPr lvl="1"/>
            <a:r>
              <a:rPr lang="en-US" altLang="zh-TW" dirty="0" smtClean="0"/>
              <a:t>For-loop</a:t>
            </a:r>
          </a:p>
          <a:p>
            <a:pPr lvl="1"/>
            <a:r>
              <a:rPr lang="en-US" altLang="zh-TW" dirty="0" smtClean="0"/>
              <a:t>Array partition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Question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33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Systolic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Systolic array </a:t>
            </a:r>
            <a:r>
              <a:rPr lang="zh-TW" altLang="en-US" sz="2400" dirty="0" smtClean="0"/>
              <a:t>是一硬體上實現矩陣乘法的一種方式，由 </a:t>
            </a:r>
            <a:r>
              <a:rPr lang="en-US" altLang="zh-TW" sz="2400" dirty="0" smtClean="0"/>
              <a:t>M*N </a:t>
            </a:r>
            <a:r>
              <a:rPr lang="zh-TW" altLang="en-US" sz="2400" dirty="0" smtClean="0"/>
              <a:t>個 </a:t>
            </a:r>
            <a:r>
              <a:rPr lang="en-US" altLang="zh-TW" sz="2400" dirty="0" smtClean="0"/>
              <a:t>PE </a:t>
            </a:r>
            <a:r>
              <a:rPr lang="zh-TW" altLang="en-US" sz="2400" dirty="0" smtClean="0"/>
              <a:t>組成。</a:t>
            </a:r>
          </a:p>
          <a:p>
            <a:r>
              <a:rPr lang="zh-TW" altLang="en-US" sz="2400" dirty="0" smtClean="0"/>
              <a:t>每一個 </a:t>
            </a:r>
            <a:r>
              <a:rPr lang="en-US" altLang="zh-TW" sz="2400" dirty="0" smtClean="0"/>
              <a:t>PE </a:t>
            </a:r>
            <a:r>
              <a:rPr lang="zh-TW" altLang="en-US" sz="2400" dirty="0" smtClean="0"/>
              <a:t>都是由一個乘法器和加法器組成。</a:t>
            </a:r>
            <a:endParaRPr lang="en-US" altLang="zh-TW" sz="2400" dirty="0" smtClean="0"/>
          </a:p>
          <a:p>
            <a:r>
              <a:rPr lang="zh-TW" altLang="en-US" sz="2400" dirty="0"/>
              <a:t>有各種不同的設計方式</a:t>
            </a:r>
            <a:r>
              <a:rPr lang="zh-TW" altLang="en-US" sz="2400" dirty="0" smtClean="0"/>
              <a:t>，下圖僅為此題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的設計架構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19" y="3185933"/>
            <a:ext cx="3081171" cy="29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683" y="1825625"/>
            <a:ext cx="5109910" cy="46635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Systolic Array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 smtClean="0"/>
                  <a:t>將 </a:t>
                </a:r>
                <a:r>
                  <a:rPr lang="en-US" altLang="zh-TW" sz="2400" dirty="0" smtClean="0"/>
                  <a:t>PE </a:t>
                </a:r>
                <a:r>
                  <a:rPr lang="zh-TW" altLang="en-US" sz="2400" dirty="0" smtClean="0"/>
                  <a:t>組成 </a:t>
                </a:r>
                <a:r>
                  <a:rPr lang="en-US" altLang="zh-TW" sz="2400" dirty="0" smtClean="0"/>
                  <a:t>M*N </a:t>
                </a:r>
                <a:r>
                  <a:rPr lang="zh-TW" altLang="en-US" sz="2400" dirty="0" smtClean="0"/>
                  <a:t>的矩陣排列</a:t>
                </a:r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Data</a:t>
                </a:r>
                <a:r>
                  <a:rPr lang="zh-TW" altLang="en-US" sz="2400" dirty="0" smtClean="0"/>
                  <a:t>傳輸方式</a:t>
                </a:r>
                <a:endParaRPr lang="en-US" altLang="zh-TW" sz="24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Systolic Array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清空</a:t>
                </a:r>
                <a:r>
                  <a:rPr lang="en-US" altLang="zh-TW" dirty="0" smtClean="0"/>
                  <a:t>PE(C=0)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TW" alt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TW" altLang="en-US" dirty="0" smtClean="0"/>
                  <a:t>存入</a:t>
                </a:r>
                <a:r>
                  <a:rPr lang="en-US" altLang="zh-TW" dirty="0" smtClean="0"/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TW" altLang="en-US" dirty="0" smtClean="0"/>
                  <a:t>往右移動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TW" altLang="en-US" dirty="0" smtClean="0"/>
                  <a:t>往下移動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57" y="1519453"/>
            <a:ext cx="5089852" cy="49636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186" y="91645"/>
            <a:ext cx="2383359" cy="2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41" y="2299317"/>
            <a:ext cx="6204959" cy="4488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PE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相乘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和原本的</a:t>
                </a:r>
                <a:r>
                  <a:rPr lang="en-US" altLang="zh-TW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TW" alt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相加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TW" altLang="en-US" dirty="0" smtClean="0"/>
                  <a:t>往右與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相乘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往下與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dirty="0" smtClean="0"/>
                  <a:t>相乘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Systolic Array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186" y="91645"/>
            <a:ext cx="2383359" cy="2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68" y="2752077"/>
            <a:ext cx="5820126" cy="41769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Systolic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/>
              <a:t>矩陣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依序往右移。</a:t>
            </a:r>
            <a:endParaRPr lang="en-US" altLang="zh-TW" dirty="0" smtClean="0"/>
          </a:p>
          <a:p>
            <a:r>
              <a:rPr lang="en-US" altLang="zh-TW" dirty="0"/>
              <a:t>B</a:t>
            </a:r>
            <a:r>
              <a:rPr lang="zh-TW" altLang="en-US" dirty="0" smtClean="0"/>
              <a:t>矩陣每一個</a:t>
            </a:r>
            <a:r>
              <a:rPr lang="en-US" altLang="zh-TW" dirty="0" smtClean="0"/>
              <a:t>col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依序往右移。</a:t>
            </a:r>
            <a:endParaRPr lang="en-US" altLang="zh-TW" dirty="0" smtClean="0"/>
          </a:p>
          <a:p>
            <a:r>
              <a:rPr lang="zh-TW" altLang="en-US" dirty="0"/>
              <a:t>每一個相遇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相乘並與先前數值相加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1" y="4235627"/>
            <a:ext cx="511563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k=0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清空</a:t>
            </a:r>
            <a:r>
              <a:rPr lang="en-US" altLang="zh-TW" dirty="0" smtClean="0"/>
              <a:t>last</a:t>
            </a:r>
          </a:p>
          <a:p>
            <a:pPr lvl="1"/>
            <a:r>
              <a:rPr lang="zh-TW" altLang="en-US" dirty="0" smtClean="0"/>
              <a:t>載入</a:t>
            </a:r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zh-TW" altLang="en-US" dirty="0" smtClean="0"/>
              <a:t>部分的運算</a:t>
            </a:r>
            <a:endParaRPr lang="en-US" altLang="zh-TW" dirty="0" smtClean="0"/>
          </a:p>
          <a:p>
            <a:r>
              <a:rPr lang="en-US" altLang="zh-TW" dirty="0" smtClean="0"/>
              <a:t>k=1</a:t>
            </a:r>
          </a:p>
          <a:p>
            <a:pPr lvl="1"/>
            <a:r>
              <a:rPr lang="zh-TW" altLang="en-US" dirty="0" smtClean="0"/>
              <a:t>載入</a:t>
            </a:r>
            <a:r>
              <a:rPr lang="zh-TW" altLang="en-US" b="1" u="sng" dirty="0" smtClean="0">
                <a:solidFill>
                  <a:srgbClr val="FFFF00"/>
                </a:solidFill>
              </a:rPr>
              <a:t>黃色</a:t>
            </a:r>
            <a:r>
              <a:rPr lang="zh-TW" altLang="en-US" dirty="0" smtClean="0"/>
              <a:t>部分的運算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zh-TW" altLang="en-US" dirty="0" smtClean="0"/>
              <a:t>部分相加</a:t>
            </a:r>
            <a:endParaRPr lang="en-US" altLang="zh-TW" dirty="0"/>
          </a:p>
          <a:p>
            <a:r>
              <a:rPr lang="en-US" altLang="zh-TW" dirty="0" smtClean="0"/>
              <a:t>k=2</a:t>
            </a:r>
          </a:p>
          <a:p>
            <a:pPr lvl="1"/>
            <a:r>
              <a:rPr lang="zh-TW" altLang="en-US" dirty="0" smtClean="0"/>
              <a:t>載入</a:t>
            </a:r>
            <a:r>
              <a:rPr lang="zh-TW" altLang="en-US" dirty="0" smtClean="0">
                <a:solidFill>
                  <a:srgbClr val="FFC000"/>
                </a:solidFill>
              </a:rPr>
              <a:t>橘色</a:t>
            </a:r>
            <a:r>
              <a:rPr lang="zh-TW" altLang="en-US" dirty="0" smtClean="0"/>
              <a:t>部分的運算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zh-TW" altLang="en-US" dirty="0" smtClean="0"/>
              <a:t>、</a:t>
            </a:r>
            <a:r>
              <a:rPr lang="zh-TW" altLang="en-US" b="1" u="sng" dirty="0" smtClean="0">
                <a:solidFill>
                  <a:srgbClr val="FFFF00"/>
                </a:solidFill>
              </a:rPr>
              <a:t>黃色</a:t>
            </a:r>
            <a:r>
              <a:rPr lang="zh-TW" altLang="en-US" dirty="0" smtClean="0"/>
              <a:t>部分相加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15" y="1899822"/>
            <a:ext cx="6511487" cy="4685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20" y="232083"/>
            <a:ext cx="3400013" cy="24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/>
              <a:t>A</a:t>
            </a:r>
            <a:r>
              <a:rPr lang="en-US" altLang="zh-TW" dirty="0" smtClean="0"/>
              <a:t>rray </a:t>
            </a:r>
            <a:r>
              <a:rPr lang="zh-TW" altLang="en-US" dirty="0" smtClean="0"/>
              <a:t>區分成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個區塊</a:t>
            </a:r>
            <a:r>
              <a:rPr lang="en-US" altLang="zh-TW" dirty="0" smtClean="0"/>
              <a:t>(factor)</a:t>
            </a:r>
          </a:p>
          <a:p>
            <a:r>
              <a:rPr lang="en-US" altLang="zh-TW" dirty="0" smtClean="0"/>
              <a:t>Type</a:t>
            </a:r>
            <a:r>
              <a:rPr lang="en-US" altLang="zh-TW" dirty="0"/>
              <a:t>(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cyclic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complete)</a:t>
            </a:r>
          </a:p>
          <a:p>
            <a:r>
              <a:rPr lang="en-US" altLang="zh-TW" dirty="0" smtClean="0"/>
              <a:t>dim</a:t>
            </a:r>
            <a:r>
              <a:rPr lang="zh-TW" altLang="en-US" dirty="0" smtClean="0"/>
              <a:t> 根據不同維度區分</a:t>
            </a:r>
            <a:endParaRPr lang="zh-TW" altLang="en-US" dirty="0"/>
          </a:p>
        </p:txBody>
      </p:sp>
      <p:pic>
        <p:nvPicPr>
          <p:cNvPr id="4" name="圖片 3" descr="一張含有 圖表 的圖片&#10;&#10;自動產生的描述"/>
          <p:cNvPicPr/>
          <p:nvPr/>
        </p:nvPicPr>
        <p:blipFill rotWithShape="1">
          <a:blip r:embed="rId2"/>
          <a:srcRect t="12558"/>
          <a:stretch/>
        </p:blipFill>
        <p:spPr>
          <a:xfrm>
            <a:off x="5816628" y="3813413"/>
            <a:ext cx="5856879" cy="2348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409499" y="4078987"/>
                <a:ext cx="4218943" cy="1249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	</a:t>
                </a:r>
                <a:r>
                  <a:rPr lang="en-US" altLang="zh-TW" dirty="0" smtClean="0"/>
                  <a:t>dim = 1		dim=2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99" y="4078987"/>
                <a:ext cx="4218943" cy="1249701"/>
              </a:xfrm>
              <a:prstGeom prst="rect">
                <a:avLst/>
              </a:prstGeom>
              <a:blipFill>
                <a:blip r:embed="rId3"/>
                <a:stretch>
                  <a:fillRect b="-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19922" y="4208016"/>
            <a:ext cx="1544715" cy="2219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9922" y="4467916"/>
            <a:ext cx="1544715" cy="2219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19922" y="4713824"/>
            <a:ext cx="1544715" cy="2219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3446472" y="4398701"/>
            <a:ext cx="974725" cy="33530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3970108" y="4398553"/>
            <a:ext cx="974725" cy="33559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4519058" y="4388209"/>
            <a:ext cx="974725" cy="3562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88" y="1690688"/>
            <a:ext cx="6037989" cy="17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193</Words>
  <Application>Microsoft Office PowerPoint</Application>
  <PresentationFormat>寬螢幕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Systolic Array</vt:lpstr>
      <vt:lpstr>Outline</vt:lpstr>
      <vt:lpstr>Systolic Array</vt:lpstr>
      <vt:lpstr>Systolic Array</vt:lpstr>
      <vt:lpstr>Systolic Array</vt:lpstr>
      <vt:lpstr>Systolic Array</vt:lpstr>
      <vt:lpstr>Systolic Array</vt:lpstr>
      <vt:lpstr>Code</vt:lpstr>
      <vt:lpstr>Array Partition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Array</dc:title>
  <dc:creator>周子翔</dc:creator>
  <cp:lastModifiedBy>周子翔</cp:lastModifiedBy>
  <cp:revision>51</cp:revision>
  <dcterms:created xsi:type="dcterms:W3CDTF">2023-04-10T13:33:20Z</dcterms:created>
  <dcterms:modified xsi:type="dcterms:W3CDTF">2023-04-10T16:15:15Z</dcterms:modified>
</cp:coreProperties>
</file>