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8" r:id="rId2"/>
    <p:sldMasterId id="2147483703" r:id="rId3"/>
  </p:sldMasterIdLst>
  <p:notesMasterIdLst>
    <p:notesMasterId r:id="rId21"/>
  </p:notesMasterIdLst>
  <p:sldIdLst>
    <p:sldId id="297" r:id="rId4"/>
    <p:sldId id="291" r:id="rId5"/>
    <p:sldId id="286" r:id="rId6"/>
    <p:sldId id="287" r:id="rId7"/>
    <p:sldId id="292" r:id="rId8"/>
    <p:sldId id="281" r:id="rId9"/>
    <p:sldId id="282" r:id="rId10"/>
    <p:sldId id="259" r:id="rId11"/>
    <p:sldId id="288" r:id="rId12"/>
    <p:sldId id="261" r:id="rId13"/>
    <p:sldId id="289" r:id="rId14"/>
    <p:sldId id="290" r:id="rId15"/>
    <p:sldId id="263" r:id="rId16"/>
    <p:sldId id="293" r:id="rId17"/>
    <p:sldId id="294" r:id="rId18"/>
    <p:sldId id="29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25"/>
    <p:restoredTop sz="82804"/>
  </p:normalViewPr>
  <p:slideViewPr>
    <p:cSldViewPr snapToGrid="0" snapToObjects="1">
      <p:cViewPr varScale="1">
        <p:scale>
          <a:sx n="75" d="100"/>
          <a:sy n="75" d="100"/>
        </p:scale>
        <p:origin x="7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96D6E-0423-7341-8D17-96BD8A1BF2C0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59CDE-1250-C24F-8C24-90485255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59CDE-1250-C24F-8C24-9048525522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provide</a:t>
            </a:r>
            <a:r>
              <a:rPr lang="en-US" baseline="0" dirty="0"/>
              <a:t> software ecosystem flexibility on extreme-scale supercomputing resources?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83D37-640D-F547-8868-397726CE8F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6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116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Caveat: you are your own helpdesk or support services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5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E59CF4-F91D-442C-8F8F-9A25967A871A}"/>
              </a:ext>
            </a:extLst>
          </p:cNvPr>
          <p:cNvSpPr txBox="1"/>
          <p:nvPr/>
        </p:nvSpPr>
        <p:spPr>
          <a:xfrm>
            <a:off x="190500" y="3103594"/>
            <a:ext cx="351076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Approved for public 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4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5922CA-3E0F-485B-9F76-A1F211BE7C4F}"/>
              </a:ext>
            </a:extLst>
          </p:cNvPr>
          <p:cNvGrpSpPr/>
          <p:nvPr/>
        </p:nvGrpSpPr>
        <p:grpSpPr>
          <a:xfrm>
            <a:off x="314661" y="948037"/>
            <a:ext cx="11877340" cy="5688482"/>
            <a:chOff x="274319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9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2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328861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328861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630290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6302901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5F09E4-91A6-437A-BED4-ED7995D473E7}"/>
                </a:ext>
              </a:extLst>
            </p:cNvPr>
            <p:cNvSpPr/>
            <p:nvPr userDrawn="1"/>
          </p:nvSpPr>
          <p:spPr>
            <a:xfrm>
              <a:off x="9317192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92D3D3-2A2D-4482-B3F5-B0CBCD39D93A}"/>
                </a:ext>
              </a:extLst>
            </p:cNvPr>
            <p:cNvSpPr/>
            <p:nvPr userDrawn="1"/>
          </p:nvSpPr>
          <p:spPr>
            <a:xfrm>
              <a:off x="9317193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047" y="1005840"/>
            <a:ext cx="2861458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046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8337" y="1005840"/>
            <a:ext cx="287480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98337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2680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2268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61" y="384907"/>
            <a:ext cx="1176528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14661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26918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918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187DF1-019D-4B29-80A4-491D910D6F8B}"/>
              </a:ext>
            </a:extLst>
          </p:cNvPr>
          <p:cNvGrpSpPr/>
          <p:nvPr/>
        </p:nvGrpSpPr>
        <p:grpSpPr>
          <a:xfrm>
            <a:off x="304800" y="948037"/>
            <a:ext cx="11887199" cy="5688482"/>
            <a:chOff x="274318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8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19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4309114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4309114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8343909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8343910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774" y="1005840"/>
            <a:ext cx="381142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774" y="1527048"/>
            <a:ext cx="381142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7997" y="1005840"/>
            <a:ext cx="3829206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7997" y="1527048"/>
            <a:ext cx="3829206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0962" y="1005840"/>
            <a:ext cx="381581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70962" y="1527048"/>
            <a:ext cx="381581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051"/>
            <a:ext cx="11752438" cy="401224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0480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Questio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440C9B-5899-407D-BC65-8B8988B0C2A4}"/>
              </a:ext>
            </a:extLst>
          </p:cNvPr>
          <p:cNvGrpSpPr/>
          <p:nvPr/>
        </p:nvGrpSpPr>
        <p:grpSpPr>
          <a:xfrm>
            <a:off x="308368" y="320039"/>
            <a:ext cx="11883633" cy="919959"/>
            <a:chOff x="308368" y="320040"/>
            <a:chExt cx="11883633" cy="5109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1CB721-FBCB-4DC7-9C2A-15C90E984F90}"/>
                </a:ext>
              </a:extLst>
            </p:cNvPr>
            <p:cNvSpPr/>
            <p:nvPr userDrawn="1"/>
          </p:nvSpPr>
          <p:spPr>
            <a:xfrm>
              <a:off x="426721" y="320040"/>
              <a:ext cx="11765280" cy="51090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DDBDFD-39A6-0043-BAD4-065FAFF6A9DA}"/>
                </a:ext>
              </a:extLst>
            </p:cNvPr>
            <p:cNvSpPr/>
            <p:nvPr userDrawn="1"/>
          </p:nvSpPr>
          <p:spPr>
            <a:xfrm>
              <a:off x="308368" y="320040"/>
              <a:ext cx="152400" cy="5109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304800" y="1384275"/>
            <a:ext cx="11887200" cy="5252245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19" y="1467134"/>
            <a:ext cx="11750331" cy="5070826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68" y="320040"/>
            <a:ext cx="11716282" cy="905234"/>
          </a:xfr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M White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39022" y="1228439"/>
            <a:ext cx="7090657" cy="1690255"/>
          </a:xfrm>
        </p:spPr>
        <p:txBody>
          <a:bodyPr anchor="ctr">
            <a:normAutofit/>
          </a:bodyPr>
          <a:lstStyle>
            <a:lvl1pPr algn="l">
              <a:lnSpc>
                <a:spcPts val="3700"/>
              </a:lnSpc>
              <a:defRPr sz="3600" spc="3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4951" y="6459789"/>
            <a:ext cx="7242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65572" y="6340839"/>
            <a:ext cx="2623459" cy="5129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412" y="4605882"/>
            <a:ext cx="6261331" cy="1054141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none" spc="200" baseline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E59CF4-F91D-442C-8F8F-9A25967A871A}"/>
              </a:ext>
            </a:extLst>
          </p:cNvPr>
          <p:cNvSpPr txBox="1"/>
          <p:nvPr/>
        </p:nvSpPr>
        <p:spPr>
          <a:xfrm>
            <a:off x="190500" y="3103594"/>
            <a:ext cx="351076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Approved for public 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30017"/>
            <a:ext cx="11658600" cy="908221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50072"/>
            <a:ext cx="11658600" cy="4610100"/>
          </a:xfrm>
        </p:spPr>
        <p:txBody>
          <a:bodyPr/>
          <a:lstStyle>
            <a:lvl1pPr marL="228600" indent="-228600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tabLst/>
              <a:defRPr sz="1800">
                <a:latin typeface="+mn-lt"/>
                <a:cs typeface="Arial" panose="020B0604020202020204" pitchFamily="34" charset="0"/>
              </a:defRPr>
            </a:lvl2pPr>
            <a:lvl3pPr marL="857250" indent="-171450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1600"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/>
        </p:nvSpPr>
        <p:spPr>
          <a:xfrm>
            <a:off x="0" y="1073594"/>
            <a:ext cx="12191999" cy="4228673"/>
          </a:xfrm>
          <a:custGeom>
            <a:avLst/>
            <a:gdLst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0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1803862 h 4497186"/>
              <a:gd name="connsiteX5" fmla="*/ 0 w 12192000"/>
              <a:gd name="connsiteY5" fmla="*/ 0 h 4497186"/>
              <a:gd name="connsiteX0" fmla="*/ 38100 w 12230100"/>
              <a:gd name="connsiteY0" fmla="*/ 0 h 4497186"/>
              <a:gd name="connsiteX1" fmla="*/ 12230100 w 12230100"/>
              <a:gd name="connsiteY1" fmla="*/ 0 h 4497186"/>
              <a:gd name="connsiteX2" fmla="*/ 12230100 w 12230100"/>
              <a:gd name="connsiteY2" fmla="*/ 4497186 h 4497186"/>
              <a:gd name="connsiteX3" fmla="*/ 38100 w 12230100"/>
              <a:gd name="connsiteY3" fmla="*/ 4497186 h 4497186"/>
              <a:gd name="connsiteX4" fmla="*/ 38100 w 12230100"/>
              <a:gd name="connsiteY4" fmla="*/ 1803862 h 4497186"/>
              <a:gd name="connsiteX5" fmla="*/ 0 w 12230100"/>
              <a:gd name="connsiteY5" fmla="*/ 1575262 h 4497186"/>
              <a:gd name="connsiteX6" fmla="*/ 38100 w 12230100"/>
              <a:gd name="connsiteY6" fmla="*/ 0 h 4497186"/>
              <a:gd name="connsiteX0" fmla="*/ 0 w 12230100"/>
              <a:gd name="connsiteY0" fmla="*/ 1575262 h 4497186"/>
              <a:gd name="connsiteX1" fmla="*/ 38100 w 12230100"/>
              <a:gd name="connsiteY1" fmla="*/ 0 h 4497186"/>
              <a:gd name="connsiteX2" fmla="*/ 12230100 w 12230100"/>
              <a:gd name="connsiteY2" fmla="*/ 0 h 4497186"/>
              <a:gd name="connsiteX3" fmla="*/ 12230100 w 12230100"/>
              <a:gd name="connsiteY3" fmla="*/ 4497186 h 4497186"/>
              <a:gd name="connsiteX4" fmla="*/ 38100 w 12230100"/>
              <a:gd name="connsiteY4" fmla="*/ 4497186 h 4497186"/>
              <a:gd name="connsiteX5" fmla="*/ 38100 w 12230100"/>
              <a:gd name="connsiteY5" fmla="*/ 1803862 h 4497186"/>
              <a:gd name="connsiteX6" fmla="*/ 91440 w 12230100"/>
              <a:gd name="connsiteY6" fmla="*/ 1666702 h 4497186"/>
              <a:gd name="connsiteX0" fmla="*/ 8491 w 12200491"/>
              <a:gd name="connsiteY0" fmla="*/ 0 h 4497186"/>
              <a:gd name="connsiteX1" fmla="*/ 12200491 w 12200491"/>
              <a:gd name="connsiteY1" fmla="*/ 0 h 4497186"/>
              <a:gd name="connsiteX2" fmla="*/ 12200491 w 12200491"/>
              <a:gd name="connsiteY2" fmla="*/ 4497186 h 4497186"/>
              <a:gd name="connsiteX3" fmla="*/ 8491 w 12200491"/>
              <a:gd name="connsiteY3" fmla="*/ 4497186 h 4497186"/>
              <a:gd name="connsiteX4" fmla="*/ 8491 w 12200491"/>
              <a:gd name="connsiteY4" fmla="*/ 1803862 h 4497186"/>
              <a:gd name="connsiteX5" fmla="*/ 61831 w 12200491"/>
              <a:gd name="connsiteY5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53340 w 12192000"/>
              <a:gd name="connsiteY4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97186">
                <a:moveTo>
                  <a:pt x="0" y="0"/>
                </a:moveTo>
                <a:lnTo>
                  <a:pt x="12192000" y="0"/>
                </a:lnTo>
                <a:lnTo>
                  <a:pt x="12192000" y="4497186"/>
                </a:lnTo>
                <a:lnTo>
                  <a:pt x="0" y="4497186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16882D-8BEB-4DE9-9D6E-B66A4265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4" t="18779" r="22594" b="14403"/>
          <a:stretch/>
        </p:blipFill>
        <p:spPr>
          <a:xfrm>
            <a:off x="6096002" y="1073594"/>
            <a:ext cx="6095998" cy="4228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AFB177-595A-4BDE-9AC4-D7572B1C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47" y="6366233"/>
            <a:ext cx="1517521" cy="410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4" y="235634"/>
            <a:ext cx="11676248" cy="907366"/>
          </a:xfrm>
        </p:spPr>
        <p:txBody>
          <a:bodyPr/>
          <a:lstStyle>
            <a:lvl1pPr>
              <a:lnSpc>
                <a:spcPct val="9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34" y="1454834"/>
            <a:ext cx="5782467" cy="4610100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392" y="1454834"/>
            <a:ext cx="5686690" cy="4610100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ottom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5647944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68990"/>
            <a:ext cx="5647944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920" y="1447800"/>
            <a:ext cx="564718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1920" y="2273382"/>
            <a:ext cx="564718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52618"/>
            <a:ext cx="3654912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73808"/>
            <a:ext cx="3654912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5289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5289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466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08466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4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5922CA-3E0F-485B-9F76-A1F211BE7C4F}"/>
              </a:ext>
            </a:extLst>
          </p:cNvPr>
          <p:cNvGrpSpPr/>
          <p:nvPr/>
        </p:nvGrpSpPr>
        <p:grpSpPr>
          <a:xfrm>
            <a:off x="314661" y="948037"/>
            <a:ext cx="11877340" cy="5688482"/>
            <a:chOff x="274319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9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2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328861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328861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630290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6302901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5F09E4-91A6-437A-BED4-ED7995D473E7}"/>
                </a:ext>
              </a:extLst>
            </p:cNvPr>
            <p:cNvSpPr/>
            <p:nvPr userDrawn="1"/>
          </p:nvSpPr>
          <p:spPr>
            <a:xfrm>
              <a:off x="9317192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92D3D3-2A2D-4482-B3F5-B0CBCD39D93A}"/>
                </a:ext>
              </a:extLst>
            </p:cNvPr>
            <p:cNvSpPr/>
            <p:nvPr userDrawn="1"/>
          </p:nvSpPr>
          <p:spPr>
            <a:xfrm>
              <a:off x="9317193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047" y="1005840"/>
            <a:ext cx="2861458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046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8337" y="1005840"/>
            <a:ext cx="287480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98337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2680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2268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61" y="384907"/>
            <a:ext cx="1176528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14661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26918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918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187DF1-019D-4B29-80A4-491D910D6F8B}"/>
              </a:ext>
            </a:extLst>
          </p:cNvPr>
          <p:cNvGrpSpPr/>
          <p:nvPr/>
        </p:nvGrpSpPr>
        <p:grpSpPr>
          <a:xfrm>
            <a:off x="304800" y="948037"/>
            <a:ext cx="11887199" cy="5688482"/>
            <a:chOff x="274318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8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19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4309114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4309114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8343909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8343910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774" y="1005840"/>
            <a:ext cx="381142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774" y="1527048"/>
            <a:ext cx="381142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7997" y="1005840"/>
            <a:ext cx="3829206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7997" y="1527048"/>
            <a:ext cx="3829206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0962" y="1005840"/>
            <a:ext cx="381581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70962" y="1527048"/>
            <a:ext cx="381581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051"/>
            <a:ext cx="11752438" cy="401224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0480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Questio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440C9B-5899-407D-BC65-8B8988B0C2A4}"/>
              </a:ext>
            </a:extLst>
          </p:cNvPr>
          <p:cNvGrpSpPr/>
          <p:nvPr/>
        </p:nvGrpSpPr>
        <p:grpSpPr>
          <a:xfrm>
            <a:off x="308368" y="320039"/>
            <a:ext cx="11883633" cy="919959"/>
            <a:chOff x="308368" y="320040"/>
            <a:chExt cx="11883633" cy="5109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1CB721-FBCB-4DC7-9C2A-15C90E984F90}"/>
                </a:ext>
              </a:extLst>
            </p:cNvPr>
            <p:cNvSpPr/>
            <p:nvPr userDrawn="1"/>
          </p:nvSpPr>
          <p:spPr>
            <a:xfrm>
              <a:off x="426721" y="320040"/>
              <a:ext cx="11765280" cy="51090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DDBDFD-39A6-0043-BAD4-065FAFF6A9DA}"/>
                </a:ext>
              </a:extLst>
            </p:cNvPr>
            <p:cNvSpPr/>
            <p:nvPr userDrawn="1"/>
          </p:nvSpPr>
          <p:spPr>
            <a:xfrm>
              <a:off x="308368" y="320040"/>
              <a:ext cx="152400" cy="5109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304800" y="1384275"/>
            <a:ext cx="11887200" cy="5252245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19" y="1467134"/>
            <a:ext cx="11750331" cy="5070826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68" y="320040"/>
            <a:ext cx="11716282" cy="905234"/>
          </a:xfr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scuss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6C050B2-309D-42C4-AF63-BBB0EBE7C2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1982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500" y="237744"/>
            <a:ext cx="11772900" cy="9052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B9F530-BC13-4BDB-8495-8DE5CC20E7EE}"/>
              </a:ext>
            </a:extLst>
          </p:cNvPr>
          <p:cNvSpPr/>
          <p:nvPr/>
        </p:nvSpPr>
        <p:spPr>
          <a:xfrm>
            <a:off x="0" y="6220590"/>
            <a:ext cx="12192000" cy="637410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>
            <a:noFill/>
            <a:miter lim="800000"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531CFB-FD09-40B4-8CFD-1F4C9A83DC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3A5909-90CD-4D68-BFAA-D15F56471C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/>
        </p:nvSpPr>
        <p:spPr>
          <a:xfrm>
            <a:off x="1" y="6186396"/>
            <a:ext cx="12192000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07964" y="5921830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8461" y="503144"/>
            <a:ext cx="829447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8460" y="2085962"/>
            <a:ext cx="829447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34" y="483164"/>
            <a:ext cx="2051374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20" y="6322747"/>
            <a:ext cx="2410105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7180" y="6307741"/>
            <a:ext cx="1367897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0" y="1572768"/>
            <a:ext cx="2853708" cy="4078297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30017"/>
            <a:ext cx="11658600" cy="908221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50072"/>
            <a:ext cx="11658600" cy="4610100"/>
          </a:xfrm>
        </p:spPr>
        <p:txBody>
          <a:bodyPr/>
          <a:lstStyle>
            <a:lvl1pPr marL="228600" indent="-228600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tabLst/>
              <a:defRPr sz="1800">
                <a:latin typeface="+mn-lt"/>
                <a:cs typeface="Arial" panose="020B0604020202020204" pitchFamily="34" charset="0"/>
              </a:defRPr>
            </a:lvl2pPr>
            <a:lvl3pPr marL="857250" indent="-171450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1600"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1480"/>
            <a:ext cx="11375435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856" y="1737360"/>
            <a:ext cx="11372771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319" y="1737360"/>
            <a:ext cx="5590038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558551"/>
            <a:ext cx="5590038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534" y="1737360"/>
            <a:ext cx="5533375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0534" y="2558551"/>
            <a:ext cx="5533375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7467433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173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173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5515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5515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792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4753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792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4753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1877795"/>
            <a:ext cx="11163868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2" y="1346553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7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5791202" y="6473709"/>
            <a:ext cx="609600" cy="18288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8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/>
        </p:nvSpPr>
        <p:spPr>
          <a:xfrm>
            <a:off x="0" y="1073594"/>
            <a:ext cx="12191999" cy="4228673"/>
          </a:xfrm>
          <a:custGeom>
            <a:avLst/>
            <a:gdLst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0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1803862 h 4497186"/>
              <a:gd name="connsiteX5" fmla="*/ 0 w 12192000"/>
              <a:gd name="connsiteY5" fmla="*/ 0 h 4497186"/>
              <a:gd name="connsiteX0" fmla="*/ 38100 w 12230100"/>
              <a:gd name="connsiteY0" fmla="*/ 0 h 4497186"/>
              <a:gd name="connsiteX1" fmla="*/ 12230100 w 12230100"/>
              <a:gd name="connsiteY1" fmla="*/ 0 h 4497186"/>
              <a:gd name="connsiteX2" fmla="*/ 12230100 w 12230100"/>
              <a:gd name="connsiteY2" fmla="*/ 4497186 h 4497186"/>
              <a:gd name="connsiteX3" fmla="*/ 38100 w 12230100"/>
              <a:gd name="connsiteY3" fmla="*/ 4497186 h 4497186"/>
              <a:gd name="connsiteX4" fmla="*/ 38100 w 12230100"/>
              <a:gd name="connsiteY4" fmla="*/ 1803862 h 4497186"/>
              <a:gd name="connsiteX5" fmla="*/ 0 w 12230100"/>
              <a:gd name="connsiteY5" fmla="*/ 1575262 h 4497186"/>
              <a:gd name="connsiteX6" fmla="*/ 38100 w 12230100"/>
              <a:gd name="connsiteY6" fmla="*/ 0 h 4497186"/>
              <a:gd name="connsiteX0" fmla="*/ 0 w 12230100"/>
              <a:gd name="connsiteY0" fmla="*/ 1575262 h 4497186"/>
              <a:gd name="connsiteX1" fmla="*/ 38100 w 12230100"/>
              <a:gd name="connsiteY1" fmla="*/ 0 h 4497186"/>
              <a:gd name="connsiteX2" fmla="*/ 12230100 w 12230100"/>
              <a:gd name="connsiteY2" fmla="*/ 0 h 4497186"/>
              <a:gd name="connsiteX3" fmla="*/ 12230100 w 12230100"/>
              <a:gd name="connsiteY3" fmla="*/ 4497186 h 4497186"/>
              <a:gd name="connsiteX4" fmla="*/ 38100 w 12230100"/>
              <a:gd name="connsiteY4" fmla="*/ 4497186 h 4497186"/>
              <a:gd name="connsiteX5" fmla="*/ 38100 w 12230100"/>
              <a:gd name="connsiteY5" fmla="*/ 1803862 h 4497186"/>
              <a:gd name="connsiteX6" fmla="*/ 91440 w 12230100"/>
              <a:gd name="connsiteY6" fmla="*/ 1666702 h 4497186"/>
              <a:gd name="connsiteX0" fmla="*/ 8491 w 12200491"/>
              <a:gd name="connsiteY0" fmla="*/ 0 h 4497186"/>
              <a:gd name="connsiteX1" fmla="*/ 12200491 w 12200491"/>
              <a:gd name="connsiteY1" fmla="*/ 0 h 4497186"/>
              <a:gd name="connsiteX2" fmla="*/ 12200491 w 12200491"/>
              <a:gd name="connsiteY2" fmla="*/ 4497186 h 4497186"/>
              <a:gd name="connsiteX3" fmla="*/ 8491 w 12200491"/>
              <a:gd name="connsiteY3" fmla="*/ 4497186 h 4497186"/>
              <a:gd name="connsiteX4" fmla="*/ 8491 w 12200491"/>
              <a:gd name="connsiteY4" fmla="*/ 1803862 h 4497186"/>
              <a:gd name="connsiteX5" fmla="*/ 61831 w 12200491"/>
              <a:gd name="connsiteY5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53340 w 12192000"/>
              <a:gd name="connsiteY4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97186">
                <a:moveTo>
                  <a:pt x="0" y="0"/>
                </a:moveTo>
                <a:lnTo>
                  <a:pt x="12192000" y="0"/>
                </a:lnTo>
                <a:lnTo>
                  <a:pt x="12192000" y="4497186"/>
                </a:lnTo>
                <a:lnTo>
                  <a:pt x="0" y="4497186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16882D-8BEB-4DE9-9D6E-B66A4265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4" t="18779" r="22594" b="14403"/>
          <a:stretch/>
        </p:blipFill>
        <p:spPr>
          <a:xfrm>
            <a:off x="6096002" y="1073594"/>
            <a:ext cx="6095998" cy="4228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AFB177-595A-4BDE-9AC4-D7572B1C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47" y="6366233"/>
            <a:ext cx="1517521" cy="410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4" y="235634"/>
            <a:ext cx="11676248" cy="907366"/>
          </a:xfrm>
        </p:spPr>
        <p:txBody>
          <a:bodyPr/>
          <a:lstStyle>
            <a:lvl1pPr>
              <a:lnSpc>
                <a:spcPct val="9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34" y="1454834"/>
            <a:ext cx="5782467" cy="4610100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392" y="1454834"/>
            <a:ext cx="5686690" cy="4610100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ottom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5647944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68990"/>
            <a:ext cx="5647944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920" y="1447800"/>
            <a:ext cx="564718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1920" y="2273382"/>
            <a:ext cx="564718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52618"/>
            <a:ext cx="3654912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73808"/>
            <a:ext cx="3654912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5289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5289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466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08466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833" y="233022"/>
            <a:ext cx="11654267" cy="9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833" y="1449473"/>
            <a:ext cx="11654267" cy="460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97917" y="65731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D6DE45-8FAB-4A30-B928-C1E44BA130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F8E338-5546-49FD-9045-793529472DA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83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192">
          <p15:clr>
            <a:srgbClr val="F26B43"/>
          </p15:clr>
        </p15:guide>
        <p15:guide id="5" pos="7464">
          <p15:clr>
            <a:srgbClr val="F26B43"/>
          </p15:clr>
        </p15:guide>
        <p15:guide id="6" orient="horz" pos="192">
          <p15:clr>
            <a:srgbClr val="F26B43"/>
          </p15:clr>
        </p15:guide>
        <p15:guide id="8" orient="horz" pos="912">
          <p15:clr>
            <a:srgbClr val="F26B43"/>
          </p15:clr>
        </p15:guide>
        <p15:guide id="9" orient="horz" pos="7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833" y="233022"/>
            <a:ext cx="11654267" cy="9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833" y="1449473"/>
            <a:ext cx="11654267" cy="460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97917" y="65731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D6DE45-8FAB-4A30-B928-C1E44BA130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F8E338-5546-49FD-9045-793529472DA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93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192">
          <p15:clr>
            <a:srgbClr val="F26B43"/>
          </p15:clr>
        </p15:guide>
        <p15:guide id="5" pos="7464">
          <p15:clr>
            <a:srgbClr val="F26B43"/>
          </p15:clr>
        </p15:guide>
        <p15:guide id="6" orient="horz" pos="192">
          <p15:clr>
            <a:srgbClr val="F26B43"/>
          </p15:clr>
        </p15:guide>
        <p15:guide id="8" orient="horz" pos="912">
          <p15:clr>
            <a:srgbClr val="F26B43"/>
          </p15:clr>
        </p15:guide>
        <p15:guide id="9" orient="horz" pos="7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8292" y="0"/>
            <a:ext cx="2853708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855" y="411481"/>
            <a:ext cx="11379405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855" y="1737361"/>
            <a:ext cx="11379405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98" y="6183517"/>
            <a:ext cx="1971725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/>
        </p:nvSpPr>
        <p:spPr>
          <a:xfrm>
            <a:off x="363923" y="6477000"/>
            <a:ext cx="3316411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 flipH="1">
            <a:off x="163417" y="6513052"/>
            <a:ext cx="515769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9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containers.github.io/sc19-tutorial/" TargetMode="External"/><Relationship Id="rId2" Type="http://schemas.openxmlformats.org/officeDocument/2006/relationships/hyperlink" Target="https://tinyurl.com/sc19tut" TargetMode="Externa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sc19tut" TargetMode="Externa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4F7B9-1C58-D042-B35D-05F088A95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382" y="1085068"/>
            <a:ext cx="10293234" cy="12184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SC 19 Tutorial: </a:t>
            </a:r>
            <a:br>
              <a:rPr lang="en-US" sz="4000" dirty="0"/>
            </a:br>
            <a:r>
              <a:rPr lang="en-US" sz="4000" dirty="0"/>
              <a:t>Getting Started with Containers on HPC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A9B3A2-72DA-234B-A6EF-9CB611236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2" y="2485302"/>
            <a:ext cx="11713325" cy="21386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Shane Canon</a:t>
            </a:r>
            <a:r>
              <a:rPr lang="en-US" baseline="30000" dirty="0"/>
              <a:t>1</a:t>
            </a:r>
            <a:r>
              <a:rPr lang="en-US" dirty="0"/>
              <a:t>, Sameer Shende</a:t>
            </a:r>
            <a:r>
              <a:rPr lang="en-US" baseline="30000" dirty="0"/>
              <a:t>2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sz="2400" dirty="0"/>
              <a:t>Carlos Eduardo Arango</a:t>
            </a:r>
            <a:r>
              <a:rPr lang="en-US" baseline="30000" dirty="0"/>
              <a:t>3</a:t>
            </a:r>
            <a:r>
              <a:rPr lang="en-US" dirty="0"/>
              <a:t> ,</a:t>
            </a:r>
            <a:r>
              <a:rPr lang="en-US" baseline="30000" dirty="0"/>
              <a:t> </a:t>
            </a:r>
            <a:r>
              <a:rPr lang="en-US" sz="2400" dirty="0"/>
              <a:t>Andrew J. Younge</a:t>
            </a:r>
            <a:r>
              <a:rPr lang="en-US" sz="2400" baseline="30000" dirty="0"/>
              <a:t>4</a:t>
            </a:r>
          </a:p>
          <a:p>
            <a:pPr algn="ctr"/>
            <a:endParaRPr lang="en-US" sz="2400" baseline="30000" dirty="0">
              <a:effectLst/>
            </a:endParaRPr>
          </a:p>
          <a:p>
            <a:pPr algn="ctr"/>
            <a:endParaRPr lang="en-US" sz="2400" dirty="0">
              <a:effectLst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28620" y="3271296"/>
          <a:ext cx="8734758" cy="1903129"/>
        </p:xfrm>
        <a:graphic>
          <a:graphicData uri="http://schemas.openxmlformats.org/drawingml/2006/table">
            <a:tbl>
              <a:tblPr/>
              <a:tblGrid>
                <a:gridCol w="436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86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Lawrence Berkeley National Lab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scanon@lbl.gov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University of Oregon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sameer@cs.uoregon.edu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4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Sylabs Inc</a:t>
                      </a:r>
                      <a:endParaRPr lang="is-I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eduardo@sylabs.io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Sandia National Labs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ajyoung@sandia.gov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18143" y="55379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287" y="327512"/>
            <a:ext cx="1093649" cy="1118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74" y="5276729"/>
            <a:ext cx="2373053" cy="914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20135" r="15779" b="27080"/>
          <a:stretch/>
        </p:blipFill>
        <p:spPr>
          <a:xfrm>
            <a:off x="126612" y="5276729"/>
            <a:ext cx="2445786" cy="889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514" y="5373634"/>
            <a:ext cx="3302001" cy="6955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" t="38957" r="3185" b="39994"/>
          <a:stretch/>
        </p:blipFill>
        <p:spPr>
          <a:xfrm>
            <a:off x="2784857" y="5361275"/>
            <a:ext cx="3083198" cy="6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7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features not wanted in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1122218"/>
            <a:ext cx="11372771" cy="4047778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Overhead</a:t>
            </a:r>
            <a:r>
              <a:rPr lang="en-US" sz="2400" dirty="0"/>
              <a:t>  </a:t>
            </a:r>
          </a:p>
          <a:p>
            <a:pPr lvl="1"/>
            <a:r>
              <a:rPr lang="en-US" sz="1800" dirty="0"/>
              <a:t>HPC applications cannot incur significant overhead from containers</a:t>
            </a:r>
          </a:p>
          <a:p>
            <a:r>
              <a:rPr lang="en-US" sz="2400" b="1" dirty="0"/>
              <a:t>Micro-Services</a:t>
            </a:r>
            <a:r>
              <a:rPr lang="en-US" sz="2400" dirty="0"/>
              <a:t> </a:t>
            </a:r>
          </a:p>
          <a:p>
            <a:pPr lvl="1"/>
            <a:r>
              <a:rPr lang="en-US" sz="1800" dirty="0"/>
              <a:t>Micro-services container methodology does not apply to HPC workloads</a:t>
            </a:r>
          </a:p>
          <a:p>
            <a:pPr lvl="1"/>
            <a:r>
              <a:rPr lang="en-US" sz="1800" dirty="0"/>
              <a:t>1 application per node with multiple processes or threads per container </a:t>
            </a:r>
          </a:p>
          <a:p>
            <a:r>
              <a:rPr lang="en-US" sz="2400" b="1" dirty="0"/>
              <a:t>On-node Partitioning </a:t>
            </a:r>
            <a:endParaRPr lang="en-US" sz="2400" dirty="0"/>
          </a:p>
          <a:p>
            <a:pPr lvl="1"/>
            <a:r>
              <a:rPr lang="en-US" sz="1800" dirty="0"/>
              <a:t>On-node partitioning with </a:t>
            </a:r>
            <a:r>
              <a:rPr lang="en-US" sz="1800" dirty="0" err="1"/>
              <a:t>cgroups</a:t>
            </a:r>
            <a:r>
              <a:rPr lang="en-US" sz="1800" dirty="0"/>
              <a:t> is not necessary (yet?) </a:t>
            </a:r>
          </a:p>
          <a:p>
            <a:r>
              <a:rPr lang="en-US" sz="2400" b="1" dirty="0"/>
              <a:t>Root Operation </a:t>
            </a:r>
            <a:endParaRPr lang="en-US" sz="2400" dirty="0"/>
          </a:p>
          <a:p>
            <a:pPr lvl="1"/>
            <a:r>
              <a:rPr lang="en-US" sz="1800" dirty="0"/>
              <a:t>Containers allow root-level access control to users</a:t>
            </a:r>
          </a:p>
          <a:p>
            <a:pPr lvl="1"/>
            <a:r>
              <a:rPr lang="en-US" sz="1800" dirty="0"/>
              <a:t>In supercomputers this is unnecessary and a significant security risk for facilities</a:t>
            </a:r>
          </a:p>
          <a:p>
            <a:r>
              <a:rPr lang="en-US" sz="2400" b="1" dirty="0"/>
              <a:t>Commodity Networking </a:t>
            </a:r>
            <a:endParaRPr lang="en-US" sz="2400" dirty="0"/>
          </a:p>
          <a:p>
            <a:pPr lvl="1"/>
            <a:r>
              <a:rPr lang="en-US" sz="1800" dirty="0"/>
              <a:t>Containers and their network control mechanisms are built around commodity networking (TCP/IP)</a:t>
            </a:r>
          </a:p>
          <a:p>
            <a:pPr lvl="1"/>
            <a:r>
              <a:rPr lang="en-US" sz="1800" dirty="0"/>
              <a:t>Supercomputers utilize custom interconnects w/ OS kernel bypass operations</a:t>
            </a:r>
          </a:p>
        </p:txBody>
      </p:sp>
    </p:spTree>
    <p:extLst>
      <p:ext uri="{BB962C8B-B14F-4D97-AF65-F5344CB8AC3E}">
        <p14:creationId xmlns:p14="http://schemas.microsoft.com/office/powerpoint/2010/main" val="3971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68520" y="974814"/>
            <a:ext cx="11372771" cy="4047778"/>
          </a:xfrm>
        </p:spPr>
        <p:txBody>
          <a:bodyPr/>
          <a:lstStyle/>
          <a:p>
            <a:pPr marL="342462" lvl="0" indent="-342462">
              <a:spcBef>
                <a:spcPts val="560"/>
              </a:spcBef>
              <a:spcAft>
                <a:spcPts val="0"/>
              </a:spcAft>
              <a:buClr>
                <a:srgbClr val="102E54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sym typeface="Calibri"/>
              </a:rPr>
              <a:t>Docker not good fit for running HPC workloads</a:t>
            </a:r>
            <a:endParaRPr lang="en-US" dirty="0"/>
          </a:p>
          <a:p>
            <a:pPr marL="741396" lvl="1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sym typeface="Calibri"/>
              </a:rPr>
              <a:t>Security issues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Can’t allow root on shared resources</a:t>
            </a:r>
          </a:p>
          <a:p>
            <a:pPr marL="741396" lvl="1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sym typeface="Calibri"/>
              </a:rPr>
              <a:t>Lack of HPC architecture support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No batch integration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Assumes local resources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Assumes commodity TCP/IP </a:t>
            </a:r>
          </a:p>
          <a:p>
            <a:pPr marL="342462" lvl="0" indent="-342462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sym typeface="Calibri"/>
              </a:rPr>
              <a:t>Many different container options in HPC</a:t>
            </a:r>
            <a:endParaRPr lang="en-US" dirty="0"/>
          </a:p>
          <a:p>
            <a:pPr marL="457224" lvl="1" indent="0" algn="ctr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sym typeface="Calibri"/>
              </a:rPr>
              <a:t>   Shifter                  Singularity                </a:t>
            </a:r>
            <a:r>
              <a:rPr lang="en-US" sz="2400" dirty="0" err="1">
                <a:solidFill>
                  <a:schemeClr val="dk1"/>
                </a:solidFill>
                <a:sym typeface="Calibri"/>
              </a:rPr>
              <a:t>Charliecloud</a:t>
            </a:r>
            <a:r>
              <a:rPr lang="en-US" sz="2400" dirty="0">
                <a:solidFill>
                  <a:schemeClr val="dk1"/>
                </a:solidFill>
                <a:sym typeface="Calibri"/>
              </a:rPr>
              <a:t>              </a:t>
            </a:r>
            <a:r>
              <a:rPr lang="mr-IN" sz="2400" dirty="0">
                <a:solidFill>
                  <a:schemeClr val="dk1"/>
                </a:solidFill>
                <a:sym typeface="Calibri"/>
              </a:rPr>
              <a:t>…</a:t>
            </a:r>
            <a:endParaRPr lang="en-US" sz="2400" dirty="0">
              <a:solidFill>
                <a:schemeClr val="dk1"/>
              </a:solidFill>
              <a:sym typeface="Calibri"/>
            </a:endParaRPr>
          </a:p>
          <a:p>
            <a:pPr marL="587555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>
              <a:solidFill>
                <a:schemeClr val="dk1"/>
              </a:solidFill>
              <a:sym typeface="Calibri"/>
            </a:endParaRP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>
              <a:solidFill>
                <a:schemeClr val="dk1"/>
              </a:solidFill>
              <a:sym typeface="Calibri"/>
            </a:endParaRP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/>
          </a:p>
        </p:txBody>
      </p:sp>
      <p:pic>
        <p:nvPicPr>
          <p:cNvPr id="4" name="Shape 2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1966" y="4563584"/>
            <a:ext cx="1832603" cy="183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932" y="4671526"/>
            <a:ext cx="2141234" cy="1619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4" y="4395476"/>
            <a:ext cx="1821796" cy="2171835"/>
          </a:xfrm>
          <a:prstGeom prst="rect">
            <a:avLst/>
          </a:prstGeom>
        </p:spPr>
      </p:pic>
      <p:pic>
        <p:nvPicPr>
          <p:cNvPr id="9" name="Picture 8" descr="large_v-tran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019" y="810728"/>
            <a:ext cx="1518160" cy="13544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8439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65856" y="178723"/>
            <a:ext cx="1137543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tx1"/>
                </a:solidFill>
                <a:sym typeface="Calibri"/>
              </a:rPr>
              <a:t>Developing Container Vision</a:t>
            </a:r>
            <a:endParaRPr i="0" u="none" strike="noStrike" cap="none" dirty="0">
              <a:solidFill>
                <a:schemeClr val="tx1"/>
              </a:solidFill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idx="1"/>
          </p:nvPr>
        </p:nvSpPr>
        <p:spPr>
          <a:xfrm>
            <a:off x="368520" y="1325880"/>
            <a:ext cx="11372771" cy="404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462" marR="0" lvl="0" indent="-342462" algn="l" rtl="0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Support software dev and testing on laptops 	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Working builds that then can run on supercomputers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Dev time on supercomputers is expensive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May also leverage VM/binary translation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Let developers specify how to build the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Calibri"/>
              </a:rPr>
              <a:t>env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 AND app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mport and run container on target platform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Many containers, but can have different code “branches” </a:t>
            </a:r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Not bound to vendor and sysadmin </a:t>
            </a:r>
            <a:r>
              <a:rPr lang="en-US" dirty="0">
                <a:solidFill>
                  <a:schemeClr val="dk1"/>
                </a:solidFill>
                <a:sym typeface="Calibri"/>
              </a:rPr>
              <a:t>software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Focus on Interoperability</a:t>
            </a:r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Provide containerized services coupled with simulations</a:t>
            </a:r>
          </a:p>
          <a:p>
            <a:pPr marL="496303" lvl="1" indent="-342462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Developing mechanisms to support services</a:t>
            </a:r>
            <a:endParaRPr lang="en-US" dirty="0"/>
          </a:p>
          <a:p>
            <a:pPr marL="342461" lvl="0" indent="-342461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Performance matters</a:t>
            </a:r>
          </a:p>
          <a:p>
            <a:pPr marL="741395" lvl="1" indent="-284171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Want to manage permutations of architectures and compilers</a:t>
            </a:r>
            <a:endParaRPr lang="en-US" dirty="0"/>
          </a:p>
          <a:p>
            <a:pPr marL="741395" marR="0" lvl="1" indent="-284171" algn="l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/>
              <a:t>Ensure container implementations on HPC are performant</a:t>
            </a:r>
            <a:endParaRPr dirty="0"/>
          </a:p>
          <a:p>
            <a:pPr marL="741395" marR="0" lvl="1" indent="-284171" algn="l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/>
              <a:t>Keep features to support future complete workflows</a:t>
            </a:r>
          </a:p>
          <a:p>
            <a:pPr marL="342462" marR="0" lvl="0" indent="-202762" algn="l" rtl="0">
              <a:spcBef>
                <a:spcPts val="440"/>
              </a:spcBef>
              <a:spcAft>
                <a:spcPts val="0"/>
              </a:spcAft>
              <a:buClr>
                <a:srgbClr val="102E54"/>
              </a:buClr>
              <a:buSzPts val="2200"/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462" marR="0" lvl="0" indent="-1900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462" marR="0" lvl="0" indent="-1900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6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Impractical for apps to use large-scale supercomputers for DevOps and/or testing </a:t>
            </a:r>
          </a:p>
          <a:p>
            <a:pPr lvl="1"/>
            <a:r>
              <a:rPr lang="en-US" sz="2000" dirty="0"/>
              <a:t>HPC resources have long batch queues</a:t>
            </a:r>
          </a:p>
          <a:p>
            <a:pPr lvl="1"/>
            <a:r>
              <a:rPr lang="en-US" sz="2000" dirty="0"/>
              <a:t>Dev time commonly delayed as a result</a:t>
            </a:r>
          </a:p>
          <a:p>
            <a:r>
              <a:rPr lang="en-US" dirty="0"/>
              <a:t>Create deployment portability with containers</a:t>
            </a:r>
          </a:p>
          <a:p>
            <a:pPr lvl="1"/>
            <a:r>
              <a:rPr lang="en-US" dirty="0"/>
              <a:t>Develop Docker containers on your laptop or workstation</a:t>
            </a:r>
          </a:p>
          <a:p>
            <a:pPr lvl="1"/>
            <a:r>
              <a:rPr lang="en-US" dirty="0"/>
              <a:t>Leverage </a:t>
            </a:r>
            <a:r>
              <a:rPr lang="en-US" dirty="0" err="1"/>
              <a:t>Gitlab</a:t>
            </a:r>
            <a:r>
              <a:rPr lang="en-US" dirty="0"/>
              <a:t> registry services</a:t>
            </a:r>
          </a:p>
          <a:p>
            <a:pPr lvl="2"/>
            <a:r>
              <a:rPr lang="en-US" dirty="0"/>
              <a:t>Separate networks maintain separate registries</a:t>
            </a:r>
          </a:p>
          <a:p>
            <a:pPr lvl="1"/>
            <a:r>
              <a:rPr lang="en-US" dirty="0"/>
              <a:t>Import to target deployment</a:t>
            </a:r>
          </a:p>
          <a:p>
            <a:pPr lvl="2"/>
            <a:r>
              <a:rPr lang="en-US" dirty="0"/>
              <a:t>Leverage local resource manager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9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0AE6-CC5E-3E49-9D40-3DAF67C6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tutorial will show you: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BA03-4C3E-FA48-B96E-2EEBA39BC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build your first Docker container.</a:t>
            </a:r>
          </a:p>
          <a:p>
            <a:r>
              <a:rPr lang="en-US" dirty="0"/>
              <a:t>How to run a Docker container on a supercomputer with Shifter.</a:t>
            </a:r>
          </a:p>
          <a:p>
            <a:r>
              <a:rPr lang="en-US" dirty="0"/>
              <a:t>How to build your first Singularity container.</a:t>
            </a:r>
          </a:p>
          <a:p>
            <a:r>
              <a:rPr lang="en-US" dirty="0"/>
              <a:t>How to run a container on a supercomputer with Singularity.</a:t>
            </a:r>
          </a:p>
          <a:p>
            <a:pPr lvl="1"/>
            <a:r>
              <a:rPr lang="en-US" dirty="0"/>
              <a:t>And work with some </a:t>
            </a:r>
            <a:r>
              <a:rPr lang="en-US" dirty="0" err="1"/>
              <a:t>Sylabs</a:t>
            </a:r>
            <a:r>
              <a:rPr lang="en-US" dirty="0"/>
              <a:t> cloud features</a:t>
            </a:r>
          </a:p>
          <a:p>
            <a:r>
              <a:rPr lang="en-US" dirty="0"/>
              <a:t>How to use the </a:t>
            </a:r>
            <a:r>
              <a:rPr lang="en-GB" altLang="en-US" dirty="0"/>
              <a:t>Extreme-scale Scientific Software Stack (E4S) </a:t>
            </a:r>
            <a:r>
              <a:rPr lang="en-US" dirty="0"/>
              <a:t>container image.</a:t>
            </a:r>
          </a:p>
          <a:p>
            <a:pPr lvl="1"/>
            <a:r>
              <a:rPr lang="en-US" dirty="0"/>
              <a:t>And a bit about </a:t>
            </a:r>
            <a:r>
              <a:rPr lang="en-US" dirty="0" err="1"/>
              <a:t>Spack</a:t>
            </a:r>
            <a:endParaRPr lang="en-US" dirty="0"/>
          </a:p>
          <a:p>
            <a:r>
              <a:rPr lang="en-US" dirty="0"/>
              <a:t>And maybe some best practices and lessons learned.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5714-5D97-E540-9D6E-0C24CB8B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A635-A391-344E-B556-6339FDC1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https://tinyurl.com/sc19tut</a:t>
            </a: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hlinkClick r:id="rId3"/>
              </a:rPr>
              <a:t>https://supercontainers.github.io/sc19-tutorial/</a:t>
            </a: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253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5B75DC-8CC4-834C-9FC3-202349C7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2" y="2127179"/>
            <a:ext cx="5749358" cy="1532727"/>
          </a:xfrm>
        </p:spPr>
        <p:txBody>
          <a:bodyPr/>
          <a:lstStyle/>
          <a:p>
            <a:r>
              <a:rPr lang="en-US" dirty="0"/>
              <a:t>Tutorial Training Accounts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1.  EC2 instance login</a:t>
            </a:r>
            <a:br>
              <a:rPr lang="en-US" sz="2200" dirty="0"/>
            </a:br>
            <a:r>
              <a:rPr lang="en-US" sz="2200" dirty="0"/>
              <a:t>2.  Cori training account</a:t>
            </a:r>
          </a:p>
        </p:txBody>
      </p:sp>
    </p:spTree>
    <p:extLst>
      <p:ext uri="{BB962C8B-B14F-4D97-AF65-F5344CB8AC3E}">
        <p14:creationId xmlns:p14="http://schemas.microsoft.com/office/powerpoint/2010/main" val="285343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3572-2E08-2544-A50B-E14F55190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6FF59-C43B-0B43-8951-FBFF7AC8C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Next: learn how to work with your first container!</a:t>
            </a:r>
          </a:p>
        </p:txBody>
      </p:sp>
    </p:spTree>
    <p:extLst>
      <p:ext uri="{BB962C8B-B14F-4D97-AF65-F5344CB8AC3E}">
        <p14:creationId xmlns:p14="http://schemas.microsoft.com/office/powerpoint/2010/main" val="205995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856" y="484293"/>
            <a:ext cx="11375435" cy="9144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65856" y="1325880"/>
            <a:ext cx="11372771" cy="4047778"/>
          </a:xfrm>
        </p:spPr>
        <p:txBody>
          <a:bodyPr/>
          <a:lstStyle/>
          <a:p>
            <a:r>
              <a:rPr lang="en-US" b="1" dirty="0"/>
              <a:t>13:30 – 13:45 Introduction to Containers in HPC (Younge)</a:t>
            </a:r>
          </a:p>
          <a:p>
            <a:r>
              <a:rPr lang="en-US" dirty="0"/>
              <a:t>13:45 – 14:15 How to build your first Docker container (Canon)</a:t>
            </a:r>
          </a:p>
          <a:p>
            <a:r>
              <a:rPr lang="en-US" dirty="0"/>
              <a:t>14:15 – 14:45 How to deploy a container on a supercomputer (Canon)</a:t>
            </a:r>
          </a:p>
          <a:p>
            <a:r>
              <a:rPr lang="en-US" dirty="0"/>
              <a:t>14:45 – 15:00 Best Practices (Canon)</a:t>
            </a:r>
          </a:p>
          <a:p>
            <a:r>
              <a:rPr lang="en-US" dirty="0"/>
              <a:t>15:00 – 15:30              -- Break –</a:t>
            </a:r>
          </a:p>
          <a:p>
            <a:r>
              <a:rPr lang="en-US" dirty="0"/>
              <a:t>15:30 – 16:00 Running an HPC app on the E4S container (Shende)</a:t>
            </a:r>
          </a:p>
          <a:p>
            <a:r>
              <a:rPr lang="en-US" dirty="0"/>
              <a:t>16:00 - 16:30 How to build a Singularity container image (Arango)</a:t>
            </a:r>
          </a:p>
          <a:p>
            <a:r>
              <a:rPr lang="en-US" dirty="0"/>
              <a:t>16:30 - 16:50 Running Singularity on a supercomputer &amp; adv features (Arango)</a:t>
            </a:r>
          </a:p>
          <a:p>
            <a:r>
              <a:rPr lang="en-US" dirty="0"/>
              <a:t>16:50 - 17:00 Success Stories &amp; Summary (Canon)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https://tinyurl.com/sc19tut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Containers in HPC</a:t>
            </a:r>
          </a:p>
        </p:txBody>
      </p:sp>
    </p:spTree>
    <p:extLst>
      <p:ext uri="{BB962C8B-B14F-4D97-AF65-F5344CB8AC3E}">
        <p14:creationId xmlns:p14="http://schemas.microsoft.com/office/powerpoint/2010/main" val="5460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containers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lightweight collection of executable software that encapsulates everything needed to run a single specific task</a:t>
            </a:r>
          </a:p>
          <a:p>
            <a:pPr lvl="1"/>
            <a:r>
              <a:rPr lang="en-US" dirty="0"/>
              <a:t>Minus the OS kernel</a:t>
            </a:r>
          </a:p>
          <a:p>
            <a:pPr lvl="1"/>
            <a:r>
              <a:rPr lang="en-US" dirty="0"/>
              <a:t>Based on Linux only</a:t>
            </a:r>
          </a:p>
          <a:p>
            <a:r>
              <a:rPr lang="en-US" dirty="0"/>
              <a:t>Processes and all user-level software is isolated</a:t>
            </a:r>
          </a:p>
          <a:p>
            <a:r>
              <a:rPr lang="en-US" dirty="0"/>
              <a:t>Creates a portable* software ecosystem</a:t>
            </a:r>
          </a:p>
          <a:p>
            <a:r>
              <a:rPr lang="en-US" dirty="0"/>
              <a:t>Think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chroot</a:t>
            </a:r>
            <a:r>
              <a:rPr lang="en-US" dirty="0"/>
              <a:t> on steroids</a:t>
            </a:r>
          </a:p>
          <a:p>
            <a:r>
              <a:rPr lang="en-US" dirty="0"/>
              <a:t>Docker most common tool today</a:t>
            </a:r>
          </a:p>
          <a:p>
            <a:pPr lvl="1"/>
            <a:r>
              <a:rPr lang="en-US" dirty="0"/>
              <a:t>Available on all major platforms</a:t>
            </a:r>
          </a:p>
          <a:p>
            <a:pPr lvl="1"/>
            <a:r>
              <a:rPr lang="en-US" dirty="0"/>
              <a:t>Widely used in industry</a:t>
            </a:r>
          </a:p>
          <a:p>
            <a:pPr lvl="1"/>
            <a:r>
              <a:rPr lang="en-US" dirty="0"/>
              <a:t>Integrated container registry via </a:t>
            </a:r>
            <a:r>
              <a:rPr lang="en-US" dirty="0" err="1"/>
              <a:t>Dockerhub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large_v-tr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42" y="4084507"/>
            <a:ext cx="2907976" cy="259441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008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Hypervisors and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868680"/>
            <a:ext cx="11372771" cy="4047778"/>
          </a:xfrm>
        </p:spPr>
        <p:txBody>
          <a:bodyPr/>
          <a:lstStyle/>
          <a:p>
            <a:r>
              <a:rPr lang="en-US" dirty="0"/>
              <a:t>Type 1 hypervisors insert layer below host OS</a:t>
            </a:r>
          </a:p>
          <a:p>
            <a:r>
              <a:rPr lang="en-US" dirty="0"/>
              <a:t>Type 2 hypervisors work as or within the host OS</a:t>
            </a:r>
          </a:p>
          <a:p>
            <a:r>
              <a:rPr lang="en-US" dirty="0"/>
              <a:t>Containers do not abstract hardware, instead provide “enhanced </a:t>
            </a:r>
            <a:r>
              <a:rPr lang="en-US" dirty="0" err="1"/>
              <a:t>chroot</a:t>
            </a:r>
            <a:r>
              <a:rPr lang="en-US" dirty="0"/>
              <a:t>” to create isolated environment</a:t>
            </a:r>
          </a:p>
          <a:p>
            <a:r>
              <a:rPr lang="en-US" dirty="0"/>
              <a:t>Location of abstraction can have impact on performance</a:t>
            </a:r>
          </a:p>
          <a:p>
            <a:r>
              <a:rPr lang="en-US" dirty="0"/>
              <a:t>All enable custom software stacks on existing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46088"/>
            <a:ext cx="419100" cy="365125"/>
          </a:xfrm>
          <a:prstGeom prst="rect">
            <a:avLst/>
          </a:prstGeom>
        </p:spPr>
        <p:txBody>
          <a:bodyPr/>
          <a:lstStyle/>
          <a:p>
            <a:fld id="{A5E55A7B-7854-E145-92D9-B491DF4BAE2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26" y="3756525"/>
            <a:ext cx="6851545" cy="30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1172095"/>
            <a:ext cx="11372771" cy="4047778"/>
          </a:xfrm>
        </p:spPr>
        <p:txBody>
          <a:bodyPr/>
          <a:lstStyle/>
          <a:p>
            <a:r>
              <a:rPr lang="en-US" dirty="0"/>
              <a:t>Abstracting hardware and software resources has had profound impact on computing</a:t>
            </a:r>
          </a:p>
          <a:p>
            <a:r>
              <a:rPr lang="en-US" dirty="0"/>
              <a:t>Virtual Machines to Cloud computing in the past decade</a:t>
            </a:r>
          </a:p>
          <a:p>
            <a:pPr lvl="1"/>
            <a:r>
              <a:rPr lang="en-US" dirty="0"/>
              <a:t>Early implementations limited by performance</a:t>
            </a:r>
          </a:p>
          <a:p>
            <a:pPr lvl="1"/>
            <a:r>
              <a:rPr lang="en-US" dirty="0"/>
              <a:t>HPC on clouds: </a:t>
            </a:r>
            <a:r>
              <a:rPr lang="en-US" dirty="0" err="1"/>
              <a:t>FutureGrid</a:t>
            </a:r>
            <a:r>
              <a:rPr lang="en-US" dirty="0"/>
              <a:t>, Magellan, Chameleon Cloud, Hobbes,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Some initial successes, but not always straightforward</a:t>
            </a:r>
          </a:p>
          <a:p>
            <a:r>
              <a:rPr lang="en-US" dirty="0"/>
              <a:t>OS-level virtualization a bit different</a:t>
            </a:r>
          </a:p>
          <a:p>
            <a:pPr lvl="1"/>
            <a:r>
              <a:rPr lang="en-US" dirty="0"/>
              <a:t>User level code packaged in container, can then be transported</a:t>
            </a:r>
          </a:p>
          <a:p>
            <a:pPr lvl="1"/>
            <a:r>
              <a:rPr lang="en-US" dirty="0"/>
              <a:t>Single OS kernel shared across containers and provides isolation</a:t>
            </a:r>
          </a:p>
          <a:p>
            <a:pPr lvl="1"/>
            <a:r>
              <a:rPr lang="en-US" dirty="0" err="1"/>
              <a:t>Cgroups</a:t>
            </a:r>
            <a:r>
              <a:rPr lang="en-US" dirty="0"/>
              <a:t> traditionally multiplexes hardware resources</a:t>
            </a:r>
          </a:p>
          <a:p>
            <a:pPr lvl="1"/>
            <a:r>
              <a:rPr lang="en-US" dirty="0"/>
              <a:t>Performance is good, but OS flexibility is limited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46088"/>
            <a:ext cx="419100" cy="365125"/>
          </a:xfrm>
          <a:prstGeom prst="rect">
            <a:avLst/>
          </a:prstGeom>
        </p:spPr>
        <p:txBody>
          <a:bodyPr/>
          <a:lstStyle/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Cloud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1105593"/>
            <a:ext cx="11372771" cy="4047778"/>
          </a:xfrm>
        </p:spPr>
        <p:txBody>
          <a:bodyPr>
            <a:noAutofit/>
          </a:bodyPr>
          <a:lstStyle/>
          <a:p>
            <a:r>
              <a:rPr lang="en-US" dirty="0"/>
              <a:t>Containers are used to create large-scale loosely coupled services</a:t>
            </a:r>
          </a:p>
          <a:p>
            <a:r>
              <a:rPr lang="en-US" dirty="0"/>
              <a:t>Each container runs just 1 user process – “micro-services”</a:t>
            </a:r>
          </a:p>
          <a:p>
            <a:pPr lvl="1"/>
            <a:r>
              <a:rPr lang="en-US" sz="1800" dirty="0"/>
              <a:t>3 </a:t>
            </a:r>
            <a:r>
              <a:rPr lang="en-US" sz="1800" dirty="0" err="1"/>
              <a:t>httpd</a:t>
            </a:r>
            <a:r>
              <a:rPr lang="en-US" sz="1800" dirty="0"/>
              <a:t> containers, 2 DBs, 1 logger, </a:t>
            </a:r>
            <a:r>
              <a:rPr lang="en-US" sz="1800" dirty="0" err="1"/>
              <a:t>etc</a:t>
            </a:r>
            <a:endParaRPr lang="en-US" sz="1800" dirty="0"/>
          </a:p>
          <a:p>
            <a:r>
              <a:rPr lang="en-US" dirty="0"/>
              <a:t>Scaling achieved through load balancers and service provisioning</a:t>
            </a:r>
          </a:p>
          <a:p>
            <a:r>
              <a:rPr lang="en-US" dirty="0"/>
              <a:t>Jam many containers on hosts for increased system utilization</a:t>
            </a:r>
          </a:p>
          <a:p>
            <a:r>
              <a:rPr lang="en-US" dirty="0"/>
              <a:t>Helps with dev-ops issues</a:t>
            </a:r>
          </a:p>
          <a:p>
            <a:pPr lvl="1"/>
            <a:r>
              <a:rPr lang="en-US" sz="1800" dirty="0"/>
              <a:t>Same software environment for developing and deploying</a:t>
            </a:r>
          </a:p>
          <a:p>
            <a:pPr lvl="1"/>
            <a:r>
              <a:rPr lang="en-US" sz="1800" dirty="0"/>
              <a:t>Only images changes are pushed to production, not whole new image (</a:t>
            </a:r>
            <a:r>
              <a:rPr lang="en-US" sz="1800" dirty="0" err="1"/>
              <a:t>CoW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/>
              <a:t>Develop on laptop, push to production servers</a:t>
            </a:r>
          </a:p>
          <a:p>
            <a:pPr lvl="1"/>
            <a:r>
              <a:rPr lang="en-US" sz="1800" dirty="0"/>
              <a:t>Interact with </a:t>
            </a:r>
            <a:r>
              <a:rPr lang="en-US" sz="1800" dirty="0" err="1"/>
              <a:t>github</a:t>
            </a:r>
            <a:r>
              <a:rPr lang="en-US" sz="1800" dirty="0"/>
              <a:t> similar to developer code bases</a:t>
            </a:r>
          </a:p>
          <a:p>
            <a:pPr lvl="1"/>
            <a:r>
              <a:rPr lang="en-US" sz="1800" dirty="0"/>
              <a:t>Upload images to ”hub” or “repository” whereby they can just be pulled and provisioned</a:t>
            </a:r>
          </a:p>
        </p:txBody>
      </p:sp>
    </p:spTree>
    <p:extLst>
      <p:ext uri="{BB962C8B-B14F-4D97-AF65-F5344CB8AC3E}">
        <p14:creationId xmlns:p14="http://schemas.microsoft.com/office/powerpoint/2010/main" val="85844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188720"/>
            <a:ext cx="11372771" cy="4047778"/>
          </a:xfrm>
        </p:spPr>
        <p:txBody>
          <a:bodyPr/>
          <a:lstStyle/>
          <a:p>
            <a:r>
              <a:rPr lang="en-US" dirty="0"/>
              <a:t>Containers are gaining popularity for software management of distributed systems</a:t>
            </a:r>
          </a:p>
          <a:p>
            <a:r>
              <a:rPr lang="en-US" dirty="0"/>
              <a:t>Enable way for developers to specify software ecosystem </a:t>
            </a:r>
          </a:p>
          <a:p>
            <a:r>
              <a:rPr lang="en-US" dirty="0"/>
              <a:t>US DOE High Performance Computing (HPC) resources need to support emerging software stacks</a:t>
            </a:r>
          </a:p>
          <a:p>
            <a:pPr lvl="1"/>
            <a:r>
              <a:rPr lang="en-US" dirty="0"/>
              <a:t>Applicable to DevOps problems seen with large HPC codes today</a:t>
            </a:r>
          </a:p>
          <a:p>
            <a:pPr lvl="1"/>
            <a:r>
              <a:rPr lang="en-US" dirty="0"/>
              <a:t>Support new frameworks &amp; cloud platform services</a:t>
            </a:r>
          </a:p>
          <a:p>
            <a:r>
              <a:rPr lang="en-US" dirty="0"/>
              <a:t>But HPC systems are very dissimilar from cloud infrastructure</a:t>
            </a:r>
          </a:p>
          <a:p>
            <a:pPr lvl="1"/>
            <a:r>
              <a:rPr lang="en-US" dirty="0"/>
              <a:t>MPI-based bulk synchronous parallel workloads are common</a:t>
            </a:r>
          </a:p>
          <a:p>
            <a:pPr lvl="1"/>
            <a:r>
              <a:rPr lang="en-US" dirty="0"/>
              <a:t>Scale-out to thousands of nodes</a:t>
            </a:r>
          </a:p>
          <a:p>
            <a:pPr lvl="1"/>
            <a:r>
              <a:rPr lang="en-US" dirty="0"/>
              <a:t>Performance is paramount</a:t>
            </a:r>
          </a:p>
        </p:txBody>
      </p:sp>
    </p:spTree>
    <p:extLst>
      <p:ext uri="{BB962C8B-B14F-4D97-AF65-F5344CB8AC3E}">
        <p14:creationId xmlns:p14="http://schemas.microsoft.com/office/powerpoint/2010/main" val="22116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65856" y="0"/>
            <a:ext cx="1137543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tx1"/>
                </a:solidFill>
                <a:sym typeface="Calibri"/>
              </a:rPr>
              <a:t>Container features in HPC</a:t>
            </a:r>
            <a:endParaRPr i="0" u="none" strike="noStrike" cap="none" dirty="0">
              <a:solidFill>
                <a:schemeClr val="tx1"/>
              </a:solidFill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462" marR="0" lvl="0" indent="-342462" algn="l" rtl="0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BYOE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 - Bring-Your-Own-Environment</a:t>
            </a: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Developers define the operating environment and system libraries in which their application runs. 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Composability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  <a:endParaRPr dirty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Developers explicitly define how their software environment is composed of modular components as container images,</a:t>
            </a:r>
            <a:endParaRPr dirty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Enable reproducible environments that can potentially span different architectures. </a:t>
            </a:r>
            <a:endParaRPr sz="1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Portability</a:t>
            </a: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Containers can be rebuilt, layered, or shared across multiple different computing systems</a:t>
            </a:r>
            <a:endParaRPr dirty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Potentially from laptops to clouds to advanced supercomputing resources. 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Version Control Integration </a:t>
            </a: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Containers integrate with revision control systems like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sym typeface="Calibri"/>
              </a:rPr>
              <a:t>Git</a:t>
            </a:r>
            <a:endParaRPr sz="1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Include not only build manifests but also with complete container images using container registries like Docker Hub.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34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RNL">
  <a:themeElements>
    <a:clrScheme name="ECP 190214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06C9E"/>
      </a:accent1>
      <a:accent2>
        <a:srgbClr val="84B641"/>
      </a:accent2>
      <a:accent3>
        <a:srgbClr val="1CA9C0"/>
      </a:accent3>
      <a:accent4>
        <a:srgbClr val="D33139"/>
      </a:accent4>
      <a:accent5>
        <a:srgbClr val="C8970C"/>
      </a:accent5>
      <a:accent6>
        <a:srgbClr val="5157A1"/>
      </a:accent6>
      <a:hlink>
        <a:srgbClr val="A031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P template 16x9 190214" id="{5B691ECE-7C6D-4997-BC7F-E543AE111002}" vid="{5BAA2C60-E928-4876-BB7A-ADDFCB13D919}"/>
    </a:ext>
  </a:extLst>
</a:theme>
</file>

<file path=ppt/theme/theme2.xml><?xml version="1.0" encoding="utf-8"?>
<a:theme xmlns:a="http://schemas.openxmlformats.org/drawingml/2006/main" name="2_ORNL">
  <a:themeElements>
    <a:clrScheme name="ECP 190214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06C9E"/>
      </a:accent1>
      <a:accent2>
        <a:srgbClr val="84B641"/>
      </a:accent2>
      <a:accent3>
        <a:srgbClr val="1CA9C0"/>
      </a:accent3>
      <a:accent4>
        <a:srgbClr val="D33139"/>
      </a:accent4>
      <a:accent5>
        <a:srgbClr val="C8970C"/>
      </a:accent5>
      <a:accent6>
        <a:srgbClr val="5157A1"/>
      </a:accent6>
      <a:hlink>
        <a:srgbClr val="A031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P for distribution_190215" id="{1AEE959B-9FAA-1E43-91CF-F4B2211F53A0}" vid="{505BCB3A-C061-D344-8946-697F04135B4A}"/>
    </a:ext>
  </a:extLst>
</a:theme>
</file>

<file path=ppt/theme/theme3.xml><?xml version="1.0" encoding="utf-8"?>
<a:theme xmlns:a="http://schemas.openxmlformats.org/drawingml/2006/main" name="ecp_theme_sameer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theme_sameer" id="{11798EFB-38F0-9B4D-8277-7EEB0644AC9A}" vid="{A7D3EC63-CD61-3044-9E2B-50058122DC5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ECP_PowerPoint_template_16x9_2019_02_18</Template>
  <TotalTime>1923</TotalTime>
  <Words>1130</Words>
  <Application>Microsoft Macintosh PowerPoint</Application>
  <PresentationFormat>Widescreen</PresentationFormat>
  <Paragraphs>164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Cambria</vt:lpstr>
      <vt:lpstr>Century Gothic</vt:lpstr>
      <vt:lpstr>Courier New</vt:lpstr>
      <vt:lpstr>Noto Sans Symbols</vt:lpstr>
      <vt:lpstr>1_ORNL</vt:lpstr>
      <vt:lpstr>2_ORNL</vt:lpstr>
      <vt:lpstr>ecp_theme_sameer</vt:lpstr>
      <vt:lpstr>SC 19 Tutorial:  Getting Started with Containers on HPC</vt:lpstr>
      <vt:lpstr>Outline</vt:lpstr>
      <vt:lpstr>Introduction to Containers in HPC</vt:lpstr>
      <vt:lpstr>What are containers</vt:lpstr>
      <vt:lpstr>Hypervisors and Containers</vt:lpstr>
      <vt:lpstr>Background</vt:lpstr>
      <vt:lpstr>Containers in Cloud Industry</vt:lpstr>
      <vt:lpstr>Containers</vt:lpstr>
      <vt:lpstr>Container features in HPC</vt:lpstr>
      <vt:lpstr>Container features not wanted in HPC</vt:lpstr>
      <vt:lpstr>HPC Containers</vt:lpstr>
      <vt:lpstr>Developing Container Vision</vt:lpstr>
      <vt:lpstr>Container DevOps</vt:lpstr>
      <vt:lpstr>This tutorial will show you:</vt:lpstr>
      <vt:lpstr>Tutorial Link</vt:lpstr>
      <vt:lpstr>Tutorial Training Accounts  1.  EC2 instance login 2.  Cori training account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Containerization with Singularity</dc:title>
  <dc:creator>Microsoft Office User</dc:creator>
  <cp:lastModifiedBy>Younge, Andrew</cp:lastModifiedBy>
  <cp:revision>74</cp:revision>
  <cp:lastPrinted>2019-06-16T11:49:10Z</cp:lastPrinted>
  <dcterms:created xsi:type="dcterms:W3CDTF">2018-06-23T15:07:36Z</dcterms:created>
  <dcterms:modified xsi:type="dcterms:W3CDTF">2019-11-17T20:04:12Z</dcterms:modified>
</cp:coreProperties>
</file>