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8" r:id="rId2"/>
    <p:sldMasterId id="2147483703" r:id="rId3"/>
  </p:sldMasterIdLst>
  <p:notesMasterIdLst>
    <p:notesMasterId r:id="rId18"/>
  </p:notesMasterIdLst>
  <p:sldIdLst>
    <p:sldId id="256" r:id="rId4"/>
    <p:sldId id="291" r:id="rId5"/>
    <p:sldId id="297" r:id="rId6"/>
    <p:sldId id="304" r:id="rId7"/>
    <p:sldId id="298" r:id="rId8"/>
    <p:sldId id="305" r:id="rId9"/>
    <p:sldId id="306" r:id="rId10"/>
    <p:sldId id="307" r:id="rId11"/>
    <p:sldId id="308" r:id="rId12"/>
    <p:sldId id="301" r:id="rId13"/>
    <p:sldId id="302" r:id="rId14"/>
    <p:sldId id="303" r:id="rId15"/>
    <p:sldId id="310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26"/>
  </p:normalViewPr>
  <p:slideViewPr>
    <p:cSldViewPr snapToGrid="0" snapToObjects="1">
      <p:cViewPr varScale="1">
        <p:scale>
          <a:sx n="107" d="100"/>
          <a:sy n="107" d="100"/>
        </p:scale>
        <p:origin x="176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E96D6E-0423-7341-8D17-96BD8A1BF2C0}" type="datetimeFigureOut">
              <a:rPr lang="en-US" smtClean="0"/>
              <a:t>11/8/19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59CDE-1250-C24F-8C24-9048525522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35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59CDE-1250-C24F-8C24-9048525522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14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59CDE-1250-C24F-8C24-9048525522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9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59CDE-1250-C24F-8C24-9048525522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9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659CDE-1250-C24F-8C24-9048525522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7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6" Type="http://schemas.microsoft.com/office/2007/relationships/hdphoto" Target="../media/hdphoto4.wdp"/><Relationship Id="rId5" Type="http://schemas.openxmlformats.org/officeDocument/2006/relationships/image" Target="../media/image10.png"/><Relationship Id="rId4" Type="http://schemas.microsoft.com/office/2007/relationships/hdphoto" Target="../media/hdphoto3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NM White 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339022" y="1228439"/>
            <a:ext cx="7090657" cy="1690255"/>
          </a:xfrm>
        </p:spPr>
        <p:txBody>
          <a:bodyPr anchor="ctr">
            <a:normAutofit/>
          </a:bodyPr>
          <a:lstStyle>
            <a:lvl1pPr algn="l">
              <a:lnSpc>
                <a:spcPts val="3700"/>
              </a:lnSpc>
              <a:defRPr sz="3600" spc="3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64951" y="6459789"/>
            <a:ext cx="724296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565572" y="6340839"/>
            <a:ext cx="2623459" cy="5129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0412" y="4605882"/>
            <a:ext cx="6261331" cy="1054141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none" spc="200" baseline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59CF4-F91D-442C-8F8F-9A25967A871A}"/>
              </a:ext>
            </a:extLst>
          </p:cNvPr>
          <p:cNvSpPr txBox="1"/>
          <p:nvPr/>
        </p:nvSpPr>
        <p:spPr>
          <a:xfrm>
            <a:off x="190500" y="3103594"/>
            <a:ext cx="3510762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Approved for public 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7EE845FF-FE6B-4C05-AD90-73F7E80975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50050" r="25122" b="449"/>
          <a:stretch/>
        </p:blipFill>
        <p:spPr>
          <a:xfrm>
            <a:off x="0" y="-1"/>
            <a:ext cx="12192000" cy="3429001"/>
          </a:xfrm>
          <a:prstGeom prst="rect">
            <a:avLst/>
          </a:prstGeom>
          <a:effectLst/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572306A-6D28-4B79-9F33-F65B3290E9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482" y="2590800"/>
            <a:ext cx="2573413" cy="6959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853B16-5BA4-4AF0-8A80-CD86D6EAD828}"/>
              </a:ext>
            </a:extLst>
          </p:cNvPr>
          <p:cNvSpPr/>
          <p:nvPr/>
        </p:nvSpPr>
        <p:spPr>
          <a:xfrm>
            <a:off x="0" y="0"/>
            <a:ext cx="12192000" cy="3429001"/>
          </a:xfrm>
          <a:prstGeom prst="rect">
            <a:avLst/>
          </a:prstGeom>
          <a:gradFill>
            <a:gsLst>
              <a:gs pos="25000">
                <a:srgbClr val="0E5B82"/>
              </a:gs>
              <a:gs pos="2000">
                <a:srgbClr val="06456F"/>
              </a:gs>
              <a:gs pos="100000">
                <a:schemeClr val="accent3">
                  <a:alpha val="0"/>
                </a:schemeClr>
              </a:gs>
            </a:gsLst>
            <a:lin ang="0" scaled="1"/>
          </a:gra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499" y="100853"/>
            <a:ext cx="7915275" cy="2489947"/>
          </a:xfrm>
        </p:spPr>
        <p:txBody>
          <a:bodyPr anchor="b"/>
          <a:lstStyle>
            <a:lvl1pPr algn="l">
              <a:defRPr sz="3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" y="3571291"/>
            <a:ext cx="8753475" cy="2138654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7" name="Picture 16" descr="A close up of a computer&#10;&#10;Description generated with high confidence">
            <a:extLst>
              <a:ext uri="{FF2B5EF4-FFF2-40B4-BE49-F238E27FC236}">
                <a16:creationId xmlns:a16="http://schemas.microsoft.com/office/drawing/2014/main" id="{B2FB6BAC-57DC-470D-AA27-6E916BEEC9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" y="6271008"/>
            <a:ext cx="1317366" cy="398982"/>
          </a:xfrm>
          <a:prstGeom prst="rect">
            <a:avLst/>
          </a:prstGeom>
        </p:spPr>
      </p:pic>
      <p:pic>
        <p:nvPicPr>
          <p:cNvPr id="18" name="Picture 1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700AA35-7ACE-4657-BBD7-03E3A55B6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144" y="6271008"/>
            <a:ext cx="2389905" cy="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0A5EAC-900C-4667-A5FC-E744A5D87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4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15922CA-3E0F-485B-9F76-A1F211BE7C4F}"/>
              </a:ext>
            </a:extLst>
          </p:cNvPr>
          <p:cNvGrpSpPr/>
          <p:nvPr/>
        </p:nvGrpSpPr>
        <p:grpSpPr>
          <a:xfrm>
            <a:off x="314661" y="948037"/>
            <a:ext cx="11877340" cy="5688482"/>
            <a:chOff x="274319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9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2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328861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3288610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6302900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6302901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5F09E4-91A6-437A-BED4-ED7995D473E7}"/>
                </a:ext>
              </a:extLst>
            </p:cNvPr>
            <p:cNvSpPr/>
            <p:nvPr userDrawn="1"/>
          </p:nvSpPr>
          <p:spPr>
            <a:xfrm>
              <a:off x="9317192" y="1376098"/>
              <a:ext cx="2874807" cy="5260421"/>
            </a:xfrm>
            <a:prstGeom prst="rect">
              <a:avLst/>
            </a:prstGeom>
            <a:gradFill flip="none" rotWithShape="1">
              <a:gsLst>
                <a:gs pos="25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192D3D3-2A2D-4482-B3F5-B0CBCD39D93A}"/>
                </a:ext>
              </a:extLst>
            </p:cNvPr>
            <p:cNvSpPr/>
            <p:nvPr userDrawn="1"/>
          </p:nvSpPr>
          <p:spPr>
            <a:xfrm>
              <a:off x="9317193" y="948037"/>
              <a:ext cx="2874807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047" y="1005840"/>
            <a:ext cx="2861458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4046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8337" y="1005840"/>
            <a:ext cx="287480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98337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2680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2268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61" y="384907"/>
            <a:ext cx="1176528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14661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26918" y="1005840"/>
            <a:ext cx="286475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918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5187DF1-019D-4B29-80A4-491D910D6F8B}"/>
              </a:ext>
            </a:extLst>
          </p:cNvPr>
          <p:cNvGrpSpPr/>
          <p:nvPr/>
        </p:nvGrpSpPr>
        <p:grpSpPr>
          <a:xfrm>
            <a:off x="304800" y="948037"/>
            <a:ext cx="11887199" cy="5688482"/>
            <a:chOff x="274318" y="948037"/>
            <a:chExt cx="11917681" cy="5688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DC80716-D7F2-40BD-B894-87B7C5521D93}"/>
                </a:ext>
              </a:extLst>
            </p:cNvPr>
            <p:cNvSpPr/>
            <p:nvPr userDrawn="1"/>
          </p:nvSpPr>
          <p:spPr>
            <a:xfrm>
              <a:off x="274318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431D86-B4F2-4178-9479-C223044E67E1}"/>
                </a:ext>
              </a:extLst>
            </p:cNvPr>
            <p:cNvSpPr/>
            <p:nvPr userDrawn="1"/>
          </p:nvSpPr>
          <p:spPr>
            <a:xfrm>
              <a:off x="274319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772E6C0-3363-4678-BD7B-839981CFEC1B}"/>
                </a:ext>
              </a:extLst>
            </p:cNvPr>
            <p:cNvSpPr/>
            <p:nvPr userDrawn="1"/>
          </p:nvSpPr>
          <p:spPr>
            <a:xfrm>
              <a:off x="4309114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81C044-83B1-4BEC-A2A0-51CA4BF72CE4}"/>
                </a:ext>
              </a:extLst>
            </p:cNvPr>
            <p:cNvSpPr/>
            <p:nvPr userDrawn="1"/>
          </p:nvSpPr>
          <p:spPr>
            <a:xfrm>
              <a:off x="4309114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4C995C-9C57-406C-A69D-7613F8F47165}"/>
                </a:ext>
              </a:extLst>
            </p:cNvPr>
            <p:cNvSpPr/>
            <p:nvPr userDrawn="1"/>
          </p:nvSpPr>
          <p:spPr>
            <a:xfrm>
              <a:off x="8343909" y="1376098"/>
              <a:ext cx="3848089" cy="5260421"/>
            </a:xfrm>
            <a:prstGeom prst="rect">
              <a:avLst/>
            </a:prstGeom>
            <a:gradFill flip="none" rotWithShape="1">
              <a:gsLst>
                <a:gs pos="28000">
                  <a:schemeClr val="bg1">
                    <a:lumMod val="95000"/>
                  </a:schemeClr>
                </a:gs>
                <a:gs pos="0">
                  <a:schemeClr val="bg2">
                    <a:alpha val="0"/>
                  </a:schemeClr>
                </a:gs>
                <a:gs pos="100000">
                  <a:srgbClr val="CFCFCF"/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26A7F5-6E08-49A4-A894-85B35B49A075}"/>
                </a:ext>
              </a:extLst>
            </p:cNvPr>
            <p:cNvSpPr/>
            <p:nvPr userDrawn="1"/>
          </p:nvSpPr>
          <p:spPr>
            <a:xfrm>
              <a:off x="8343910" y="948037"/>
              <a:ext cx="3848089" cy="44373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774" y="1005840"/>
            <a:ext cx="3811425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774" y="1527048"/>
            <a:ext cx="381142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327997" y="1005840"/>
            <a:ext cx="3829206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7997" y="1527048"/>
            <a:ext cx="3829206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70962" y="1005840"/>
            <a:ext cx="3815817" cy="370258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70962" y="1527048"/>
            <a:ext cx="381581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/>
        </p:nvSpPr>
        <p:spPr>
          <a:xfrm>
            <a:off x="426721" y="320040"/>
            <a:ext cx="1176528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1051"/>
            <a:ext cx="11752438" cy="401224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/>
        </p:nvSpPr>
        <p:spPr>
          <a:xfrm>
            <a:off x="304800" y="320040"/>
            <a:ext cx="152400" cy="51090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Question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A440C9B-5899-407D-BC65-8B8988B0C2A4}"/>
              </a:ext>
            </a:extLst>
          </p:cNvPr>
          <p:cNvGrpSpPr/>
          <p:nvPr/>
        </p:nvGrpSpPr>
        <p:grpSpPr>
          <a:xfrm>
            <a:off x="308368" y="320039"/>
            <a:ext cx="11883633" cy="919959"/>
            <a:chOff x="308368" y="320040"/>
            <a:chExt cx="11883633" cy="5109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1CB721-FBCB-4DC7-9C2A-15C90E984F90}"/>
                </a:ext>
              </a:extLst>
            </p:cNvPr>
            <p:cNvSpPr/>
            <p:nvPr userDrawn="1"/>
          </p:nvSpPr>
          <p:spPr>
            <a:xfrm>
              <a:off x="426721" y="320040"/>
              <a:ext cx="11765280" cy="510909"/>
            </a:xfrm>
            <a:prstGeom prst="rect">
              <a:avLst/>
            </a:prstGeom>
            <a:solidFill>
              <a:schemeClr val="bg2">
                <a:lumMod val="85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DDBDFD-39A6-0043-BAD4-065FAFF6A9DA}"/>
                </a:ext>
              </a:extLst>
            </p:cNvPr>
            <p:cNvSpPr/>
            <p:nvPr userDrawn="1"/>
          </p:nvSpPr>
          <p:spPr>
            <a:xfrm>
              <a:off x="308368" y="320040"/>
              <a:ext cx="152400" cy="51090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/>
        </p:nvSpPr>
        <p:spPr>
          <a:xfrm>
            <a:off x="304800" y="1384275"/>
            <a:ext cx="11887200" cy="5252245"/>
          </a:xfrm>
          <a:prstGeom prst="rect">
            <a:avLst/>
          </a:prstGeom>
          <a:gradFill flip="none" rotWithShape="1">
            <a:gsLst>
              <a:gs pos="28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19" y="1467134"/>
            <a:ext cx="11750331" cy="5070826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0768" y="320040"/>
            <a:ext cx="11716282" cy="905234"/>
          </a:xfrm>
        </p:spPr>
        <p:txBody>
          <a:bodyPr anchor="ctr"/>
          <a:lstStyle>
            <a:lvl1pPr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9100" y="6636518"/>
            <a:ext cx="280401" cy="14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bg1">
                    <a:lumMod val="6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bg1">
                  <a:lumMod val="6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9FA5920-8F8E-4860-872E-2CA4CDDC3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330713C-B6BE-44C7-BD3A-E89F9DA0717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Discuss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6C050B2-309D-42C4-AF63-BBB0EBE7C2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219825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500" y="237744"/>
            <a:ext cx="11772900" cy="9052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B9F530-BC13-4BDB-8495-8DE5CC20E7EE}"/>
              </a:ext>
            </a:extLst>
          </p:cNvPr>
          <p:cNvSpPr/>
          <p:nvPr/>
        </p:nvSpPr>
        <p:spPr>
          <a:xfrm>
            <a:off x="0" y="6220590"/>
            <a:ext cx="12192000" cy="637410"/>
          </a:xfrm>
          <a:prstGeom prst="rect">
            <a:avLst/>
          </a:prstGeom>
          <a:solidFill>
            <a:schemeClr val="bg2">
              <a:lumMod val="85000"/>
            </a:schemeClr>
          </a:solidFill>
          <a:ln w="19050">
            <a:noFill/>
            <a:miter lim="800000"/>
          </a:ln>
          <a:effectLst>
            <a:outerShdw blurRad="101600" dist="38100" dir="16200000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531CFB-FD09-40B4-8CFD-1F4C9A83DCB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3A5909-90CD-4D68-BFAA-D15F56471C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2177C6-060C-4445-8C10-ADA6D3CE5F74}"/>
              </a:ext>
            </a:extLst>
          </p:cNvPr>
          <p:cNvSpPr/>
          <p:nvPr/>
        </p:nvSpPr>
        <p:spPr>
          <a:xfrm>
            <a:off x="1" y="6186396"/>
            <a:ext cx="12192000" cy="6716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864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600" dirty="0">
                <a:ln>
                  <a:noFill/>
                </a:ln>
                <a:solidFill>
                  <a:schemeClr val="bg1"/>
                </a:solidFill>
              </a:rPr>
              <a:t>exascaleproject.org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07964" y="5921830"/>
            <a:ext cx="3884036" cy="936171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8461" y="503144"/>
            <a:ext cx="8294476" cy="1030930"/>
          </a:xfrm>
        </p:spPr>
        <p:txBody>
          <a:bodyPr anchor="b"/>
          <a:lstStyle>
            <a:lvl1pPr algn="l">
              <a:defRPr sz="32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78460" y="2085962"/>
            <a:ext cx="8294477" cy="2855300"/>
          </a:xfrm>
        </p:spPr>
        <p:txBody>
          <a:bodyPr lIns="109728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4" y="483164"/>
            <a:ext cx="2051374" cy="93549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820" y="6322747"/>
            <a:ext cx="2410105" cy="40100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0693"/>
          <a:stretch/>
        </p:blipFill>
        <p:spPr>
          <a:xfrm>
            <a:off x="10207180" y="6307741"/>
            <a:ext cx="1367897" cy="4289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B516F4-C09A-4E83-A0F1-168C638F25A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 rot="10800000">
            <a:off x="0" y="1572768"/>
            <a:ext cx="2853708" cy="407829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230017"/>
            <a:ext cx="11658600" cy="908221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450072"/>
            <a:ext cx="11658600" cy="4610100"/>
          </a:xfrm>
        </p:spPr>
        <p:txBody>
          <a:bodyPr/>
          <a:lstStyle>
            <a:lvl1pPr marL="228600" indent="-228600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1500" indent="-2286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tabLst/>
              <a:defRPr sz="1800">
                <a:latin typeface="+mn-lt"/>
                <a:cs typeface="Arial" panose="020B0604020202020204" pitchFamily="34" charset="0"/>
              </a:defRPr>
            </a:lvl2pPr>
            <a:lvl3pPr marL="857250" indent="-171450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sz="1600"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6" y="411480"/>
            <a:ext cx="11375435" cy="914400"/>
          </a:xfrm>
        </p:spPr>
        <p:txBody>
          <a:bodyPr anchor="t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5856" y="1737360"/>
            <a:ext cx="11372771" cy="404777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level0.4	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319" y="1737360"/>
            <a:ext cx="5590038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19" y="2558551"/>
            <a:ext cx="5590038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buFont typeface="Arial" panose="020B0604020202020204" pitchFamily="34" charset="0"/>
              <a:buChar char="•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534" y="1737360"/>
            <a:ext cx="5533375" cy="821190"/>
          </a:xfr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b"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20534" y="2558551"/>
            <a:ext cx="5533375" cy="3373229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7467433" cy="810738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48173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48173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55515" y="1316736"/>
            <a:ext cx="5606732" cy="347472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55515" y="1655064"/>
            <a:ext cx="5606732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C1494F-06BF-478E-BCF5-6FCC755EF91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7792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13F5F8-5DA4-4A7D-94FF-19BFEBF090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4753" y="3438144"/>
            <a:ext cx="5606923" cy="338138"/>
          </a:xfrm>
          <a:solidFill>
            <a:schemeClr val="accent3"/>
          </a:solidFill>
          <a:ln w="1905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b="0" smtClean="0">
                <a:solidFill>
                  <a:schemeClr val="bg1"/>
                </a:solidFill>
              </a:defRPr>
            </a:lvl1pPr>
            <a:lvl2pPr>
              <a:defRPr lang="en-US" b="1" smtClean="0">
                <a:solidFill>
                  <a:schemeClr val="bg1"/>
                </a:solidFill>
              </a:defRPr>
            </a:lvl2pPr>
            <a:lvl3pPr>
              <a:defRPr lang="en-US" b="1" smtClean="0">
                <a:solidFill>
                  <a:schemeClr val="bg1"/>
                </a:solidFill>
              </a:defRPr>
            </a:lvl3pPr>
            <a:lvl4pPr>
              <a:defRPr lang="en-US" b="1" smtClean="0">
                <a:solidFill>
                  <a:schemeClr val="bg1"/>
                </a:solidFill>
              </a:defRPr>
            </a:lvl4pPr>
            <a:lvl5pPr>
              <a:defRPr lang="en-US" b="1">
                <a:solidFill>
                  <a:schemeClr val="bg1"/>
                </a:solidFill>
              </a:defRPr>
            </a:lvl5pPr>
          </a:lstStyle>
          <a:p>
            <a:pPr marL="230188" lvl="0" indent="-230188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1508C29-BEAF-4D1B-85C7-62D86B9A9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7792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A42C277-CD07-4855-BE2B-F5804018E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54753" y="3776472"/>
            <a:ext cx="5606923" cy="1316736"/>
          </a:xfrm>
          <a:noFill/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3"/>
                </a:gs>
              </a:gsLst>
              <a:lin ang="16200000" scaled="1"/>
              <a:tileRect/>
            </a:gra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855" y="411480"/>
            <a:ext cx="11378099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*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BASIC CONTENT SLIDE</a:t>
            </a:r>
            <a:br>
              <a:rPr lang="en-US" dirty="0"/>
            </a:br>
            <a:r>
              <a:rPr lang="en-US" dirty="0"/>
              <a:t>one or two lines for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2" y="1877795"/>
            <a:ext cx="11163868" cy="442277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1st-level bullet. Click an icon below to add table, graph or other imagery.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2" y="1346553"/>
            <a:ext cx="11163868" cy="499715"/>
          </a:xfrm>
        </p:spPr>
        <p:txBody>
          <a:bodyPr bIns="0">
            <a:no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700" b="1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Slide subtitle optional -  delete as needed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>
          <a:xfrm>
            <a:off x="5791202" y="6473709"/>
            <a:ext cx="609600" cy="182880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AEFAAC5A-9C4F-4278-920D-DF2BAB59574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20648" y="240503"/>
            <a:ext cx="10058400" cy="5702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64951" y="6485916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F46EDD32-319E-1849-AF7B-D687449C9808}" type="datetimeFigureOut">
              <a:rPr lang="en-US" smtClean="0"/>
              <a:t>11/8/19</a:t>
            </a:fld>
            <a:endParaRPr lang="en-US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7" y="6485916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951" y="445603"/>
            <a:ext cx="4193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000000"/>
                </a:solidFill>
              </a:defRPr>
            </a:lvl1pPr>
          </a:lstStyle>
          <a:p>
            <a:fld id="{51B40B31-C473-BE44-B761-2F9ACE361CD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20648" y="1441696"/>
            <a:ext cx="10058400" cy="479421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7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/>
        </p:nvSpPr>
        <p:spPr>
          <a:xfrm>
            <a:off x="0" y="1073594"/>
            <a:ext cx="12191999" cy="4228673"/>
          </a:xfrm>
          <a:custGeom>
            <a:avLst/>
            <a:gdLst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0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0 w 12192000"/>
              <a:gd name="connsiteY4" fmla="*/ 1803862 h 4497186"/>
              <a:gd name="connsiteX5" fmla="*/ 0 w 12192000"/>
              <a:gd name="connsiteY5" fmla="*/ 0 h 4497186"/>
              <a:gd name="connsiteX0" fmla="*/ 38100 w 12230100"/>
              <a:gd name="connsiteY0" fmla="*/ 0 h 4497186"/>
              <a:gd name="connsiteX1" fmla="*/ 12230100 w 12230100"/>
              <a:gd name="connsiteY1" fmla="*/ 0 h 4497186"/>
              <a:gd name="connsiteX2" fmla="*/ 12230100 w 12230100"/>
              <a:gd name="connsiteY2" fmla="*/ 4497186 h 4497186"/>
              <a:gd name="connsiteX3" fmla="*/ 38100 w 12230100"/>
              <a:gd name="connsiteY3" fmla="*/ 4497186 h 4497186"/>
              <a:gd name="connsiteX4" fmla="*/ 38100 w 12230100"/>
              <a:gd name="connsiteY4" fmla="*/ 1803862 h 4497186"/>
              <a:gd name="connsiteX5" fmla="*/ 0 w 12230100"/>
              <a:gd name="connsiteY5" fmla="*/ 1575262 h 4497186"/>
              <a:gd name="connsiteX6" fmla="*/ 38100 w 12230100"/>
              <a:gd name="connsiteY6" fmla="*/ 0 h 4497186"/>
              <a:gd name="connsiteX0" fmla="*/ 0 w 12230100"/>
              <a:gd name="connsiteY0" fmla="*/ 1575262 h 4497186"/>
              <a:gd name="connsiteX1" fmla="*/ 38100 w 12230100"/>
              <a:gd name="connsiteY1" fmla="*/ 0 h 4497186"/>
              <a:gd name="connsiteX2" fmla="*/ 12230100 w 12230100"/>
              <a:gd name="connsiteY2" fmla="*/ 0 h 4497186"/>
              <a:gd name="connsiteX3" fmla="*/ 12230100 w 12230100"/>
              <a:gd name="connsiteY3" fmla="*/ 4497186 h 4497186"/>
              <a:gd name="connsiteX4" fmla="*/ 38100 w 12230100"/>
              <a:gd name="connsiteY4" fmla="*/ 4497186 h 4497186"/>
              <a:gd name="connsiteX5" fmla="*/ 38100 w 12230100"/>
              <a:gd name="connsiteY5" fmla="*/ 1803862 h 4497186"/>
              <a:gd name="connsiteX6" fmla="*/ 91440 w 12230100"/>
              <a:gd name="connsiteY6" fmla="*/ 1666702 h 4497186"/>
              <a:gd name="connsiteX0" fmla="*/ 8491 w 12200491"/>
              <a:gd name="connsiteY0" fmla="*/ 0 h 4497186"/>
              <a:gd name="connsiteX1" fmla="*/ 12200491 w 12200491"/>
              <a:gd name="connsiteY1" fmla="*/ 0 h 4497186"/>
              <a:gd name="connsiteX2" fmla="*/ 12200491 w 12200491"/>
              <a:gd name="connsiteY2" fmla="*/ 4497186 h 4497186"/>
              <a:gd name="connsiteX3" fmla="*/ 8491 w 12200491"/>
              <a:gd name="connsiteY3" fmla="*/ 4497186 h 4497186"/>
              <a:gd name="connsiteX4" fmla="*/ 8491 w 12200491"/>
              <a:gd name="connsiteY4" fmla="*/ 1803862 h 4497186"/>
              <a:gd name="connsiteX5" fmla="*/ 61831 w 12200491"/>
              <a:gd name="connsiteY5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  <a:gd name="connsiteX4" fmla="*/ 53340 w 12192000"/>
              <a:gd name="connsiteY4" fmla="*/ 1666702 h 4497186"/>
              <a:gd name="connsiteX0" fmla="*/ 0 w 12192000"/>
              <a:gd name="connsiteY0" fmla="*/ 0 h 4497186"/>
              <a:gd name="connsiteX1" fmla="*/ 12192000 w 12192000"/>
              <a:gd name="connsiteY1" fmla="*/ 0 h 4497186"/>
              <a:gd name="connsiteX2" fmla="*/ 12192000 w 12192000"/>
              <a:gd name="connsiteY2" fmla="*/ 4497186 h 4497186"/>
              <a:gd name="connsiteX3" fmla="*/ 0 w 12192000"/>
              <a:gd name="connsiteY3" fmla="*/ 4497186 h 4497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497186">
                <a:moveTo>
                  <a:pt x="0" y="0"/>
                </a:moveTo>
                <a:lnTo>
                  <a:pt x="12192000" y="0"/>
                </a:lnTo>
                <a:lnTo>
                  <a:pt x="12192000" y="4497186"/>
                </a:lnTo>
                <a:lnTo>
                  <a:pt x="0" y="4497186"/>
                </a:lnTo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642" y="1352479"/>
            <a:ext cx="4101534" cy="923330"/>
          </a:xfrm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16882D-8BEB-4DE9-9D6E-B66A4265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4" t="18779" r="22594" b="14403"/>
          <a:stretch/>
        </p:blipFill>
        <p:spPr>
          <a:xfrm>
            <a:off x="6096002" y="1073594"/>
            <a:ext cx="6095998" cy="42286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EAFB177-595A-4BDE-9AC4-D7572B1CC5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247" y="6366233"/>
            <a:ext cx="1517521" cy="410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34" y="235634"/>
            <a:ext cx="11676248" cy="907366"/>
          </a:xfrm>
        </p:spPr>
        <p:txBody>
          <a:bodyPr/>
          <a:lstStyle>
            <a:lvl1pPr>
              <a:lnSpc>
                <a:spcPct val="90000"/>
              </a:lnSpc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834" y="1454834"/>
            <a:ext cx="5782467" cy="4610100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4392" y="1454834"/>
            <a:ext cx="5686690" cy="4610100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+mn-lt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Bottom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6570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47800"/>
            <a:ext cx="5647944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68990"/>
            <a:ext cx="5647944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1920" y="1447800"/>
            <a:ext cx="5647180" cy="821190"/>
          </a:xfrm>
          <a:solidFill>
            <a:schemeClr val="tx2"/>
          </a:solidFill>
          <a:ln w="1905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1920" y="2273382"/>
            <a:ext cx="5647180" cy="3813071"/>
          </a:xfrm>
          <a:ln w="1905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37744"/>
            <a:ext cx="11771376" cy="905256"/>
          </a:xfrm>
        </p:spPr>
        <p:txBody>
          <a:bodyPr/>
          <a:lstStyle>
            <a:lvl1pPr>
              <a:lnSpc>
                <a:spcPct val="90000"/>
              </a:lnSpc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452618"/>
            <a:ext cx="3654912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273808"/>
            <a:ext cx="3654912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4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55289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5289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08466" y="1452618"/>
            <a:ext cx="36576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08466" y="2278200"/>
            <a:ext cx="36576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6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4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2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33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834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94833" y="233022"/>
            <a:ext cx="11654267" cy="90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833" y="1449473"/>
            <a:ext cx="11654267" cy="4603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11848362" y="6588336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b="1" smtClean="0">
                <a:solidFill>
                  <a:schemeClr val="bg1">
                    <a:lumMod val="75000"/>
                  </a:schemeClr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b="1" dirty="0">
              <a:solidFill>
                <a:schemeClr val="bg1">
                  <a:lumMod val="75000"/>
                </a:schemeClr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/>
        </p:nvSpPr>
        <p:spPr>
          <a:xfrm>
            <a:off x="8097917" y="65731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+mn-lt"/>
                <a:cs typeface="Arial" pitchFamily="34" charset="0"/>
              </a:rPr>
              <a:t>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D6DE45-8FAB-4A30-B928-C1E44BA1309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99" y="6318074"/>
            <a:ext cx="1517521" cy="410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F8E338-5546-49FD-9045-793529472DA0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23" t="98890" r="25122" b="450"/>
          <a:stretch/>
        </p:blipFill>
        <p:spPr>
          <a:xfrm>
            <a:off x="0" y="6812281"/>
            <a:ext cx="12192000" cy="4571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935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pos="192">
          <p15:clr>
            <a:srgbClr val="F26B43"/>
          </p15:clr>
        </p15:guide>
        <p15:guide id="5" pos="7464">
          <p15:clr>
            <a:srgbClr val="F26B43"/>
          </p15:clr>
        </p15:guide>
        <p15:guide id="6" orient="horz" pos="192">
          <p15:clr>
            <a:srgbClr val="F26B43"/>
          </p15:clr>
        </p15:guide>
        <p15:guide id="8" orient="horz" pos="912">
          <p15:clr>
            <a:srgbClr val="F26B43"/>
          </p15:clr>
        </p15:guide>
        <p15:guide id="9" orient="horz" pos="7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D1C1369-A08C-454A-B0B5-0955BB31B1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32" b="1495"/>
          <a:stretch/>
        </p:blipFill>
        <p:spPr>
          <a:xfrm>
            <a:off x="9338292" y="0"/>
            <a:ext cx="2853708" cy="407829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65855" y="411481"/>
            <a:ext cx="11379405" cy="84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65855" y="1737361"/>
            <a:ext cx="11379405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98" y="6183517"/>
            <a:ext cx="1971725" cy="533060"/>
          </a:xfrm>
          <a:prstGeom prst="rect">
            <a:avLst/>
          </a:prstGeom>
        </p:spPr>
      </p:pic>
      <p:sp>
        <p:nvSpPr>
          <p:cNvPr id="8" name="Rectangle 256"/>
          <p:cNvSpPr txBox="1">
            <a:spLocks noChangeArrowheads="1"/>
          </p:cNvSpPr>
          <p:nvPr/>
        </p:nvSpPr>
        <p:spPr>
          <a:xfrm>
            <a:off x="363923" y="6477000"/>
            <a:ext cx="3316411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 flipH="1">
            <a:off x="163417" y="6513052"/>
            <a:ext cx="515769" cy="14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l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 algn="l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9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800" b="1" kern="1200" baseline="0">
          <a:solidFill>
            <a:schemeClr val="tx1"/>
          </a:solidFill>
          <a:latin typeface="+mn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xbhpo35" TargetMode="Externa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E4F7B9-1C58-D042-B35D-05F088A95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382" y="1085068"/>
            <a:ext cx="10293234" cy="121845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SC 19 Tutorial: </a:t>
            </a:r>
            <a:br>
              <a:rPr lang="en-US" sz="4000" dirty="0"/>
            </a:br>
            <a:r>
              <a:rPr lang="en-US" sz="4000" dirty="0"/>
              <a:t>Best Practices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2A9B3A2-72DA-234B-A6EF-9CB611236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2" y="2485302"/>
            <a:ext cx="11713325" cy="213865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Shane Canon</a:t>
            </a:r>
            <a:r>
              <a:rPr lang="en-US" baseline="30000" dirty="0"/>
              <a:t>1</a:t>
            </a:r>
            <a:r>
              <a:rPr lang="en-US" dirty="0"/>
              <a:t>, Sameer Shende</a:t>
            </a:r>
            <a:r>
              <a:rPr lang="en-US" baseline="30000" dirty="0"/>
              <a:t>2</a:t>
            </a:r>
            <a:r>
              <a:rPr lang="en-US" dirty="0"/>
              <a:t>,</a:t>
            </a:r>
            <a:r>
              <a:rPr lang="en-US" baseline="30000" dirty="0"/>
              <a:t> </a:t>
            </a:r>
            <a:r>
              <a:rPr lang="en-US" sz="2400" dirty="0"/>
              <a:t>Carlos Eduardo Arango</a:t>
            </a:r>
            <a:r>
              <a:rPr lang="en-US" baseline="30000" dirty="0"/>
              <a:t>3</a:t>
            </a:r>
            <a:r>
              <a:rPr lang="en-US" dirty="0"/>
              <a:t> ,</a:t>
            </a:r>
            <a:r>
              <a:rPr lang="en-US" baseline="30000" dirty="0"/>
              <a:t> </a:t>
            </a:r>
            <a:r>
              <a:rPr lang="en-US" sz="2400" dirty="0"/>
              <a:t>Andrew J. Younge</a:t>
            </a:r>
            <a:r>
              <a:rPr lang="en-US" sz="2400" baseline="30000" dirty="0"/>
              <a:t>4</a:t>
            </a:r>
          </a:p>
          <a:p>
            <a:pPr algn="ctr"/>
            <a:endParaRPr lang="en-US" sz="2400" baseline="30000" dirty="0">
              <a:effectLst/>
            </a:endParaRPr>
          </a:p>
          <a:p>
            <a:pPr algn="ctr"/>
            <a:endParaRPr lang="en-US" sz="2400" dirty="0">
              <a:effectLst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55139"/>
              </p:ext>
            </p:extLst>
          </p:nvPr>
        </p:nvGraphicFramePr>
        <p:xfrm>
          <a:off x="1728620" y="3271296"/>
          <a:ext cx="8734758" cy="1903129"/>
        </p:xfrm>
        <a:graphic>
          <a:graphicData uri="http://schemas.openxmlformats.org/drawingml/2006/table">
            <a:tbl>
              <a:tblPr/>
              <a:tblGrid>
                <a:gridCol w="4367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6866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Lawrence Berkeley National Lab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scanon@lbl.gov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University of Oregon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sameer@cs.uoregon.edu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46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Sylabs Inc</a:t>
                      </a:r>
                      <a:endParaRPr lang="is-IS" sz="2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is-I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eduardo@sylabs.io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Sandia National Labs</a:t>
                      </a:r>
                      <a:endParaRPr lang="en-US" sz="2800" dirty="0">
                        <a:effectLst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ajyoung@sandia.gov</a:t>
                      </a:r>
                      <a:endParaRPr lang="en-US" sz="2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18143" y="55379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x-none" altLang="x-non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</a:b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x-none" altLang="x-non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7287" y="327512"/>
            <a:ext cx="1093649" cy="11182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974" y="5276729"/>
            <a:ext cx="2373053" cy="9140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5" t="20135" r="15779" b="27080"/>
          <a:stretch/>
        </p:blipFill>
        <p:spPr>
          <a:xfrm>
            <a:off x="126612" y="5276729"/>
            <a:ext cx="2445786" cy="8893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514" y="5373634"/>
            <a:ext cx="3302001" cy="69551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8" t="38957" r="3185" b="39994"/>
          <a:stretch/>
        </p:blipFill>
        <p:spPr>
          <a:xfrm>
            <a:off x="2784857" y="5361275"/>
            <a:ext cx="3083198" cy="69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8833A-7042-E948-A8C7-EF46F9F17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8716-98CD-654C-BAAC-57A4F2B20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in Docker 17.05 </a:t>
            </a:r>
          </a:p>
          <a:p>
            <a:r>
              <a:rPr lang="en-US" dirty="0"/>
              <a:t>Allows a build to progress through stages </a:t>
            </a:r>
          </a:p>
          <a:p>
            <a:r>
              <a:rPr lang="en-US" dirty="0"/>
              <a:t>Files can be copied from a stage to later stages </a:t>
            </a:r>
          </a:p>
          <a:p>
            <a:r>
              <a:rPr lang="en-US" dirty="0"/>
              <a:t>Useful for splitting images between build and run time to keep image sizes small </a:t>
            </a:r>
          </a:p>
          <a:p>
            <a:r>
              <a:rPr lang="en-US" dirty="0"/>
              <a:t>Can be used to make public images that make use of commercial compilers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417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EF69-EF7E-414E-BD34-70A116D3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– Multi-stage Builds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F48CDB-B958-0141-AAC5-5DBFD726D626}"/>
              </a:ext>
            </a:extLst>
          </p:cNvPr>
          <p:cNvSpPr txBox="1">
            <a:spLocks/>
          </p:cNvSpPr>
          <p:nvPr/>
        </p:nvSpPr>
        <p:spPr bwMode="auto">
          <a:xfrm>
            <a:off x="409614" y="1210063"/>
            <a:ext cx="11372771" cy="376989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centos:7 as build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yum -y install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make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code.c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centos:7 as run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 --from=build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812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006A-B85B-EE40-BD62-CDE0361B8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0F5F9-026C-6A41-BB59-77F71AA46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very large images (&gt;~5GB) </a:t>
            </a:r>
          </a:p>
          <a:p>
            <a:r>
              <a:rPr lang="en-US" dirty="0"/>
              <a:t>Keep application data in Home, Scratch, </a:t>
            </a:r>
            <a:r>
              <a:rPr lang="en-US" dirty="0" err="1"/>
              <a:t>Lustre</a:t>
            </a:r>
            <a:r>
              <a:rPr lang="en-US" dirty="0"/>
              <a:t>, … and volume mount into the container if data is large </a:t>
            </a:r>
          </a:p>
          <a:p>
            <a:r>
              <a:rPr lang="en-US" dirty="0"/>
              <a:t>Use volume mounts for rapid prototyping and testing, then add that into the image after code stabilizes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DDC177-44B6-4E4A-B6E9-1D798B28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793" y="1993746"/>
            <a:ext cx="4101534" cy="507831"/>
          </a:xfrm>
        </p:spPr>
        <p:txBody>
          <a:bodyPr/>
          <a:lstStyle/>
          <a:p>
            <a:r>
              <a:rPr lang="en-US" dirty="0"/>
              <a:t>Time for a Break!</a:t>
            </a:r>
          </a:p>
        </p:txBody>
      </p:sp>
    </p:spTree>
    <p:extLst>
      <p:ext uri="{BB962C8B-B14F-4D97-AF65-F5344CB8AC3E}">
        <p14:creationId xmlns:p14="http://schemas.microsoft.com/office/powerpoint/2010/main" val="101996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F3572-2E08-2544-A50B-E14F55190F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B6FF59-C43B-0B43-8951-FBFF7AC8C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Try it on our own and experiment with deploying your own HPC application in containers!</a:t>
            </a:r>
          </a:p>
        </p:txBody>
      </p:sp>
    </p:spTree>
    <p:extLst>
      <p:ext uri="{BB962C8B-B14F-4D97-AF65-F5344CB8AC3E}">
        <p14:creationId xmlns:p14="http://schemas.microsoft.com/office/powerpoint/2010/main" val="205995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65856" y="484293"/>
            <a:ext cx="11375435" cy="9144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365856" y="1325880"/>
            <a:ext cx="11372771" cy="4047778"/>
          </a:xfrm>
        </p:spPr>
        <p:txBody>
          <a:bodyPr/>
          <a:lstStyle/>
          <a:p>
            <a:r>
              <a:rPr lang="en-US" dirty="0"/>
              <a:t>13:30 – 13:45 Introduction to Containers in HPC (Younge)</a:t>
            </a:r>
          </a:p>
          <a:p>
            <a:r>
              <a:rPr lang="en-US" dirty="0"/>
              <a:t>13:45 – 14:15 How to build your first Docker container (Canon)</a:t>
            </a:r>
          </a:p>
          <a:p>
            <a:r>
              <a:rPr lang="en-US" dirty="0"/>
              <a:t>14:15 – 14:45 How to deploy a container on a supercomputer (Canon)</a:t>
            </a:r>
          </a:p>
          <a:p>
            <a:r>
              <a:rPr lang="en-US" b="1" dirty="0"/>
              <a:t>14:45 – 15:00 Best Practices (Canon)</a:t>
            </a:r>
          </a:p>
          <a:p>
            <a:r>
              <a:rPr lang="en-US" dirty="0"/>
              <a:t>15:00 – 15:30              -- Break –</a:t>
            </a:r>
          </a:p>
          <a:p>
            <a:r>
              <a:rPr lang="en-US" dirty="0"/>
              <a:t>15:30 – 16:00 Running an HPC app on the E4S container (Shende)</a:t>
            </a:r>
          </a:p>
          <a:p>
            <a:r>
              <a:rPr lang="en-US" dirty="0"/>
              <a:t>16:00 - 16:30 How to build a Singularity container image (Arango)</a:t>
            </a:r>
          </a:p>
          <a:p>
            <a:r>
              <a:rPr lang="en-US" dirty="0"/>
              <a:t>16:30 - 16:50 Running Singularity on a supercomputer &amp; adv features (Arango)</a:t>
            </a:r>
          </a:p>
          <a:p>
            <a:r>
              <a:rPr lang="en-US" dirty="0"/>
              <a:t>16:50 - 17:00 Success Stories &amp; Summary (Canon)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https://tinyurl.com/yxbhpo35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1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A80F-49C4-6F49-B6E1-822E65C4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HPC Container 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545-C182-0946-9DC1-B4C83516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run as the user, not root </a:t>
            </a:r>
          </a:p>
          <a:p>
            <a:r>
              <a:rPr lang="en-US" dirty="0"/>
              <a:t>Images are mounted read-only </a:t>
            </a:r>
          </a:p>
          <a:p>
            <a:pPr lvl="1"/>
            <a:r>
              <a:rPr lang="en-US" dirty="0"/>
              <a:t>But home, scratch, </a:t>
            </a:r>
            <a:r>
              <a:rPr lang="en-US" dirty="0" err="1"/>
              <a:t>lustre</a:t>
            </a:r>
            <a:r>
              <a:rPr lang="en-US" dirty="0"/>
              <a:t>, … directories are probably available </a:t>
            </a:r>
          </a:p>
          <a:p>
            <a:r>
              <a:rPr lang="en-US" dirty="0"/>
              <a:t>Some volume mount locations are disallowed </a:t>
            </a:r>
          </a:p>
          <a:p>
            <a:r>
              <a:rPr lang="en-US" dirty="0"/>
              <a:t>Volumes currently can’t be mounted over each other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78D9-E3C8-2047-BE04-5FB276CC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- Build with a script, not manually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88D9-0438-CC4D-9D4E-8341D3DAD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56" y="1737360"/>
            <a:ext cx="11372771" cy="2186940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ubuntu:14.04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 maintainer="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patsmith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patsmith@patsmith.org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./app /bin/app 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mv /bin/app /bin/hello &amp;&amp;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/bin/hello</a:t>
            </a:r>
          </a:p>
        </p:txBody>
      </p:sp>
    </p:spTree>
    <p:extLst>
      <p:ext uri="{BB962C8B-B14F-4D97-AF65-F5344CB8AC3E}">
        <p14:creationId xmlns:p14="http://schemas.microsoft.com/office/powerpoint/2010/main" val="896278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EF69-EF7E-414E-BD34-70A116D3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– Use Trusted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C7F-13B9-1F46-A688-42EA825F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Solution: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BAA1EF-9C6E-2A43-9A9E-5FD77A2DF38C}"/>
              </a:ext>
            </a:extLst>
          </p:cNvPr>
          <p:cNvSpPr txBox="1">
            <a:spLocks/>
          </p:cNvSpPr>
          <p:nvPr/>
        </p:nvSpPr>
        <p:spPr bwMode="auto">
          <a:xfrm>
            <a:off x="365855" y="3037349"/>
            <a:ext cx="11372771" cy="158545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python:3.7 # official image from Python Foundation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library/python:3.7 # equivalently; "library/" is implied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supercontainers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/optimized-base/cts-bdw:2019-11-11  # trust us :) </a:t>
            </a:r>
          </a:p>
          <a:p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7CD4E-A70C-7241-977F-32CD7EC102DE}"/>
              </a:ext>
            </a:extLst>
          </p:cNvPr>
          <p:cNvSpPr txBox="1">
            <a:spLocks/>
          </p:cNvSpPr>
          <p:nvPr/>
        </p:nvSpPr>
        <p:spPr bwMode="auto">
          <a:xfrm>
            <a:off x="409614" y="1210064"/>
            <a:ext cx="11372771" cy="728489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/python:3.7 # do you know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817541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EF69-EF7E-414E-BD34-70A116D3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– Use versioned dependencies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C7F-13B9-1F46-A688-42EA825F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/>
          </a:p>
          <a:p>
            <a:r>
              <a:rPr lang="en-US" i="1" dirty="0"/>
              <a:t>Solution: (if you have a tagged release)</a:t>
            </a:r>
          </a:p>
          <a:p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r>
              <a:rPr lang="en-US" i="1" dirty="0"/>
              <a:t>Solution: (if you have a commit hash)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BAA1EF-9C6E-2A43-9A9E-5FD77A2DF38C}"/>
              </a:ext>
            </a:extLst>
          </p:cNvPr>
          <p:cNvSpPr txBox="1">
            <a:spLocks/>
          </p:cNvSpPr>
          <p:nvPr/>
        </p:nvSpPr>
        <p:spPr bwMode="auto">
          <a:xfrm>
            <a:off x="365855" y="2768069"/>
            <a:ext cx="11372771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git clone --branch v1.0.3 --depth 1 https://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/foo/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bar.git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cd bar &amp;&amp; make install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7CD4E-A70C-7241-977F-32CD7EC102DE}"/>
              </a:ext>
            </a:extLst>
          </p:cNvPr>
          <p:cNvSpPr txBox="1">
            <a:spLocks/>
          </p:cNvSpPr>
          <p:nvPr/>
        </p:nvSpPr>
        <p:spPr bwMode="auto">
          <a:xfrm>
            <a:off x="409614" y="1210064"/>
            <a:ext cx="11372771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git clone https://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/foo/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bar.git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cd bar &amp;&amp; make install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B480B-F2FA-674D-979C-3C78AD4625EF}"/>
              </a:ext>
            </a:extLst>
          </p:cNvPr>
          <p:cNvSpPr txBox="1">
            <a:spLocks/>
          </p:cNvSpPr>
          <p:nvPr/>
        </p:nvSpPr>
        <p:spPr bwMode="auto">
          <a:xfrm>
            <a:off x="409614" y="4317363"/>
            <a:ext cx="11372771" cy="914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git clone https://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/foo/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bar.git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cd bar &amp;&amp; git checkout 4e3c9cc &amp;&amp; make install</a:t>
            </a:r>
          </a:p>
        </p:txBody>
      </p:sp>
    </p:spTree>
    <p:extLst>
      <p:ext uri="{BB962C8B-B14F-4D97-AF65-F5344CB8AC3E}">
        <p14:creationId xmlns:p14="http://schemas.microsoft.com/office/powerpoint/2010/main" val="221307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EF69-EF7E-414E-BD34-70A116D3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– Combine RUN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C7F-13B9-1F46-A688-42EA825F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72" y="1018540"/>
            <a:ext cx="11372771" cy="4047778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Solution: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BAA1EF-9C6E-2A43-9A9E-5FD77A2DF38C}"/>
              </a:ext>
            </a:extLst>
          </p:cNvPr>
          <p:cNvSpPr txBox="1">
            <a:spLocks/>
          </p:cNvSpPr>
          <p:nvPr/>
        </p:nvSpPr>
        <p:spPr bwMode="auto">
          <a:xfrm>
            <a:off x="409613" y="3800864"/>
            <a:ext cx="11372771" cy="158545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hostname.com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\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 cd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make &amp;&amp; make install &amp;&amp; \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-rf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7CD4E-A70C-7241-977F-32CD7EC102DE}"/>
              </a:ext>
            </a:extLst>
          </p:cNvPr>
          <p:cNvSpPr txBox="1">
            <a:spLocks/>
          </p:cNvSpPr>
          <p:nvPr/>
        </p:nvSpPr>
        <p:spPr bwMode="auto">
          <a:xfrm>
            <a:off x="409614" y="1210064"/>
            <a:ext cx="11372771" cy="184707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hostname.com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tar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cd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make; make install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rm -rf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1025" name="Picture 1" descr="page10image10589888">
            <a:extLst>
              <a:ext uri="{FF2B5EF4-FFF2-40B4-BE49-F238E27FC236}">
                <a16:creationId xmlns:a16="http://schemas.microsoft.com/office/drawing/2014/main" id="{E2260E6D-AA7B-BD4D-B9C9-BAA6CD73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45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0image10589888">
            <a:extLst>
              <a:ext uri="{FF2B5EF4-FFF2-40B4-BE49-F238E27FC236}">
                <a16:creationId xmlns:a16="http://schemas.microsoft.com/office/drawing/2014/main" id="{10D69C33-988A-584B-ABF7-1C7D627A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445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17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EF69-EF7E-414E-BD34-70A116D3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– Avoid Semicolons; Use Ampersands &amp;&amp;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C7F-13B9-1F46-A688-42EA825F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72" y="1018540"/>
            <a:ext cx="11372771" cy="4047778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Solution: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BAA1EF-9C6E-2A43-9A9E-5FD77A2DF38C}"/>
              </a:ext>
            </a:extLst>
          </p:cNvPr>
          <p:cNvSpPr txBox="1">
            <a:spLocks/>
          </p:cNvSpPr>
          <p:nvPr/>
        </p:nvSpPr>
        <p:spPr bwMode="auto">
          <a:xfrm>
            <a:off x="409613" y="3800864"/>
            <a:ext cx="11372771" cy="158545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hostname.com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\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 cd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make &amp;&amp; make install &amp;&amp; \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-rf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7CD4E-A70C-7241-977F-32CD7EC102DE}"/>
              </a:ext>
            </a:extLst>
          </p:cNvPr>
          <p:cNvSpPr txBox="1">
            <a:spLocks/>
          </p:cNvSpPr>
          <p:nvPr/>
        </p:nvSpPr>
        <p:spPr bwMode="auto">
          <a:xfrm>
            <a:off x="409614" y="1210064"/>
            <a:ext cx="11372771" cy="1585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http://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hostname.com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\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xzf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\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 make ; make install ; \ </a:t>
            </a:r>
          </a:p>
          <a:p>
            <a:pPr lvl="1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-rf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mycode.tgz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mycode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2049" name="Picture 1" descr="page11image10618080">
            <a:extLst>
              <a:ext uri="{FF2B5EF4-FFF2-40B4-BE49-F238E27FC236}">
                <a16:creationId xmlns:a16="http://schemas.microsoft.com/office/drawing/2014/main" id="{8B102129-11ED-904E-BBF9-2D312A2AD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876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59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2EF69-EF7E-414E-BD34-70A116D3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 – Order matters, use the build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7C7F-13B9-1F46-A688-42EA825FB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72" y="1018540"/>
            <a:ext cx="11372771" cy="4047778"/>
          </a:xfrm>
        </p:spPr>
        <p:txBody>
          <a:bodyPr/>
          <a:lstStyle/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Solution: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BAA1EF-9C6E-2A43-9A9E-5FD77A2DF38C}"/>
              </a:ext>
            </a:extLst>
          </p:cNvPr>
          <p:cNvSpPr txBox="1">
            <a:spLocks/>
          </p:cNvSpPr>
          <p:nvPr/>
        </p:nvSpPr>
        <p:spPr bwMode="auto">
          <a:xfrm>
            <a:off x="409613" y="3800864"/>
            <a:ext cx="11372771" cy="1585451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apt-get update –y &amp;&amp; apt-get install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cd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make &amp;&amp; make install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57CD4E-A70C-7241-977F-32CD7EC102DE}"/>
              </a:ext>
            </a:extLst>
          </p:cNvPr>
          <p:cNvSpPr txBox="1">
            <a:spLocks/>
          </p:cNvSpPr>
          <p:nvPr/>
        </p:nvSpPr>
        <p:spPr bwMode="auto">
          <a:xfrm>
            <a:off x="409614" y="1210064"/>
            <a:ext cx="11372771" cy="158545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.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apt-get update –y &amp;&amp; apt-get install 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RUN cd /</a:t>
            </a:r>
            <a:r>
              <a:rPr lang="en-US" sz="20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make &amp;&amp; make install </a:t>
            </a:r>
          </a:p>
        </p:txBody>
      </p:sp>
    </p:spTree>
    <p:extLst>
      <p:ext uri="{BB962C8B-B14F-4D97-AF65-F5344CB8AC3E}">
        <p14:creationId xmlns:p14="http://schemas.microsoft.com/office/powerpoint/2010/main" val="2189937573"/>
      </p:ext>
    </p:extLst>
  </p:cSld>
  <p:clrMapOvr>
    <a:masterClrMapping/>
  </p:clrMapOvr>
</p:sld>
</file>

<file path=ppt/theme/theme1.xml><?xml version="1.0" encoding="utf-8"?>
<a:theme xmlns:a="http://schemas.openxmlformats.org/drawingml/2006/main" name="1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template 16x9 190214" id="{5B691ECE-7C6D-4997-BC7F-E543AE111002}" vid="{5BAA2C60-E928-4876-BB7A-ADDFCB13D919}"/>
    </a:ext>
  </a:extLst>
</a:theme>
</file>

<file path=ppt/theme/theme2.xml><?xml version="1.0" encoding="utf-8"?>
<a:theme xmlns:a="http://schemas.openxmlformats.org/drawingml/2006/main" name="2_ORNL">
  <a:themeElements>
    <a:clrScheme name="ECP 190214">
      <a:dk1>
        <a:sysClr val="windowText" lastClr="000000"/>
      </a:dk1>
      <a:lt1>
        <a:sysClr val="window" lastClr="FFFFFF"/>
      </a:lt1>
      <a:dk2>
        <a:srgbClr val="266092"/>
      </a:dk2>
      <a:lt2>
        <a:srgbClr val="FFFFFF"/>
      </a:lt2>
      <a:accent1>
        <a:srgbClr val="206C9E"/>
      </a:accent1>
      <a:accent2>
        <a:srgbClr val="84B641"/>
      </a:accent2>
      <a:accent3>
        <a:srgbClr val="1CA9C0"/>
      </a:accent3>
      <a:accent4>
        <a:srgbClr val="D33139"/>
      </a:accent4>
      <a:accent5>
        <a:srgbClr val="C8970C"/>
      </a:accent5>
      <a:accent6>
        <a:srgbClr val="5157A1"/>
      </a:accent6>
      <a:hlink>
        <a:srgbClr val="A03123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CP for distribution_190215" id="{1AEE959B-9FAA-1E43-91CF-F4B2211F53A0}" vid="{505BCB3A-C061-D344-8946-697F04135B4A}"/>
    </a:ext>
  </a:extLst>
</a:theme>
</file>

<file path=ppt/theme/theme3.xml><?xml version="1.0" encoding="utf-8"?>
<a:theme xmlns:a="http://schemas.openxmlformats.org/drawingml/2006/main" name="ecp_theme_sameer">
  <a:themeElements>
    <a:clrScheme name="ECP 171103 final">
      <a:dk1>
        <a:sysClr val="windowText" lastClr="000000"/>
      </a:dk1>
      <a:lt1>
        <a:sysClr val="window" lastClr="FFFFFF"/>
      </a:lt1>
      <a:dk2>
        <a:srgbClr val="266093"/>
      </a:dk2>
      <a:lt2>
        <a:srgbClr val="FFFFFF"/>
      </a:lt2>
      <a:accent1>
        <a:srgbClr val="2A75BB"/>
      </a:accent1>
      <a:accent2>
        <a:srgbClr val="84B641"/>
      </a:accent2>
      <a:accent3>
        <a:srgbClr val="43B1E5"/>
      </a:accent3>
      <a:accent4>
        <a:srgbClr val="D13940"/>
      </a:accent4>
      <a:accent5>
        <a:srgbClr val="C39C2F"/>
      </a:accent5>
      <a:accent6>
        <a:srgbClr val="7F7F7F"/>
      </a:accent6>
      <a:hlink>
        <a:srgbClr val="A03123"/>
      </a:hlink>
      <a:folHlink>
        <a:srgbClr val="0000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</a:spPr>
      <a:bodyPr rot="0" spcFirstLastPara="0" vertOverflow="overflow" horzOverflow="overflow" vert="horz" wrap="square" lIns="121851" tIns="60925" rIns="121851" bIns="60925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>
            <a:solidFill>
              <a:schemeClr val="bg1"/>
            </a:solidFill>
          </a:defRPr>
        </a:defPPr>
      </a:lstStyle>
    </a:spDef>
    <a:txDef>
      <a:spPr>
        <a:noFill/>
      </a:spPr>
      <a:bodyPr wrap="square" lIns="118872" tIns="91440" rIns="118872" bIns="91440" rtlCol="0" anchor="ctr" anchorCtr="0">
        <a:spAutoFit/>
      </a:bodyPr>
      <a:lstStyle>
        <a:defPPr algn="l">
          <a:lnSpc>
            <a:spcPct val="90000"/>
          </a:lnSpc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ecp_theme_sameer" id="{11798EFB-38F0-9B4D-8277-7EEB0644AC9A}" vid="{A7D3EC63-CD61-3044-9E2B-50058122DC55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ECP_PowerPoint_template_16x9_2019_02_18</Template>
  <TotalTime>1895</TotalTime>
  <Words>818</Words>
  <Application>Microsoft Macintosh PowerPoint</Application>
  <PresentationFormat>Widescreen</PresentationFormat>
  <Paragraphs>119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Calibri</vt:lpstr>
      <vt:lpstr>Cambria</vt:lpstr>
      <vt:lpstr>Century Gothic</vt:lpstr>
      <vt:lpstr>Courier New</vt:lpstr>
      <vt:lpstr>1_ORNL</vt:lpstr>
      <vt:lpstr>2_ORNL</vt:lpstr>
      <vt:lpstr>ecp_theme_sameer</vt:lpstr>
      <vt:lpstr>SC 19 Tutorial:  Best Practices</vt:lpstr>
      <vt:lpstr>Outline</vt:lpstr>
      <vt:lpstr>General HPC Container Gotchas</vt:lpstr>
      <vt:lpstr>Best Practice - Build with a script, not manually</vt:lpstr>
      <vt:lpstr>Best Practice – Use Trusted images</vt:lpstr>
      <vt:lpstr>Best Practice – Use versioned dependencies </vt:lpstr>
      <vt:lpstr>Best Practice – Combine RUN commands</vt:lpstr>
      <vt:lpstr>Best Practice – Avoid Semicolons; Use Ampersands &amp;&amp;</vt:lpstr>
      <vt:lpstr>Best Practice – Order matters, use the build cache</vt:lpstr>
      <vt:lpstr>Multi-stage Builds</vt:lpstr>
      <vt:lpstr>Best Practice – Multi-stage Builds</vt:lpstr>
      <vt:lpstr>Other considerations</vt:lpstr>
      <vt:lpstr>Time for a Break!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Containerization with Singularity</dc:title>
  <dc:creator>Microsoft Office User</dc:creator>
  <cp:lastModifiedBy>Younge, Andrew</cp:lastModifiedBy>
  <cp:revision>93</cp:revision>
  <cp:lastPrinted>2019-06-16T11:49:10Z</cp:lastPrinted>
  <dcterms:created xsi:type="dcterms:W3CDTF">2018-06-23T15:07:36Z</dcterms:created>
  <dcterms:modified xsi:type="dcterms:W3CDTF">2019-11-08T16:08:30Z</dcterms:modified>
</cp:coreProperties>
</file>