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21"/>
  </p:notesMasterIdLst>
  <p:sldIdLst>
    <p:sldId id="297" r:id="rId4"/>
    <p:sldId id="291" r:id="rId5"/>
    <p:sldId id="286" r:id="rId6"/>
    <p:sldId id="287" r:id="rId7"/>
    <p:sldId id="292" r:id="rId8"/>
    <p:sldId id="281" r:id="rId9"/>
    <p:sldId id="282" r:id="rId10"/>
    <p:sldId id="259" r:id="rId11"/>
    <p:sldId id="288" r:id="rId12"/>
    <p:sldId id="261" r:id="rId13"/>
    <p:sldId id="289" r:id="rId14"/>
    <p:sldId id="290" r:id="rId15"/>
    <p:sldId id="263" r:id="rId16"/>
    <p:sldId id="293" r:id="rId17"/>
    <p:sldId id="294" r:id="rId18"/>
    <p:sldId id="29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/>
    <p:restoredTop sz="82789"/>
  </p:normalViewPr>
  <p:slideViewPr>
    <p:cSldViewPr snapToGrid="0" snapToObjects="1">
      <p:cViewPr varScale="1">
        <p:scale>
          <a:sx n="100" d="100"/>
          <a:sy n="10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59CDE-1250-C24F-8C24-904852552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ntainers.github.io/sc19-tutorial/" TargetMode="External"/><Relationship Id="rId2" Type="http://schemas.openxmlformats.org/officeDocument/2006/relationships/hyperlink" Target="https://tinyurl.com/yxbhpo35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bhpo35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382" y="1085068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SC 19 Tutorial: </a:t>
            </a:r>
            <a:br>
              <a:rPr lang="en-US" sz="4000" dirty="0"/>
            </a:br>
            <a:r>
              <a:rPr lang="en-US" sz="4000" dirty="0"/>
              <a:t>Getting Started with Containers on HPC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" y="2485302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Shane Canon</a:t>
            </a:r>
            <a:r>
              <a:rPr lang="en-US" baseline="30000" dirty="0"/>
              <a:t>1</a:t>
            </a:r>
            <a:r>
              <a:rPr lang="en-US" dirty="0"/>
              <a:t>, Sameer Shende</a:t>
            </a:r>
            <a:r>
              <a:rPr lang="en-US" baseline="30000" dirty="0"/>
              <a:t>2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sz="2400" dirty="0"/>
              <a:t>Carlos Eduardo Arango</a:t>
            </a:r>
            <a:r>
              <a:rPr lang="en-US" baseline="30000" dirty="0"/>
              <a:t>3</a:t>
            </a:r>
            <a:r>
              <a:rPr lang="en-US" dirty="0"/>
              <a:t> ,</a:t>
            </a:r>
            <a:r>
              <a:rPr lang="en-US" baseline="30000" dirty="0"/>
              <a:t> </a:t>
            </a:r>
            <a:r>
              <a:rPr lang="en-US" sz="2400" dirty="0"/>
              <a:t>Andrew J. Younge</a:t>
            </a:r>
            <a:r>
              <a:rPr lang="en-US" sz="2400" baseline="30000" dirty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28620" y="3271296"/>
          <a:ext cx="8734758" cy="1903129"/>
        </p:xfrm>
        <a:graphic>
          <a:graphicData uri="http://schemas.openxmlformats.org/drawingml/2006/table">
            <a:tbl>
              <a:tblPr/>
              <a:tblGrid>
                <a:gridCol w="436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Lawrence Berkeley National Lab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scanon@lbl.gov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4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Sylabs Inc</a:t>
                      </a:r>
                      <a:endParaRPr lang="is-I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eduardo@sylabs.io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74" y="5276729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126612" y="5276729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14" y="5373634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2784857" y="5361275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22218"/>
            <a:ext cx="11372771" cy="404777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8520" y="974814"/>
            <a:ext cx="11372771" cy="4047778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5856" y="178723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Developing Container Vision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68520" y="1325880"/>
            <a:ext cx="11372771" cy="404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mport and run container on 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Not bound to vendor and sysadmin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Want to manage permutations of architectures and compilers</a:t>
            </a:r>
            <a:endParaRPr lang="en-US"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0AE6-CC5E-3E49-9D40-3DAF67C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 will show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BA03-4C3E-FA48-B96E-2EEBA39B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your first Docker container.</a:t>
            </a:r>
          </a:p>
          <a:p>
            <a:r>
              <a:rPr lang="en-US" dirty="0"/>
              <a:t>How to run a Docker container on a supercomputer with Shifter.</a:t>
            </a:r>
          </a:p>
          <a:p>
            <a:r>
              <a:rPr lang="en-US" dirty="0"/>
              <a:t>How to build your first Singularity container.</a:t>
            </a:r>
          </a:p>
          <a:p>
            <a:r>
              <a:rPr lang="en-US" dirty="0"/>
              <a:t>How to run a container on a supercomputer with Singularity.</a:t>
            </a:r>
          </a:p>
          <a:p>
            <a:pPr lvl="1"/>
            <a:r>
              <a:rPr lang="en-US" dirty="0"/>
              <a:t>And work with some </a:t>
            </a:r>
            <a:r>
              <a:rPr lang="en-US" dirty="0" err="1"/>
              <a:t>Sylabs</a:t>
            </a:r>
            <a:r>
              <a:rPr lang="en-US" dirty="0"/>
              <a:t> cloud features</a:t>
            </a:r>
          </a:p>
          <a:p>
            <a:r>
              <a:rPr lang="en-US" dirty="0"/>
              <a:t>How to use the </a:t>
            </a:r>
            <a:r>
              <a:rPr lang="en-GB" altLang="en-US" dirty="0"/>
              <a:t>Extreme-scale Scientific Software Stack (E4S) </a:t>
            </a:r>
            <a:r>
              <a:rPr lang="en-US" dirty="0"/>
              <a:t>container image.</a:t>
            </a:r>
          </a:p>
          <a:p>
            <a:pPr lvl="1"/>
            <a:r>
              <a:rPr lang="en-US" dirty="0"/>
              <a:t>And a bit about </a:t>
            </a:r>
            <a:r>
              <a:rPr lang="en-US" dirty="0" err="1"/>
              <a:t>Spack</a:t>
            </a:r>
            <a:endParaRPr lang="en-US" dirty="0"/>
          </a:p>
          <a:p>
            <a:r>
              <a:rPr lang="en-US" dirty="0"/>
              <a:t>And maybe some best practices and lessons learned.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5714-5D97-E540-9D6E-0C24CB8B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A635-A391-344E-B556-6339FDC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https://tinyurl.com/yxbhpo35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https://supercontainers.github.io/sc19-tutorial/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B75DC-8CC4-834C-9FC3-202349C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2" y="2127179"/>
            <a:ext cx="5749358" cy="1532727"/>
          </a:xfrm>
        </p:spPr>
        <p:txBody>
          <a:bodyPr/>
          <a:lstStyle/>
          <a:p>
            <a:r>
              <a:rPr lang="en-US" dirty="0"/>
              <a:t>Tutorial Training Accounts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1.  EC2 instance login</a:t>
            </a:r>
            <a:br>
              <a:rPr lang="en-US" sz="2200" dirty="0"/>
            </a:br>
            <a:r>
              <a:rPr lang="en-US" sz="2200" dirty="0"/>
              <a:t>2.  Cori training account</a:t>
            </a:r>
          </a:p>
        </p:txBody>
      </p:sp>
    </p:spTree>
    <p:extLst>
      <p:ext uri="{BB962C8B-B14F-4D97-AF65-F5344CB8AC3E}">
        <p14:creationId xmlns:p14="http://schemas.microsoft.com/office/powerpoint/2010/main" val="285343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learn how to work with your first container!</a:t>
            </a:r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856" y="484293"/>
            <a:ext cx="11375435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65856" y="1325880"/>
            <a:ext cx="11372771" cy="4047778"/>
          </a:xfrm>
        </p:spPr>
        <p:txBody>
          <a:bodyPr/>
          <a:lstStyle/>
          <a:p>
            <a:r>
              <a:rPr lang="en-US" b="1" dirty="0"/>
              <a:t>13:30 – 13:45 Introduction to Containers in HPC (Younge)</a:t>
            </a:r>
          </a:p>
          <a:p>
            <a:r>
              <a:rPr lang="en-US" dirty="0"/>
              <a:t>13:45 – 14:15 How to build your first Docker container (Canon)</a:t>
            </a:r>
          </a:p>
          <a:p>
            <a:r>
              <a:rPr lang="en-US" dirty="0"/>
              <a:t>14:15 – 14:45 How to deploy a container on a supercomputer (Canon)</a:t>
            </a:r>
          </a:p>
          <a:p>
            <a:r>
              <a:rPr lang="en-US" dirty="0"/>
              <a:t>14:45 – 15:00 Best Practices (Canon)</a:t>
            </a:r>
          </a:p>
          <a:p>
            <a:r>
              <a:rPr lang="en-US" dirty="0"/>
              <a:t>15:00 – 15:30              -- Break –</a:t>
            </a:r>
          </a:p>
          <a:p>
            <a:r>
              <a:rPr lang="en-US" dirty="0"/>
              <a:t>15:30 – 16:00 Running an HPC app on the E4S container (Shende)</a:t>
            </a:r>
          </a:p>
          <a:p>
            <a:r>
              <a:rPr lang="en-US" dirty="0"/>
              <a:t>16:00 - 16:30 How to build a Singularity container image (Arango)</a:t>
            </a:r>
          </a:p>
          <a:p>
            <a:r>
              <a:rPr lang="en-US" dirty="0"/>
              <a:t>16:30 - 16:50 Running Singularity on a supercomputer &amp; adv features (Arango)</a:t>
            </a:r>
          </a:p>
          <a:p>
            <a:r>
              <a:rPr lang="en-US" dirty="0"/>
              <a:t>16:50 - 17:00 Success Stories &amp; Summary (Canon)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https://tinyurl.com/yxbhpo35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 in HPC</a:t>
            </a:r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/>
              <a:t>Minus the OS kernel</a:t>
            </a:r>
          </a:p>
          <a:p>
            <a:pPr lvl="1"/>
            <a:r>
              <a:rPr lang="en-US" dirty="0"/>
              <a:t>Based on Linux only</a:t>
            </a:r>
          </a:p>
          <a:p>
            <a:r>
              <a:rPr lang="en-US" dirty="0"/>
              <a:t>Processes and all user-level software is isolated</a:t>
            </a:r>
          </a:p>
          <a:p>
            <a:r>
              <a:rPr lang="en-US" dirty="0"/>
              <a:t>Creates a portable* software ecosystem</a:t>
            </a:r>
          </a:p>
          <a:p>
            <a:r>
              <a:rPr lang="en-US" dirty="0"/>
              <a:t>Think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/>
              <a:t> on steroids</a:t>
            </a:r>
          </a:p>
          <a:p>
            <a:r>
              <a:rPr lang="en-US" dirty="0"/>
              <a:t>Docker most common tool today</a:t>
            </a:r>
          </a:p>
          <a:p>
            <a:pPr lvl="1"/>
            <a:r>
              <a:rPr lang="en-US" dirty="0"/>
              <a:t>Available on all major platforms</a:t>
            </a:r>
          </a:p>
          <a:p>
            <a:pPr lvl="1"/>
            <a:r>
              <a:rPr lang="en-US" dirty="0"/>
              <a:t>Widely used in industry</a:t>
            </a:r>
          </a:p>
          <a:p>
            <a:pPr lvl="1"/>
            <a:r>
              <a:rPr lang="en-US" dirty="0"/>
              <a:t>Integrated container registry via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868680"/>
            <a:ext cx="11372771" cy="4047778"/>
          </a:xfrm>
        </p:spPr>
        <p:txBody>
          <a:bodyPr/>
          <a:lstStyle/>
          <a:p>
            <a:r>
              <a:rPr lang="en-US" dirty="0"/>
              <a:t>Type 1 hypervisors insert layer below host OS</a:t>
            </a:r>
          </a:p>
          <a:p>
            <a:r>
              <a:rPr lang="en-US" dirty="0"/>
              <a:t>Type 2 hypervisors work as or within the host OS</a:t>
            </a:r>
          </a:p>
          <a:p>
            <a:r>
              <a:rPr lang="en-US" dirty="0"/>
              <a:t>Containers do not abstract hardware, instead provide “enhanced </a:t>
            </a:r>
            <a:r>
              <a:rPr lang="en-US" dirty="0" err="1"/>
              <a:t>chroot</a:t>
            </a:r>
            <a:r>
              <a:rPr lang="en-US" dirty="0"/>
              <a:t>” to create isolated environment</a:t>
            </a:r>
          </a:p>
          <a:p>
            <a:r>
              <a:rPr lang="en-US" dirty="0"/>
              <a:t>Location of abstraction can have impact on performance</a:t>
            </a:r>
          </a:p>
          <a:p>
            <a:r>
              <a:rPr lang="en-US" dirty="0"/>
              <a:t>All enable custom software stacks on existing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56525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72095"/>
            <a:ext cx="11372771" cy="4047778"/>
          </a:xfrm>
        </p:spPr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05593"/>
            <a:ext cx="11372771" cy="4047778"/>
          </a:xfrm>
        </p:spPr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8720"/>
            <a:ext cx="11372771" cy="4047778"/>
          </a:xfrm>
        </p:spPr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65856" y="0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Container features in HPC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1923</TotalTime>
  <Words>1130</Words>
  <Application>Microsoft Macintosh PowerPoint</Application>
  <PresentationFormat>Widescreen</PresentationFormat>
  <Paragraphs>166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Cambria</vt:lpstr>
      <vt:lpstr>Century Gothic</vt:lpstr>
      <vt:lpstr>Courier New</vt:lpstr>
      <vt:lpstr>Noto Sans Symbols</vt:lpstr>
      <vt:lpstr>1_ORNL</vt:lpstr>
      <vt:lpstr>2_ORNL</vt:lpstr>
      <vt:lpstr>ecp_theme_sameer</vt:lpstr>
      <vt:lpstr>SC 19 Tutorial: 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 features in HPC</vt:lpstr>
      <vt:lpstr>Container features not wanted in HPC</vt:lpstr>
      <vt:lpstr>HPC Containers</vt:lpstr>
      <vt:lpstr>Developing Container Vision</vt:lpstr>
      <vt:lpstr>Container DevOps</vt:lpstr>
      <vt:lpstr>This tutorial will show you:</vt:lpstr>
      <vt:lpstr>Tutorial Link</vt:lpstr>
      <vt:lpstr>Tutorial Training Accounts  1.  EC2 instance login 2.  Cori training account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Younge, Andrew</cp:lastModifiedBy>
  <cp:revision>71</cp:revision>
  <cp:lastPrinted>2019-06-16T11:49:10Z</cp:lastPrinted>
  <dcterms:created xsi:type="dcterms:W3CDTF">2018-06-23T15:07:36Z</dcterms:created>
  <dcterms:modified xsi:type="dcterms:W3CDTF">2019-11-08T16:06:46Z</dcterms:modified>
</cp:coreProperties>
</file>