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8" r:id="rId2"/>
  </p:sldMasterIdLst>
  <p:notesMasterIdLst>
    <p:notesMasterId r:id="rId11"/>
  </p:notesMasterIdLst>
  <p:sldIdLst>
    <p:sldId id="256" r:id="rId3"/>
    <p:sldId id="321" r:id="rId4"/>
    <p:sldId id="322" r:id="rId5"/>
    <p:sldId id="323" r:id="rId6"/>
    <p:sldId id="324" r:id="rId7"/>
    <p:sldId id="325" r:id="rId8"/>
    <p:sldId id="30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Ohmann" initials="CO" lastIdx="5" clrIdx="0">
    <p:extLst>
      <p:ext uri="{19B8F6BF-5375-455C-9EA6-DF929625EA0E}">
        <p15:presenceInfo xmlns:p15="http://schemas.microsoft.com/office/powerpoint/2012/main" userId="b151c544ea9461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2" autoAdjust="0"/>
    <p:restoredTop sz="84012" autoAdjust="0"/>
  </p:normalViewPr>
  <p:slideViewPr>
    <p:cSldViewPr snapToGrid="0">
      <p:cViewPr varScale="1">
        <p:scale>
          <a:sx n="84" d="100"/>
          <a:sy n="84" d="100"/>
        </p:scale>
        <p:origin x="129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1EB2-F85B-41B2-9EB8-8E92DF2B0440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54B4-FCFB-4024-8222-D83C1DAFE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This is the</a:t>
            </a:r>
            <a:r>
              <a:rPr lang="en-ZA" baseline="0" dirty="0"/>
              <a:t> cover page slide.  Insert headings and titles as appropriate.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154B4-FCFB-4024-8222-D83C1DAFE80D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7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/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6"/>
            <a:ext cx="9144000" cy="163909"/>
          </a:xfrm>
          <a:prstGeom prst="rect">
            <a:avLst/>
          </a:prstGeom>
          <a:solidFill>
            <a:srgbClr val="FFD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Picture 2" descr="\\IT-file01\ECRIN_utilisateurs$\escanlan\Desktop\LOGO-ECRIN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359" y="5729633"/>
            <a:ext cx="2448272" cy="967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6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rech-cov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1"/>
          <a:stretch/>
        </p:blipFill>
        <p:spPr>
          <a:xfrm>
            <a:off x="0" y="-162987"/>
            <a:ext cx="9144000" cy="5849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464" y="3355106"/>
            <a:ext cx="8229599" cy="126780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</a:t>
            </a:r>
            <a:r>
              <a:rPr lang="en-US" dirty="0" err="1"/>
              <a:t>titre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(Calibri 36 bold)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464" y="4654225"/>
            <a:ext cx="8229599" cy="71944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sous-</a:t>
            </a:r>
            <a:r>
              <a:rPr lang="en-US" dirty="0" err="1"/>
              <a:t>titre</a:t>
            </a:r>
            <a:r>
              <a:rPr lang="en-US" dirty="0"/>
              <a:t> (Calibri 28)</a:t>
            </a:r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2983832" y="6021288"/>
            <a:ext cx="5764632" cy="57606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0" indent="0" algn="r">
              <a:buNone/>
              <a:defRPr sz="2400" b="0">
                <a:latin typeface="+mn-lt"/>
                <a:cs typeface="Calibri"/>
              </a:defRPr>
            </a:lvl1pPr>
            <a:lvl2pPr>
              <a:defRPr sz="1600">
                <a:latin typeface="Calibri"/>
                <a:cs typeface="Calibri"/>
              </a:defRPr>
            </a:lvl2pPr>
          </a:lstStyle>
          <a:p>
            <a:pPr marL="0" indent="0" algn="r">
              <a:buNone/>
            </a:pPr>
            <a:r>
              <a:rPr lang="fr-FR" sz="2400" dirty="0">
                <a:solidFill>
                  <a:srgbClr val="000000"/>
                </a:solidFill>
              </a:rPr>
              <a:t>First and last </a:t>
            </a:r>
            <a:r>
              <a:rPr lang="fr-FR" sz="2400" dirty="0" err="1">
                <a:solidFill>
                  <a:srgbClr val="000000"/>
                </a:solidFill>
              </a:rPr>
              <a:t>name</a:t>
            </a:r>
            <a:r>
              <a:rPr 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| </a:t>
            </a:r>
            <a:r>
              <a:rPr lang="fr-FR" sz="2400" dirty="0">
                <a:solidFill>
                  <a:srgbClr val="000000"/>
                </a:solidFill>
              </a:rPr>
              <a:t>dd-mm-</a:t>
            </a:r>
            <a:r>
              <a:rPr lang="fr-FR" sz="2400" dirty="0" err="1">
                <a:solidFill>
                  <a:srgbClr val="000000"/>
                </a:solidFill>
              </a:rPr>
              <a:t>yyyy</a:t>
            </a:r>
            <a:r>
              <a:rPr lang="fr-FR" sz="2400" dirty="0">
                <a:solidFill>
                  <a:srgbClr val="000000"/>
                </a:solidFill>
              </a:rPr>
              <a:t> (Calibri 24)</a:t>
            </a:r>
            <a:endParaRPr lang="fr-FR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1202" y="227341"/>
            <a:ext cx="8235935" cy="574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/>
          <a:lstStyle/>
          <a:p>
            <a:fld id="{9ED98A94-5A12-4B8C-BDC5-605F0B0907ED}" type="slidenum">
              <a:rPr lang="en-ZA" smtClean="0"/>
              <a:t>‹#›</a:t>
            </a:fld>
            <a:endParaRPr lang="en-ZA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3055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0769" y="1600200"/>
            <a:ext cx="8236800" cy="400685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 baseline="0"/>
            </a:lvl4pPr>
          </a:lstStyle>
          <a:p>
            <a:pPr lvl="0"/>
            <a:r>
              <a:rPr lang="en-US" dirty="0"/>
              <a:t>Text level 1 (Calibri 28)</a:t>
            </a:r>
          </a:p>
          <a:p>
            <a:pPr lvl="1"/>
            <a:r>
              <a:rPr lang="en-US" dirty="0"/>
              <a:t>Text level 2 (Calibri 26)</a:t>
            </a:r>
          </a:p>
          <a:p>
            <a:pPr lvl="2"/>
            <a:r>
              <a:rPr lang="en-US" dirty="0"/>
              <a:t>Text level 3 (Calibri 24)</a:t>
            </a:r>
          </a:p>
          <a:p>
            <a:pPr lvl="3"/>
            <a:r>
              <a:rPr lang="en-US" dirty="0"/>
              <a:t>Text Content (Calibri 18)</a:t>
            </a:r>
          </a:p>
          <a:p>
            <a:pPr lvl="3"/>
            <a:r>
              <a:rPr lang="fr-FR" dirty="0"/>
              <a:t>Le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est simplement du faux texte employé dans la composition et la mise en page avant impression. Le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est le faux texte standard de l'imprimerie depuis les années 1500, quand un peintre anonyme assembla ensemble des morceaux de texte pour réaliser un livre spécimen de polices de texte. </a:t>
            </a:r>
          </a:p>
          <a:p>
            <a:pPr lvl="3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40769" y="881063"/>
            <a:ext cx="8236800" cy="3889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/>
            </a:pPr>
            <a:r>
              <a:rPr lang="en-US" sz="2400" b="0" dirty="0" err="1">
                <a:latin typeface="+mn-lt"/>
              </a:rPr>
              <a:t>Cliquez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ici</a:t>
            </a:r>
            <a:r>
              <a:rPr lang="en-US" sz="2400" b="0" dirty="0">
                <a:latin typeface="+mn-lt"/>
              </a:rPr>
              <a:t> pour modifier le sous-</a:t>
            </a:r>
            <a:r>
              <a:rPr lang="en-US" sz="2400" b="0" dirty="0" err="1">
                <a:latin typeface="+mn-lt"/>
              </a:rPr>
              <a:t>titre</a:t>
            </a:r>
            <a:r>
              <a:rPr lang="en-US" sz="2400" b="0" dirty="0">
                <a:latin typeface="+mn-lt"/>
              </a:rPr>
              <a:t> (Calibri 24)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5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/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40451" y="1568513"/>
            <a:ext cx="8238044" cy="400755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0450" y="365125"/>
            <a:ext cx="8238045" cy="9502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87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0617" y="1678675"/>
            <a:ext cx="4021238" cy="3951416"/>
          </a:xfrm>
        </p:spPr>
        <p:txBody>
          <a:bodyPr>
            <a:normAutofit/>
          </a:bodyPr>
          <a:lstStyle>
            <a:lvl1pPr>
              <a:defRPr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(Calibri 28)</a:t>
            </a:r>
          </a:p>
          <a:p>
            <a:pPr lvl="1"/>
            <a:r>
              <a:rPr lang="en-US" dirty="0" err="1"/>
              <a:t>Deuxiéme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26)</a:t>
            </a:r>
          </a:p>
          <a:p>
            <a:pPr lvl="2"/>
            <a:r>
              <a:rPr lang="en-US" dirty="0" err="1"/>
              <a:t>Troisiéme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6560" y="1678675"/>
            <a:ext cx="4048724" cy="395141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(Calibri 28)</a:t>
            </a:r>
          </a:p>
          <a:p>
            <a:pPr lvl="1"/>
            <a:r>
              <a:rPr lang="en-US" dirty="0" err="1"/>
              <a:t>Deuxiéme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26)</a:t>
            </a:r>
          </a:p>
          <a:p>
            <a:pPr lvl="2"/>
            <a:r>
              <a:rPr lang="en-US" dirty="0" err="1"/>
              <a:t>Troisiéme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24)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0769" y="227341"/>
            <a:ext cx="8236800" cy="574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3055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40617" y="881063"/>
            <a:ext cx="8237104" cy="3889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/>
            </a:pPr>
            <a:r>
              <a:rPr lang="en-US" sz="2400" b="0" dirty="0" err="1">
                <a:latin typeface="+mn-lt"/>
              </a:rPr>
              <a:t>Cliquez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ici</a:t>
            </a:r>
            <a:r>
              <a:rPr lang="en-US" sz="2400" b="0" dirty="0">
                <a:latin typeface="+mn-lt"/>
              </a:rPr>
              <a:t> pour modifier le sous-</a:t>
            </a:r>
            <a:r>
              <a:rPr lang="en-US" sz="2400" b="0" dirty="0" err="1">
                <a:latin typeface="+mn-lt"/>
              </a:rPr>
              <a:t>titre</a:t>
            </a:r>
            <a:r>
              <a:rPr lang="en-US" sz="2400" b="0" dirty="0">
                <a:latin typeface="+mn-lt"/>
              </a:rPr>
              <a:t> (Calibri 24)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6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026235" y="1673719"/>
            <a:ext cx="4679049" cy="3897312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Cliquez ici pour modifier le texte (Calibri 28) </a:t>
            </a:r>
          </a:p>
          <a:p>
            <a:pPr lvl="1"/>
            <a:r>
              <a:rPr lang="en-US" dirty="0" err="1"/>
              <a:t>Deuxiéme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26)</a:t>
            </a:r>
          </a:p>
          <a:p>
            <a:pPr lvl="2"/>
            <a:r>
              <a:rPr lang="en-US" dirty="0" err="1"/>
              <a:t>Troisiéme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24)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0769" y="227341"/>
            <a:ext cx="8236800" cy="574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3055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40465" y="1673719"/>
            <a:ext cx="3449147" cy="3897312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Cliquez ici pour modifier le titre (Calibri 28)</a:t>
            </a:r>
          </a:p>
          <a:p>
            <a:pPr lvl="1"/>
            <a:r>
              <a:rPr lang="en-US" dirty="0" err="1"/>
              <a:t>Deuxiéme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26)</a:t>
            </a:r>
          </a:p>
          <a:p>
            <a:pPr lvl="2"/>
            <a:r>
              <a:rPr lang="en-US" dirty="0" err="1"/>
              <a:t>Troisiéme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24)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40465" y="881063"/>
            <a:ext cx="8237409" cy="3889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/>
            </a:pPr>
            <a:r>
              <a:rPr lang="en-US" sz="2400" b="0" dirty="0" err="1">
                <a:latin typeface="+mn-lt"/>
              </a:rPr>
              <a:t>Cliquez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ici</a:t>
            </a:r>
            <a:r>
              <a:rPr lang="en-US" sz="2400" b="0" dirty="0">
                <a:latin typeface="+mn-lt"/>
              </a:rPr>
              <a:t> pour modifier le sous-</a:t>
            </a:r>
            <a:r>
              <a:rPr lang="en-US" sz="2400" b="0" dirty="0" err="1">
                <a:latin typeface="+mn-lt"/>
              </a:rPr>
              <a:t>titre</a:t>
            </a:r>
            <a:r>
              <a:rPr lang="en-US" sz="2400" b="0" dirty="0">
                <a:latin typeface="+mn-lt"/>
              </a:rPr>
              <a:t> (Calibri 24)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5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0769" y="227341"/>
            <a:ext cx="8236800" cy="574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3055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40465" y="1673719"/>
            <a:ext cx="3296629" cy="3897312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Cliquez ici pour modifier le titre (Calibri 28)</a:t>
            </a:r>
          </a:p>
          <a:p>
            <a:pPr lvl="1"/>
            <a:r>
              <a:rPr lang="en-US" dirty="0" err="1"/>
              <a:t>Deuxiéme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26)</a:t>
            </a:r>
          </a:p>
          <a:p>
            <a:pPr lvl="2"/>
            <a:r>
              <a:rPr lang="en-US" dirty="0" err="1"/>
              <a:t>Troisiéme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(Calibri 24)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19960" y="1673719"/>
            <a:ext cx="4757609" cy="38973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ZA" dirty="0"/>
              <a:t>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40465" y="881063"/>
            <a:ext cx="8237409" cy="3889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/>
            </a:pPr>
            <a:r>
              <a:rPr lang="en-US" sz="2400" b="0" dirty="0" err="1">
                <a:latin typeface="+mn-lt"/>
              </a:rPr>
              <a:t>Cliquez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ici</a:t>
            </a:r>
            <a:r>
              <a:rPr lang="en-US" sz="2400" b="0" dirty="0">
                <a:latin typeface="+mn-lt"/>
              </a:rPr>
              <a:t> pour modifier le sous-</a:t>
            </a:r>
            <a:r>
              <a:rPr lang="en-US" sz="2400" b="0" dirty="0" err="1">
                <a:latin typeface="+mn-lt"/>
              </a:rPr>
              <a:t>titre</a:t>
            </a:r>
            <a:r>
              <a:rPr lang="en-US" sz="2400" b="0" dirty="0">
                <a:latin typeface="+mn-lt"/>
              </a:rPr>
              <a:t> (Calibri 24)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40921" y="227341"/>
            <a:ext cx="8236800" cy="5743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modifier le </a:t>
            </a:r>
            <a:r>
              <a:rPr lang="en-US" dirty="0" err="1"/>
              <a:t>titre</a:t>
            </a:r>
            <a:r>
              <a:rPr lang="en-US" dirty="0"/>
              <a:t> (Calibri 32 bold)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3207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40921" y="1671638"/>
            <a:ext cx="8236800" cy="29130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40921" y="881063"/>
            <a:ext cx="8236800" cy="3889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DD00"/>
              </a:buClr>
              <a:buSzTx/>
              <a:buFontTx/>
              <a:buNone/>
              <a:tabLst/>
              <a:defRPr/>
            </a:pPr>
            <a:r>
              <a:rPr lang="en-US" sz="2400" b="0" dirty="0" err="1">
                <a:latin typeface="+mn-lt"/>
              </a:rPr>
              <a:t>Cliquez</a:t>
            </a:r>
            <a:r>
              <a:rPr lang="en-US" sz="2400" b="0" dirty="0">
                <a:latin typeface="+mn-lt"/>
              </a:rPr>
              <a:t> </a:t>
            </a:r>
            <a:r>
              <a:rPr lang="en-US" sz="2400" b="0" dirty="0" err="1">
                <a:latin typeface="+mn-lt"/>
              </a:rPr>
              <a:t>ici</a:t>
            </a:r>
            <a:r>
              <a:rPr lang="en-US" sz="2400" b="0" dirty="0">
                <a:latin typeface="+mn-lt"/>
              </a:rPr>
              <a:t> pour modifier le sous-</a:t>
            </a:r>
            <a:r>
              <a:rPr lang="en-US" sz="2400" b="0" dirty="0" err="1">
                <a:latin typeface="+mn-lt"/>
              </a:rPr>
              <a:t>titre</a:t>
            </a:r>
            <a:r>
              <a:rPr lang="en-US" sz="2400" b="0" dirty="0">
                <a:latin typeface="+mn-lt"/>
              </a:rPr>
              <a:t> (Calibri 24)</a:t>
            </a:r>
          </a:p>
          <a:p>
            <a:pPr lvl="0"/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921" y="4690529"/>
            <a:ext cx="8236800" cy="474663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fr-FR" sz="2400" dirty="0"/>
              <a:t>Cliquez ici pour modifier le titre (Calibri 24 </a:t>
            </a:r>
            <a:r>
              <a:rPr lang="fr-FR" sz="2400" dirty="0" err="1"/>
              <a:t>bold</a:t>
            </a:r>
            <a:r>
              <a:rPr lang="fr-FR" sz="2400" dirty="0"/>
              <a:t>)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0921" y="5211496"/>
            <a:ext cx="8236800" cy="474663"/>
          </a:xfrm>
        </p:spPr>
        <p:txBody>
          <a:bodyPr>
            <a:normAutofit/>
          </a:bodyPr>
          <a:lstStyle>
            <a:lvl1pPr marL="0" indent="0">
              <a:buNone/>
              <a:defRPr sz="2800" b="0"/>
            </a:lvl1pPr>
          </a:lstStyle>
          <a:p>
            <a:pPr lvl="0"/>
            <a:r>
              <a:rPr lang="fr-FR" sz="2400" b="0" dirty="0"/>
              <a:t>Cliquez ici pour modifier le texte (Calibri 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94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èr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/>
          <a:lstStyle/>
          <a:p>
            <a:fld id="{9ED98A94-5A12-4B8C-BDC5-605F0B0907ED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96888" y="3135313"/>
            <a:ext cx="8085137" cy="6267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en-US" dirty="0"/>
              <a:t>Thank you!</a:t>
            </a:r>
            <a:endParaRPr lang="en-ZA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96887" y="3762103"/>
            <a:ext cx="8085137" cy="6267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/>
            </a:lvl1pPr>
          </a:lstStyle>
          <a:p>
            <a:pPr lvl="0"/>
            <a:r>
              <a:rPr lang="en-US" dirty="0"/>
              <a:t>Any Questions?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822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451" y="1568513"/>
            <a:ext cx="8238044" cy="400755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 dirty="0"/>
              <a:t>Title level 1 (Calibri 28)</a:t>
            </a:r>
          </a:p>
          <a:p>
            <a:pPr lvl="1"/>
            <a:r>
              <a:rPr lang="en-US" dirty="0"/>
              <a:t>Text level 2 (Calibri 26)</a:t>
            </a:r>
          </a:p>
          <a:p>
            <a:pPr lvl="2"/>
            <a:r>
              <a:rPr lang="en-US" dirty="0"/>
              <a:t>Text level 3 (Calibri 24)</a:t>
            </a:r>
          </a:p>
          <a:p>
            <a:pPr lvl="3"/>
            <a:r>
              <a:rPr lang="en-US" dirty="0"/>
              <a:t>Text content (Calibri 18)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6"/>
            <a:ext cx="9144000" cy="163909"/>
          </a:xfrm>
          <a:prstGeom prst="rect">
            <a:avLst/>
          </a:prstGeom>
          <a:solidFill>
            <a:srgbClr val="FFD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Picture 2" descr="\\IT-file01\ECRIN_utilisateurs$\escanlan\Desktop\LOGO-ECRIN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3359" y="5729633"/>
            <a:ext cx="2448272" cy="967173"/>
          </a:xfrm>
          <a:prstGeom prst="rect">
            <a:avLst/>
          </a:prstGeom>
          <a:noFill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301" y="6030656"/>
            <a:ext cx="1704287" cy="365125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9ED98A94-5A12-4B8C-BDC5-605F0B0907E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450" y="365125"/>
            <a:ext cx="8238045" cy="9502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3359" y="1398424"/>
            <a:ext cx="8292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 smtClean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DD00"/>
        </a:buClr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2578B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99C6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IT-file01\ECRIN_utilisateurs$\escanlan\Desktop\LOGO-ECRI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774195"/>
            <a:ext cx="2448272" cy="96717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6721476"/>
            <a:ext cx="9144000" cy="163909"/>
          </a:xfrm>
          <a:prstGeom prst="rect">
            <a:avLst/>
          </a:prstGeom>
          <a:solidFill>
            <a:srgbClr val="FFD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23866" y="1790852"/>
            <a:ext cx="2172940" cy="106208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8188" y="61031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9ED98A94-5A12-4B8C-BDC5-605F0B0907E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573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rin-mdr.online/index.php/JSON_Schema_for_Objects" TargetMode="External"/><Relationship Id="rId2" Type="http://schemas.openxmlformats.org/officeDocument/2006/relationships/hyperlink" Target="http://ecrin-mdr.online/index.php/JSON_Schema_for_Studi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egi.eu/display/EOSC/Supporting+FAIR+data+discoverability+in+clinical+research:+providing+a+global+metadata+repository+(MDR)+of+clinical+study+object?show-miniview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4" y="3245775"/>
            <a:ext cx="8229599" cy="1267804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Supporting FAIR data discoverability in clinical research: providing a global metadata repository (MDR) of clinical study object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4" y="4773494"/>
            <a:ext cx="8229599" cy="7194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Sergey </a:t>
            </a:r>
            <a:r>
              <a:rPr lang="en-US" sz="2200" dirty="0" err="1"/>
              <a:t>Goryanin</a:t>
            </a:r>
            <a:r>
              <a:rPr lang="en-US" sz="2200" dirty="0"/>
              <a:t> (ECRIN), Hans van </a:t>
            </a:r>
            <a:r>
              <a:rPr lang="en-US" sz="2200" dirty="0" err="1"/>
              <a:t>Piggelen</a:t>
            </a:r>
            <a:r>
              <a:rPr lang="en-US" sz="2200" dirty="0"/>
              <a:t> (</a:t>
            </a:r>
            <a:r>
              <a:rPr lang="en-US" sz="2200" dirty="0" err="1"/>
              <a:t>SURFsara</a:t>
            </a:r>
            <a:r>
              <a:rPr lang="en-US" sz="2200" dirty="0"/>
              <a:t> BV)</a:t>
            </a:r>
          </a:p>
          <a:p>
            <a:r>
              <a:rPr lang="en-US" sz="2200" dirty="0"/>
              <a:t>Stefano </a:t>
            </a:r>
            <a:r>
              <a:rPr lang="en-US" sz="2200" dirty="0" err="1"/>
              <a:t>Nicotri</a:t>
            </a:r>
            <a:r>
              <a:rPr lang="en-US" sz="2200" dirty="0"/>
              <a:t> (INFN)</a:t>
            </a:r>
            <a:endParaRPr lang="en-ZA" sz="2200" dirty="0"/>
          </a:p>
        </p:txBody>
      </p:sp>
    </p:spTree>
    <p:extLst>
      <p:ext uri="{BB962C8B-B14F-4D97-AF65-F5344CB8AC3E}">
        <p14:creationId xmlns:p14="http://schemas.microsoft.com/office/powerpoint/2010/main" val="134425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03557-51BA-8C44-8F64-FB446728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1</a:t>
            </a:fld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revision of the ECRIN metadata scheme </a:t>
            </a:r>
            <a:r>
              <a:rPr lang="en-US" dirty="0" smtClean="0"/>
              <a:t>had been </a:t>
            </a:r>
            <a:r>
              <a:rPr lang="en-US" dirty="0"/>
              <a:t>done;</a:t>
            </a:r>
          </a:p>
          <a:p>
            <a:endParaRPr lang="en-US" dirty="0"/>
          </a:p>
          <a:p>
            <a:r>
              <a:rPr lang="en-US" dirty="0"/>
              <a:t>The metadata scheme </a:t>
            </a:r>
            <a:r>
              <a:rPr lang="en-US" dirty="0" smtClean="0"/>
              <a:t>has been </a:t>
            </a:r>
            <a:r>
              <a:rPr lang="en-US" dirty="0"/>
              <a:t>updated (the current version is v. 5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studies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data objects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full dataset revision and re-injection has been done.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47FCC-33CF-DE4F-BC11-C6B73E7F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Uploading and re-indexing the full dataset </a:t>
            </a:r>
            <a:r>
              <a:rPr lang="en-GB" dirty="0" smtClean="0"/>
              <a:t>(Q1, Q2 - 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03557-51BA-8C44-8F64-FB446728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2</a:t>
            </a:fld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Due to the updated metadata scheme and data; there </a:t>
            </a:r>
            <a:r>
              <a:rPr lang="en-US" dirty="0" smtClean="0"/>
              <a:t>was </a:t>
            </a:r>
            <a:r>
              <a:rPr lang="en-US" dirty="0"/>
              <a:t>a need to extend </a:t>
            </a:r>
            <a:r>
              <a:rPr lang="en-US" dirty="0" smtClean="0"/>
              <a:t>studies information which is displayed for users.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47FCC-33CF-DE4F-BC11-C6B73E7F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50" y="69575"/>
            <a:ext cx="8238045" cy="1245762"/>
          </a:xfrm>
        </p:spPr>
        <p:txBody>
          <a:bodyPr>
            <a:normAutofit fontScale="90000"/>
          </a:bodyPr>
          <a:lstStyle/>
          <a:p>
            <a:r>
              <a:rPr lang="en-GB" dirty="0"/>
              <a:t>Testing and upgrading the web-portal with respect to updated ECRIN requirements </a:t>
            </a:r>
            <a:r>
              <a:rPr lang="en-GB" dirty="0" smtClean="0"/>
              <a:t>(</a:t>
            </a:r>
            <a:r>
              <a:rPr lang="en-US" dirty="0" smtClean="0"/>
              <a:t>completed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03557-51BA-8C44-8F64-FB446728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3</a:t>
            </a:fld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1" y="1703567"/>
            <a:ext cx="8238044" cy="2841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current APIs work with the ECRIN metadata scheme v. </a:t>
            </a:r>
            <a:r>
              <a:rPr lang="en-US" dirty="0" smtClean="0"/>
              <a:t>5;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we-portal search based </a:t>
            </a:r>
            <a:r>
              <a:rPr lang="en-US" dirty="0"/>
              <a:t>API supports </a:t>
            </a:r>
            <a:r>
              <a:rPr lang="en-US" dirty="0" smtClean="0"/>
              <a:t>4 </a:t>
            </a:r>
            <a:r>
              <a:rPr lang="en-US" dirty="0"/>
              <a:t>types of search:</a:t>
            </a:r>
          </a:p>
          <a:p>
            <a:pPr lvl="1"/>
            <a:r>
              <a:rPr lang="en-US" dirty="0"/>
              <a:t>Specific study search</a:t>
            </a:r>
          </a:p>
          <a:p>
            <a:pPr lvl="1"/>
            <a:r>
              <a:rPr lang="en-US" dirty="0"/>
              <a:t>Search by study characteristics</a:t>
            </a:r>
          </a:p>
          <a:p>
            <a:pPr lvl="1"/>
            <a:r>
              <a:rPr lang="en-US" dirty="0"/>
              <a:t>Via published paper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Search by internal study ID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47FCC-33CF-DE4F-BC11-C6B73E7F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50" y="331724"/>
            <a:ext cx="8238045" cy="950211"/>
          </a:xfrm>
        </p:spPr>
        <p:txBody>
          <a:bodyPr>
            <a:normAutofit/>
          </a:bodyPr>
          <a:lstStyle/>
          <a:p>
            <a:r>
              <a:rPr lang="en-GB" dirty="0" smtClean="0"/>
              <a:t>Development of the APIs </a:t>
            </a:r>
            <a:r>
              <a:rPr lang="en-GB" dirty="0"/>
              <a:t>(Q3; completed)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 txBox="1">
            <a:spLocks/>
          </p:cNvSpPr>
          <p:nvPr/>
        </p:nvSpPr>
        <p:spPr>
          <a:xfrm>
            <a:off x="440450" y="4590288"/>
            <a:ext cx="8238044" cy="55500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DD00"/>
              </a:buClr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2578B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99C6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ES-query based API has been implemented.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62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03557-51BA-8C44-8F64-FB446728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4</a:t>
            </a:fld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1" y="2636255"/>
            <a:ext cx="8238044" cy="1652281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of the web-portal has been finalized with respect to the ECRIN requirements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47FCC-33CF-DE4F-BC11-C6B73E7F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50" y="331724"/>
            <a:ext cx="8238045" cy="950211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of the portal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smtClean="0"/>
              <a:t>Q4; </a:t>
            </a:r>
            <a:r>
              <a:rPr lang="en-GB" dirty="0" smtClean="0"/>
              <a:t>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8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03557-51BA-8C44-8F64-FB446728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5</a:t>
            </a:fld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F85F-43C1-0440-A8A3-D09F3175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1" y="2636255"/>
            <a:ext cx="8238044" cy="1652281"/>
          </a:xfrm>
        </p:spPr>
        <p:txBody>
          <a:bodyPr>
            <a:normAutofit/>
          </a:bodyPr>
          <a:lstStyle/>
          <a:p>
            <a:r>
              <a:rPr lang="en-GB" dirty="0"/>
              <a:t>Support for potential users, including collecting metrics as well as </a:t>
            </a:r>
            <a:r>
              <a:rPr lang="en-GB" dirty="0" smtClean="0"/>
              <a:t>feedback.</a:t>
            </a:r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47FCC-33CF-DE4F-BC11-C6B73E7F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50" y="331724"/>
            <a:ext cx="8238045" cy="9502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Collecting users and metrics information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smtClean="0"/>
              <a:t>Q4; </a:t>
            </a:r>
            <a:r>
              <a:rPr lang="en-GB" dirty="0" smtClean="0"/>
              <a:t>ongoing)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92536-62C8-984B-B8F4-A73FAE47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6</a:t>
            </a:fld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7D1-B264-2F4D-A937-EDF7EA04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1" y="2305877"/>
            <a:ext cx="8238044" cy="204746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Confluence: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https://confluence.egi.eu/display/EOSC/Supporting+FAIR+data+discoverability+in+clinical+research:+providing+a+global+metadata+repository+(MDR)+of+clinical+study+object?show-miniview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7EBD0-8D60-CF4A-A642-AA1A0298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More details?</a:t>
            </a:r>
          </a:p>
        </p:txBody>
      </p:sp>
    </p:spTree>
    <p:extLst>
      <p:ext uri="{BB962C8B-B14F-4D97-AF65-F5344CB8AC3E}">
        <p14:creationId xmlns:p14="http://schemas.microsoft.com/office/powerpoint/2010/main" val="235100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8A94-5A12-4B8C-BDC5-605F0B0907ED}" type="slidenum">
              <a:rPr lang="en-ZA" smtClean="0"/>
              <a:t>7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25D8-60A8-0547-81B7-2AF0E26F2FA3}"/>
              </a:ext>
            </a:extLst>
          </p:cNvPr>
          <p:cNvSpPr txBox="1"/>
          <p:nvPr/>
        </p:nvSpPr>
        <p:spPr>
          <a:xfrm>
            <a:off x="0" y="2598003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you!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Any questions?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44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pening Slide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CRIN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ember 2016 (2)- ECRIN Presentation Template" id="{4E4C4197-44F5-4DEC-872B-83D904A3C19E}" vid="{091517CF-D004-4A2C-962C-5D0785157D1F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ember 2016 (2)- ECRIN Presentation Template" id="{4E4C4197-44F5-4DEC-872B-83D904A3C19E}" vid="{779A3B7D-3DCC-459D-A98D-970FE52381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Opening Slide Master</Template>
  <TotalTime>417</TotalTime>
  <Words>256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Opening Slide Master</vt:lpstr>
      <vt:lpstr>Conception personnalisée</vt:lpstr>
      <vt:lpstr>Supporting FAIR data discoverability in clinical research: providing a global metadata repository (MDR) of clinical study object</vt:lpstr>
      <vt:lpstr>Uploading and re-indexing the full dataset (Q1, Q2 - completed)</vt:lpstr>
      <vt:lpstr>Testing and upgrading the web-portal with respect to updated ECRIN requirements (completed)</vt:lpstr>
      <vt:lpstr>Development of the APIs (Q3; completed)</vt:lpstr>
      <vt:lpstr>Development of the portal (Q4; completed)</vt:lpstr>
      <vt:lpstr>Collecting users and metrics information (Q4; ongoing)</vt:lpstr>
      <vt:lpstr>More details?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Repository (MDR)</dc:title>
  <dc:creator>Sergey Goryanin</dc:creator>
  <cp:lastModifiedBy>Sergey Goryanin</cp:lastModifiedBy>
  <cp:revision>105</cp:revision>
  <dcterms:created xsi:type="dcterms:W3CDTF">2019-04-19T07:05:43Z</dcterms:created>
  <dcterms:modified xsi:type="dcterms:W3CDTF">2021-02-23T13:27:23Z</dcterms:modified>
</cp:coreProperties>
</file>