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Oswald" panose="020B0604020202020204" charset="0"/>
      <p:regular r:id="rId15"/>
      <p:bold r:id="rId16"/>
    </p:embeddedFont>
    <p:embeddedFont>
      <p:font typeface="Average" panose="020B0604020202020204" charset="0"/>
      <p:regular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2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1719227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100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8ccc559a2_3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8ccc559a2_3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226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8ccc559a2_3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8ccc559a2_3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961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8ccc559a2_3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8ccc559a2_3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76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8ccc559a2_3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8ccc559a2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4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8ccc559a2_3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8ccc559a2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742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8ccc559a2_3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8ccc559a2_3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69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8ccc559a2_3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8ccc559a2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702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58ccc559a2_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58ccc559a2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447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8ccc559a2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8ccc559a2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5637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8ccc559a2_3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8ccc559a2_3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683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58ccc559a2_3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58ccc559a2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7845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Smoking, and Lung Cancer?</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Ben Beyer, Elliot Rippe, and Sam Appleton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J48 Continued</a:t>
            </a:r>
            <a:endParaRPr/>
          </a:p>
        </p:txBody>
      </p:sp>
      <p:sp>
        <p:nvSpPr>
          <p:cNvPr id="119" name="Google Shape;119;p22"/>
          <p:cNvSpPr txBox="1">
            <a:spLocks noGrp="1"/>
          </p:cNvSpPr>
          <p:nvPr>
            <p:ph type="body" idx="1"/>
          </p:nvPr>
        </p:nvSpPr>
        <p:spPr>
          <a:xfrm>
            <a:off x="4349600" y="411575"/>
            <a:ext cx="2361000" cy="63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latin typeface="Arial"/>
                <a:ea typeface="Arial"/>
                <a:cs typeface="Arial"/>
                <a:sym typeface="Arial"/>
              </a:rPr>
              <a:t>Number of Leaves: 	 266</a:t>
            </a:r>
            <a:endParaRPr sz="1400">
              <a:solidFill>
                <a:schemeClr val="dk1"/>
              </a:solidFill>
              <a:latin typeface="Arial"/>
              <a:ea typeface="Arial"/>
              <a:cs typeface="Arial"/>
              <a:sym typeface="Arial"/>
            </a:endParaRPr>
          </a:p>
          <a:p>
            <a:pPr marL="0" lvl="0" indent="0" algn="l" rtl="0">
              <a:spcBef>
                <a:spcPts val="0"/>
              </a:spcBef>
              <a:spcAft>
                <a:spcPts val="0"/>
              </a:spcAft>
              <a:buNone/>
            </a:pPr>
            <a:r>
              <a:rPr lang="en" sz="1400">
                <a:solidFill>
                  <a:schemeClr val="dk1"/>
                </a:solidFill>
                <a:latin typeface="Arial"/>
                <a:ea typeface="Arial"/>
                <a:cs typeface="Arial"/>
                <a:sym typeface="Arial"/>
              </a:rPr>
              <a:t>Size of the tree: 	          530</a:t>
            </a:r>
            <a:endParaRPr sz="1400">
              <a:solidFill>
                <a:schemeClr val="dk1"/>
              </a:solidFill>
              <a:latin typeface="Arial"/>
              <a:ea typeface="Arial"/>
              <a:cs typeface="Arial"/>
              <a:sym typeface="Arial"/>
            </a:endParaRPr>
          </a:p>
          <a:p>
            <a:pPr marL="0" lvl="0" indent="0" algn="l" rtl="0">
              <a:spcBef>
                <a:spcPts val="0"/>
              </a:spcBef>
              <a:spcAft>
                <a:spcPts val="1600"/>
              </a:spcAft>
              <a:buNone/>
            </a:pPr>
            <a:endParaRPr/>
          </a:p>
        </p:txBody>
      </p:sp>
      <p:pic>
        <p:nvPicPr>
          <p:cNvPr id="120" name="Google Shape;120;p22"/>
          <p:cNvPicPr preferRelativeResize="0"/>
          <p:nvPr/>
        </p:nvPicPr>
        <p:blipFill>
          <a:blip r:embed="rId3">
            <a:alphaModFix/>
          </a:blip>
          <a:stretch>
            <a:fillRect/>
          </a:stretch>
        </p:blipFill>
        <p:spPr>
          <a:xfrm>
            <a:off x="1002875" y="1017725"/>
            <a:ext cx="7138248" cy="401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Analysis</a:t>
            </a:r>
            <a:endParaRPr/>
          </a:p>
        </p:txBody>
      </p:sp>
      <p:sp>
        <p:nvSpPr>
          <p:cNvPr id="126" name="Google Shape;12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000000"/>
                </a:solidFill>
                <a:latin typeface="Arial"/>
                <a:ea typeface="Arial"/>
                <a:cs typeface="Arial"/>
                <a:sym typeface="Arial"/>
              </a:rPr>
              <a:t>                  </a:t>
            </a:r>
            <a:endParaRPr sz="12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Target Class              0    (0.85)  -   85%  alive						159,972</a:t>
            </a:r>
            <a:endParaRPr sz="1400">
              <a:solidFill>
                <a:schemeClr val="dk1"/>
              </a:solidFill>
              <a:latin typeface="Arial"/>
              <a:ea typeface="Arial"/>
              <a:cs typeface="Arial"/>
              <a:sym typeface="Arial"/>
            </a:endParaRPr>
          </a:p>
          <a:p>
            <a:pPr marL="1371600" lvl="0" indent="457200" algn="l" rtl="0">
              <a:spcBef>
                <a:spcPts val="0"/>
              </a:spcBef>
              <a:spcAft>
                <a:spcPts val="0"/>
              </a:spcAft>
              <a:buNone/>
            </a:pPr>
            <a:r>
              <a:rPr lang="en" sz="1400">
                <a:solidFill>
                  <a:schemeClr val="dk1"/>
                </a:solidFill>
                <a:latin typeface="Arial"/>
                <a:ea typeface="Arial"/>
                <a:cs typeface="Arial"/>
                <a:sym typeface="Arial"/>
              </a:rPr>
              <a:t>      1	   (0.12)  -   12%  death from other causes		22,915</a:t>
            </a:r>
            <a:endParaRPr sz="1400">
              <a:solidFill>
                <a:schemeClr val="dk1"/>
              </a:solidFill>
              <a:latin typeface="Arial"/>
              <a:ea typeface="Arial"/>
              <a:cs typeface="Arial"/>
              <a:sym typeface="Arial"/>
            </a:endParaRPr>
          </a:p>
          <a:p>
            <a:pPr marL="1371600" lvl="0" indent="457200" algn="l" rtl="0">
              <a:spcBef>
                <a:spcPts val="0"/>
              </a:spcBef>
              <a:spcAft>
                <a:spcPts val="0"/>
              </a:spcAft>
              <a:buNone/>
            </a:pPr>
            <a:r>
              <a:rPr lang="en" sz="1400">
                <a:solidFill>
                  <a:schemeClr val="dk1"/>
                </a:solidFill>
                <a:latin typeface="Arial"/>
                <a:ea typeface="Arial"/>
                <a:cs typeface="Arial"/>
                <a:sym typeface="Arial"/>
              </a:rPr>
              <a:t>      2	   (0.02)  -    2%   lung cancer death			4,222</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Results could be skewed due to amount of people still alive who could have lung cancer</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Cigarettes/day rounded up to the nearest 5 may be too generous</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Frequency was not treated as multiple instances but instead a numeric integer</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Possible applications: </a:t>
            </a:r>
            <a:endParaRPr sz="1400">
              <a:solidFill>
                <a:schemeClr val="dk1"/>
              </a:solidFill>
              <a:latin typeface="Arial"/>
              <a:ea typeface="Arial"/>
              <a:cs typeface="Arial"/>
              <a:sym typeface="Arial"/>
            </a:endParaRPr>
          </a:p>
          <a:p>
            <a:pPr marL="9144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Evidence for how certain attributes contribute to death by lung cancer</a:t>
            </a:r>
            <a:endParaRPr sz="1400">
              <a:solidFill>
                <a:schemeClr val="dk1"/>
              </a:solidFill>
              <a:latin typeface="Arial"/>
              <a:ea typeface="Arial"/>
              <a:cs typeface="Arial"/>
              <a:sym typeface="Arial"/>
            </a:endParaRPr>
          </a:p>
          <a:p>
            <a:pPr marL="9144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Whether quitting for a certain period of time reduces lung cancer or not</a:t>
            </a:r>
            <a:endParaRPr sz="1400">
              <a:solidFill>
                <a:schemeClr val="dk1"/>
              </a:solidFill>
              <a:latin typeface="Arial"/>
              <a:ea typeface="Arial"/>
              <a:cs typeface="Arial"/>
              <a:sym typeface="Arial"/>
            </a:endParaRPr>
          </a:p>
          <a:p>
            <a:pPr marL="9144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Each individual attribute can be analyzed with the target class of alive, dead, or death by lung cancer to see how much of an impact they cause on the target class</a:t>
            </a:r>
            <a:endParaRPr sz="1400">
              <a:solidFill>
                <a:schemeClr val="dk1"/>
              </a:solidFill>
              <a:latin typeface="Arial"/>
              <a:ea typeface="Arial"/>
              <a:cs typeface="Arial"/>
              <a:sym typeface="Arial"/>
            </a:endParaRPr>
          </a:p>
          <a:p>
            <a:pPr marL="0" lvl="0" indent="0" algn="l" rtl="0">
              <a:spcBef>
                <a:spcPts val="0"/>
              </a:spcBef>
              <a:spcAft>
                <a:spcPts val="1600"/>
              </a:spcAft>
              <a:buNone/>
            </a:pP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Analyze the relation between smoking and the development of lung cancer </a:t>
            </a:r>
            <a:endParaRPr>
              <a:solidFill>
                <a:schemeClr val="dk1"/>
              </a:solidFill>
              <a:latin typeface="Arial"/>
              <a:ea typeface="Arial"/>
              <a:cs typeface="Arial"/>
              <a:sym typeface="Arial"/>
            </a:endParaRPr>
          </a:p>
          <a:p>
            <a:pPr marL="0" lvl="0" indent="0" algn="l" rtl="0">
              <a:spcBef>
                <a:spcPts val="0"/>
              </a:spcBef>
              <a:spcAft>
                <a:spcPts val="0"/>
              </a:spcAft>
              <a:buNone/>
            </a:pPr>
            <a:endParaRPr>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1R, Naive Bayes, J48 </a:t>
            </a:r>
            <a:endParaRPr>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Set Up</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Data split- </a:t>
            </a:r>
            <a:endParaRPr>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All training/testing </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66%-34% split</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50%-50% split</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10-fold cross validation</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187,109 instances</a:t>
            </a:r>
            <a:endParaRPr>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9 attributes</a:t>
            </a:r>
            <a:endParaRPr>
              <a:solidFill>
                <a:schemeClr val="dk1"/>
              </a:solidFill>
              <a:latin typeface="Arial"/>
              <a:ea typeface="Arial"/>
              <a:cs typeface="Arial"/>
              <a:sym typeface="Arial"/>
            </a:endParaRPr>
          </a:p>
          <a:p>
            <a:pPr marL="457200" lvl="0" indent="-342900" algn="l" rtl="0">
              <a:spcBef>
                <a:spcPts val="0"/>
              </a:spcBef>
              <a:spcAft>
                <a:spcPts val="0"/>
              </a:spcAft>
              <a:buClr>
                <a:schemeClr val="dk1"/>
              </a:buClr>
              <a:buSzPts val="1800"/>
              <a:buFont typeface="Arial"/>
              <a:buChar char="●"/>
            </a:pPr>
            <a:r>
              <a:rPr lang="en">
                <a:solidFill>
                  <a:schemeClr val="dk1"/>
                </a:solidFill>
                <a:latin typeface="Arial"/>
                <a:ea typeface="Arial"/>
                <a:cs typeface="Arial"/>
                <a:sym typeface="Arial"/>
              </a:rPr>
              <a:t>Target class: death codes</a:t>
            </a:r>
            <a:endParaRPr>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0: alive</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1: death from other causes</a:t>
            </a:r>
            <a:endParaRPr sz="1800">
              <a:solidFill>
                <a:schemeClr val="dk1"/>
              </a:solidFill>
              <a:latin typeface="Arial"/>
              <a:ea typeface="Arial"/>
              <a:cs typeface="Arial"/>
              <a:sym typeface="Arial"/>
            </a:endParaRPr>
          </a:p>
          <a:p>
            <a:pPr marL="914400" lvl="1" indent="-342900" algn="l" rtl="0">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2: lung cancer death</a:t>
            </a:r>
            <a:endParaRPr sz="1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Attributes</a:t>
            </a:r>
            <a:endParaRPr/>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Age:           		   Age on January 1, 1982.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Gender:         	   0=Male, 1=Female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Education:     	   0=no college, 1=some college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Smoker:         	   1=never, 2=former, 3=current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Cigarettes/day: 	   Values rounded UP to the nearest 5.</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Years smoked:   	   Number of years smoked as of January 1, 1982.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Years quit:     	   Number of years since smoking cessation, as of </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                       	      January 1, 1982 (zero indicates less than one year)</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Follow Up Time:     Years from January 1, 1982 until death or last</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                 		       interview.</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Death codes:    	   0=alive, 1=death from other causes, 2=lung cancer death.</a:t>
            </a:r>
            <a:endParaRPr sz="1400">
              <a:solidFill>
                <a:schemeClr val="dk1"/>
              </a:solidFill>
              <a:latin typeface="Arial"/>
              <a:ea typeface="Arial"/>
              <a:cs typeface="Arial"/>
              <a:sym typeface="Arial"/>
            </a:endParaRPr>
          </a:p>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Freq:           	   The frequency at which each combination of variables occured.</a:t>
            </a:r>
            <a:endParaRPr sz="1400">
              <a:solidFill>
                <a:schemeClr val="dk1"/>
              </a:solidFill>
              <a:latin typeface="Arial"/>
              <a:ea typeface="Arial"/>
              <a:cs typeface="Arial"/>
              <a:sym typeface="Arial"/>
            </a:endParaRPr>
          </a:p>
          <a:p>
            <a:pPr marL="0" lvl="0" indent="0" algn="l" rtl="0">
              <a:spcBef>
                <a:spcPts val="0"/>
              </a:spcBef>
              <a:spcAft>
                <a:spcPts val="0"/>
              </a:spcAft>
              <a:buNone/>
            </a:pPr>
            <a:endParaRPr sz="1200">
              <a:solidFill>
                <a:schemeClr val="dk1"/>
              </a:solidFill>
              <a:latin typeface="Arial"/>
              <a:ea typeface="Arial"/>
              <a:cs typeface="Arial"/>
              <a:sym typeface="Arial"/>
            </a:endParaRPr>
          </a:p>
          <a:p>
            <a:pPr marL="0" lvl="0" indent="0" algn="l" rtl="0">
              <a:spcBef>
                <a:spcPts val="0"/>
              </a:spcBef>
              <a:spcAft>
                <a:spcPts val="16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Set </a:t>
            </a:r>
            <a:endParaRPr/>
          </a:p>
        </p:txBody>
      </p:sp>
      <p:sp>
        <p:nvSpPr>
          <p:cNvPr id="90" name="Google Shape;90;p18"/>
          <p:cNvSpPr txBox="1">
            <a:spLocks noGrp="1"/>
          </p:cNvSpPr>
          <p:nvPr>
            <p:ph type="body" idx="1"/>
          </p:nvPr>
        </p:nvSpPr>
        <p:spPr>
          <a:xfrm>
            <a:off x="311700" y="1152475"/>
            <a:ext cx="47154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D</a:t>
            </a:r>
            <a:r>
              <a:rPr lang="en">
                <a:solidFill>
                  <a:schemeClr val="dk1"/>
                </a:solidFill>
                <a:latin typeface="Arial"/>
                <a:ea typeface="Arial"/>
                <a:cs typeface="Arial"/>
                <a:sym typeface="Arial"/>
              </a:rPr>
              <a:t>ata set initially split up into 7 smaller arff files: </a:t>
            </a:r>
            <a:endParaRPr>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never-smokers 			</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current smokers: male			</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current smokers: female 		</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former smokers:  male, no college 	</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former smokers:  male, some college 	 </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former smokers:  female, no college 	</a:t>
            </a:r>
            <a:endParaRPr sz="1400">
              <a:solidFill>
                <a:schemeClr val="dk1"/>
              </a:solidFill>
              <a:latin typeface="Arial"/>
              <a:ea typeface="Arial"/>
              <a:cs typeface="Arial"/>
              <a:sym typeface="Arial"/>
            </a:endParaRPr>
          </a:p>
          <a:p>
            <a:pPr marL="914400" lvl="1" indent="-317500" algn="l" rtl="0">
              <a:lnSpc>
                <a:spcPct val="150000"/>
              </a:lnSpc>
              <a:spcBef>
                <a:spcPts val="0"/>
              </a:spcBef>
              <a:spcAft>
                <a:spcPts val="0"/>
              </a:spcAft>
              <a:buClr>
                <a:schemeClr val="dk1"/>
              </a:buClr>
              <a:buSzPts val="1400"/>
              <a:buFont typeface="Arial"/>
              <a:buChar char="-"/>
            </a:pPr>
            <a:r>
              <a:rPr lang="en" sz="1400">
                <a:solidFill>
                  <a:schemeClr val="dk1"/>
                </a:solidFill>
                <a:latin typeface="Arial"/>
                <a:ea typeface="Arial"/>
                <a:cs typeface="Arial"/>
                <a:sym typeface="Arial"/>
              </a:rPr>
              <a:t>former smokers:  female, some college 	</a:t>
            </a:r>
            <a:endParaRPr sz="1400">
              <a:solidFill>
                <a:schemeClr val="dk1"/>
              </a:solidFill>
              <a:latin typeface="Arial"/>
              <a:ea typeface="Arial"/>
              <a:cs typeface="Arial"/>
              <a:sym typeface="Arial"/>
            </a:endParaRPr>
          </a:p>
        </p:txBody>
      </p:sp>
      <p:sp>
        <p:nvSpPr>
          <p:cNvPr id="91" name="Google Shape;91;p18"/>
          <p:cNvSpPr txBox="1">
            <a:spLocks noGrp="1"/>
          </p:cNvSpPr>
          <p:nvPr>
            <p:ph type="body" idx="2"/>
          </p:nvPr>
        </p:nvSpPr>
        <p:spPr>
          <a:xfrm>
            <a:off x="4429950" y="1410050"/>
            <a:ext cx="3999900" cy="3416400"/>
          </a:xfrm>
          <a:prstGeom prst="rect">
            <a:avLst/>
          </a:prstGeom>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a:solidFill>
                  <a:schemeClr val="dk1"/>
                </a:solidFill>
                <a:latin typeface="Arial"/>
                <a:ea typeface="Arial"/>
                <a:cs typeface="Arial"/>
                <a:sym typeface="Arial"/>
              </a:rPr>
              <a:t>(0.071%)</a:t>
            </a:r>
            <a:endParaRPr>
              <a:solidFill>
                <a:schemeClr val="dk1"/>
              </a:solidFill>
              <a:latin typeface="Arial"/>
              <a:ea typeface="Arial"/>
              <a:cs typeface="Arial"/>
              <a:sym typeface="Arial"/>
            </a:endParaRPr>
          </a:p>
          <a:p>
            <a:pPr marL="457200" lvl="0" indent="0" algn="l" rtl="0">
              <a:lnSpc>
                <a:spcPct val="150000"/>
              </a:lnSpc>
              <a:spcBef>
                <a:spcPts val="0"/>
              </a:spcBef>
              <a:spcAft>
                <a:spcPts val="0"/>
              </a:spcAft>
              <a:buNone/>
            </a:pPr>
            <a:r>
              <a:rPr lang="en">
                <a:solidFill>
                  <a:schemeClr val="dk1"/>
                </a:solidFill>
                <a:latin typeface="Arial"/>
                <a:ea typeface="Arial"/>
                <a:cs typeface="Arial"/>
                <a:sym typeface="Arial"/>
              </a:rPr>
              <a:t>(11.98%)</a:t>
            </a:r>
            <a:endParaRPr>
              <a:solidFill>
                <a:schemeClr val="dk1"/>
              </a:solidFill>
              <a:latin typeface="Arial"/>
              <a:ea typeface="Arial"/>
              <a:cs typeface="Arial"/>
              <a:sym typeface="Arial"/>
            </a:endParaRPr>
          </a:p>
          <a:p>
            <a:pPr marL="457200" lvl="0" indent="0" algn="l" rtl="0">
              <a:lnSpc>
                <a:spcPct val="150000"/>
              </a:lnSpc>
              <a:spcBef>
                <a:spcPts val="0"/>
              </a:spcBef>
              <a:spcAft>
                <a:spcPts val="0"/>
              </a:spcAft>
              <a:buNone/>
            </a:pPr>
            <a:r>
              <a:rPr lang="en">
                <a:solidFill>
                  <a:schemeClr val="dk1"/>
                </a:solidFill>
                <a:latin typeface="Arial"/>
                <a:ea typeface="Arial"/>
                <a:cs typeface="Arial"/>
                <a:sym typeface="Arial"/>
              </a:rPr>
              <a:t>(10.91%)</a:t>
            </a:r>
            <a:endParaRPr>
              <a:solidFill>
                <a:schemeClr val="dk1"/>
              </a:solidFill>
              <a:latin typeface="Arial"/>
              <a:ea typeface="Arial"/>
              <a:cs typeface="Arial"/>
              <a:sym typeface="Arial"/>
            </a:endParaRPr>
          </a:p>
          <a:p>
            <a:pPr marL="457200" lvl="0" indent="0" algn="l" rtl="0">
              <a:lnSpc>
                <a:spcPct val="150000"/>
              </a:lnSpc>
              <a:spcBef>
                <a:spcPts val="0"/>
              </a:spcBef>
              <a:spcAft>
                <a:spcPts val="0"/>
              </a:spcAft>
              <a:buNone/>
            </a:pPr>
            <a:r>
              <a:rPr lang="en">
                <a:solidFill>
                  <a:schemeClr val="dk1"/>
                </a:solidFill>
                <a:latin typeface="Arial"/>
                <a:ea typeface="Arial"/>
                <a:cs typeface="Arial"/>
                <a:sym typeface="Arial"/>
              </a:rPr>
              <a:t>(20.57%)</a:t>
            </a:r>
            <a:endParaRPr>
              <a:solidFill>
                <a:schemeClr val="dk1"/>
              </a:solidFill>
              <a:latin typeface="Arial"/>
              <a:ea typeface="Arial"/>
              <a:cs typeface="Arial"/>
              <a:sym typeface="Arial"/>
            </a:endParaRPr>
          </a:p>
          <a:p>
            <a:pPr marL="457200" lvl="0" indent="0" algn="l" rtl="0">
              <a:lnSpc>
                <a:spcPct val="150000"/>
              </a:lnSpc>
              <a:spcBef>
                <a:spcPts val="0"/>
              </a:spcBef>
              <a:spcAft>
                <a:spcPts val="0"/>
              </a:spcAft>
              <a:buNone/>
            </a:pPr>
            <a:r>
              <a:rPr lang="en">
                <a:solidFill>
                  <a:schemeClr val="dk1"/>
                </a:solidFill>
                <a:latin typeface="Arial"/>
                <a:ea typeface="Arial"/>
                <a:cs typeface="Arial"/>
                <a:sym typeface="Arial"/>
              </a:rPr>
              <a:t>(26.65%)</a:t>
            </a:r>
            <a:endParaRPr>
              <a:solidFill>
                <a:schemeClr val="dk1"/>
              </a:solidFill>
              <a:latin typeface="Arial"/>
              <a:ea typeface="Arial"/>
              <a:cs typeface="Arial"/>
              <a:sym typeface="Arial"/>
            </a:endParaRPr>
          </a:p>
          <a:p>
            <a:pPr marL="457200" lvl="0" indent="0" algn="l" rtl="0">
              <a:lnSpc>
                <a:spcPct val="150000"/>
              </a:lnSpc>
              <a:spcBef>
                <a:spcPts val="0"/>
              </a:spcBef>
              <a:spcAft>
                <a:spcPts val="0"/>
              </a:spcAft>
              <a:buNone/>
            </a:pPr>
            <a:r>
              <a:rPr lang="en">
                <a:solidFill>
                  <a:schemeClr val="dk1"/>
                </a:solidFill>
                <a:latin typeface="Arial"/>
                <a:ea typeface="Arial"/>
                <a:cs typeface="Arial"/>
                <a:sym typeface="Arial"/>
              </a:rPr>
              <a:t>(12.52%)</a:t>
            </a:r>
            <a:endParaRPr>
              <a:solidFill>
                <a:schemeClr val="dk1"/>
              </a:solidFill>
              <a:latin typeface="Arial"/>
              <a:ea typeface="Arial"/>
              <a:cs typeface="Arial"/>
              <a:sym typeface="Arial"/>
            </a:endParaRPr>
          </a:p>
          <a:p>
            <a:pPr marL="457200" lvl="0" indent="0" algn="l" rtl="0">
              <a:lnSpc>
                <a:spcPct val="150000"/>
              </a:lnSpc>
              <a:spcBef>
                <a:spcPts val="0"/>
              </a:spcBef>
              <a:spcAft>
                <a:spcPts val="0"/>
              </a:spcAft>
              <a:buNone/>
            </a:pPr>
            <a:r>
              <a:rPr lang="en">
                <a:solidFill>
                  <a:schemeClr val="dk1"/>
                </a:solidFill>
                <a:latin typeface="Arial"/>
                <a:ea typeface="Arial"/>
                <a:cs typeface="Arial"/>
                <a:sym typeface="Arial"/>
              </a:rPr>
              <a:t>(16.63%)</a:t>
            </a:r>
            <a:endParaRPr>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OneR</a:t>
            </a:r>
            <a:endParaRPr/>
          </a:p>
        </p:txBody>
      </p:sp>
      <p:sp>
        <p:nvSpPr>
          <p:cNvPr id="97" name="Google Shape;97;p1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10-Fold Cross Validation:</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Correctly Classified Instances    95.089  %</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Incorrectly Classified Instances    4.911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a           b         c   &lt;-- classified as</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159936     36        0 |      a = 0</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4931    17984     0 |      b = 1</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965      3257      0 |      c = 2</a:t>
            </a:r>
            <a:endParaRPr sz="1200">
              <a:solidFill>
                <a:schemeClr val="dk1"/>
              </a:solidFill>
              <a:latin typeface="Arial"/>
              <a:ea typeface="Arial"/>
              <a:cs typeface="Arial"/>
              <a:sym typeface="Arial"/>
            </a:endParaRPr>
          </a:p>
          <a:p>
            <a:pPr marL="457200" lvl="0" indent="0" algn="l" rtl="0">
              <a:spcBef>
                <a:spcPts val="0"/>
              </a:spcBef>
              <a:spcAft>
                <a:spcPts val="0"/>
              </a:spcAft>
              <a:buNone/>
            </a:pP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Use Training Set:</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Correctly Classified Instances    95.089  %</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Incorrectly Classified Instances    4.911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a           b        c   &lt;-- classified as</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159936     36       0 |      a = 0</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4931    17984    0 |      b = 1</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965      3257     0 |      c = 2</a:t>
            </a:r>
            <a:endParaRPr sz="1200">
              <a:solidFill>
                <a:schemeClr val="dk1"/>
              </a:solidFill>
              <a:latin typeface="Arial"/>
              <a:ea typeface="Arial"/>
              <a:cs typeface="Arial"/>
              <a:sym typeface="Arial"/>
            </a:endParaRPr>
          </a:p>
        </p:txBody>
      </p:sp>
      <p:sp>
        <p:nvSpPr>
          <p:cNvPr id="98" name="Google Shape;98;p1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66%-34% split:</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Correctly Classified Instances   95.0296 %</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Incorrectly Classified Instances   4.9704 %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a         b         c   &lt;-- classified as</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54378    11        0 |     a = 0</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a:t>
            </a:r>
            <a:r>
              <a:rPr lang="en">
                <a:solidFill>
                  <a:schemeClr val="dk1"/>
                </a:solidFill>
                <a:latin typeface="Arial"/>
                <a:ea typeface="Arial"/>
                <a:cs typeface="Arial"/>
                <a:sym typeface="Arial"/>
              </a:rPr>
              <a:t> </a:t>
            </a:r>
            <a:r>
              <a:rPr lang="en" sz="1200">
                <a:solidFill>
                  <a:schemeClr val="dk1"/>
                </a:solidFill>
                <a:latin typeface="Arial"/>
                <a:ea typeface="Arial"/>
                <a:cs typeface="Arial"/>
                <a:sym typeface="Arial"/>
              </a:rPr>
              <a:t>1670    6077  </a:t>
            </a:r>
            <a:r>
              <a:rPr lang="en">
                <a:solidFill>
                  <a:schemeClr val="dk1"/>
                </a:solidFill>
                <a:latin typeface="Arial"/>
                <a:ea typeface="Arial"/>
                <a:cs typeface="Arial"/>
                <a:sym typeface="Arial"/>
              </a:rPr>
              <a:t> </a:t>
            </a:r>
            <a:r>
              <a:rPr lang="en" sz="1200">
                <a:solidFill>
                  <a:schemeClr val="dk1"/>
                </a:solidFill>
                <a:latin typeface="Arial"/>
                <a:ea typeface="Arial"/>
                <a:cs typeface="Arial"/>
                <a:sym typeface="Arial"/>
              </a:rPr>
              <a:t>  0 |     b = 1</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340    1141   </a:t>
            </a:r>
            <a:r>
              <a:rPr lang="en">
                <a:solidFill>
                  <a:schemeClr val="dk1"/>
                </a:solidFill>
                <a:latin typeface="Arial"/>
                <a:ea typeface="Arial"/>
                <a:cs typeface="Arial"/>
                <a:sym typeface="Arial"/>
              </a:rPr>
              <a:t> </a:t>
            </a:r>
            <a:r>
              <a:rPr lang="en" sz="1200">
                <a:solidFill>
                  <a:schemeClr val="dk1"/>
                </a:solidFill>
                <a:latin typeface="Arial"/>
                <a:ea typeface="Arial"/>
                <a:cs typeface="Arial"/>
                <a:sym typeface="Arial"/>
              </a:rPr>
              <a:t>  0 |     c = 2</a:t>
            </a:r>
            <a:endParaRPr sz="1200">
              <a:solidFill>
                <a:schemeClr val="dk1"/>
              </a:solidFill>
              <a:latin typeface="Arial"/>
              <a:ea typeface="Arial"/>
              <a:cs typeface="Arial"/>
              <a:sym typeface="Arial"/>
            </a:endParaRPr>
          </a:p>
          <a:p>
            <a:pPr marL="457200" lvl="0" indent="0" algn="l" rtl="0">
              <a:spcBef>
                <a:spcPts val="0"/>
              </a:spcBef>
              <a:spcAft>
                <a:spcPts val="0"/>
              </a:spcAft>
              <a:buNone/>
            </a:pP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50%-50% split:</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Correctly Classified Instances  </a:t>
            </a:r>
            <a:r>
              <a:rPr lang="en">
                <a:solidFill>
                  <a:schemeClr val="dk1"/>
                </a:solidFill>
                <a:latin typeface="Arial"/>
                <a:ea typeface="Arial"/>
                <a:cs typeface="Arial"/>
                <a:sym typeface="Arial"/>
              </a:rPr>
              <a:t> </a:t>
            </a:r>
            <a:r>
              <a:rPr lang="en" sz="1200">
                <a:solidFill>
                  <a:schemeClr val="dk1"/>
                </a:solidFill>
                <a:latin typeface="Arial"/>
                <a:ea typeface="Arial"/>
                <a:cs typeface="Arial"/>
                <a:sym typeface="Arial"/>
              </a:rPr>
              <a:t>94.9954 %</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Incorrectly Classified Instances   5.0046 %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a         b        c   &lt;-- classified as</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79893    18       0 |     a = 0</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2481   8979     0 |     b = 1</a:t>
            </a:r>
            <a:endParaRPr sz="1200">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   512    1671     0 |     c = 2</a:t>
            </a:r>
            <a:endParaRPr sz="1200">
              <a:solidFill>
                <a:schemeClr val="dk1"/>
              </a:solidFill>
              <a:latin typeface="Arial"/>
              <a:ea typeface="Arial"/>
              <a:cs typeface="Arial"/>
              <a:sym typeface="Arial"/>
            </a:endParaRPr>
          </a:p>
          <a:p>
            <a:pPr marL="0" lvl="0" indent="0" algn="l" rtl="0">
              <a:spcBef>
                <a:spcPts val="0"/>
              </a:spcBef>
              <a:spcAft>
                <a:spcPts val="1600"/>
              </a:spcAft>
              <a:buNone/>
            </a:pPr>
            <a:endParaRPr sz="1200">
              <a:solidFill>
                <a:schemeClr val="dk1"/>
              </a:solidFill>
              <a:latin typeface="Arial"/>
              <a:ea typeface="Arial"/>
              <a:cs typeface="Arial"/>
              <a:sym typeface="Arial"/>
            </a:endParaRPr>
          </a:p>
        </p:txBody>
      </p:sp>
      <p:sp>
        <p:nvSpPr>
          <p:cNvPr id="99" name="Google Shape;99;p19"/>
          <p:cNvSpPr txBox="1"/>
          <p:nvPr/>
        </p:nvSpPr>
        <p:spPr>
          <a:xfrm>
            <a:off x="1941300" y="168775"/>
            <a:ext cx="5786400" cy="983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rPr>
              <a:t>Followup_Time:			177,920/187,109 instances correct</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	&lt; 0.5	-&gt; 0  (alive)</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	&lt; 5.5	-&gt; 1  (death from other causes)</a:t>
            </a:r>
            <a:endParaRPr sz="1200">
              <a:solidFill>
                <a:schemeClr val="dk1"/>
              </a:solidFill>
            </a:endParaRPr>
          </a:p>
          <a:p>
            <a:pPr marL="0" lvl="0" indent="0" algn="l" rtl="0">
              <a:lnSpc>
                <a:spcPct val="115000"/>
              </a:lnSpc>
              <a:spcBef>
                <a:spcPts val="0"/>
              </a:spcBef>
              <a:spcAft>
                <a:spcPts val="0"/>
              </a:spcAft>
              <a:buNone/>
            </a:pPr>
            <a:r>
              <a:rPr lang="en" sz="1200">
                <a:solidFill>
                  <a:schemeClr val="dk1"/>
                </a:solidFill>
              </a:rPr>
              <a:t>	&gt;= 5.5	-&gt; 0  (alive)</a:t>
            </a:r>
            <a:endParaRPr sz="1200">
              <a:solidFill>
                <a:schemeClr val="dk1"/>
              </a:solidFill>
            </a:endParaRPr>
          </a:p>
          <a:p>
            <a:pPr marL="0" lvl="0" indent="0" algn="l" rtl="0">
              <a:lnSpc>
                <a:spcPct val="115000"/>
              </a:lnSpc>
              <a:spcBef>
                <a:spcPts val="0"/>
              </a:spcBef>
              <a:spcAft>
                <a:spcPts val="0"/>
              </a:spcAft>
              <a:buNone/>
            </a:pP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Naive Bayes</a:t>
            </a:r>
            <a:endParaRPr/>
          </a:p>
        </p:txBody>
      </p:sp>
      <p:sp>
        <p:nvSpPr>
          <p:cNvPr id="105" name="Google Shape;105;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10-Fold Cross Validation:</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Correctly Classified Instances   86.1519 %</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Incorrectly Classified Instances 13.8481 %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a           b          c   &lt;-- classified as</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142973  16800    199 |      a = 0</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4670    18200      45 |      b = 1</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601      3596       25 |      c = 2</a:t>
            </a:r>
            <a:endParaRPr>
              <a:solidFill>
                <a:schemeClr val="dk1"/>
              </a:solidFill>
              <a:latin typeface="Arial"/>
              <a:ea typeface="Arial"/>
              <a:cs typeface="Arial"/>
              <a:sym typeface="Arial"/>
            </a:endParaRPr>
          </a:p>
          <a:p>
            <a:pPr marL="457200" lvl="0" indent="0" algn="l" rtl="0">
              <a:spcBef>
                <a:spcPts val="0"/>
              </a:spcBef>
              <a:spcAft>
                <a:spcPts val="0"/>
              </a:spcAft>
              <a:buNone/>
            </a:pP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Use Training Set:</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Correctly Classified Instances   85.8874 %</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Incorrectly Classified Instances 14.1126 %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a            b           c   &lt;-- classified as</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142376  17378     218 |      a = 0</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4563    18301       51 |      b = 1</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581      3615        26 |      c = 2</a:t>
            </a:r>
            <a:endParaRPr>
              <a:solidFill>
                <a:schemeClr val="dk1"/>
              </a:solidFill>
              <a:latin typeface="Arial"/>
              <a:ea typeface="Arial"/>
              <a:cs typeface="Arial"/>
              <a:sym typeface="Arial"/>
            </a:endParaRPr>
          </a:p>
        </p:txBody>
      </p:sp>
      <p:sp>
        <p:nvSpPr>
          <p:cNvPr id="106" name="Google Shape;106;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66%-34% split:</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Correctly Classified Instances   86.8573 %</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Incorrectly Classified Instances 13.1427 %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a          b         c   &lt;-- classified as</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49267   5064    58 |     a = 0</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1751    5982    14 |     b = 1</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237     1237      7 |     c = 2</a:t>
            </a:r>
            <a:endParaRPr>
              <a:solidFill>
                <a:schemeClr val="dk1"/>
              </a:solidFill>
              <a:latin typeface="Arial"/>
              <a:ea typeface="Arial"/>
              <a:cs typeface="Arial"/>
              <a:sym typeface="Arial"/>
            </a:endParaRPr>
          </a:p>
          <a:p>
            <a:pPr marL="914400" lvl="0" indent="0" algn="l" rtl="0">
              <a:spcBef>
                <a:spcPts val="0"/>
              </a:spcBef>
              <a:spcAft>
                <a:spcPts val="0"/>
              </a:spcAft>
              <a:buNone/>
            </a:pP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50%-50% split:</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Correctly Classified Instances   87.3667 %</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Incorrectly Classified Instances 12.6333 %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a          b       c   &lt;-- classified as</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73026   6815    70 |     a = 0</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2739    8697    24 |     b = 1</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380     1791    12 |     c = 2</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0" lvl="0" indent="0" algn="l" rtl="0">
              <a:spcBef>
                <a:spcPts val="0"/>
              </a:spcBef>
              <a:spcAft>
                <a:spcPts val="1600"/>
              </a:spcAft>
              <a:buNone/>
            </a:pPr>
            <a:endParaRPr sz="12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J48</a:t>
            </a:r>
            <a:endParaRPr/>
          </a:p>
        </p:txBody>
      </p:sp>
      <p:sp>
        <p:nvSpPr>
          <p:cNvPr id="112" name="Google Shape;112;p2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10-Fold Cross Validation:</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Correctly Classified Instances   95.5726 %</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Incorrectly Classified Instances   4.4274 %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a           b          c   &lt;-- classified as</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159612    317       43 |      a = 0</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3921    18911     83 |      b = 1</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591      3329    302 |      c = 2</a:t>
            </a:r>
            <a:endParaRPr>
              <a:solidFill>
                <a:schemeClr val="dk1"/>
              </a:solidFill>
              <a:latin typeface="Arial"/>
              <a:ea typeface="Arial"/>
              <a:cs typeface="Arial"/>
              <a:sym typeface="Arial"/>
            </a:endParaRPr>
          </a:p>
          <a:p>
            <a:pPr marL="457200" lvl="0" indent="0" algn="l" rtl="0">
              <a:spcBef>
                <a:spcPts val="0"/>
              </a:spcBef>
              <a:spcAft>
                <a:spcPts val="0"/>
              </a:spcAft>
              <a:buNone/>
            </a:pP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Use Training Set:</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Correctly Classified Instances   95.8308 %</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Incorrectly Classified Instances   4.1692 %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a           b         c   &lt;-- classified as</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159779    164      29 |      a = 0</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3725   19149     41 |      b = 1</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556     3286    380 |      c = 2</a:t>
            </a:r>
            <a:endParaRPr>
              <a:solidFill>
                <a:schemeClr val="dk1"/>
              </a:solidFill>
              <a:latin typeface="Arial"/>
              <a:ea typeface="Arial"/>
              <a:cs typeface="Arial"/>
              <a:sym typeface="Arial"/>
            </a:endParaRPr>
          </a:p>
        </p:txBody>
      </p:sp>
      <p:sp>
        <p:nvSpPr>
          <p:cNvPr id="113" name="Google Shape;113;p21"/>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66%-34% split:</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Correctly Classified Instances   95.5201 %</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Incorrectly Classified Instances   4.4799 %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a          b          c   &lt;-- classified as</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54243    130       16 |     a = 0</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1311     6417     19 |     b = 1</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201     1173    107 |     c = 2</a:t>
            </a:r>
            <a:endParaRPr>
              <a:solidFill>
                <a:schemeClr val="dk1"/>
              </a:solidFill>
              <a:latin typeface="Arial"/>
              <a:ea typeface="Arial"/>
              <a:cs typeface="Arial"/>
              <a:sym typeface="Arial"/>
            </a:endParaRPr>
          </a:p>
          <a:p>
            <a:pPr marL="457200" lvl="0" indent="0" algn="l" rtl="0">
              <a:spcBef>
                <a:spcPts val="0"/>
              </a:spcBef>
              <a:spcAft>
                <a:spcPts val="0"/>
              </a:spcAft>
              <a:buNone/>
            </a:pPr>
            <a:endParaRPr sz="1200">
              <a:solidFill>
                <a:schemeClr val="dk1"/>
              </a:solidFill>
              <a:latin typeface="Arial"/>
              <a:ea typeface="Arial"/>
              <a:cs typeface="Arial"/>
              <a:sym typeface="Arial"/>
            </a:endParaRPr>
          </a:p>
          <a:p>
            <a:pPr marL="457200" lvl="0" indent="-304800" algn="l" rtl="0">
              <a:spcBef>
                <a:spcPts val="0"/>
              </a:spcBef>
              <a:spcAft>
                <a:spcPts val="0"/>
              </a:spcAft>
              <a:buClr>
                <a:schemeClr val="dk1"/>
              </a:buClr>
              <a:buSzPts val="1200"/>
              <a:buFont typeface="Arial"/>
              <a:buChar char="-"/>
            </a:pPr>
            <a:r>
              <a:rPr lang="en" sz="1200" u="sng">
                <a:solidFill>
                  <a:schemeClr val="dk1"/>
                </a:solidFill>
                <a:latin typeface="Arial"/>
                <a:ea typeface="Arial"/>
                <a:cs typeface="Arial"/>
                <a:sym typeface="Arial"/>
              </a:rPr>
              <a:t>50%-50% split:</a:t>
            </a:r>
            <a:endParaRPr sz="1200" u="sng">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Correctly Classified Instances   95.4465 %</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Incorrectly Classified Instances   4.5535 %</a:t>
            </a:r>
            <a:endParaRPr>
              <a:solidFill>
                <a:schemeClr val="dk1"/>
              </a:solidFill>
              <a:latin typeface="Arial"/>
              <a:ea typeface="Arial"/>
              <a:cs typeface="Arial"/>
              <a:sym typeface="Arial"/>
            </a:endParaRPr>
          </a:p>
          <a:p>
            <a:pPr marL="914400" lvl="0" indent="0" algn="l" rtl="0">
              <a:spcBef>
                <a:spcPts val="0"/>
              </a:spcBef>
              <a:spcAft>
                <a:spcPts val="0"/>
              </a:spcAft>
              <a:buNone/>
            </a:pP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a           b         c   &lt;-- classified as</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79765     115      31 |     a = 0</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2057     9361     42 |     b = 1</a:t>
            </a:r>
            <a:endParaRPr>
              <a:solidFill>
                <a:schemeClr val="dk1"/>
              </a:solidFill>
              <a:latin typeface="Arial"/>
              <a:ea typeface="Arial"/>
              <a:cs typeface="Arial"/>
              <a:sym typeface="Arial"/>
            </a:endParaRPr>
          </a:p>
          <a:p>
            <a:pPr marL="914400" lvl="1" indent="-304800" algn="l" rtl="0">
              <a:spcBef>
                <a:spcPts val="0"/>
              </a:spcBef>
              <a:spcAft>
                <a:spcPts val="0"/>
              </a:spcAft>
              <a:buClr>
                <a:schemeClr val="dk1"/>
              </a:buClr>
              <a:buSzPts val="1200"/>
              <a:buFont typeface="Arial"/>
              <a:buChar char="-"/>
            </a:pPr>
            <a:r>
              <a:rPr lang="en">
                <a:solidFill>
                  <a:schemeClr val="dk1"/>
                </a:solidFill>
                <a:latin typeface="Arial"/>
                <a:ea typeface="Arial"/>
                <a:cs typeface="Arial"/>
                <a:sym typeface="Arial"/>
              </a:rPr>
              <a:t>   326     1689    168 |     c = 2</a:t>
            </a:r>
            <a:endParaRPr>
              <a:solidFill>
                <a:schemeClr val="dk1"/>
              </a:solidFill>
              <a:latin typeface="Arial"/>
              <a:ea typeface="Arial"/>
              <a:cs typeface="Arial"/>
              <a:sym typeface="Arial"/>
            </a:endParaRPr>
          </a:p>
          <a:p>
            <a:pPr marL="0" lvl="0" indent="0" algn="l" rtl="0">
              <a:spcBef>
                <a:spcPts val="0"/>
              </a:spcBef>
              <a:spcAft>
                <a:spcPts val="1600"/>
              </a:spcAft>
              <a:buNone/>
            </a:pPr>
            <a:endParaRPr sz="12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693</Words>
  <Application>Microsoft Office PowerPoint</Application>
  <PresentationFormat>On-screen Show (16:9)</PresentationFormat>
  <Paragraphs>173</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Oswald</vt:lpstr>
      <vt:lpstr>Arial</vt:lpstr>
      <vt:lpstr>Average</vt:lpstr>
      <vt:lpstr>Slate</vt:lpstr>
      <vt:lpstr>Smoking, and Lung Cancer?</vt:lpstr>
      <vt:lpstr>Problem</vt:lpstr>
      <vt:lpstr>Set Up</vt:lpstr>
      <vt:lpstr>Data</vt:lpstr>
      <vt:lpstr>Attributes</vt:lpstr>
      <vt:lpstr>Data Set </vt:lpstr>
      <vt:lpstr>OneR</vt:lpstr>
      <vt:lpstr>Naive Bayes</vt:lpstr>
      <vt:lpstr>J48</vt:lpstr>
      <vt:lpstr>J48 Continued</vt:lpstr>
      <vt:lpstr>Analysis</vt:lpstr>
      <vt:lpstr>Questions?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Smoking, and Lung Cancer?</dc:title>
  <dc:creator>joe fox</dc:creator>
  <cp:lastModifiedBy>joe fox</cp:lastModifiedBy>
  <cp:revision>1</cp:revision>
  <dcterms:modified xsi:type="dcterms:W3CDTF">2019-04-25T18:22:09Z</dcterms:modified>
</cp:coreProperties>
</file>