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0" name="Shape 30"/>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eloquentjavascript.net/20_node.html#nod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n"/>
              <a:t>Introduction to JavaScript</a:t>
            </a:r>
          </a:p>
        </p:txBody>
      </p:sp>
      <p:sp>
        <p:nvSpPr>
          <p:cNvPr id="35" name="Shape 35"/>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n"/>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 Versions</a:t>
            </a:r>
          </a:p>
        </p:txBody>
      </p:sp>
      <p:sp>
        <p:nvSpPr>
          <p:cNvPr id="89" name="Shape 8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There have been several </a:t>
            </a:r>
            <a:r>
              <a:rPr i="1" lang="en" sz="1400">
                <a:solidFill>
                  <a:srgbClr val="000000"/>
                </a:solidFill>
                <a:latin typeface="Calibri"/>
                <a:ea typeface="Calibri"/>
                <a:cs typeface="Calibri"/>
                <a:sym typeface="Calibri"/>
              </a:rPr>
              <a:t>versions</a:t>
            </a:r>
            <a:r>
              <a:rPr lang="en" sz="1400">
                <a:solidFill>
                  <a:srgbClr val="000000"/>
                </a:solidFill>
                <a:latin typeface="Calibri"/>
                <a:ea typeface="Calibri"/>
                <a:cs typeface="Calibri"/>
                <a:sym typeface="Calibri"/>
              </a:rPr>
              <a:t> of JavaScript. ECMAScript version 3 was the dominant, widely supported version in the time of JavaScript’s ascent to dominance, roughly between 2000 and 2010. During this time, work was underway on an ambitious version 4, which planned a number of radical improvements and extensions to the language. Changing a living, widely used language in such a radical way turned out to be politically difficult, and work on the 4th edition was abandoned in 2008, leading to the much less ambitious 5th edition coming out in 2009. We’re now at the point where all major browsers support this 5th edition, which is the language version that this book will be focusing on. A 6th edition is in the process of being finalized, and some browsers are starting to support new features from this edition.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 Beyond the Browser</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Web browsers are not the only platforms on which JavaScript is used. Some databases, such as MongoDB and CouchDB, use JavaScript as their scripting and query language. Several platforms for desktop and server programming, most notably the </a:t>
            </a:r>
            <a:r>
              <a:rPr i="1" lang="en" sz="1400">
                <a:solidFill>
                  <a:srgbClr val="000000"/>
                </a:solidFill>
                <a:latin typeface="Calibri"/>
                <a:ea typeface="Calibri"/>
                <a:cs typeface="Calibri"/>
                <a:sym typeface="Calibri"/>
              </a:rPr>
              <a:t>Node.js</a:t>
            </a:r>
            <a:r>
              <a:rPr lang="en" sz="1400">
                <a:solidFill>
                  <a:srgbClr val="000000"/>
                </a:solidFill>
                <a:latin typeface="Calibri"/>
                <a:ea typeface="Calibri"/>
                <a:cs typeface="Calibri"/>
                <a:sym typeface="Calibri"/>
              </a:rPr>
              <a:t> project, the subject of </a:t>
            </a:r>
            <a:r>
              <a:rPr lang="en" sz="1400">
                <a:solidFill>
                  <a:srgbClr val="446677"/>
                </a:solidFill>
                <a:latin typeface="Calibri"/>
                <a:ea typeface="Calibri"/>
                <a:cs typeface="Calibri"/>
                <a:sym typeface="Calibri"/>
                <a:hlinkClick r:id="rId3"/>
              </a:rPr>
              <a:t>Chapter 20</a:t>
            </a:r>
            <a:r>
              <a:rPr lang="en" sz="1400">
                <a:solidFill>
                  <a:srgbClr val="000000"/>
                </a:solidFill>
                <a:latin typeface="Calibri"/>
                <a:ea typeface="Calibri"/>
                <a:cs typeface="Calibri"/>
                <a:sym typeface="Calibri"/>
              </a:rPr>
              <a:t>, are providing a powerful </a:t>
            </a:r>
          </a:p>
          <a:p>
            <a:pPr marR="0" rtl="0">
              <a:lnSpc>
                <a:spcPct val="145000"/>
              </a:lnSpc>
              <a:spcBef>
                <a:spcPts val="0"/>
              </a:spcBef>
              <a:buNone/>
            </a:pPr>
            <a:r>
              <a:rPr lang="en" sz="1400">
                <a:solidFill>
                  <a:srgbClr val="000000"/>
                </a:solidFill>
                <a:latin typeface="Calibri"/>
                <a:ea typeface="Calibri"/>
                <a:cs typeface="Calibri"/>
                <a:sym typeface="Calibri"/>
              </a:rPr>
              <a:t>environment for programming JavaScript outside of the browser.</a:t>
            </a:r>
          </a:p>
          <a:p>
            <a:pPr rtl="0">
              <a:lnSpc>
                <a:spcPct val="115000"/>
              </a:lnSpc>
              <a:spcBef>
                <a:spcPts val="0"/>
              </a:spcBef>
              <a:buNone/>
            </a:pPr>
            <a:r>
              <a:t/>
            </a:r>
            <a:endParaRPr sz="1500">
              <a:solidFill>
                <a:srgbClr val="000000"/>
              </a:solidFill>
              <a:latin typeface="Georgia"/>
              <a:ea typeface="Georgia"/>
              <a:cs typeface="Georgia"/>
              <a:sym typeface="Georgia"/>
            </a:endParaRP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 and HTML (Exercise)</a:t>
            </a:r>
          </a:p>
        </p:txBody>
      </p:sp>
      <p:sp>
        <p:nvSpPr>
          <p:cNvPr id="101" name="Shape 1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Create a simple HTML page, including a HEAD and BODY with simple text declaring “Hello, world”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 Tags</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latin typeface="Consolas"/>
                <a:ea typeface="Consolas"/>
                <a:cs typeface="Consolas"/>
                <a:sym typeface="Consolas"/>
              </a:rPr>
              <a:t>&lt;script src=”js/script.js” type=”text/javascript”&gt;&lt;/script&gt;</a:t>
            </a:r>
          </a:p>
          <a:p>
            <a:pPr rtl="0">
              <a:spcBef>
                <a:spcPts val="0"/>
              </a:spcBef>
              <a:buNone/>
            </a:pPr>
            <a:r>
              <a:t/>
            </a:r>
            <a:endParaRPr sz="1800">
              <a:latin typeface="Consolas"/>
              <a:ea typeface="Consolas"/>
              <a:cs typeface="Consolas"/>
              <a:sym typeface="Consolas"/>
            </a:endParaRPr>
          </a:p>
          <a:p>
            <a:pPr rtl="0">
              <a:spcBef>
                <a:spcPts val="0"/>
              </a:spcBef>
              <a:buNone/>
            </a:pPr>
            <a:r>
              <a:rPr lang="en" sz="1800">
                <a:latin typeface="Consolas"/>
                <a:ea typeface="Consolas"/>
                <a:cs typeface="Consolas"/>
                <a:sym typeface="Consolas"/>
              </a:rPr>
              <a:t>vs.</a:t>
            </a:r>
          </a:p>
          <a:p>
            <a:pPr rtl="0">
              <a:spcBef>
                <a:spcPts val="0"/>
              </a:spcBef>
              <a:buNone/>
            </a:pPr>
            <a:r>
              <a:t/>
            </a:r>
            <a:endParaRPr sz="1800">
              <a:latin typeface="Consolas"/>
              <a:ea typeface="Consolas"/>
              <a:cs typeface="Consolas"/>
              <a:sym typeface="Consolas"/>
            </a:endParaRPr>
          </a:p>
          <a:p>
            <a:pPr>
              <a:spcBef>
                <a:spcPts val="0"/>
              </a:spcBef>
              <a:buNone/>
            </a:pPr>
            <a:r>
              <a:rPr lang="en" sz="1800">
                <a:latin typeface="Consolas"/>
                <a:ea typeface="Consolas"/>
                <a:cs typeface="Consolas"/>
                <a:sym typeface="Consolas"/>
              </a:rPr>
              <a:t>&lt;script src=”js/script.js”&gt;&lt;/script&gt;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Adding your first script</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chemeClr val="dk1"/>
              </a:buClr>
              <a:buSzPct val="100000"/>
              <a:buFont typeface="Arial"/>
              <a:buChar char="●"/>
            </a:pPr>
            <a:r>
              <a:rPr lang="en" sz="1400">
                <a:latin typeface="Calibri"/>
                <a:ea typeface="Calibri"/>
                <a:cs typeface="Calibri"/>
                <a:sym typeface="Calibri"/>
              </a:rPr>
              <a:t>Add a new file, use a &lt;script&gt; tag to refer to file. </a:t>
            </a:r>
          </a:p>
          <a:p>
            <a:pPr indent="-317500" lvl="0" marL="457200" rtl="0">
              <a:spcBef>
                <a:spcPts val="0"/>
              </a:spcBef>
              <a:buClr>
                <a:schemeClr val="dk1"/>
              </a:buClr>
              <a:buSzPct val="100000"/>
              <a:buFont typeface="Arial"/>
              <a:buChar char="●"/>
            </a:pPr>
            <a:r>
              <a:rPr lang="en" sz="1400">
                <a:latin typeface="Calibri"/>
                <a:ea typeface="Calibri"/>
                <a:cs typeface="Calibri"/>
                <a:sym typeface="Calibri"/>
              </a:rPr>
              <a:t>Upload to server. </a:t>
            </a:r>
          </a:p>
          <a:p>
            <a:pPr indent="-317500" lvl="0" marL="457200">
              <a:spcBef>
                <a:spcPts val="0"/>
              </a:spcBef>
              <a:buClr>
                <a:schemeClr val="dk1"/>
              </a:buClr>
              <a:buSzPct val="100000"/>
              <a:buFont typeface="Arial"/>
              <a:buChar char="●"/>
            </a:pPr>
            <a:r>
              <a:rPr lang="en" sz="1400">
                <a:latin typeface="Calibri"/>
                <a:ea typeface="Calibri"/>
                <a:cs typeface="Calibri"/>
                <a:sym typeface="Calibri"/>
              </a:rPr>
              <a:t>Investigate using Chrome Developer tools.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Introduction</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solidFill>
                  <a:srgbClr val="000000"/>
                </a:solidFill>
                <a:latin typeface="Calibri"/>
                <a:ea typeface="Calibri"/>
                <a:cs typeface="Calibri"/>
                <a:sym typeface="Calibri"/>
              </a:rPr>
              <a:t>Besides explaining JavaScript, I also want to introduce the basic principles of programming. Programming, it turns out, is hard. The fundamental rules are typically simple and clear. But programs, built on top of these basic rules, tend to become complex enough to introduce their own rules and complexity. You’re building your own maze, in a way, and might just get lost in it.</a:t>
            </a:r>
          </a:p>
          <a:p>
            <a:pPr rtl="0">
              <a:spcBef>
                <a:spcPts val="0"/>
              </a:spcBef>
              <a:buNone/>
            </a:pPr>
            <a:r>
              <a:t/>
            </a:r>
            <a:endParaRPr sz="1400">
              <a:solidFill>
                <a:srgbClr val="000000"/>
              </a:solidFill>
              <a:latin typeface="Calibri"/>
              <a:ea typeface="Calibri"/>
              <a:cs typeface="Calibri"/>
              <a:sym typeface="Calibri"/>
            </a:endParaRPr>
          </a:p>
          <a:p>
            <a:pPr>
              <a:spcBef>
                <a:spcPts val="0"/>
              </a:spcBef>
              <a:buNone/>
            </a:pPr>
            <a:r>
              <a:rPr lang="en" sz="1400">
                <a:solidFill>
                  <a:srgbClr val="000000"/>
                </a:solidFill>
                <a:latin typeface="Calibri"/>
                <a:ea typeface="Calibri"/>
                <a:cs typeface="Calibri"/>
                <a:sym typeface="Calibri"/>
              </a:rPr>
              <a:t>http://eloquentjavascript.net/00_intro.html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In the Beginning</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In the beginning, at the birth of computing, there were no programming languages. </a:t>
            </a:r>
          </a:p>
          <a:p>
            <a:pPr marR="0" rtl="0">
              <a:lnSpc>
                <a:spcPct val="145000"/>
              </a:lnSpc>
              <a:spcBef>
                <a:spcPts val="0"/>
              </a:spcBef>
              <a:buNone/>
            </a:pPr>
            <a:r>
              <a:rPr lang="en" sz="1400">
                <a:solidFill>
                  <a:srgbClr val="000000"/>
                </a:solidFill>
                <a:latin typeface="Calibri"/>
                <a:ea typeface="Calibri"/>
                <a:cs typeface="Calibri"/>
                <a:sym typeface="Calibri"/>
              </a:rPr>
              <a:t>Programs looked something like this:</a:t>
            </a:r>
          </a:p>
          <a:p>
            <a:pPr marR="0" rtl="0">
              <a:lnSpc>
                <a:spcPct val="145000"/>
              </a:lnSpc>
              <a:spcBef>
                <a:spcPts val="0"/>
              </a:spcBef>
              <a:buNone/>
            </a:pPr>
            <a:r>
              <a:t/>
            </a:r>
            <a:endParaRPr sz="1400">
              <a:solidFill>
                <a:srgbClr val="000000"/>
              </a:solidFill>
              <a:latin typeface="Calibri"/>
              <a:ea typeface="Calibri"/>
              <a:cs typeface="Calibri"/>
              <a:sym typeface="Calibri"/>
            </a:endParaRPr>
          </a:p>
          <a:p>
            <a:pPr rtl="0">
              <a:lnSpc>
                <a:spcPct val="135000"/>
              </a:lnSpc>
              <a:spcBef>
                <a:spcPts val="0"/>
              </a:spcBef>
              <a:buNone/>
            </a:pPr>
            <a:r>
              <a:rPr lang="en" sz="1200">
                <a:solidFill>
                  <a:srgbClr val="000000"/>
                </a:solidFill>
                <a:latin typeface="Consolas"/>
                <a:ea typeface="Consolas"/>
                <a:cs typeface="Consolas"/>
                <a:sym typeface="Consolas"/>
              </a:rPr>
              <a:t>00110001 00000000 00000000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00110001 00000001 00000001</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00110011 00000001 00000010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01010001 00001011 00000010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00100010 00000010 00001000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01000011 00000001 00000000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01000001 00000001 00000001</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00010000 00000010 00000000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01100010 00000000 00000000</a:t>
            </a:r>
          </a:p>
          <a:p>
            <a:pPr rtl="0">
              <a:lnSpc>
                <a:spcPct val="135000"/>
              </a:lnSpc>
              <a:spcBef>
                <a:spcPts val="0"/>
              </a:spcBef>
              <a:buNone/>
            </a:pPr>
            <a:r>
              <a:t/>
            </a:r>
            <a:endParaRPr sz="1200">
              <a:solidFill>
                <a:srgbClr val="000000"/>
              </a:solidFill>
              <a:latin typeface="Consolas"/>
              <a:ea typeface="Consolas"/>
              <a:cs typeface="Consolas"/>
              <a:sym typeface="Consolas"/>
            </a:endParaRPr>
          </a:p>
          <a:p>
            <a:pPr marR="0" rtl="0">
              <a:lnSpc>
                <a:spcPct val="145000"/>
              </a:lnSpc>
              <a:spcBef>
                <a:spcPts val="0"/>
              </a:spcBef>
              <a:buNone/>
            </a:pPr>
            <a:r>
              <a:rPr lang="en" sz="1400">
                <a:solidFill>
                  <a:srgbClr val="000000"/>
                </a:solidFill>
                <a:latin typeface="Calibri"/>
                <a:ea typeface="Calibri"/>
                <a:cs typeface="Calibri"/>
                <a:sym typeface="Calibri"/>
              </a:rPr>
              <a:t>That is a program to add the numbers from 1 to 10 together and print out the result (1 + 2 + ... + 10 = 55). </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Logic</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Each line of the program above contains a single instruction. It could be written in English like this:</a:t>
            </a:r>
          </a:p>
          <a:p>
            <a:pPr marR="0" rtl="0">
              <a:lnSpc>
                <a:spcPct val="135000"/>
              </a:lnSpc>
              <a:spcBef>
                <a:spcPts val="0"/>
              </a:spcBef>
              <a:buNone/>
            </a:pPr>
            <a:r>
              <a:rPr lang="en" sz="1400">
                <a:solidFill>
                  <a:srgbClr val="000000"/>
                </a:solidFill>
                <a:latin typeface="Calibri"/>
                <a:ea typeface="Calibri"/>
                <a:cs typeface="Calibri"/>
                <a:sym typeface="Calibri"/>
              </a:rPr>
              <a:t>1. Store the number 0 in memory location 0.</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2. Store the number 1 in memory location 1.</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3. Store the value of memory location 1 in memory location 2.</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4. Subtract the number 11 from the value in memory location 2.</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5. If the value in memory location 2 is the number 0,</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continue with instruction 9.</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6. Add the value of memory location 1 to memory location 0.</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7. Add the number 1 to the value of memory location 1.</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8. Continue with instruction 3.</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9. Output the value of memory location 0.</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Logic</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Although that is already more readable than the soup of bits, it is still rather unpleasant. It might help to use names instead of numbers for the instructions and memory locations:</a:t>
            </a:r>
          </a:p>
          <a:p>
            <a:pPr marR="0" rtl="0">
              <a:lnSpc>
                <a:spcPct val="135000"/>
              </a:lnSpc>
              <a:spcBef>
                <a:spcPts val="0"/>
              </a:spcBef>
              <a:buNone/>
            </a:pPr>
            <a:r>
              <a:rPr lang="en" sz="1400">
                <a:solidFill>
                  <a:srgbClr val="000000"/>
                </a:solidFill>
                <a:latin typeface="Calibri"/>
                <a:ea typeface="Calibri"/>
                <a:cs typeface="Calibri"/>
                <a:sym typeface="Calibri"/>
              </a:rPr>
              <a:t>Set “total” to 0</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Set “count” to 1</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[loop]</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Set “compare” to “count”</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Subtract 11 from “compare”</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If “compare” is zero, continue at [end]</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Add “count” to “total”</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Add 1 to “count”</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Continue at [loop]</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[end]</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Output “total”</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var total = 0, count = 1;</a:t>
            </a:r>
          </a:p>
          <a:p>
            <a:pPr rtl="0">
              <a:spcBef>
                <a:spcPts val="0"/>
              </a:spcBef>
              <a:buNone/>
            </a:pPr>
            <a:r>
              <a:rPr lang="en"/>
              <a:t>while (count &lt;= 10) {</a:t>
            </a:r>
          </a:p>
          <a:p>
            <a:pPr rtl="0">
              <a:spcBef>
                <a:spcPts val="0"/>
              </a:spcBef>
              <a:buNone/>
            </a:pPr>
            <a:r>
              <a:rPr lang="en"/>
              <a:t>  total += count;</a:t>
            </a:r>
          </a:p>
          <a:p>
            <a:pPr rtl="0">
              <a:spcBef>
                <a:spcPts val="0"/>
              </a:spcBef>
              <a:buNone/>
            </a:pPr>
            <a:r>
              <a:rPr lang="en"/>
              <a:t>  count += 1;</a:t>
            </a:r>
          </a:p>
          <a:p>
            <a:pPr rtl="0">
              <a:spcBef>
                <a:spcPts val="0"/>
              </a:spcBef>
              <a:buNone/>
            </a:pPr>
            <a:r>
              <a:rPr lang="en"/>
              <a:t>}</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 History	</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JavaScript != JAVA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JavaScript History</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JavaScript was introduced in 1995, as a way to add programs to Web pages in the Netscape Navigator browser. The language has since been adopted by all other major graphical web browsers. It has made the current generation of web applications possible—browser-based email clients, maps, and social networks—and is also used in more traditional sites to provide various forms of interactivity and cleverness.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ECMA Script	</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After its adoption outside of Netscape, a standard document was written to describe the way the JavaScript language should work, to make sure the various pieces of software that claimed to support JavaScript were actually talking about the same language. This is called the ECMAScript standard, after the ECMA organization, which did the standardization. In practice, the terms ECMAScript and JavaScript can be used interchangeably—they are two names for the same language.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