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473108"/>
            <a:ext cx="7772400" cy="2842199"/>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685800" y="3896921"/>
            <a:ext cx="7772400" cy="460800"/>
          </a:xfrm>
          <a:prstGeom prst="rect">
            <a:avLst/>
          </a:prstGeom>
        </p:spPr>
        <p:txBody>
          <a:bodyPr anchorCtr="0" anchor="ctr" bIns="91425" lIns="91425" rIns="91425" tIns="91425"/>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4" name="Shape 14"/>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19" name="Shape 19"/>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3" name="Shape 23"/>
          <p:cNvSpPr txBox="1"/>
          <p:nvPr>
            <p:ph idx="2" type="body"/>
          </p:nvPr>
        </p:nvSpPr>
        <p:spPr>
          <a:xfrm>
            <a:off x="4761353" y="1200150"/>
            <a:ext cx="3925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372035" y="59"/>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a:spcBef>
                <a:spcPts val="0"/>
              </a:spcBef>
              <a:buNone/>
            </a:pPr>
            <a:r>
              <a:t/>
            </a:r>
            <a:endParaRPr/>
          </a:p>
        </p:txBody>
      </p:sp>
      <p:sp>
        <p:nvSpPr>
          <p:cNvPr id="27" name="Shape 27"/>
          <p:cNvSpPr txBox="1"/>
          <p:nvPr>
            <p:ph type="title"/>
          </p:nvPr>
        </p:nvSpPr>
        <p:spPr>
          <a:xfrm>
            <a:off x="457200" y="139527"/>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2"/>
            <a:ext cx="8399999" cy="649199"/>
          </a:xfrm>
          <a:prstGeom prst="rect">
            <a:avLst/>
          </a:prstGeom>
        </p:spPr>
        <p:txBody>
          <a:bodyPr anchorCtr="0" anchor="t" bIns="91425" lIns="91425" rIns="91425" tIns="91425"/>
          <a:lstStyle>
            <a:lvl1pPr>
              <a:spcBef>
                <a:spcPts val="0"/>
              </a:spcBef>
              <a:buClr>
                <a:schemeClr val="lt1"/>
              </a:buClr>
              <a:buSzPct val="100000"/>
              <a:buNone/>
              <a:defRPr b="1" sz="2400">
                <a:solidFill>
                  <a:schemeClr val="lt1"/>
                </a:solidFill>
              </a:defRPr>
            </a:lvl1pPr>
          </a:lstStyle>
          <a:p/>
        </p:txBody>
      </p:sp>
      <p:sp>
        <p:nvSpPr>
          <p:cNvPr id="30" name="Shape 30"/>
          <p:cNvSpPr/>
          <p:nvPr/>
        </p:nvSpPr>
        <p:spPr>
          <a:xfrm>
            <a:off x="372035" y="233279"/>
            <a:ext cx="8399999" cy="3868499"/>
          </a:xfrm>
          <a:prstGeom prst="roundRect">
            <a:avLst>
              <a:gd fmla="val 2776"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fmla="val 2255" name="adj"/>
            </a:avLst>
          </a:prstGeom>
          <a:solidFill>
            <a:srgbClr val="FFFFFF"/>
          </a:solidFill>
          <a:ln>
            <a:noFill/>
          </a:ln>
        </p:spPr>
        <p:txBody>
          <a:bodyPr anchorCtr="0" anchor="ctr" bIns="45700" lIns="91425" rIns="91425" tIns="4570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a:spcBef>
                <a:spcPts val="0"/>
              </a:spcBef>
              <a:buClr>
                <a:schemeClr val="dk2"/>
              </a:buClr>
              <a:buSzPct val="100000"/>
              <a:buNone/>
              <a:defRPr b="1" sz="3600">
                <a:solidFill>
                  <a:schemeClr val="dk2"/>
                </a:solidFill>
              </a:defRPr>
            </a:lvl1pPr>
            <a:lvl2pPr>
              <a:spcBef>
                <a:spcPts val="0"/>
              </a:spcBef>
              <a:buClr>
                <a:schemeClr val="dk2"/>
              </a:buClr>
              <a:buSzPct val="100000"/>
              <a:buNone/>
              <a:defRPr b="1" sz="3600">
                <a:solidFill>
                  <a:schemeClr val="dk2"/>
                </a:solidFill>
              </a:defRPr>
            </a:lvl2pPr>
            <a:lvl3pPr>
              <a:spcBef>
                <a:spcPts val="0"/>
              </a:spcBef>
              <a:buClr>
                <a:schemeClr val="dk2"/>
              </a:buClr>
              <a:buSzPct val="100000"/>
              <a:buNone/>
              <a:defRPr b="1" sz="3600">
                <a:solidFill>
                  <a:schemeClr val="dk2"/>
                </a:solidFill>
              </a:defRPr>
            </a:lvl3pPr>
            <a:lvl4pPr>
              <a:spcBef>
                <a:spcPts val="0"/>
              </a:spcBef>
              <a:buClr>
                <a:schemeClr val="dk2"/>
              </a:buClr>
              <a:buSzPct val="100000"/>
              <a:buNone/>
              <a:defRPr b="1" sz="3600">
                <a:solidFill>
                  <a:schemeClr val="dk2"/>
                </a:solidFill>
              </a:defRPr>
            </a:lvl4pPr>
            <a:lvl5pPr>
              <a:spcBef>
                <a:spcPts val="0"/>
              </a:spcBef>
              <a:buClr>
                <a:schemeClr val="dk2"/>
              </a:buClr>
              <a:buSzPct val="100000"/>
              <a:buNone/>
              <a:defRPr b="1" sz="3600">
                <a:solidFill>
                  <a:schemeClr val="dk2"/>
                </a:solidFill>
              </a:defRPr>
            </a:lvl5pPr>
            <a:lvl6pPr>
              <a:spcBef>
                <a:spcPts val="0"/>
              </a:spcBef>
              <a:buClr>
                <a:schemeClr val="dk2"/>
              </a:buClr>
              <a:buSzPct val="100000"/>
              <a:buNone/>
              <a:defRPr b="1" sz="3600">
                <a:solidFill>
                  <a:schemeClr val="dk2"/>
                </a:solidFill>
              </a:defRPr>
            </a:lvl6pPr>
            <a:lvl7pPr>
              <a:spcBef>
                <a:spcPts val="0"/>
              </a:spcBef>
              <a:buClr>
                <a:schemeClr val="dk2"/>
              </a:buClr>
              <a:buSzPct val="100000"/>
              <a:buNone/>
              <a:defRPr b="1" sz="3600">
                <a:solidFill>
                  <a:schemeClr val="dk2"/>
                </a:solidFill>
              </a:defRPr>
            </a:lvl7pPr>
            <a:lvl8pPr>
              <a:spcBef>
                <a:spcPts val="0"/>
              </a:spcBef>
              <a:buClr>
                <a:schemeClr val="dk2"/>
              </a:buClr>
              <a:buSzPct val="100000"/>
              <a:buNone/>
              <a:defRPr b="1" sz="3600">
                <a:solidFill>
                  <a:schemeClr val="dk2"/>
                </a:solidFill>
              </a:defRPr>
            </a:lvl8pPr>
            <a:lvl9pPr>
              <a:spcBef>
                <a:spcPts val="0"/>
              </a:spcBef>
              <a:buClr>
                <a:schemeClr val="dk2"/>
              </a:buClr>
              <a:buSzPct val="100000"/>
              <a:buNone/>
              <a:defRPr b="1" sz="3600">
                <a:solidFill>
                  <a:schemeClr val="dk2"/>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p:spPr>
        <p:txBody>
          <a:bodyPr anchorCtr="0" anchor="b" bIns="91425" lIns="91425" rIns="91425" tIns="91425">
            <a:noAutofit/>
          </a:bodyPr>
          <a:lstStyle/>
          <a:p>
            <a:pPr>
              <a:spcBef>
                <a:spcPts val="0"/>
              </a:spcBef>
              <a:buNone/>
            </a:pPr>
            <a:r>
              <a:rPr lang="en"/>
              <a:t>Values, Types, Operators</a:t>
            </a:r>
          </a:p>
        </p:txBody>
      </p:sp>
      <p:sp>
        <p:nvSpPr>
          <p:cNvPr id="35" name="Shape 35"/>
          <p:cNvSpPr txBox="1"/>
          <p:nvPr>
            <p:ph idx="1" type="subTitle"/>
          </p:nvPr>
        </p:nvSpPr>
        <p:spPr>
          <a:xfrm>
            <a:off x="685800" y="3896921"/>
            <a:ext cx="7772400" cy="460800"/>
          </a:xfrm>
          <a:prstGeom prst="rect">
            <a:avLst/>
          </a:prstGeom>
        </p:spPr>
        <p:txBody>
          <a:bodyPr anchorCtr="0" anchor="ctr" bIns="91425" lIns="91425" rIns="91425" tIns="91425">
            <a:noAutofit/>
          </a:bodyPr>
          <a:lstStyle/>
          <a:p>
            <a:pPr>
              <a:spcBef>
                <a:spcPts val="0"/>
              </a:spcBef>
              <a:buNone/>
            </a:pPr>
            <a:r>
              <a:rPr lang="en"/>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Logical Operators</a:t>
            </a:r>
          </a:p>
        </p:txBody>
      </p:sp>
      <p:sp>
        <p:nvSpPr>
          <p:cNvPr id="89" name="Shape 8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There are also some operations that can be applied to Boolean values themselves. JavaScript supports three logical operators: </a:t>
            </a:r>
            <a:r>
              <a:rPr i="1" lang="en" sz="1400">
                <a:solidFill>
                  <a:srgbClr val="000000"/>
                </a:solidFill>
                <a:latin typeface="Calibri"/>
                <a:ea typeface="Calibri"/>
                <a:cs typeface="Calibri"/>
                <a:sym typeface="Calibri"/>
              </a:rPr>
              <a:t>and</a:t>
            </a:r>
            <a:r>
              <a:rPr lang="en" sz="1400">
                <a:solidFill>
                  <a:srgbClr val="000000"/>
                </a:solidFill>
                <a:latin typeface="Calibri"/>
                <a:ea typeface="Calibri"/>
                <a:cs typeface="Calibri"/>
                <a:sym typeface="Calibri"/>
              </a:rPr>
              <a:t>, </a:t>
            </a:r>
            <a:r>
              <a:rPr i="1" lang="en" sz="1400">
                <a:solidFill>
                  <a:srgbClr val="000000"/>
                </a:solidFill>
                <a:latin typeface="Calibri"/>
                <a:ea typeface="Calibri"/>
                <a:cs typeface="Calibri"/>
                <a:sym typeface="Calibri"/>
              </a:rPr>
              <a:t>or</a:t>
            </a:r>
            <a:r>
              <a:rPr lang="en" sz="1400">
                <a:solidFill>
                  <a:srgbClr val="000000"/>
                </a:solidFill>
                <a:latin typeface="Calibri"/>
                <a:ea typeface="Calibri"/>
                <a:cs typeface="Calibri"/>
                <a:sym typeface="Calibri"/>
              </a:rPr>
              <a:t>, and </a:t>
            </a:r>
            <a:r>
              <a:rPr i="1" lang="en" sz="1400">
                <a:solidFill>
                  <a:srgbClr val="000000"/>
                </a:solidFill>
                <a:latin typeface="Calibri"/>
                <a:ea typeface="Calibri"/>
                <a:cs typeface="Calibri"/>
                <a:sym typeface="Calibri"/>
              </a:rPr>
              <a:t>not</a:t>
            </a:r>
            <a:r>
              <a:rPr lang="en" sz="1400">
                <a:solidFill>
                  <a:srgbClr val="000000"/>
                </a:solidFill>
                <a:latin typeface="Calibri"/>
                <a:ea typeface="Calibri"/>
                <a:cs typeface="Calibri"/>
                <a:sym typeface="Calibri"/>
              </a:rPr>
              <a:t>. These can be used to “reason” about Booleans.</a:t>
            </a:r>
          </a:p>
          <a:p>
            <a:pPr marR="0" rtl="0">
              <a:lnSpc>
                <a:spcPct val="145000"/>
              </a:lnSpc>
              <a:spcBef>
                <a:spcPts val="0"/>
              </a:spcBef>
              <a:buNone/>
            </a:pPr>
            <a:r>
              <a:rPr lang="en" sz="1400">
                <a:solidFill>
                  <a:srgbClr val="000000"/>
                </a:solidFill>
                <a:latin typeface="Calibri"/>
                <a:ea typeface="Calibri"/>
                <a:cs typeface="Calibri"/>
                <a:sym typeface="Calibri"/>
              </a:rPr>
              <a:t>The &amp;&amp; operator represents logical </a:t>
            </a:r>
            <a:r>
              <a:rPr i="1" lang="en" sz="1400">
                <a:solidFill>
                  <a:srgbClr val="000000"/>
                </a:solidFill>
                <a:latin typeface="Calibri"/>
                <a:ea typeface="Calibri"/>
                <a:cs typeface="Calibri"/>
                <a:sym typeface="Calibri"/>
              </a:rPr>
              <a:t>and</a:t>
            </a:r>
            <a:r>
              <a:rPr lang="en" sz="1400">
                <a:solidFill>
                  <a:srgbClr val="000000"/>
                </a:solidFill>
                <a:latin typeface="Calibri"/>
                <a:ea typeface="Calibri"/>
                <a:cs typeface="Calibri"/>
                <a:sym typeface="Calibri"/>
              </a:rPr>
              <a:t>. It is a binary operator, and its result is true only if both the values given to it are true.</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000000"/>
                </a:solidFill>
                <a:latin typeface="Calibri"/>
                <a:ea typeface="Calibri"/>
                <a:cs typeface="Calibri"/>
                <a:sym typeface="Calibri"/>
              </a:rPr>
              <a:t>console.log(</a:t>
            </a:r>
            <a:r>
              <a:rPr lang="en" sz="1400">
                <a:solidFill>
                  <a:srgbClr val="110066"/>
                </a:solidFill>
                <a:latin typeface="Calibri"/>
                <a:ea typeface="Calibri"/>
                <a:cs typeface="Calibri"/>
                <a:sym typeface="Calibri"/>
              </a:rPr>
              <a:t>true</a:t>
            </a:r>
            <a:r>
              <a:rPr lang="en" sz="1400">
                <a:solidFill>
                  <a:srgbClr val="000000"/>
                </a:solidFill>
                <a:latin typeface="Calibri"/>
                <a:ea typeface="Calibri"/>
                <a:cs typeface="Calibri"/>
                <a:sym typeface="Calibri"/>
              </a:rPr>
              <a:t> &amp;&amp; </a:t>
            </a:r>
            <a:r>
              <a:rPr lang="en" sz="1400">
                <a:solidFill>
                  <a:srgbClr val="110066"/>
                </a:solidFill>
                <a:latin typeface="Calibri"/>
                <a:ea typeface="Calibri"/>
                <a:cs typeface="Calibri"/>
                <a:sym typeface="Calibri"/>
              </a:rPr>
              <a:t>false</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false</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110066"/>
                </a:solidFill>
                <a:latin typeface="Calibri"/>
                <a:ea typeface="Calibri"/>
                <a:cs typeface="Calibri"/>
                <a:sym typeface="Calibri"/>
              </a:rPr>
              <a:t>true</a:t>
            </a:r>
            <a:r>
              <a:rPr lang="en" sz="1400">
                <a:solidFill>
                  <a:srgbClr val="000000"/>
                </a:solidFill>
                <a:latin typeface="Calibri"/>
                <a:ea typeface="Calibri"/>
                <a:cs typeface="Calibri"/>
                <a:sym typeface="Calibri"/>
              </a:rPr>
              <a:t> &amp;&amp; </a:t>
            </a:r>
            <a:r>
              <a:rPr lang="en" sz="1400">
                <a:solidFill>
                  <a:srgbClr val="110066"/>
                </a:solidFill>
                <a:latin typeface="Calibri"/>
                <a:ea typeface="Calibri"/>
                <a:cs typeface="Calibri"/>
                <a:sym typeface="Calibri"/>
              </a:rPr>
              <a:t>true</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true</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Logical Operators</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500">
                <a:solidFill>
                  <a:srgbClr val="000000"/>
                </a:solidFill>
                <a:latin typeface="Georgia"/>
                <a:ea typeface="Georgia"/>
                <a:cs typeface="Georgia"/>
                <a:sym typeface="Georgia"/>
              </a:rPr>
              <a:t>The </a:t>
            </a:r>
            <a:r>
              <a:rPr lang="en" sz="1400">
                <a:solidFill>
                  <a:srgbClr val="000000"/>
                </a:solidFill>
                <a:latin typeface="Verdana"/>
                <a:ea typeface="Verdana"/>
                <a:cs typeface="Verdana"/>
                <a:sym typeface="Verdana"/>
              </a:rPr>
              <a:t>||</a:t>
            </a:r>
            <a:r>
              <a:rPr lang="en" sz="1500">
                <a:solidFill>
                  <a:srgbClr val="000000"/>
                </a:solidFill>
                <a:latin typeface="Georgia"/>
                <a:ea typeface="Georgia"/>
                <a:cs typeface="Georgia"/>
                <a:sym typeface="Georgia"/>
              </a:rPr>
              <a:t> operator denotes logical </a:t>
            </a:r>
            <a:r>
              <a:rPr i="1" lang="en" sz="1500">
                <a:solidFill>
                  <a:srgbClr val="000000"/>
                </a:solidFill>
                <a:latin typeface="Georgia"/>
                <a:ea typeface="Georgia"/>
                <a:cs typeface="Georgia"/>
                <a:sym typeface="Georgia"/>
              </a:rPr>
              <a:t>or</a:t>
            </a:r>
            <a:r>
              <a:rPr lang="en" sz="1500">
                <a:solidFill>
                  <a:srgbClr val="000000"/>
                </a:solidFill>
                <a:latin typeface="Georgia"/>
                <a:ea typeface="Georgia"/>
                <a:cs typeface="Georgia"/>
                <a:sym typeface="Georgia"/>
              </a:rPr>
              <a:t>. It produces true if either of the values given to it is true.</a:t>
            </a:r>
          </a:p>
          <a:p>
            <a:pPr marR="0" rtl="0">
              <a:lnSpc>
                <a:spcPct val="145000"/>
              </a:lnSpc>
              <a:spcBef>
                <a:spcPts val="0"/>
              </a:spcBef>
              <a:buNone/>
            </a:pPr>
            <a:r>
              <a:t/>
            </a:r>
            <a:endParaRPr sz="1500">
              <a:solidFill>
                <a:srgbClr val="000000"/>
              </a:solidFill>
              <a:latin typeface="Georgia"/>
              <a:ea typeface="Georgia"/>
              <a:cs typeface="Georgia"/>
              <a:sym typeface="Georgia"/>
            </a:endParaRPr>
          </a:p>
          <a:p>
            <a:pPr marR="0" rtl="0">
              <a:lnSpc>
                <a:spcPct val="135000"/>
              </a:lnSpc>
              <a:spcBef>
                <a:spcPts val="0"/>
              </a:spcBef>
              <a:buNone/>
            </a:pPr>
            <a:r>
              <a:rPr lang="en" sz="1400">
                <a:solidFill>
                  <a:srgbClr val="000000"/>
                </a:solidFill>
                <a:latin typeface="Verdana"/>
                <a:ea typeface="Verdana"/>
                <a:cs typeface="Verdana"/>
                <a:sym typeface="Verdana"/>
              </a:rPr>
              <a:t>console.log(</a:t>
            </a:r>
            <a:r>
              <a:rPr lang="en" sz="1400">
                <a:solidFill>
                  <a:srgbClr val="110066"/>
                </a:solidFill>
                <a:latin typeface="Verdana"/>
                <a:ea typeface="Verdana"/>
                <a:cs typeface="Verdana"/>
                <a:sym typeface="Verdana"/>
              </a:rPr>
              <a:t>false</a:t>
            </a:r>
            <a:r>
              <a:rPr lang="en" sz="1400">
                <a:solidFill>
                  <a:srgbClr val="000000"/>
                </a:solidFill>
                <a:latin typeface="Verdana"/>
                <a:ea typeface="Verdana"/>
                <a:cs typeface="Verdana"/>
                <a:sym typeface="Verdana"/>
              </a:rPr>
              <a:t> || </a:t>
            </a:r>
            <a:r>
              <a:rPr lang="en" sz="1400">
                <a:solidFill>
                  <a:srgbClr val="110066"/>
                </a:solidFill>
                <a:latin typeface="Verdana"/>
                <a:ea typeface="Verdana"/>
                <a:cs typeface="Verdana"/>
                <a:sym typeface="Verdana"/>
              </a:rPr>
              <a:t>true</a:t>
            </a:r>
            <a:r>
              <a:rPr lang="en" sz="1400">
                <a:solidFill>
                  <a:srgbClr val="000000"/>
                </a:solidFill>
                <a:latin typeface="Verdana"/>
                <a:ea typeface="Verdana"/>
                <a:cs typeface="Verdana"/>
                <a:sym typeface="Verdana"/>
              </a:rPr>
              <a:t>)</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 true</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console.log(</a:t>
            </a:r>
            <a:r>
              <a:rPr lang="en" sz="1400">
                <a:solidFill>
                  <a:srgbClr val="110066"/>
                </a:solidFill>
                <a:latin typeface="Verdana"/>
                <a:ea typeface="Verdana"/>
                <a:cs typeface="Verdana"/>
                <a:sym typeface="Verdana"/>
              </a:rPr>
              <a:t>false</a:t>
            </a:r>
            <a:r>
              <a:rPr lang="en" sz="1400">
                <a:solidFill>
                  <a:srgbClr val="000000"/>
                </a:solidFill>
                <a:latin typeface="Verdana"/>
                <a:ea typeface="Verdana"/>
                <a:cs typeface="Verdana"/>
                <a:sym typeface="Verdana"/>
              </a:rPr>
              <a:t> || </a:t>
            </a:r>
            <a:r>
              <a:rPr lang="en" sz="1400">
                <a:solidFill>
                  <a:srgbClr val="110066"/>
                </a:solidFill>
                <a:latin typeface="Verdana"/>
                <a:ea typeface="Verdana"/>
                <a:cs typeface="Verdana"/>
                <a:sym typeface="Verdana"/>
              </a:rPr>
              <a:t>false</a:t>
            </a:r>
            <a:r>
              <a:rPr lang="en" sz="1400">
                <a:solidFill>
                  <a:srgbClr val="000000"/>
                </a:solidFill>
                <a:latin typeface="Verdana"/>
                <a:ea typeface="Verdana"/>
                <a:cs typeface="Verdana"/>
                <a:sym typeface="Verdana"/>
              </a:rPr>
              <a:t>)</a:t>
            </a:r>
            <a:br>
              <a:rPr lang="en" sz="1400">
                <a:solidFill>
                  <a:srgbClr val="000000"/>
                </a:solidFill>
                <a:latin typeface="Verdana"/>
                <a:ea typeface="Verdana"/>
                <a:cs typeface="Verdana"/>
                <a:sym typeface="Verdana"/>
              </a:rPr>
            </a:br>
            <a:r>
              <a:rPr lang="en" sz="1400">
                <a:solidFill>
                  <a:srgbClr val="774400"/>
                </a:solidFill>
                <a:latin typeface="Verdana"/>
                <a:ea typeface="Verdana"/>
                <a:cs typeface="Verdana"/>
                <a:sym typeface="Verdana"/>
              </a:rPr>
              <a:t>// → false</a:t>
            </a:r>
          </a:p>
          <a:p>
            <a:pPr marR="0" rtl="0">
              <a:lnSpc>
                <a:spcPct val="145000"/>
              </a:lnSpc>
              <a:spcBef>
                <a:spcPts val="0"/>
              </a:spcBef>
              <a:buNone/>
            </a:pPr>
            <a:r>
              <a:t/>
            </a:r>
            <a:endParaRPr i="1" sz="1500">
              <a:solidFill>
                <a:srgbClr val="000000"/>
              </a:solidFill>
              <a:latin typeface="Georgia"/>
              <a:ea typeface="Georgia"/>
              <a:cs typeface="Georgia"/>
              <a:sym typeface="Georgia"/>
            </a:endParaRPr>
          </a:p>
          <a:p>
            <a:pPr marR="0" rtl="0">
              <a:lnSpc>
                <a:spcPct val="145000"/>
              </a:lnSpc>
              <a:spcBef>
                <a:spcPts val="0"/>
              </a:spcBef>
              <a:buNone/>
            </a:pPr>
            <a:r>
              <a:rPr i="1" lang="en" sz="1500">
                <a:solidFill>
                  <a:srgbClr val="000000"/>
                </a:solidFill>
                <a:latin typeface="Georgia"/>
                <a:ea typeface="Georgia"/>
                <a:cs typeface="Georgia"/>
                <a:sym typeface="Georgia"/>
              </a:rPr>
              <a:t>Not</a:t>
            </a:r>
            <a:r>
              <a:rPr lang="en" sz="1500">
                <a:solidFill>
                  <a:srgbClr val="000000"/>
                </a:solidFill>
                <a:latin typeface="Georgia"/>
                <a:ea typeface="Georgia"/>
                <a:cs typeface="Georgia"/>
                <a:sym typeface="Georgia"/>
              </a:rPr>
              <a:t> is written as an exclamation mark (</a:t>
            </a:r>
            <a:r>
              <a:rPr lang="en" sz="1400">
                <a:solidFill>
                  <a:srgbClr val="000000"/>
                </a:solidFill>
                <a:latin typeface="Verdana"/>
                <a:ea typeface="Verdana"/>
                <a:cs typeface="Verdana"/>
                <a:sym typeface="Verdana"/>
              </a:rPr>
              <a:t>!</a:t>
            </a:r>
            <a:r>
              <a:rPr lang="en" sz="1500">
                <a:solidFill>
                  <a:srgbClr val="000000"/>
                </a:solidFill>
                <a:latin typeface="Georgia"/>
                <a:ea typeface="Georgia"/>
                <a:cs typeface="Georgia"/>
                <a:sym typeface="Georgia"/>
              </a:rPr>
              <a:t>). It is a unary operator that flips the value given to it—</a:t>
            </a:r>
            <a:r>
              <a:rPr lang="en" sz="1400">
                <a:solidFill>
                  <a:srgbClr val="000000"/>
                </a:solidFill>
                <a:latin typeface="Verdana"/>
                <a:ea typeface="Verdana"/>
                <a:cs typeface="Verdana"/>
                <a:sym typeface="Verdana"/>
              </a:rPr>
              <a:t>!true</a:t>
            </a:r>
            <a:r>
              <a:rPr lang="en" sz="1500">
                <a:solidFill>
                  <a:srgbClr val="000000"/>
                </a:solidFill>
                <a:latin typeface="Georgia"/>
                <a:ea typeface="Georgia"/>
                <a:cs typeface="Georgia"/>
                <a:sym typeface="Georgia"/>
              </a:rPr>
              <a:t> produces </a:t>
            </a:r>
            <a:r>
              <a:rPr lang="en" sz="1400">
                <a:solidFill>
                  <a:srgbClr val="000000"/>
                </a:solidFill>
                <a:latin typeface="Verdana"/>
                <a:ea typeface="Verdana"/>
                <a:cs typeface="Verdana"/>
                <a:sym typeface="Verdana"/>
              </a:rPr>
              <a:t>false</a:t>
            </a:r>
            <a:r>
              <a:rPr lang="en" sz="1500">
                <a:solidFill>
                  <a:srgbClr val="000000"/>
                </a:solidFill>
                <a:latin typeface="Georgia"/>
                <a:ea typeface="Georgia"/>
                <a:cs typeface="Georgia"/>
                <a:sym typeface="Georgia"/>
              </a:rPr>
              <a:t> and </a:t>
            </a:r>
            <a:r>
              <a:rPr lang="en" sz="1400">
                <a:solidFill>
                  <a:srgbClr val="000000"/>
                </a:solidFill>
                <a:latin typeface="Verdana"/>
                <a:ea typeface="Verdana"/>
                <a:cs typeface="Verdana"/>
                <a:sym typeface="Verdana"/>
              </a:rPr>
              <a:t>!false</a:t>
            </a:r>
            <a:r>
              <a:rPr lang="en" sz="1500">
                <a:solidFill>
                  <a:srgbClr val="000000"/>
                </a:solidFill>
                <a:latin typeface="Georgia"/>
                <a:ea typeface="Georgia"/>
                <a:cs typeface="Georgia"/>
                <a:sym typeface="Georgia"/>
              </a:rPr>
              <a:t> gives </a:t>
            </a:r>
            <a:r>
              <a:rPr lang="en" sz="1400">
                <a:solidFill>
                  <a:srgbClr val="000000"/>
                </a:solidFill>
                <a:latin typeface="Verdana"/>
                <a:ea typeface="Verdana"/>
                <a:cs typeface="Verdana"/>
                <a:sym typeface="Verdana"/>
              </a:rPr>
              <a:t>true</a:t>
            </a:r>
            <a:r>
              <a:rPr lang="en" sz="1500">
                <a:solidFill>
                  <a:srgbClr val="000000"/>
                </a:solidFill>
                <a:latin typeface="Georgia"/>
                <a:ea typeface="Georgia"/>
                <a:cs typeface="Georgia"/>
                <a:sym typeface="Georgia"/>
              </a:rPr>
              <a:t>.</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Ternary Operators</a:t>
            </a:r>
          </a:p>
        </p:txBody>
      </p:sp>
      <p:sp>
        <p:nvSpPr>
          <p:cNvPr id="101" name="Shape 101"/>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500">
                <a:solidFill>
                  <a:srgbClr val="000000"/>
                </a:solidFill>
                <a:latin typeface="Georgia"/>
                <a:ea typeface="Georgia"/>
                <a:cs typeface="Georgia"/>
                <a:sym typeface="Georgia"/>
              </a:rPr>
              <a:t>T</a:t>
            </a:r>
            <a:r>
              <a:rPr lang="en" sz="1400">
                <a:solidFill>
                  <a:srgbClr val="000000"/>
                </a:solidFill>
                <a:latin typeface="Calibri"/>
                <a:ea typeface="Calibri"/>
                <a:cs typeface="Calibri"/>
                <a:sym typeface="Calibri"/>
              </a:rPr>
              <a:t>he last logical operator I will discuss is not unary, not binary, but </a:t>
            </a:r>
            <a:r>
              <a:rPr i="1" lang="en" sz="1400">
                <a:solidFill>
                  <a:srgbClr val="000000"/>
                </a:solidFill>
                <a:latin typeface="Calibri"/>
                <a:ea typeface="Calibri"/>
                <a:cs typeface="Calibri"/>
                <a:sym typeface="Calibri"/>
              </a:rPr>
              <a:t>ternary</a:t>
            </a:r>
            <a:r>
              <a:rPr lang="en" sz="1400">
                <a:solidFill>
                  <a:srgbClr val="000000"/>
                </a:solidFill>
                <a:latin typeface="Calibri"/>
                <a:ea typeface="Calibri"/>
                <a:cs typeface="Calibri"/>
                <a:sym typeface="Calibri"/>
              </a:rPr>
              <a:t>, operating on three values. It is written with a question mark and a colon, like this:</a:t>
            </a:r>
          </a:p>
          <a:p>
            <a:pPr marR="0" rtl="0">
              <a:lnSpc>
                <a:spcPct val="135000"/>
              </a:lnSpc>
              <a:spcBef>
                <a:spcPts val="0"/>
              </a:spcBef>
              <a:buNone/>
            </a:pPr>
            <a:r>
              <a:rPr lang="en" sz="1400">
                <a:solidFill>
                  <a:srgbClr val="000000"/>
                </a:solidFill>
                <a:latin typeface="Calibri"/>
                <a:ea typeface="Calibri"/>
                <a:cs typeface="Calibri"/>
                <a:sym typeface="Calibri"/>
              </a:rPr>
              <a:t>console.log(</a:t>
            </a:r>
            <a:r>
              <a:rPr lang="en" sz="1400">
                <a:solidFill>
                  <a:srgbClr val="110066"/>
                </a:solidFill>
                <a:latin typeface="Calibri"/>
                <a:ea typeface="Calibri"/>
                <a:cs typeface="Calibri"/>
                <a:sym typeface="Calibri"/>
              </a:rPr>
              <a:t>true</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1</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1</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110066"/>
                </a:solidFill>
                <a:latin typeface="Calibri"/>
                <a:ea typeface="Calibri"/>
                <a:cs typeface="Calibri"/>
                <a:sym typeface="Calibri"/>
              </a:rPr>
              <a:t>false</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1</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2</a:t>
            </a:r>
          </a:p>
          <a:p>
            <a:pPr marR="0" rtl="0">
              <a:lnSpc>
                <a:spcPct val="145000"/>
              </a:lnSpc>
              <a:spcBef>
                <a:spcPts val="0"/>
              </a:spcBef>
              <a:buNone/>
            </a:pPr>
            <a:r>
              <a:rPr lang="en" sz="1400">
                <a:solidFill>
                  <a:srgbClr val="000000"/>
                </a:solidFill>
                <a:latin typeface="Calibri"/>
                <a:ea typeface="Calibri"/>
                <a:cs typeface="Calibri"/>
                <a:sym typeface="Calibri"/>
              </a:rPr>
              <a:t>This one is called the </a:t>
            </a:r>
            <a:r>
              <a:rPr i="1" lang="en" sz="1400">
                <a:solidFill>
                  <a:srgbClr val="000000"/>
                </a:solidFill>
                <a:latin typeface="Calibri"/>
                <a:ea typeface="Calibri"/>
                <a:cs typeface="Calibri"/>
                <a:sym typeface="Calibri"/>
              </a:rPr>
              <a:t>conditional</a:t>
            </a:r>
            <a:r>
              <a:rPr lang="en" sz="1400">
                <a:solidFill>
                  <a:srgbClr val="000000"/>
                </a:solidFill>
                <a:latin typeface="Calibri"/>
                <a:ea typeface="Calibri"/>
                <a:cs typeface="Calibri"/>
                <a:sym typeface="Calibri"/>
              </a:rPr>
              <a:t> operator (or sometimes just </a:t>
            </a:r>
            <a:r>
              <a:rPr i="1" lang="en" sz="1400">
                <a:solidFill>
                  <a:srgbClr val="000000"/>
                </a:solidFill>
                <a:latin typeface="Calibri"/>
                <a:ea typeface="Calibri"/>
                <a:cs typeface="Calibri"/>
                <a:sym typeface="Calibri"/>
              </a:rPr>
              <a:t>ternary</a:t>
            </a:r>
            <a:r>
              <a:rPr lang="en" sz="1400">
                <a:solidFill>
                  <a:srgbClr val="000000"/>
                </a:solidFill>
                <a:latin typeface="Calibri"/>
                <a:ea typeface="Calibri"/>
                <a:cs typeface="Calibri"/>
                <a:sym typeface="Calibri"/>
              </a:rPr>
              <a:t> operator since it is the only such operator in the language). The value on the left of the question mark “picks” which of the other two values will come out. When it is true, the middle value is chosen, and when it is false, the value on the right comes out.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Undefined Values</a:t>
            </a:r>
          </a:p>
        </p:txBody>
      </p:sp>
      <p:sp>
        <p:nvSpPr>
          <p:cNvPr id="107" name="Shape 107"/>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There are two special values, written null and undefined, that are used to denote the absence of a meaningful value. They are themselves values, but they carry no information.</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Many operations in the language that don’t produce a meaningful value (you’ll see some later) yield undefined simply because they have to yield </a:t>
            </a:r>
            <a:r>
              <a:rPr i="1" lang="en" sz="1400">
                <a:solidFill>
                  <a:srgbClr val="000000"/>
                </a:solidFill>
                <a:latin typeface="Calibri"/>
                <a:ea typeface="Calibri"/>
                <a:cs typeface="Calibri"/>
                <a:sym typeface="Calibri"/>
              </a:rPr>
              <a:t>some</a:t>
            </a:r>
            <a:r>
              <a:rPr lang="en" sz="1400">
                <a:solidFill>
                  <a:srgbClr val="000000"/>
                </a:solidFill>
                <a:latin typeface="Calibri"/>
                <a:ea typeface="Calibri"/>
                <a:cs typeface="Calibri"/>
                <a:sym typeface="Calibri"/>
              </a:rPr>
              <a:t> value.</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The difference in meaning between undefined and null is an accident of JavaScript’s design, and it doesn’t </a:t>
            </a:r>
          </a:p>
          <a:p>
            <a:pPr marR="0" rtl="0">
              <a:lnSpc>
                <a:spcPct val="145000"/>
              </a:lnSpc>
              <a:spcBef>
                <a:spcPts val="0"/>
              </a:spcBef>
              <a:buNone/>
            </a:pPr>
            <a:r>
              <a:rPr lang="en" sz="1400">
                <a:solidFill>
                  <a:srgbClr val="000000"/>
                </a:solidFill>
                <a:latin typeface="Calibri"/>
                <a:ea typeface="Calibri"/>
                <a:cs typeface="Calibri"/>
                <a:sym typeface="Calibri"/>
              </a:rPr>
              <a:t>matter most of the time. In the cases where you actually have to concern yourself with these values, I recommend treating them as interchangeable (more on that in a moment).</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Automatic Type Conversion</a:t>
            </a:r>
          </a:p>
        </p:txBody>
      </p:sp>
      <p:sp>
        <p:nvSpPr>
          <p:cNvPr id="113" name="Shape 113"/>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In the introduction, I mentioned that JavaScript goes out of its way to accept almost any program you give it, even programs that do odd things. This is nicely demonstrated by the following expressions:</a:t>
            </a:r>
          </a:p>
          <a:p>
            <a:pPr marR="0" rtl="0">
              <a:lnSpc>
                <a:spcPct val="135000"/>
              </a:lnSpc>
              <a:spcBef>
                <a:spcPts val="0"/>
              </a:spcBef>
              <a:buNone/>
            </a:pPr>
            <a:r>
              <a:rPr lang="en" sz="1400">
                <a:solidFill>
                  <a:srgbClr val="000000"/>
                </a:solidFill>
                <a:latin typeface="Calibri"/>
                <a:ea typeface="Calibri"/>
                <a:cs typeface="Calibri"/>
                <a:sym typeface="Calibri"/>
              </a:rPr>
              <a:t>console.log(</a:t>
            </a:r>
            <a:r>
              <a:rPr lang="en" sz="1400">
                <a:solidFill>
                  <a:srgbClr val="004422"/>
                </a:solidFill>
                <a:latin typeface="Calibri"/>
                <a:ea typeface="Calibri"/>
                <a:cs typeface="Calibri"/>
                <a:sym typeface="Calibri"/>
              </a:rPr>
              <a:t>8</a:t>
            </a:r>
            <a:r>
              <a:rPr lang="en" sz="1400">
                <a:solidFill>
                  <a:srgbClr val="000000"/>
                </a:solidFill>
                <a:latin typeface="Calibri"/>
                <a:ea typeface="Calibri"/>
                <a:cs typeface="Calibri"/>
                <a:sym typeface="Calibri"/>
              </a:rPr>
              <a:t> * </a:t>
            </a:r>
            <a:r>
              <a:rPr lang="en" sz="1400">
                <a:solidFill>
                  <a:srgbClr val="110066"/>
                </a:solidFill>
                <a:latin typeface="Calibri"/>
                <a:ea typeface="Calibri"/>
                <a:cs typeface="Calibri"/>
                <a:sym typeface="Calibri"/>
              </a:rPr>
              <a:t>null</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0</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770000"/>
                </a:solidFill>
                <a:latin typeface="Calibri"/>
                <a:ea typeface="Calibri"/>
                <a:cs typeface="Calibri"/>
                <a:sym typeface="Calibri"/>
              </a:rPr>
              <a:t>"5"</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1</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4</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770000"/>
                </a:solidFill>
                <a:latin typeface="Calibri"/>
                <a:ea typeface="Calibri"/>
                <a:cs typeface="Calibri"/>
                <a:sym typeface="Calibri"/>
              </a:rPr>
              <a:t>"5"</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1</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51</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770000"/>
                </a:solidFill>
                <a:latin typeface="Calibri"/>
                <a:ea typeface="Calibri"/>
                <a:cs typeface="Calibri"/>
                <a:sym typeface="Calibri"/>
              </a:rPr>
              <a:t>"five"</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NaN</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110066"/>
                </a:solidFill>
                <a:latin typeface="Calibri"/>
                <a:ea typeface="Calibri"/>
                <a:cs typeface="Calibri"/>
                <a:sym typeface="Calibri"/>
              </a:rPr>
              <a:t>false</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0</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true</a:t>
            </a:r>
          </a:p>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Type Coercion</a:t>
            </a:r>
          </a:p>
        </p:txBody>
      </p:sp>
      <p:sp>
        <p:nvSpPr>
          <p:cNvPr id="119" name="Shape 11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When an operator is applied to the “wrong” type of value, JavaScript will quietly convert that value to the type</a:t>
            </a:r>
          </a:p>
          <a:p>
            <a:pPr marR="0" rtl="0">
              <a:lnSpc>
                <a:spcPct val="145000"/>
              </a:lnSpc>
              <a:spcBef>
                <a:spcPts val="0"/>
              </a:spcBef>
              <a:buNone/>
            </a:pPr>
            <a:r>
              <a:rPr lang="en" sz="1400">
                <a:solidFill>
                  <a:srgbClr val="000000"/>
                </a:solidFill>
                <a:latin typeface="Calibri"/>
                <a:ea typeface="Calibri"/>
                <a:cs typeface="Calibri"/>
                <a:sym typeface="Calibri"/>
              </a:rPr>
              <a:t>it wants, using a set of rules that often aren’t what you want or expect. This is called </a:t>
            </a:r>
            <a:r>
              <a:rPr i="1" lang="en" sz="1400">
                <a:solidFill>
                  <a:srgbClr val="000000"/>
                </a:solidFill>
                <a:latin typeface="Calibri"/>
                <a:ea typeface="Calibri"/>
                <a:cs typeface="Calibri"/>
                <a:sym typeface="Calibri"/>
              </a:rPr>
              <a:t>type coercion</a:t>
            </a:r>
            <a:r>
              <a:rPr lang="en" sz="1400">
                <a:solidFill>
                  <a:srgbClr val="000000"/>
                </a:solidFill>
                <a:latin typeface="Calibri"/>
                <a:ea typeface="Calibri"/>
                <a:cs typeface="Calibri"/>
                <a:sym typeface="Calibri"/>
              </a:rPr>
              <a:t>. So the null </a:t>
            </a:r>
          </a:p>
          <a:p>
            <a:pPr marR="0" rtl="0">
              <a:lnSpc>
                <a:spcPct val="145000"/>
              </a:lnSpc>
              <a:spcBef>
                <a:spcPts val="0"/>
              </a:spcBef>
              <a:buNone/>
            </a:pPr>
            <a:r>
              <a:rPr lang="en" sz="1400">
                <a:solidFill>
                  <a:srgbClr val="000000"/>
                </a:solidFill>
                <a:latin typeface="Calibri"/>
                <a:ea typeface="Calibri"/>
                <a:cs typeface="Calibri"/>
                <a:sym typeface="Calibri"/>
              </a:rPr>
              <a:t>in the first expression becomes 0, and the "5" in the second expression becomes 5(from string to number). Yet </a:t>
            </a:r>
          </a:p>
          <a:p>
            <a:pPr marR="0" rtl="0">
              <a:lnSpc>
                <a:spcPct val="145000"/>
              </a:lnSpc>
              <a:spcBef>
                <a:spcPts val="0"/>
              </a:spcBef>
              <a:buNone/>
            </a:pPr>
            <a:r>
              <a:rPr lang="en" sz="1400">
                <a:solidFill>
                  <a:srgbClr val="000000"/>
                </a:solidFill>
                <a:latin typeface="Calibri"/>
                <a:ea typeface="Calibri"/>
                <a:cs typeface="Calibri"/>
                <a:sym typeface="Calibri"/>
              </a:rPr>
              <a:t>in the third expression, + tries string concatenation before numeric addition, so the 1 is converted to "1" (from number to string).</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When something that doesn’t map to a number in an obvious way (such as"five" or undefined) is converted </a:t>
            </a:r>
          </a:p>
          <a:p>
            <a:pPr marR="0" rtl="0">
              <a:lnSpc>
                <a:spcPct val="145000"/>
              </a:lnSpc>
              <a:spcBef>
                <a:spcPts val="0"/>
              </a:spcBef>
              <a:buNone/>
            </a:pPr>
            <a:r>
              <a:rPr lang="en" sz="1400">
                <a:solidFill>
                  <a:srgbClr val="000000"/>
                </a:solidFill>
                <a:latin typeface="Calibri"/>
                <a:ea typeface="Calibri"/>
                <a:cs typeface="Calibri"/>
                <a:sym typeface="Calibri"/>
              </a:rPr>
              <a:t>to a number, the value NaN is produced. Further arithmetic operations on NaN keep producing NaN, so if you find yourself getting one of those in an unexpected place, look for accidental type conversions.</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 vs. ===</a:t>
            </a:r>
          </a:p>
        </p:txBody>
      </p:sp>
      <p:sp>
        <p:nvSpPr>
          <p:cNvPr id="125" name="Shape 12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solidFill>
                  <a:srgbClr val="000000"/>
                </a:solidFill>
                <a:latin typeface="Calibri"/>
                <a:ea typeface="Calibri"/>
                <a:cs typeface="Calibri"/>
                <a:sym typeface="Calibri"/>
              </a:rPr>
              <a:t>I recommend using the three-character comparison operators defensively to prevent unexpected type conversions from tripping you up. But when you’re certain the types on both sides will be the same, there is no problem with using the shorter operators.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Summary</a:t>
            </a:r>
          </a:p>
        </p:txBody>
      </p:sp>
      <p:sp>
        <p:nvSpPr>
          <p:cNvPr id="131" name="Shape 131"/>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We looked at four types of JavaScript values in this chapter: numbers, strings, Booleans, and undefined values.</a:t>
            </a:r>
          </a:p>
          <a:p>
            <a:pPr marR="0" rtl="0">
              <a:lnSpc>
                <a:spcPct val="145000"/>
              </a:lnSpc>
              <a:spcBef>
                <a:spcPts val="0"/>
              </a:spcBef>
              <a:buNone/>
            </a:pPr>
            <a:r>
              <a:rPr lang="en" sz="1400">
                <a:solidFill>
                  <a:srgbClr val="000000"/>
                </a:solidFill>
                <a:latin typeface="Calibri"/>
                <a:ea typeface="Calibri"/>
                <a:cs typeface="Calibri"/>
                <a:sym typeface="Calibri"/>
              </a:rPr>
              <a:t>Such values are created by typing in their name (true, null) or value (13,"abc"). You can combine and transform values with operators. We saw binary operators for arithmetic (+, -, *, /, and %), string concatenation (+), comparison (==, !=, ===, !==, &lt;, &gt;, &lt;=, &gt;=), and logic (&amp;&amp;, ||), as well as several unary operators (- to negate a number, ! to negate logically, andtypeof to find a value’s type).</a:t>
            </a:r>
          </a:p>
          <a:p>
            <a:pPr rtl="0">
              <a:lnSpc>
                <a:spcPct val="115000"/>
              </a:lnSpc>
              <a:spcBef>
                <a:spcPts val="0"/>
              </a:spcBef>
              <a:buNone/>
            </a:pPr>
            <a:r>
              <a:t/>
            </a:r>
            <a:endParaRPr sz="1500">
              <a:solidFill>
                <a:srgbClr val="000000"/>
              </a:solidFill>
              <a:latin typeface="Georgia"/>
              <a:ea typeface="Georgia"/>
              <a:cs typeface="Georgia"/>
              <a:sym typeface="Georgia"/>
            </a:endParaRP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Values	</a:t>
            </a:r>
          </a:p>
        </p:txBody>
      </p:sp>
      <p:sp>
        <p:nvSpPr>
          <p:cNvPr id="41" name="Shape 4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latin typeface="Calibri"/>
                <a:ea typeface="Calibri"/>
                <a:cs typeface="Calibri"/>
                <a:sym typeface="Calibri"/>
              </a:rPr>
              <a:t>Data are represented as values.</a:t>
            </a:r>
          </a:p>
          <a:p>
            <a:pPr rtl="0">
              <a:spcBef>
                <a:spcPts val="0"/>
              </a:spcBef>
              <a:buNone/>
            </a:pPr>
            <a:r>
              <a:t/>
            </a:r>
            <a:endParaRPr sz="1400">
              <a:latin typeface="Calibri"/>
              <a:ea typeface="Calibri"/>
              <a:cs typeface="Calibri"/>
              <a:sym typeface="Calibri"/>
            </a:endParaRPr>
          </a:p>
          <a:p>
            <a:pPr rtl="0">
              <a:spcBef>
                <a:spcPts val="0"/>
              </a:spcBef>
              <a:buNone/>
            </a:pPr>
            <a:r>
              <a:rPr lang="en" sz="1400">
                <a:solidFill>
                  <a:srgbClr val="000000"/>
                </a:solidFill>
                <a:latin typeface="Calibri"/>
                <a:ea typeface="Calibri"/>
                <a:cs typeface="Calibri"/>
                <a:sym typeface="Calibri"/>
              </a:rPr>
              <a:t>There are six basic types of values in JavaScript: </a:t>
            </a:r>
          </a:p>
          <a:p>
            <a:pPr indent="-317500" lvl="0" marL="457200" rtl="0">
              <a:spcBef>
                <a:spcPts val="0"/>
              </a:spcBef>
              <a:buClr>
                <a:srgbClr val="000000"/>
              </a:buClr>
              <a:buSzPct val="100000"/>
              <a:buFont typeface="Arial"/>
              <a:buChar char="●"/>
            </a:pPr>
            <a:r>
              <a:rPr lang="en" sz="1400">
                <a:solidFill>
                  <a:srgbClr val="000000"/>
                </a:solidFill>
                <a:latin typeface="Calibri"/>
                <a:ea typeface="Calibri"/>
                <a:cs typeface="Calibri"/>
                <a:sym typeface="Calibri"/>
              </a:rPr>
              <a:t>numbers</a:t>
            </a:r>
          </a:p>
          <a:p>
            <a:pPr indent="-317500" lvl="0" marL="457200" rtl="0">
              <a:spcBef>
                <a:spcPts val="0"/>
              </a:spcBef>
              <a:buClr>
                <a:srgbClr val="000000"/>
              </a:buClr>
              <a:buSzPct val="100000"/>
              <a:buFont typeface="Arial"/>
              <a:buChar char="●"/>
            </a:pPr>
            <a:r>
              <a:rPr lang="en" sz="1400">
                <a:solidFill>
                  <a:srgbClr val="000000"/>
                </a:solidFill>
                <a:latin typeface="Calibri"/>
                <a:ea typeface="Calibri"/>
                <a:cs typeface="Calibri"/>
                <a:sym typeface="Calibri"/>
              </a:rPr>
              <a:t>strings</a:t>
            </a:r>
          </a:p>
          <a:p>
            <a:pPr indent="-317500" lvl="0" marL="457200" rtl="0">
              <a:spcBef>
                <a:spcPts val="0"/>
              </a:spcBef>
              <a:buClr>
                <a:srgbClr val="000000"/>
              </a:buClr>
              <a:buSzPct val="100000"/>
              <a:buFont typeface="Arial"/>
              <a:buChar char="●"/>
            </a:pPr>
            <a:r>
              <a:rPr lang="en" sz="1400">
                <a:solidFill>
                  <a:srgbClr val="000000"/>
                </a:solidFill>
                <a:latin typeface="Calibri"/>
                <a:ea typeface="Calibri"/>
                <a:cs typeface="Calibri"/>
                <a:sym typeface="Calibri"/>
              </a:rPr>
              <a:t>Booleans</a:t>
            </a:r>
          </a:p>
          <a:p>
            <a:pPr indent="-317500" lvl="0" marL="457200" rtl="0">
              <a:spcBef>
                <a:spcPts val="0"/>
              </a:spcBef>
              <a:buClr>
                <a:srgbClr val="000000"/>
              </a:buClr>
              <a:buSzPct val="100000"/>
              <a:buFont typeface="Arial"/>
              <a:buChar char="●"/>
            </a:pPr>
            <a:r>
              <a:rPr lang="en" sz="1400">
                <a:solidFill>
                  <a:srgbClr val="000000"/>
                </a:solidFill>
                <a:latin typeface="Calibri"/>
                <a:ea typeface="Calibri"/>
                <a:cs typeface="Calibri"/>
                <a:sym typeface="Calibri"/>
              </a:rPr>
              <a:t>objects</a:t>
            </a:r>
          </a:p>
          <a:p>
            <a:pPr indent="-317500" lvl="0" marL="457200" rtl="0">
              <a:spcBef>
                <a:spcPts val="0"/>
              </a:spcBef>
              <a:buClr>
                <a:srgbClr val="000000"/>
              </a:buClr>
              <a:buSzPct val="100000"/>
              <a:buFont typeface="Arial"/>
              <a:buChar char="●"/>
            </a:pPr>
            <a:r>
              <a:rPr lang="en" sz="1400">
                <a:solidFill>
                  <a:srgbClr val="000000"/>
                </a:solidFill>
                <a:latin typeface="Calibri"/>
                <a:ea typeface="Calibri"/>
                <a:cs typeface="Calibri"/>
                <a:sym typeface="Calibri"/>
              </a:rPr>
              <a:t>functions</a:t>
            </a:r>
          </a:p>
          <a:p>
            <a:pPr indent="-317500" lvl="0" marL="457200" rtl="0">
              <a:spcBef>
                <a:spcPts val="0"/>
              </a:spcBef>
              <a:buClr>
                <a:srgbClr val="000000"/>
              </a:buClr>
              <a:buSzPct val="100000"/>
              <a:buFont typeface="Arial"/>
              <a:buChar char="●"/>
            </a:pPr>
            <a:r>
              <a:rPr lang="en" sz="1400">
                <a:solidFill>
                  <a:srgbClr val="000000"/>
                </a:solidFill>
                <a:latin typeface="Calibri"/>
                <a:ea typeface="Calibri"/>
                <a:cs typeface="Calibri"/>
                <a:sym typeface="Calibri"/>
              </a:rPr>
              <a:t>undefined values.</a:t>
            </a:r>
          </a:p>
          <a:p>
            <a:pPr rtl="0">
              <a:spcBef>
                <a:spcPts val="0"/>
              </a:spcBef>
              <a:buNone/>
            </a:pPr>
            <a:r>
              <a:t/>
            </a:r>
            <a:endParaRPr sz="1400">
              <a:solidFill>
                <a:srgbClr val="000000"/>
              </a:solidFill>
              <a:latin typeface="Calibri"/>
              <a:ea typeface="Calibri"/>
              <a:cs typeface="Calibri"/>
              <a:sym typeface="Calibri"/>
            </a:endParaRPr>
          </a:p>
          <a:p>
            <a:pPr lvl="0">
              <a:spcBef>
                <a:spcPts val="0"/>
              </a:spcBef>
              <a:buNone/>
            </a:pPr>
            <a:r>
              <a:rPr lang="en" sz="1400">
                <a:solidFill>
                  <a:srgbClr val="000000"/>
                </a:solidFill>
                <a:latin typeface="Calibri"/>
                <a:ea typeface="Calibri"/>
                <a:cs typeface="Calibri"/>
                <a:sym typeface="Calibri"/>
              </a:rPr>
              <a:t>To create a value, you must merely invoke its 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Numbers</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400">
                <a:solidFill>
                  <a:srgbClr val="000000"/>
                </a:solidFill>
                <a:latin typeface="Calibri"/>
                <a:ea typeface="Calibri"/>
                <a:cs typeface="Calibri"/>
                <a:sym typeface="Calibri"/>
              </a:rPr>
              <a:t>Values of the </a:t>
            </a:r>
            <a:r>
              <a:rPr i="1" lang="en" sz="1400">
                <a:solidFill>
                  <a:srgbClr val="000000"/>
                </a:solidFill>
                <a:latin typeface="Calibri"/>
                <a:ea typeface="Calibri"/>
                <a:cs typeface="Calibri"/>
                <a:sym typeface="Calibri"/>
              </a:rPr>
              <a:t>number</a:t>
            </a:r>
            <a:r>
              <a:rPr lang="en" sz="1400">
                <a:solidFill>
                  <a:srgbClr val="000000"/>
                </a:solidFill>
                <a:latin typeface="Calibri"/>
                <a:ea typeface="Calibri"/>
                <a:cs typeface="Calibri"/>
                <a:sym typeface="Calibri"/>
              </a:rPr>
              <a:t> type are, unsurprisingly, numeric values.</a:t>
            </a:r>
          </a:p>
          <a:p>
            <a:pPr rtl="0">
              <a:spcBef>
                <a:spcPts val="0"/>
              </a:spcBef>
              <a:buNone/>
            </a:pPr>
            <a:r>
              <a:rPr lang="en" sz="1200">
                <a:solidFill>
                  <a:srgbClr val="000000"/>
                </a:solidFill>
                <a:latin typeface="Calibri"/>
                <a:ea typeface="Calibri"/>
                <a:cs typeface="Calibri"/>
                <a:sym typeface="Calibri"/>
              </a:rPr>
              <a:t>Integers:</a:t>
            </a:r>
          </a:p>
          <a:p>
            <a:pPr rtl="0">
              <a:spcBef>
                <a:spcPts val="0"/>
              </a:spcBef>
              <a:buNone/>
            </a:pPr>
            <a:r>
              <a:t/>
            </a:r>
            <a:endParaRPr sz="1200">
              <a:solidFill>
                <a:srgbClr val="000000"/>
              </a:solidFill>
              <a:latin typeface="Calibri"/>
              <a:ea typeface="Calibri"/>
              <a:cs typeface="Calibri"/>
              <a:sym typeface="Calibri"/>
            </a:endParaRPr>
          </a:p>
          <a:p>
            <a:pPr indent="457200" rtl="0">
              <a:spcBef>
                <a:spcPts val="0"/>
              </a:spcBef>
              <a:buNone/>
            </a:pPr>
            <a:r>
              <a:rPr lang="en" sz="1200">
                <a:solidFill>
                  <a:srgbClr val="000000"/>
                </a:solidFill>
                <a:latin typeface="Calibri"/>
                <a:ea typeface="Calibri"/>
                <a:cs typeface="Calibri"/>
                <a:sym typeface="Calibri"/>
              </a:rPr>
              <a:t>13</a:t>
            </a:r>
          </a:p>
          <a:p>
            <a:pPr marR="0" rtl="0">
              <a:lnSpc>
                <a:spcPct val="145000"/>
              </a:lnSpc>
              <a:spcBef>
                <a:spcPts val="0"/>
              </a:spcBef>
              <a:buNone/>
            </a:pPr>
            <a:r>
              <a:t/>
            </a:r>
            <a:endParaRPr sz="1200">
              <a:solidFill>
                <a:srgbClr val="000000"/>
              </a:solidFill>
              <a:latin typeface="Calibri"/>
              <a:ea typeface="Calibri"/>
              <a:cs typeface="Calibri"/>
              <a:sym typeface="Calibri"/>
            </a:endParaRPr>
          </a:p>
          <a:p>
            <a:pPr marR="0" rtl="0">
              <a:lnSpc>
                <a:spcPct val="145000"/>
              </a:lnSpc>
              <a:spcBef>
                <a:spcPts val="0"/>
              </a:spcBef>
              <a:buNone/>
            </a:pPr>
            <a:r>
              <a:rPr lang="en" sz="1200">
                <a:solidFill>
                  <a:srgbClr val="000000"/>
                </a:solidFill>
                <a:latin typeface="Calibri"/>
                <a:ea typeface="Calibri"/>
                <a:cs typeface="Calibri"/>
                <a:sym typeface="Calibri"/>
              </a:rPr>
              <a:t>Fractional numbers are written by using a dot.</a:t>
            </a:r>
          </a:p>
          <a:p>
            <a:pPr marR="0" rtl="0">
              <a:lnSpc>
                <a:spcPct val="135000"/>
              </a:lnSpc>
              <a:spcBef>
                <a:spcPts val="0"/>
              </a:spcBef>
              <a:buNone/>
            </a:pPr>
            <a:r>
              <a:t/>
            </a:r>
            <a:endParaRPr sz="1200">
              <a:solidFill>
                <a:srgbClr val="004422"/>
              </a:solidFill>
              <a:latin typeface="Calibri"/>
              <a:ea typeface="Calibri"/>
              <a:cs typeface="Calibri"/>
              <a:sym typeface="Calibri"/>
            </a:endParaRPr>
          </a:p>
          <a:p>
            <a:pPr indent="457200" marR="0" rtl="0">
              <a:lnSpc>
                <a:spcPct val="135000"/>
              </a:lnSpc>
              <a:spcBef>
                <a:spcPts val="0"/>
              </a:spcBef>
              <a:buNone/>
            </a:pPr>
            <a:r>
              <a:rPr lang="en" sz="1200">
                <a:solidFill>
                  <a:srgbClr val="004422"/>
                </a:solidFill>
                <a:latin typeface="Calibri"/>
                <a:ea typeface="Calibri"/>
                <a:cs typeface="Calibri"/>
                <a:sym typeface="Calibri"/>
              </a:rPr>
              <a:t>9.81</a:t>
            </a:r>
          </a:p>
          <a:p>
            <a:pPr marR="0" rtl="0">
              <a:lnSpc>
                <a:spcPct val="145000"/>
              </a:lnSpc>
              <a:spcBef>
                <a:spcPts val="0"/>
              </a:spcBef>
              <a:buNone/>
            </a:pPr>
            <a:r>
              <a:t/>
            </a:r>
            <a:endParaRPr sz="1200">
              <a:solidFill>
                <a:srgbClr val="000000"/>
              </a:solidFill>
              <a:latin typeface="Calibri"/>
              <a:ea typeface="Calibri"/>
              <a:cs typeface="Calibri"/>
              <a:sym typeface="Calibri"/>
            </a:endParaRPr>
          </a:p>
          <a:p>
            <a:pPr marR="0" rtl="0">
              <a:lnSpc>
                <a:spcPct val="145000"/>
              </a:lnSpc>
              <a:spcBef>
                <a:spcPts val="0"/>
              </a:spcBef>
              <a:buNone/>
            </a:pPr>
            <a:r>
              <a:rPr lang="en" sz="1200">
                <a:solidFill>
                  <a:srgbClr val="000000"/>
                </a:solidFill>
                <a:latin typeface="Calibri"/>
                <a:ea typeface="Calibri"/>
                <a:cs typeface="Calibri"/>
                <a:sym typeface="Calibri"/>
              </a:rPr>
              <a:t>For very big or very small numbers, you can also use scientific notation by adding an “e” (for “exponent”), followed by the exponent of the number:</a:t>
            </a:r>
          </a:p>
          <a:p>
            <a:pPr marR="0" rtl="0">
              <a:lnSpc>
                <a:spcPct val="135000"/>
              </a:lnSpc>
              <a:spcBef>
                <a:spcPts val="0"/>
              </a:spcBef>
              <a:buNone/>
            </a:pPr>
            <a:r>
              <a:t/>
            </a:r>
            <a:endParaRPr sz="1200">
              <a:solidFill>
                <a:srgbClr val="004422"/>
              </a:solidFill>
              <a:latin typeface="Calibri"/>
              <a:ea typeface="Calibri"/>
              <a:cs typeface="Calibri"/>
              <a:sym typeface="Calibri"/>
            </a:endParaRPr>
          </a:p>
          <a:p>
            <a:pPr indent="457200" marR="0" rtl="0">
              <a:lnSpc>
                <a:spcPct val="135000"/>
              </a:lnSpc>
              <a:spcBef>
                <a:spcPts val="0"/>
              </a:spcBef>
              <a:buNone/>
            </a:pPr>
            <a:r>
              <a:rPr lang="en" sz="1200">
                <a:solidFill>
                  <a:srgbClr val="004422"/>
                </a:solidFill>
                <a:latin typeface="Calibri"/>
                <a:ea typeface="Calibri"/>
                <a:cs typeface="Calibri"/>
                <a:sym typeface="Calibri"/>
              </a:rPr>
              <a:t>2.998e8</a:t>
            </a:r>
          </a:p>
          <a:p>
            <a:pPr>
              <a:spcBef>
                <a:spcPts val="0"/>
              </a:spcBef>
              <a:buNone/>
            </a:pPr>
            <a:r>
              <a:t/>
            </a:r>
            <a:endParaRPr sz="1200">
              <a:solidFill>
                <a:srgbClr val="000000"/>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Arithmetic</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nSpc>
                <a:spcPct val="145000"/>
              </a:lnSpc>
              <a:spcBef>
                <a:spcPts val="1400"/>
              </a:spcBef>
              <a:spcAft>
                <a:spcPts val="400"/>
              </a:spcAft>
              <a:buNone/>
            </a:pPr>
            <a:r>
              <a:t/>
            </a:r>
            <a:endParaRPr b="1" sz="1500">
              <a:solidFill>
                <a:srgbClr val="000000"/>
              </a:solidFill>
              <a:latin typeface="Georgia"/>
              <a:ea typeface="Georgia"/>
              <a:cs typeface="Georgia"/>
              <a:sym typeface="Georgia"/>
            </a:endParaRPr>
          </a:p>
          <a:p>
            <a:pPr marR="0" rtl="0">
              <a:lnSpc>
                <a:spcPct val="145000"/>
              </a:lnSpc>
              <a:spcBef>
                <a:spcPts val="0"/>
              </a:spcBef>
              <a:buNone/>
            </a:pPr>
            <a:r>
              <a:rPr lang="en" sz="1400">
                <a:solidFill>
                  <a:srgbClr val="000000"/>
                </a:solidFill>
                <a:latin typeface="Calibri"/>
                <a:ea typeface="Calibri"/>
                <a:cs typeface="Calibri"/>
                <a:sym typeface="Calibri"/>
              </a:rPr>
              <a:t>The main thing to do with numbers is arithmetic. Arithmetic operations such as addition or multiplication take two number values and produce a new number from them. Here is what they look like in JavaScript:</a:t>
            </a:r>
          </a:p>
          <a:p>
            <a:pPr marR="0" rtl="0">
              <a:lnSpc>
                <a:spcPct val="135000"/>
              </a:lnSpc>
              <a:spcBef>
                <a:spcPts val="0"/>
              </a:spcBef>
              <a:buNone/>
            </a:pPr>
            <a:r>
              <a:rPr lang="en" sz="1400">
                <a:solidFill>
                  <a:srgbClr val="004422"/>
                </a:solidFill>
                <a:latin typeface="Calibri"/>
                <a:ea typeface="Calibri"/>
                <a:cs typeface="Calibri"/>
                <a:sym typeface="Calibri"/>
              </a:rPr>
              <a:t>100</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4</a:t>
            </a:r>
            <a:r>
              <a:rPr lang="en" sz="1400">
                <a:solidFill>
                  <a:srgbClr val="000000"/>
                </a:solidFill>
                <a:latin typeface="Calibri"/>
                <a:ea typeface="Calibri"/>
                <a:cs typeface="Calibri"/>
                <a:sym typeface="Calibri"/>
              </a:rPr>
              <a:t> * </a:t>
            </a:r>
            <a:r>
              <a:rPr lang="en" sz="1400">
                <a:solidFill>
                  <a:srgbClr val="004422"/>
                </a:solidFill>
                <a:latin typeface="Calibri"/>
                <a:ea typeface="Calibri"/>
                <a:cs typeface="Calibri"/>
                <a:sym typeface="Calibri"/>
              </a:rPr>
              <a:t>11</a:t>
            </a:r>
          </a:p>
          <a:p>
            <a:pPr marR="0" rtl="0">
              <a:lnSpc>
                <a:spcPct val="145000"/>
              </a:lnSpc>
              <a:spcBef>
                <a:spcPts val="0"/>
              </a:spcBef>
              <a:buNone/>
            </a:pPr>
            <a:r>
              <a:rPr lang="en" sz="1400">
                <a:solidFill>
                  <a:srgbClr val="000000"/>
                </a:solidFill>
                <a:latin typeface="Calibri"/>
                <a:ea typeface="Calibri"/>
                <a:cs typeface="Calibri"/>
                <a:sym typeface="Calibri"/>
              </a:rPr>
              <a:t>The + and * symbols are called </a:t>
            </a:r>
            <a:r>
              <a:rPr i="1" lang="en" sz="1400">
                <a:solidFill>
                  <a:srgbClr val="000000"/>
                </a:solidFill>
                <a:latin typeface="Calibri"/>
                <a:ea typeface="Calibri"/>
                <a:cs typeface="Calibri"/>
                <a:sym typeface="Calibri"/>
              </a:rPr>
              <a:t>operators</a:t>
            </a:r>
            <a:r>
              <a:rPr lang="en" sz="1400">
                <a:solidFill>
                  <a:srgbClr val="000000"/>
                </a:solidFill>
                <a:latin typeface="Calibri"/>
                <a:ea typeface="Calibri"/>
                <a:cs typeface="Calibri"/>
                <a:sym typeface="Calibri"/>
              </a:rPr>
              <a:t>. </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Special Numbers</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There are three special values in JavaScript that are considered numbers but don’t behave like normal numbers.</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The first two are Infinity and -Infinity, which represent the positive and negative infinities. Infinity - 1 is still Infinity, and so on. Don’t put too much trust in infinity-based computation. It isn’t mathematically solid, and it will quickly lead to our next special number: NaN.</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NaN stands for “not a number”, even though it is a value of the number type. You’ll get this result when you, </a:t>
            </a:r>
          </a:p>
          <a:p>
            <a:pPr marR="0" rtl="0">
              <a:lnSpc>
                <a:spcPct val="145000"/>
              </a:lnSpc>
              <a:spcBef>
                <a:spcPts val="0"/>
              </a:spcBef>
              <a:buNone/>
            </a:pPr>
            <a:r>
              <a:rPr lang="en" sz="1400">
                <a:solidFill>
                  <a:srgbClr val="000000"/>
                </a:solidFill>
                <a:latin typeface="Calibri"/>
                <a:ea typeface="Calibri"/>
                <a:cs typeface="Calibri"/>
                <a:sym typeface="Calibri"/>
              </a:rPr>
              <a:t>for example, try to calculate 0 / 0 (zero divided by zero), Infinity - Infinity, or any number of other numeric operations that don’t yield a precise, meaningful result.</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Strings</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The next basic data type is the </a:t>
            </a:r>
            <a:r>
              <a:rPr i="1" lang="en" sz="1400">
                <a:solidFill>
                  <a:srgbClr val="000000"/>
                </a:solidFill>
                <a:latin typeface="Calibri"/>
                <a:ea typeface="Calibri"/>
                <a:cs typeface="Calibri"/>
                <a:sym typeface="Calibri"/>
              </a:rPr>
              <a:t>string</a:t>
            </a:r>
            <a:r>
              <a:rPr lang="en" sz="1400">
                <a:solidFill>
                  <a:srgbClr val="000000"/>
                </a:solidFill>
                <a:latin typeface="Calibri"/>
                <a:ea typeface="Calibri"/>
                <a:cs typeface="Calibri"/>
                <a:sym typeface="Calibri"/>
              </a:rPr>
              <a:t>. Strings are used to represent text. They are written by enclosing their content in quotes.</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770000"/>
                </a:solidFill>
                <a:latin typeface="Calibri"/>
                <a:ea typeface="Calibri"/>
                <a:cs typeface="Calibri"/>
                <a:sym typeface="Calibri"/>
              </a:rPr>
              <a:t>"Patch my boat with chewing gum"</a:t>
            </a:r>
            <a:br>
              <a:rPr lang="en" sz="1400">
                <a:solidFill>
                  <a:srgbClr val="000000"/>
                </a:solidFill>
                <a:latin typeface="Calibri"/>
                <a:ea typeface="Calibri"/>
                <a:cs typeface="Calibri"/>
                <a:sym typeface="Calibri"/>
              </a:rPr>
            </a:br>
            <a:r>
              <a:rPr lang="en" sz="1400">
                <a:solidFill>
                  <a:srgbClr val="770000"/>
                </a:solidFill>
                <a:latin typeface="Calibri"/>
                <a:ea typeface="Calibri"/>
                <a:cs typeface="Calibri"/>
                <a:sym typeface="Calibri"/>
              </a:rPr>
              <a:t>'Monkeys wave goodbye'</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45000"/>
              </a:lnSpc>
              <a:spcBef>
                <a:spcPts val="0"/>
              </a:spcBef>
              <a:buNone/>
            </a:pPr>
            <a:r>
              <a:rPr lang="en" sz="1400">
                <a:solidFill>
                  <a:srgbClr val="000000"/>
                </a:solidFill>
                <a:latin typeface="Calibri"/>
                <a:ea typeface="Calibri"/>
                <a:cs typeface="Calibri"/>
                <a:sym typeface="Calibri"/>
              </a:rPr>
              <a:t>Both single and double quotes can be used to mark strings as long as the quotes at the start and the end of the string match.</a:t>
            </a:r>
          </a:p>
          <a:p>
            <a:pPr marR="0" rtl="0">
              <a:lnSpc>
                <a:spcPct val="145000"/>
              </a:lnSpc>
              <a:spcBef>
                <a:spcPts val="0"/>
              </a:spcBef>
              <a:buNone/>
            </a:pPr>
            <a:r>
              <a:rPr lang="en" sz="1400">
                <a:solidFill>
                  <a:srgbClr val="000000"/>
                </a:solidFill>
                <a:latin typeface="Calibri"/>
                <a:ea typeface="Calibri"/>
                <a:cs typeface="Calibri"/>
                <a:sym typeface="Calibri"/>
              </a:rPr>
              <a:t>Almost anything can be put between quotes, and JavaScript will make a string value out of it. But a few characters are more difficult. You can imagine how putting quotes between quotes might be hard.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Newlines</a:t>
            </a:r>
          </a:p>
        </p:txBody>
      </p:sp>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i="1" lang="en" sz="1200">
                <a:solidFill>
                  <a:srgbClr val="000000"/>
                </a:solidFill>
                <a:latin typeface="Calibri"/>
                <a:ea typeface="Calibri"/>
                <a:cs typeface="Calibri"/>
                <a:sym typeface="Calibri"/>
              </a:rPr>
              <a:t>Newlines</a:t>
            </a:r>
            <a:r>
              <a:rPr lang="en" sz="1200">
                <a:solidFill>
                  <a:srgbClr val="000000"/>
                </a:solidFill>
                <a:latin typeface="Calibri"/>
                <a:ea typeface="Calibri"/>
                <a:cs typeface="Calibri"/>
                <a:sym typeface="Calibri"/>
              </a:rPr>
              <a:t> (the characters you get when you press Enter) also can’t be put between quotes. The string has </a:t>
            </a:r>
          </a:p>
          <a:p>
            <a:pPr marR="0" rtl="0">
              <a:lnSpc>
                <a:spcPct val="145000"/>
              </a:lnSpc>
              <a:spcBef>
                <a:spcPts val="0"/>
              </a:spcBef>
              <a:buNone/>
            </a:pPr>
            <a:r>
              <a:rPr lang="en" sz="1200">
                <a:solidFill>
                  <a:srgbClr val="000000"/>
                </a:solidFill>
                <a:latin typeface="Calibri"/>
                <a:ea typeface="Calibri"/>
                <a:cs typeface="Calibri"/>
                <a:sym typeface="Calibri"/>
              </a:rPr>
              <a:t>to stay on a single line.</a:t>
            </a:r>
          </a:p>
          <a:p>
            <a:pPr marR="0" rtl="0">
              <a:lnSpc>
                <a:spcPct val="145000"/>
              </a:lnSpc>
              <a:spcBef>
                <a:spcPts val="0"/>
              </a:spcBef>
              <a:buNone/>
            </a:pPr>
            <a:r>
              <a:t/>
            </a:r>
            <a:endParaRPr sz="1200">
              <a:solidFill>
                <a:srgbClr val="000000"/>
              </a:solidFill>
              <a:latin typeface="Calibri"/>
              <a:ea typeface="Calibri"/>
              <a:cs typeface="Calibri"/>
              <a:sym typeface="Calibri"/>
            </a:endParaRPr>
          </a:p>
          <a:p>
            <a:pPr marR="0" rtl="0">
              <a:lnSpc>
                <a:spcPct val="145000"/>
              </a:lnSpc>
              <a:spcBef>
                <a:spcPts val="0"/>
              </a:spcBef>
              <a:buNone/>
            </a:pPr>
            <a:r>
              <a:rPr lang="en" sz="1200">
                <a:solidFill>
                  <a:srgbClr val="000000"/>
                </a:solidFill>
                <a:latin typeface="Calibri"/>
                <a:ea typeface="Calibri"/>
                <a:cs typeface="Calibri"/>
                <a:sym typeface="Calibri"/>
              </a:rPr>
              <a:t>To be able to have such characters in a string, the following notation is used: whenever a backslash (“\”) is found inside quoted text, it indicates that the character after it has a special meaning. This is called </a:t>
            </a:r>
            <a:r>
              <a:rPr i="1" lang="en" sz="1200">
                <a:solidFill>
                  <a:srgbClr val="000000"/>
                </a:solidFill>
                <a:latin typeface="Calibri"/>
                <a:ea typeface="Calibri"/>
                <a:cs typeface="Calibri"/>
                <a:sym typeface="Calibri"/>
              </a:rPr>
              <a:t>escaping</a:t>
            </a:r>
            <a:r>
              <a:rPr lang="en" sz="1200">
                <a:solidFill>
                  <a:srgbClr val="000000"/>
                </a:solidFill>
                <a:latin typeface="Calibri"/>
                <a:ea typeface="Calibri"/>
                <a:cs typeface="Calibri"/>
                <a:sym typeface="Calibri"/>
              </a:rPr>
              <a:t> the character. A quote that is preceded by a backslash will not end the string but be part of it. When an “n” character occurs after a backslash, it is interpreted as a newline. Similarly, a “t” after a backslash means a tab character. Take the following string:</a:t>
            </a:r>
          </a:p>
          <a:p>
            <a:pPr marR="0" rtl="0">
              <a:lnSpc>
                <a:spcPct val="145000"/>
              </a:lnSpc>
              <a:spcBef>
                <a:spcPts val="0"/>
              </a:spcBef>
              <a:buNone/>
            </a:pPr>
            <a:r>
              <a:t/>
            </a:r>
            <a:endParaRPr sz="1200">
              <a:solidFill>
                <a:srgbClr val="000000"/>
              </a:solidFill>
              <a:latin typeface="Calibri"/>
              <a:ea typeface="Calibri"/>
              <a:cs typeface="Calibri"/>
              <a:sym typeface="Calibri"/>
            </a:endParaRPr>
          </a:p>
          <a:p>
            <a:pPr marR="0" rtl="0">
              <a:lnSpc>
                <a:spcPct val="135000"/>
              </a:lnSpc>
              <a:spcBef>
                <a:spcPts val="0"/>
              </a:spcBef>
              <a:buNone/>
            </a:pPr>
            <a:r>
              <a:rPr lang="en" sz="1200">
                <a:solidFill>
                  <a:srgbClr val="770000"/>
                </a:solidFill>
                <a:latin typeface="Calibri"/>
                <a:ea typeface="Calibri"/>
                <a:cs typeface="Calibri"/>
                <a:sym typeface="Calibri"/>
              </a:rPr>
              <a:t>"This is the first line\nAnd this is the second"</a:t>
            </a:r>
          </a:p>
          <a:p>
            <a:pPr marR="0" rtl="0">
              <a:lnSpc>
                <a:spcPct val="145000"/>
              </a:lnSpc>
              <a:spcBef>
                <a:spcPts val="0"/>
              </a:spcBef>
              <a:buNone/>
            </a:pPr>
            <a:r>
              <a:t/>
            </a:r>
            <a:endParaRPr sz="1200">
              <a:solidFill>
                <a:srgbClr val="000000"/>
              </a:solidFill>
              <a:latin typeface="Calibri"/>
              <a:ea typeface="Calibri"/>
              <a:cs typeface="Calibri"/>
              <a:sym typeface="Calibri"/>
            </a:endParaRPr>
          </a:p>
          <a:p>
            <a:pPr marR="0" rtl="0">
              <a:lnSpc>
                <a:spcPct val="145000"/>
              </a:lnSpc>
              <a:spcBef>
                <a:spcPts val="0"/>
              </a:spcBef>
              <a:buNone/>
            </a:pPr>
            <a:r>
              <a:rPr lang="en" sz="1200">
                <a:solidFill>
                  <a:srgbClr val="000000"/>
                </a:solidFill>
                <a:latin typeface="Calibri"/>
                <a:ea typeface="Calibri"/>
                <a:cs typeface="Calibri"/>
                <a:sym typeface="Calibri"/>
              </a:rPr>
              <a:t>The actual text contained is this:</a:t>
            </a:r>
          </a:p>
          <a:p>
            <a:pPr rtl="0">
              <a:lnSpc>
                <a:spcPct val="135000"/>
              </a:lnSpc>
              <a:spcBef>
                <a:spcPts val="0"/>
              </a:spcBef>
              <a:buNone/>
            </a:pPr>
            <a:r>
              <a:t/>
            </a:r>
            <a:endParaRPr sz="1200">
              <a:solidFill>
                <a:srgbClr val="000000"/>
              </a:solidFill>
              <a:latin typeface="Calibri"/>
              <a:ea typeface="Calibri"/>
              <a:cs typeface="Calibri"/>
              <a:sym typeface="Calibri"/>
            </a:endParaRPr>
          </a:p>
          <a:p>
            <a:pPr rtl="0">
              <a:lnSpc>
                <a:spcPct val="135000"/>
              </a:lnSpc>
              <a:spcBef>
                <a:spcPts val="0"/>
              </a:spcBef>
              <a:buNone/>
            </a:pPr>
            <a:r>
              <a:rPr lang="en" sz="1200">
                <a:solidFill>
                  <a:srgbClr val="000000"/>
                </a:solidFill>
                <a:latin typeface="Calibri"/>
                <a:ea typeface="Calibri"/>
                <a:cs typeface="Calibri"/>
                <a:sym typeface="Calibri"/>
              </a:rPr>
              <a:t>This is the first line</a:t>
            </a:r>
            <a:br>
              <a:rPr lang="en" sz="1200">
                <a:solidFill>
                  <a:srgbClr val="000000"/>
                </a:solidFill>
                <a:latin typeface="Calibri"/>
                <a:ea typeface="Calibri"/>
                <a:cs typeface="Calibri"/>
                <a:sym typeface="Calibri"/>
              </a:rPr>
            </a:br>
            <a:r>
              <a:rPr lang="en" sz="1200">
                <a:solidFill>
                  <a:srgbClr val="000000"/>
                </a:solidFill>
                <a:latin typeface="Calibri"/>
                <a:ea typeface="Calibri"/>
                <a:cs typeface="Calibri"/>
                <a:sym typeface="Calibri"/>
              </a:rPr>
              <a:t>And this is the second</a:t>
            </a:r>
          </a:p>
          <a:p>
            <a:pPr marR="0" rtl="0">
              <a:lnSpc>
                <a:spcPct val="145000"/>
              </a:lnSpc>
              <a:spcBef>
                <a:spcPts val="0"/>
              </a:spcBef>
              <a:buNone/>
            </a:pPr>
            <a:r>
              <a:t/>
            </a:r>
            <a:endParaRPr sz="1400">
              <a:solidFill>
                <a:srgbClr val="000000"/>
              </a:solidFill>
              <a:latin typeface="Calibri"/>
              <a:ea typeface="Calibri"/>
              <a:cs typeface="Calibri"/>
              <a:sym typeface="Calibri"/>
            </a:endParaRP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Concatenation</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Strings cannot be divided, multiplied, or subtracted, but the + operator </a:t>
            </a:r>
            <a:r>
              <a:rPr i="1" lang="en" sz="1400">
                <a:solidFill>
                  <a:srgbClr val="000000"/>
                </a:solidFill>
                <a:latin typeface="Calibri"/>
                <a:ea typeface="Calibri"/>
                <a:cs typeface="Calibri"/>
                <a:sym typeface="Calibri"/>
              </a:rPr>
              <a:t>can</a:t>
            </a:r>
            <a:r>
              <a:rPr lang="en" sz="1400">
                <a:solidFill>
                  <a:srgbClr val="000000"/>
                </a:solidFill>
                <a:latin typeface="Calibri"/>
                <a:ea typeface="Calibri"/>
                <a:cs typeface="Calibri"/>
                <a:sym typeface="Calibri"/>
              </a:rPr>
              <a:t> be used on them. It does not add, but it </a:t>
            </a:r>
            <a:r>
              <a:rPr i="1" lang="en" sz="1400">
                <a:solidFill>
                  <a:srgbClr val="000000"/>
                </a:solidFill>
                <a:latin typeface="Calibri"/>
                <a:ea typeface="Calibri"/>
                <a:cs typeface="Calibri"/>
                <a:sym typeface="Calibri"/>
              </a:rPr>
              <a:t>concatenates</a:t>
            </a:r>
            <a:r>
              <a:rPr lang="en" sz="1400">
                <a:solidFill>
                  <a:srgbClr val="000000"/>
                </a:solidFill>
                <a:latin typeface="Calibri"/>
                <a:ea typeface="Calibri"/>
                <a:cs typeface="Calibri"/>
                <a:sym typeface="Calibri"/>
              </a:rPr>
              <a:t>—it glues two strings together. The following line will produce the string "concatenate":</a:t>
            </a:r>
          </a:p>
          <a:p>
            <a:pPr marR="0" rtl="0">
              <a:lnSpc>
                <a:spcPct val="145000"/>
              </a:lnSpc>
              <a:spcBef>
                <a:spcPts val="0"/>
              </a:spcBef>
              <a:buNone/>
            </a:pPr>
            <a:r>
              <a:t/>
            </a:r>
            <a:endParaRPr sz="1400">
              <a:solidFill>
                <a:srgbClr val="000000"/>
              </a:solidFill>
              <a:latin typeface="Calibri"/>
              <a:ea typeface="Calibri"/>
              <a:cs typeface="Calibri"/>
              <a:sym typeface="Calibri"/>
            </a:endParaRPr>
          </a:p>
          <a:p>
            <a:pPr marR="0" rtl="0">
              <a:lnSpc>
                <a:spcPct val="135000"/>
              </a:lnSpc>
              <a:spcBef>
                <a:spcPts val="0"/>
              </a:spcBef>
              <a:buNone/>
            </a:pPr>
            <a:r>
              <a:rPr lang="en" sz="1400">
                <a:solidFill>
                  <a:srgbClr val="770000"/>
                </a:solidFill>
                <a:latin typeface="Calibri"/>
                <a:ea typeface="Calibri"/>
                <a:cs typeface="Calibri"/>
                <a:sym typeface="Calibri"/>
              </a:rPr>
              <a:t>"con"</a:t>
            </a:r>
            <a:r>
              <a:rPr lang="en" sz="1400">
                <a:solidFill>
                  <a:srgbClr val="000000"/>
                </a:solidFill>
                <a:latin typeface="Calibri"/>
                <a:ea typeface="Calibri"/>
                <a:cs typeface="Calibri"/>
                <a:sym typeface="Calibri"/>
              </a:rPr>
              <a:t> + </a:t>
            </a:r>
            <a:r>
              <a:rPr lang="en" sz="1400">
                <a:solidFill>
                  <a:srgbClr val="770000"/>
                </a:solidFill>
                <a:latin typeface="Calibri"/>
                <a:ea typeface="Calibri"/>
                <a:cs typeface="Calibri"/>
                <a:sym typeface="Calibri"/>
              </a:rPr>
              <a:t>"cat"</a:t>
            </a:r>
            <a:r>
              <a:rPr lang="en" sz="1400">
                <a:solidFill>
                  <a:srgbClr val="000000"/>
                </a:solidFill>
                <a:latin typeface="Calibri"/>
                <a:ea typeface="Calibri"/>
                <a:cs typeface="Calibri"/>
                <a:sym typeface="Calibri"/>
              </a:rPr>
              <a:t> + </a:t>
            </a:r>
            <a:r>
              <a:rPr lang="en" sz="1400">
                <a:solidFill>
                  <a:srgbClr val="770000"/>
                </a:solidFill>
                <a:latin typeface="Calibri"/>
                <a:ea typeface="Calibri"/>
                <a:cs typeface="Calibri"/>
                <a:sym typeface="Calibri"/>
              </a:rPr>
              <a:t>"e"</a:t>
            </a:r>
            <a:r>
              <a:rPr lang="en" sz="1400">
                <a:solidFill>
                  <a:srgbClr val="000000"/>
                </a:solidFill>
                <a:latin typeface="Calibri"/>
                <a:ea typeface="Calibri"/>
                <a:cs typeface="Calibri"/>
                <a:sym typeface="Calibri"/>
              </a:rPr>
              <a:t> + </a:t>
            </a:r>
            <a:r>
              <a:rPr lang="en" sz="1400">
                <a:solidFill>
                  <a:srgbClr val="770000"/>
                </a:solidFill>
                <a:latin typeface="Calibri"/>
                <a:ea typeface="Calibri"/>
                <a:cs typeface="Calibri"/>
                <a:sym typeface="Calibri"/>
              </a:rPr>
              <a:t>"nate"</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139527"/>
            <a:ext cx="8229600" cy="857400"/>
          </a:xfrm>
          <a:prstGeom prst="rect">
            <a:avLst/>
          </a:prstGeom>
        </p:spPr>
        <p:txBody>
          <a:bodyPr anchorCtr="0" anchor="b" bIns="91425" lIns="91425" rIns="91425" tIns="91425">
            <a:noAutofit/>
          </a:bodyPr>
          <a:lstStyle/>
          <a:p>
            <a:pPr>
              <a:spcBef>
                <a:spcPts val="0"/>
              </a:spcBef>
              <a:buNone/>
            </a:pPr>
            <a:r>
              <a:rPr lang="en"/>
              <a:t>Boolean Values</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marR="0" rtl="0">
              <a:lnSpc>
                <a:spcPct val="145000"/>
              </a:lnSpc>
              <a:spcBef>
                <a:spcPts val="0"/>
              </a:spcBef>
              <a:buNone/>
            </a:pPr>
            <a:r>
              <a:rPr lang="en" sz="1400">
                <a:solidFill>
                  <a:srgbClr val="000000"/>
                </a:solidFill>
                <a:latin typeface="Calibri"/>
                <a:ea typeface="Calibri"/>
                <a:cs typeface="Calibri"/>
                <a:sym typeface="Calibri"/>
              </a:rPr>
              <a:t>Often, you will need a value that simply distinguishes between two possibilities, like “yes” and </a:t>
            </a:r>
          </a:p>
          <a:p>
            <a:pPr marR="0" rtl="0">
              <a:lnSpc>
                <a:spcPct val="145000"/>
              </a:lnSpc>
              <a:spcBef>
                <a:spcPts val="0"/>
              </a:spcBef>
              <a:buNone/>
            </a:pPr>
            <a:r>
              <a:rPr lang="en" sz="1400">
                <a:solidFill>
                  <a:srgbClr val="000000"/>
                </a:solidFill>
                <a:latin typeface="Calibri"/>
                <a:ea typeface="Calibri"/>
                <a:cs typeface="Calibri"/>
                <a:sym typeface="Calibri"/>
              </a:rPr>
              <a:t>“no”, or “on” and “off”. For this, JavaScript has a </a:t>
            </a:r>
            <a:r>
              <a:rPr i="1" lang="en" sz="1400">
                <a:solidFill>
                  <a:srgbClr val="000000"/>
                </a:solidFill>
                <a:latin typeface="Calibri"/>
                <a:ea typeface="Calibri"/>
                <a:cs typeface="Calibri"/>
                <a:sym typeface="Calibri"/>
              </a:rPr>
              <a:t>Boolean</a:t>
            </a:r>
            <a:r>
              <a:rPr lang="en" sz="1400">
                <a:solidFill>
                  <a:srgbClr val="000000"/>
                </a:solidFill>
                <a:latin typeface="Calibri"/>
                <a:ea typeface="Calibri"/>
                <a:cs typeface="Calibri"/>
                <a:sym typeface="Calibri"/>
              </a:rPr>
              <a:t> type, which has just two values: </a:t>
            </a:r>
          </a:p>
          <a:p>
            <a:pPr marR="0" rtl="0">
              <a:lnSpc>
                <a:spcPct val="145000"/>
              </a:lnSpc>
              <a:spcBef>
                <a:spcPts val="0"/>
              </a:spcBef>
              <a:buNone/>
            </a:pPr>
            <a:r>
              <a:rPr lang="en" sz="1400">
                <a:solidFill>
                  <a:srgbClr val="000000"/>
                </a:solidFill>
                <a:latin typeface="Calibri"/>
                <a:ea typeface="Calibri"/>
                <a:cs typeface="Calibri"/>
                <a:sym typeface="Calibri"/>
              </a:rPr>
              <a:t>true and false (which are written simply as those words).</a:t>
            </a:r>
          </a:p>
          <a:p>
            <a:pPr rtl="0">
              <a:lnSpc>
                <a:spcPct val="145000"/>
              </a:lnSpc>
              <a:spcBef>
                <a:spcPts val="1400"/>
              </a:spcBef>
              <a:spcAft>
                <a:spcPts val="400"/>
              </a:spcAft>
              <a:buNone/>
            </a:pPr>
            <a:r>
              <a:rPr b="1" lang="en" sz="1400">
                <a:solidFill>
                  <a:srgbClr val="000000"/>
                </a:solidFill>
                <a:latin typeface="Calibri"/>
                <a:ea typeface="Calibri"/>
                <a:cs typeface="Calibri"/>
                <a:sym typeface="Calibri"/>
              </a:rPr>
              <a:t>Comparisons</a:t>
            </a:r>
          </a:p>
          <a:p>
            <a:pPr marR="0" rtl="0">
              <a:lnSpc>
                <a:spcPct val="145000"/>
              </a:lnSpc>
              <a:spcBef>
                <a:spcPts val="0"/>
              </a:spcBef>
              <a:buNone/>
            </a:pPr>
            <a:r>
              <a:rPr lang="en" sz="1400">
                <a:solidFill>
                  <a:srgbClr val="000000"/>
                </a:solidFill>
                <a:latin typeface="Calibri"/>
                <a:ea typeface="Calibri"/>
                <a:cs typeface="Calibri"/>
                <a:sym typeface="Calibri"/>
              </a:rPr>
              <a:t>Here is one way to produce Boolean values:</a:t>
            </a:r>
          </a:p>
          <a:p>
            <a:pPr marR="0" rtl="0">
              <a:lnSpc>
                <a:spcPct val="135000"/>
              </a:lnSpc>
              <a:spcBef>
                <a:spcPts val="0"/>
              </a:spcBef>
              <a:buNone/>
            </a:pPr>
            <a:r>
              <a:rPr lang="en" sz="1400">
                <a:solidFill>
                  <a:srgbClr val="000000"/>
                </a:solidFill>
                <a:latin typeface="Calibri"/>
                <a:ea typeface="Calibri"/>
                <a:cs typeface="Calibri"/>
                <a:sym typeface="Calibri"/>
              </a:rPr>
              <a:t>console.log(</a:t>
            </a:r>
            <a:r>
              <a:rPr lang="en" sz="1400">
                <a:solidFill>
                  <a:srgbClr val="004422"/>
                </a:solidFill>
                <a:latin typeface="Calibri"/>
                <a:ea typeface="Calibri"/>
                <a:cs typeface="Calibri"/>
                <a:sym typeface="Calibri"/>
              </a:rPr>
              <a:t>3</a:t>
            </a:r>
            <a:r>
              <a:rPr lang="en" sz="1400">
                <a:solidFill>
                  <a:srgbClr val="000000"/>
                </a:solidFill>
                <a:latin typeface="Calibri"/>
                <a:ea typeface="Calibri"/>
                <a:cs typeface="Calibri"/>
                <a:sym typeface="Calibri"/>
              </a:rPr>
              <a:t> &gt; </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true</a:t>
            </a:r>
            <a:br>
              <a:rPr lang="en" sz="1400">
                <a:solidFill>
                  <a:srgbClr val="000000"/>
                </a:solidFill>
                <a:latin typeface="Calibri"/>
                <a:ea typeface="Calibri"/>
                <a:cs typeface="Calibri"/>
                <a:sym typeface="Calibri"/>
              </a:rPr>
            </a:br>
            <a:r>
              <a:rPr lang="en" sz="1400">
                <a:solidFill>
                  <a:srgbClr val="000000"/>
                </a:solidFill>
                <a:latin typeface="Calibri"/>
                <a:ea typeface="Calibri"/>
                <a:cs typeface="Calibri"/>
                <a:sym typeface="Calibri"/>
              </a:rPr>
              <a:t>console.log(</a:t>
            </a:r>
            <a:r>
              <a:rPr lang="en" sz="1400">
                <a:solidFill>
                  <a:srgbClr val="004422"/>
                </a:solidFill>
                <a:latin typeface="Calibri"/>
                <a:ea typeface="Calibri"/>
                <a:cs typeface="Calibri"/>
                <a:sym typeface="Calibri"/>
              </a:rPr>
              <a:t>3</a:t>
            </a:r>
            <a:r>
              <a:rPr lang="en" sz="1400">
                <a:solidFill>
                  <a:srgbClr val="000000"/>
                </a:solidFill>
                <a:latin typeface="Calibri"/>
                <a:ea typeface="Calibri"/>
                <a:cs typeface="Calibri"/>
                <a:sym typeface="Calibri"/>
              </a:rPr>
              <a:t> &lt; </a:t>
            </a:r>
            <a:r>
              <a:rPr lang="en" sz="1400">
                <a:solidFill>
                  <a:srgbClr val="004422"/>
                </a:solidFill>
                <a:latin typeface="Calibri"/>
                <a:ea typeface="Calibri"/>
                <a:cs typeface="Calibri"/>
                <a:sym typeface="Calibri"/>
              </a:rPr>
              <a:t>2</a:t>
            </a:r>
            <a:r>
              <a:rPr lang="en" sz="1400">
                <a:solidFill>
                  <a:srgbClr val="000000"/>
                </a:solidFill>
                <a:latin typeface="Calibri"/>
                <a:ea typeface="Calibri"/>
                <a:cs typeface="Calibri"/>
                <a:sym typeface="Calibri"/>
              </a:rPr>
              <a:t>)</a:t>
            </a:r>
            <a:br>
              <a:rPr lang="en" sz="1400">
                <a:solidFill>
                  <a:srgbClr val="000000"/>
                </a:solidFill>
                <a:latin typeface="Calibri"/>
                <a:ea typeface="Calibri"/>
                <a:cs typeface="Calibri"/>
                <a:sym typeface="Calibri"/>
              </a:rPr>
            </a:br>
            <a:r>
              <a:rPr lang="en" sz="1400">
                <a:solidFill>
                  <a:srgbClr val="774400"/>
                </a:solidFill>
                <a:latin typeface="Calibri"/>
                <a:ea typeface="Calibri"/>
                <a:cs typeface="Calibri"/>
                <a:sym typeface="Calibri"/>
              </a:rPr>
              <a:t>// → false</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