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3.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0" name="Shape 10"/>
          <p:cNvSpPr txBox="1"/>
          <p:nvPr>
            <p:ph type="ctrTitle"/>
          </p:nvPr>
        </p:nvSpPr>
        <p:spPr>
          <a:xfrm>
            <a:off x="685800" y="473108"/>
            <a:ext cx="7772400" cy="2842199"/>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11" name="Shape 11"/>
          <p:cNvSpPr txBox="1"/>
          <p:nvPr>
            <p:ph idx="1" type="subTitle"/>
          </p:nvPr>
        </p:nvSpPr>
        <p:spPr>
          <a:xfrm>
            <a:off x="685800" y="3896921"/>
            <a:ext cx="7772400" cy="4608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lnSpc>
                <a:spcPct val="100000"/>
              </a:lnSpc>
              <a:spcBef>
                <a:spcPts val="0"/>
              </a:spcBef>
              <a:spcAft>
                <a:spcPts val="0"/>
              </a:spcAft>
              <a:buClr>
                <a:schemeClr val="dk1"/>
              </a:buClr>
              <a:buFont typeface="Arial"/>
              <a:buNone/>
              <a:defRPr/>
            </a:lvl3pPr>
            <a:lvl4pPr indent="0" marL="0" marR="0" rtl="0" algn="l">
              <a:lnSpc>
                <a:spcPct val="100000"/>
              </a:lnSpc>
              <a:spcBef>
                <a:spcPts val="0"/>
              </a:spcBef>
              <a:spcAft>
                <a:spcPts val="0"/>
              </a:spcAft>
              <a:buClr>
                <a:schemeClr val="dk1"/>
              </a:buClr>
              <a:buFont typeface="Arial"/>
              <a:buNone/>
              <a:defRPr/>
            </a:lvl4pPr>
            <a:lvl5pPr indent="0" marL="0" marR="0" rtl="0" algn="l">
              <a:lnSpc>
                <a:spcPct val="100000"/>
              </a:lnSpc>
              <a:spcBef>
                <a:spcPts val="0"/>
              </a:spcBef>
              <a:spcAft>
                <a:spcPts val="0"/>
              </a:spcAft>
              <a:buClr>
                <a:schemeClr val="dk1"/>
              </a:buClr>
              <a:buFont typeface="Arial"/>
              <a:buNone/>
              <a:defRPr/>
            </a:lvl5pPr>
            <a:lvl6pPr indent="0" marL="0" marR="0" rtl="0" algn="l">
              <a:lnSpc>
                <a:spcPct val="100000"/>
              </a:lnSpc>
              <a:spcBef>
                <a:spcPts val="0"/>
              </a:spcBef>
              <a:spcAft>
                <a:spcPts val="0"/>
              </a:spcAft>
              <a:buClr>
                <a:schemeClr val="dk1"/>
              </a:buClr>
              <a:buFont typeface="Arial"/>
              <a:buNone/>
              <a:defRPr/>
            </a:lvl6pPr>
            <a:lvl7pPr indent="0" marL="0" marR="0" rtl="0" algn="l">
              <a:lnSpc>
                <a:spcPct val="100000"/>
              </a:lnSpc>
              <a:spcBef>
                <a:spcPts val="0"/>
              </a:spcBef>
              <a:spcAft>
                <a:spcPts val="0"/>
              </a:spcAft>
              <a:buClr>
                <a:schemeClr val="dk1"/>
              </a:buClr>
              <a:buFont typeface="Arial"/>
              <a:buNone/>
              <a:defRPr/>
            </a:lvl7pPr>
            <a:lvl8pPr indent="0" marL="0" marR="0" rtl="0" algn="l">
              <a:lnSpc>
                <a:spcPct val="100000"/>
              </a:lnSpc>
              <a:spcBef>
                <a:spcPts val="0"/>
              </a:spcBef>
              <a:spcAft>
                <a:spcPts val="0"/>
              </a:spcAft>
              <a:buClr>
                <a:schemeClr val="dk1"/>
              </a:buClr>
              <a:buFont typeface="Arial"/>
              <a:buNone/>
              <a:defRPr/>
            </a:lvl8pPr>
            <a:lvl9pPr indent="0" marL="0" marR="0" rtl="0" algn="l">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 name="Shape 14"/>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5" name="Shape 15"/>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9" name="Shape 19"/>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0" name="Shape 20"/>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457200"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3" name="Shape 23"/>
          <p:cNvSpPr txBox="1"/>
          <p:nvPr>
            <p:ph idx="2" type="body"/>
          </p:nvPr>
        </p:nvSpPr>
        <p:spPr>
          <a:xfrm>
            <a:off x="4761353"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6" name="Shape 26"/>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7" name="Shape 27"/>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1"/>
            <a:ext cx="8399999" cy="649199"/>
          </a:xfrm>
          <a:prstGeom prst="rect">
            <a:avLst/>
          </a:prstGeom>
          <a:noFill/>
          <a:ln>
            <a:noFill/>
          </a:ln>
        </p:spPr>
        <p:txBody>
          <a:bodyPr anchorCtr="0" anchor="t" bIns="91425" lIns="91425" rIns="91425" tIns="91425"/>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x="372035" y="233279"/>
            <a:ext cx="8399999" cy="3868498"/>
          </a:xfrm>
          <a:prstGeom prst="roundRect">
            <a:avLst>
              <a:gd fmla="val 2776"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fmla="val 225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6" name="Shape 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7200" u="none" cap="none" strike="noStrike">
                <a:solidFill>
                  <a:schemeClr val="dk2"/>
                </a:solidFill>
                <a:latin typeface="Arial"/>
                <a:ea typeface="Arial"/>
                <a:cs typeface="Arial"/>
                <a:sym typeface="Arial"/>
                <a:rtl val="0"/>
              </a:rPr>
              <a:t>Error Handling	</a:t>
            </a:r>
          </a:p>
        </p:txBody>
      </p:sp>
      <p:sp>
        <p:nvSpPr>
          <p:cNvPr id="35" name="Shape 35"/>
          <p:cNvSpPr txBox="1"/>
          <p:nvPr>
            <p:ph idx="1" type="subTitle"/>
          </p:nvPr>
        </p:nvSpPr>
        <p:spPr>
          <a:xfrm>
            <a:off x="685800" y="3896921"/>
            <a:ext cx="7772400" cy="46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Class </a:t>
            </a:r>
            <a:r>
              <a:rPr lang="en" sz="3000">
                <a:solidFill>
                  <a:schemeClr val="dk1"/>
                </a:solidFill>
                <a:rtl val="0"/>
              </a:rPr>
              <a:t>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Error Handling</a:t>
            </a:r>
          </a:p>
        </p:txBody>
      </p:sp>
      <p:sp>
        <p:nvSpPr>
          <p:cNvPr id="41" name="Shape 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2211"/>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Debugging is twice as hard as writing the code in the first place. Therefore, if you write the code as cleverly as possible, you are, by definition, not smart enough to debug it.</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Brian Kernighan and P.J. Plauger, The Elements of Programming Style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“Strict Mode”</a:t>
            </a:r>
          </a:p>
        </p:txBody>
      </p:sp>
      <p:sp>
        <p:nvSpPr>
          <p:cNvPr id="47" name="Shape 4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function</a:t>
            </a:r>
            <a:r>
              <a:rPr b="0" baseline="0" i="0" lang="en" sz="1400" u="none" cap="none" strike="noStrike">
                <a:solidFill>
                  <a:srgbClr val="000000"/>
                </a:solidFill>
                <a:latin typeface="Verdana"/>
                <a:ea typeface="Verdana"/>
                <a:cs typeface="Verdana"/>
                <a:sym typeface="Verdana"/>
                <a:rtl val="0"/>
              </a:rPr>
              <a:t> canYouSpotTheProblem()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"use strict"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for</a:t>
            </a:r>
            <a:r>
              <a:rPr b="0" baseline="0" i="0" lang="en" sz="1400" u="none" cap="none" strike="noStrike">
                <a:solidFill>
                  <a:srgbClr val="000000"/>
                </a:solidFill>
                <a:latin typeface="Verdana"/>
                <a:ea typeface="Verdana"/>
                <a:cs typeface="Verdana"/>
                <a:sym typeface="Verdana"/>
                <a:rtl val="0"/>
              </a:rPr>
              <a:t> (counter = </a:t>
            </a:r>
            <a:r>
              <a:rPr b="0" baseline="0" i="0" lang="en" sz="1400" u="none" cap="none" strike="noStrike">
                <a:solidFill>
                  <a:srgbClr val="004422"/>
                </a:solidFill>
                <a:latin typeface="Verdana"/>
                <a:ea typeface="Verdana"/>
                <a:cs typeface="Verdana"/>
                <a:sym typeface="Verdana"/>
                <a:rtl val="0"/>
              </a:rPr>
              <a:t>0</a:t>
            </a:r>
            <a:r>
              <a:rPr b="0" baseline="0" i="0" lang="en" sz="1400" u="none" cap="none" strike="noStrike">
                <a:solidFill>
                  <a:srgbClr val="000000"/>
                </a:solidFill>
                <a:latin typeface="Verdana"/>
                <a:ea typeface="Verdana"/>
                <a:cs typeface="Verdana"/>
                <a:sym typeface="Verdana"/>
                <a:rtl val="0"/>
              </a:rPr>
              <a:t>; counter &lt; </a:t>
            </a:r>
            <a:r>
              <a:rPr b="0" baseline="0" i="0" lang="en" sz="1400" u="none" cap="none" strike="noStrike">
                <a:solidFill>
                  <a:srgbClr val="004422"/>
                </a:solidFill>
                <a:latin typeface="Verdana"/>
                <a:ea typeface="Verdana"/>
                <a:cs typeface="Verdana"/>
                <a:sym typeface="Verdana"/>
                <a:rtl val="0"/>
              </a:rPr>
              <a:t>10</a:t>
            </a:r>
            <a:r>
              <a:rPr b="0" baseline="0" i="0" lang="en" sz="1400" u="none" cap="none" strike="noStrike">
                <a:solidFill>
                  <a:srgbClr val="000000"/>
                </a:solidFill>
                <a:latin typeface="Verdana"/>
                <a:ea typeface="Verdana"/>
                <a:cs typeface="Verdana"/>
                <a:sym typeface="Verdana"/>
                <a:rtl val="0"/>
              </a:rPr>
              <a:t>; counter++)</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console.log(</a:t>
            </a:r>
            <a:r>
              <a:rPr b="0" baseline="0" i="0" lang="en" sz="1400" u="none" cap="none" strike="noStrike">
                <a:solidFill>
                  <a:srgbClr val="770000"/>
                </a:solidFill>
                <a:latin typeface="Verdana"/>
                <a:ea typeface="Verdana"/>
                <a:cs typeface="Verdana"/>
                <a:sym typeface="Verdana"/>
                <a:rtl val="0"/>
              </a:rPr>
              <a:t>"Happy happy"</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canYouSpotTheProblem();</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774400"/>
                </a:solidFill>
                <a:latin typeface="Verdana"/>
                <a:ea typeface="Verdana"/>
                <a:cs typeface="Verdana"/>
                <a:sym typeface="Verdana"/>
                <a:rtl val="0"/>
              </a:rPr>
              <a:t>// → ReferenceError: counter is not defined</a:t>
            </a:r>
          </a:p>
          <a:p>
            <a:pPr indent="0" lvl="0" marL="0" marR="0" rtl="0" algn="l">
              <a:lnSpc>
                <a:spcPct val="115000"/>
              </a:lnSpc>
              <a:spcBef>
                <a:spcPts val="0"/>
              </a:spcBef>
              <a:spcAft>
                <a:spcPts val="0"/>
              </a:spcAft>
              <a:buClr>
                <a:schemeClr val="dk1"/>
              </a:buClr>
              <a:buFont typeface="Arial"/>
              <a:buNone/>
            </a:pPr>
            <a:r>
              <a:t/>
            </a:r>
            <a:endParaRPr b="0" baseline="0" i="0" sz="1400" u="none" cap="none" strike="noStrike">
              <a:solidFill>
                <a:srgbClr val="774400"/>
              </a:solidFill>
              <a:latin typeface="Verdana"/>
              <a:ea typeface="Verdana"/>
              <a:cs typeface="Verdana"/>
              <a:sym typeface="Verdana"/>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Raise an Exception</a:t>
            </a:r>
          </a:p>
        </p:txBody>
      </p:sp>
      <p:sp>
        <p:nvSpPr>
          <p:cNvPr id="53" name="Shape 5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function</a:t>
            </a:r>
            <a:r>
              <a:rPr b="0" baseline="0" i="0" lang="en" sz="1400" u="none" cap="none" strike="noStrike">
                <a:solidFill>
                  <a:srgbClr val="000000"/>
                </a:solidFill>
                <a:latin typeface="Verdana"/>
                <a:ea typeface="Verdana"/>
                <a:cs typeface="Verdana"/>
                <a:sym typeface="Verdana"/>
                <a:rtl val="0"/>
              </a:rPr>
              <a:t> promptDirection(</a:t>
            </a:r>
            <a:r>
              <a:rPr b="0" baseline="0" i="0" lang="en" sz="1400" u="none" cap="none" strike="noStrike">
                <a:solidFill>
                  <a:srgbClr val="000099"/>
                </a:solidFill>
                <a:latin typeface="Verdana"/>
                <a:ea typeface="Verdana"/>
                <a:cs typeface="Verdana"/>
                <a:sym typeface="Verdana"/>
                <a:rtl val="0"/>
              </a:rPr>
              <a:t>question</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var</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000099"/>
                </a:solidFill>
                <a:latin typeface="Verdana"/>
                <a:ea typeface="Verdana"/>
                <a:cs typeface="Verdana"/>
                <a:sym typeface="Verdana"/>
                <a:rtl val="0"/>
              </a:rPr>
              <a:t>result</a:t>
            </a:r>
            <a:r>
              <a:rPr b="0" baseline="0" i="0" lang="en" sz="1400" u="none" cap="none" strike="noStrike">
                <a:solidFill>
                  <a:srgbClr val="000000"/>
                </a:solidFill>
                <a:latin typeface="Verdana"/>
                <a:ea typeface="Verdana"/>
                <a:cs typeface="Verdana"/>
                <a:sym typeface="Verdana"/>
                <a:rtl val="0"/>
              </a:rPr>
              <a:t> = prompt(</a:t>
            </a:r>
            <a:r>
              <a:rPr b="0" baseline="0" i="0" lang="en" sz="1400" u="none" cap="none" strike="noStrike">
                <a:solidFill>
                  <a:srgbClr val="002277"/>
                </a:solidFill>
                <a:latin typeface="Verdana"/>
                <a:ea typeface="Verdana"/>
                <a:cs typeface="Verdana"/>
                <a:sym typeface="Verdana"/>
                <a:rtl val="0"/>
              </a:rPr>
              <a:t>question</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if</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002277"/>
                </a:solidFill>
                <a:latin typeface="Verdana"/>
                <a:ea typeface="Verdana"/>
                <a:cs typeface="Verdana"/>
                <a:sym typeface="Verdana"/>
                <a:rtl val="0"/>
              </a:rPr>
              <a:t>result</a:t>
            </a:r>
            <a:r>
              <a:rPr b="0" baseline="0" i="0" lang="en" sz="1400" u="none" cap="none" strike="noStrike">
                <a:solidFill>
                  <a:srgbClr val="000000"/>
                </a:solidFill>
                <a:latin typeface="Verdana"/>
                <a:ea typeface="Verdana"/>
                <a:cs typeface="Verdana"/>
                <a:sym typeface="Verdana"/>
                <a:rtl val="0"/>
              </a:rPr>
              <a:t>.toLowerCase() == </a:t>
            </a:r>
            <a:r>
              <a:rPr b="0" baseline="0" i="0" lang="en" sz="1400" u="none" cap="none" strike="noStrike">
                <a:solidFill>
                  <a:srgbClr val="770000"/>
                </a:solidFill>
                <a:latin typeface="Verdana"/>
                <a:ea typeface="Verdana"/>
                <a:cs typeface="Verdana"/>
                <a:sym typeface="Verdana"/>
                <a:rtl val="0"/>
              </a:rPr>
              <a:t>"left"</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return</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"L"</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if</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002277"/>
                </a:solidFill>
                <a:latin typeface="Verdana"/>
                <a:ea typeface="Verdana"/>
                <a:cs typeface="Verdana"/>
                <a:sym typeface="Verdana"/>
                <a:rtl val="0"/>
              </a:rPr>
              <a:t>result</a:t>
            </a:r>
            <a:r>
              <a:rPr b="0" baseline="0" i="0" lang="en" sz="1400" u="none" cap="none" strike="noStrike">
                <a:solidFill>
                  <a:srgbClr val="000000"/>
                </a:solidFill>
                <a:latin typeface="Verdana"/>
                <a:ea typeface="Verdana"/>
                <a:cs typeface="Verdana"/>
                <a:sym typeface="Verdana"/>
                <a:rtl val="0"/>
              </a:rPr>
              <a:t>.toLowerCase() == </a:t>
            </a:r>
            <a:r>
              <a:rPr b="0" baseline="0" i="0" lang="en" sz="1400" u="none" cap="none" strike="noStrike">
                <a:solidFill>
                  <a:srgbClr val="770000"/>
                </a:solidFill>
                <a:latin typeface="Verdana"/>
                <a:ea typeface="Verdana"/>
                <a:cs typeface="Verdana"/>
                <a:sym typeface="Verdana"/>
                <a:rtl val="0"/>
              </a:rPr>
              <a:t>"right"</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return</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"R"</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throw</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new</a:t>
            </a:r>
            <a:r>
              <a:rPr b="0" baseline="0" i="0" lang="en" sz="1400" u="none" cap="none" strike="noStrike">
                <a:solidFill>
                  <a:srgbClr val="000000"/>
                </a:solidFill>
                <a:latin typeface="Verdana"/>
                <a:ea typeface="Verdana"/>
                <a:cs typeface="Verdana"/>
                <a:sym typeface="Verdana"/>
                <a:rtl val="0"/>
              </a:rPr>
              <a:t> Error(</a:t>
            </a:r>
            <a:r>
              <a:rPr b="0" baseline="0" i="0" lang="en" sz="1400" u="none" cap="none" strike="noStrike">
                <a:solidFill>
                  <a:srgbClr val="770000"/>
                </a:solidFill>
                <a:latin typeface="Verdana"/>
                <a:ea typeface="Verdana"/>
                <a:cs typeface="Verdana"/>
                <a:sym typeface="Verdana"/>
                <a:rtl val="0"/>
              </a:rPr>
              <a:t>"Invalid direction: "</a:t>
            </a:r>
            <a:r>
              <a:rPr b="0" baseline="0" i="0" lang="en" sz="1400" u="none" cap="none" strike="noStrike">
                <a:solidFill>
                  <a:srgbClr val="000000"/>
                </a:solidFill>
                <a:latin typeface="Verdana"/>
                <a:ea typeface="Verdana"/>
                <a:cs typeface="Verdana"/>
                <a:sym typeface="Verdana"/>
                <a:rtl val="0"/>
              </a:rPr>
              <a:t> + </a:t>
            </a:r>
            <a:r>
              <a:rPr b="0" baseline="0" i="0" lang="en" sz="1400" u="none" cap="none" strike="noStrike">
                <a:solidFill>
                  <a:srgbClr val="002277"/>
                </a:solidFill>
                <a:latin typeface="Verdana"/>
                <a:ea typeface="Verdana"/>
                <a:cs typeface="Verdana"/>
                <a:sym typeface="Verdana"/>
                <a:rtl val="0"/>
              </a:rPr>
              <a:t>result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a:t>
            </a:r>
          </a:p>
          <a:p>
            <a:pPr indent="0" lvl="0" marL="0" marR="0" rtl="0" algn="l">
              <a:lnSpc>
                <a:spcPct val="135000"/>
              </a:lnSpc>
              <a:spcBef>
                <a:spcPts val="0"/>
              </a:spcBef>
              <a:spcAft>
                <a:spcPts val="0"/>
              </a:spcAft>
              <a:buClr>
                <a:schemeClr val="dk1"/>
              </a:buClr>
              <a:buFont typeface="Arial"/>
              <a:buNone/>
            </a:pPr>
            <a:r>
              <a:t/>
            </a:r>
            <a:endParaRPr b="0" baseline="0" i="0" sz="1400" u="none" cap="none" strike="noStrike">
              <a:solidFill>
                <a:srgbClr val="550066"/>
              </a:solidFill>
              <a:latin typeface="Verdana"/>
              <a:ea typeface="Verdana"/>
              <a:cs typeface="Verdana"/>
              <a:sym typeface="Verdana"/>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try { catch }</a:t>
            </a:r>
          </a:p>
        </p:txBody>
      </p:sp>
      <p:sp>
        <p:nvSpPr>
          <p:cNvPr id="59" name="Shape 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try{</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   console.log(concatNames('', "Hertzog"));</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 catch (error) {</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    console.log("ERROR: " + error);</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try, catch, finally</a:t>
            </a:r>
          </a:p>
        </p:txBody>
      </p:sp>
      <p:sp>
        <p:nvSpPr>
          <p:cNvPr id="65" name="Shape 6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There is one more feature that try statements have. They may be followed by afinally block either instead of or in addition to a catch block. A finally block means “No matter </a:t>
            </a:r>
            <a:r>
              <a:rPr b="0" baseline="0" i="1" lang="en" sz="1800" u="none" cap="none" strike="noStrike">
                <a:solidFill>
                  <a:srgbClr val="000000"/>
                </a:solidFill>
                <a:latin typeface="Calibri"/>
                <a:ea typeface="Calibri"/>
                <a:cs typeface="Calibri"/>
                <a:sym typeface="Calibri"/>
                <a:rtl val="0"/>
              </a:rPr>
              <a:t>what</a:t>
            </a:r>
            <a:r>
              <a:rPr b="0" baseline="0" i="0" lang="en" sz="1800" u="none" cap="none" strike="noStrike">
                <a:solidFill>
                  <a:srgbClr val="000000"/>
                </a:solidFill>
                <a:latin typeface="Calibri"/>
                <a:ea typeface="Calibri"/>
                <a:cs typeface="Calibri"/>
                <a:sym typeface="Calibri"/>
                <a:rtl val="0"/>
              </a:rPr>
              <a:t> happens, run this code after trying to run the code in the try block”.</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function</a:t>
            </a:r>
            <a:r>
              <a:rPr b="0" baseline="0" i="0" lang="en" sz="1400" u="none" cap="none" strike="noStrike">
                <a:solidFill>
                  <a:srgbClr val="000000"/>
                </a:solidFill>
                <a:latin typeface="Verdana"/>
                <a:ea typeface="Verdana"/>
                <a:cs typeface="Verdana"/>
                <a:sym typeface="Verdana"/>
                <a:rtl val="0"/>
              </a:rPr>
              <a:t> withContext(</a:t>
            </a:r>
            <a:r>
              <a:rPr b="0" baseline="0" i="0" lang="en" sz="1400" u="none" cap="none" strike="noStrike">
                <a:solidFill>
                  <a:srgbClr val="000099"/>
                </a:solidFill>
                <a:latin typeface="Verdana"/>
                <a:ea typeface="Verdana"/>
                <a:cs typeface="Verdana"/>
                <a:sym typeface="Verdana"/>
                <a:rtl val="0"/>
              </a:rPr>
              <a:t>newContext</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000099"/>
                </a:solidFill>
                <a:latin typeface="Verdana"/>
                <a:ea typeface="Verdana"/>
                <a:cs typeface="Verdana"/>
                <a:sym typeface="Verdana"/>
                <a:rtl val="0"/>
              </a:rPr>
              <a:t>body</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var</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000099"/>
                </a:solidFill>
                <a:latin typeface="Verdana"/>
                <a:ea typeface="Verdana"/>
                <a:cs typeface="Verdana"/>
                <a:sym typeface="Verdana"/>
                <a:rtl val="0"/>
              </a:rPr>
              <a:t>oldContext</a:t>
            </a:r>
            <a:r>
              <a:rPr b="0" baseline="0" i="0" lang="en" sz="1400" u="none" cap="none" strike="noStrike">
                <a:solidFill>
                  <a:srgbClr val="000000"/>
                </a:solidFill>
                <a:latin typeface="Verdana"/>
                <a:ea typeface="Verdana"/>
                <a:cs typeface="Verdana"/>
                <a:sym typeface="Verdana"/>
                <a:rtl val="0"/>
              </a:rPr>
              <a:t> = context;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context = </a:t>
            </a:r>
            <a:r>
              <a:rPr b="0" baseline="0" i="0" lang="en" sz="1400" u="none" cap="none" strike="noStrike">
                <a:solidFill>
                  <a:srgbClr val="002277"/>
                </a:solidFill>
                <a:latin typeface="Verdana"/>
                <a:ea typeface="Verdana"/>
                <a:cs typeface="Verdana"/>
                <a:sym typeface="Verdana"/>
                <a:rtl val="0"/>
              </a:rPr>
              <a:t>newContext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try</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return</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002277"/>
                </a:solidFill>
                <a:latin typeface="Verdana"/>
                <a:ea typeface="Verdana"/>
                <a:cs typeface="Verdana"/>
                <a:sym typeface="Verdana"/>
                <a:rtl val="0"/>
              </a:rPr>
              <a:t>body</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 </a:t>
            </a:r>
            <a:r>
              <a:rPr b="0" baseline="0" i="0" lang="en" sz="1400" u="none" cap="none" strike="noStrike">
                <a:solidFill>
                  <a:srgbClr val="550066"/>
                </a:solidFill>
                <a:latin typeface="Verdana"/>
                <a:ea typeface="Verdana"/>
                <a:cs typeface="Verdana"/>
                <a:sym typeface="Verdana"/>
                <a:rtl val="0"/>
              </a:rPr>
              <a:t>finally</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context = </a:t>
            </a:r>
            <a:r>
              <a:rPr b="0" baseline="0" i="0" lang="en" sz="1400" u="none" cap="none" strike="noStrike">
                <a:solidFill>
                  <a:srgbClr val="002277"/>
                </a:solidFill>
                <a:latin typeface="Verdana"/>
                <a:ea typeface="Verdana"/>
                <a:cs typeface="Verdana"/>
                <a:sym typeface="Verdana"/>
                <a:rtl val="0"/>
              </a:rPr>
              <a:t>oldContext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Assertions</a:t>
            </a:r>
          </a:p>
        </p:txBody>
      </p:sp>
      <p:sp>
        <p:nvSpPr>
          <p:cNvPr id="71" name="Shape 7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Georgia"/>
              <a:buNone/>
            </a:pPr>
            <a:r>
              <a:rPr b="0" baseline="0" i="1" lang="en" sz="1500" u="none" cap="none" strike="noStrike">
                <a:solidFill>
                  <a:srgbClr val="000000"/>
                </a:solidFill>
                <a:latin typeface="Georgia"/>
                <a:ea typeface="Georgia"/>
                <a:cs typeface="Georgia"/>
                <a:sym typeface="Georgia"/>
                <a:rtl val="0"/>
              </a:rPr>
              <a:t>Assertions</a:t>
            </a:r>
            <a:r>
              <a:rPr b="0" baseline="0" i="0" lang="en" sz="1500" u="none" cap="none" strike="noStrike">
                <a:solidFill>
                  <a:srgbClr val="000000"/>
                </a:solidFill>
                <a:latin typeface="Georgia"/>
                <a:ea typeface="Georgia"/>
                <a:cs typeface="Georgia"/>
                <a:sym typeface="Georgia"/>
                <a:rtl val="0"/>
              </a:rPr>
              <a:t> are a tool to do basic sanity checking for programmer errors. Consider this helper function, </a:t>
            </a:r>
            <a:r>
              <a:rPr b="0" baseline="0" i="0" lang="en" sz="1400" u="none" cap="none" strike="noStrike">
                <a:solidFill>
                  <a:srgbClr val="000000"/>
                </a:solidFill>
                <a:latin typeface="Verdana"/>
                <a:ea typeface="Verdana"/>
                <a:cs typeface="Verdana"/>
                <a:sym typeface="Verdana"/>
                <a:rtl val="0"/>
              </a:rPr>
              <a:t>assert</a:t>
            </a:r>
            <a:r>
              <a:rPr b="0" baseline="0" i="0" lang="en" sz="1500" u="none" cap="none" strike="noStrike">
                <a:solidFill>
                  <a:srgbClr val="000000"/>
                </a:solidFill>
                <a:latin typeface="Georgia"/>
                <a:ea typeface="Georgia"/>
                <a:cs typeface="Georgia"/>
                <a:sym typeface="Georgia"/>
                <a:rtl val="0"/>
              </a:rPr>
              <a:t>:</a:t>
            </a:r>
          </a:p>
          <a:p>
            <a:pPr indent="0" lvl="0" marL="0" marR="0" rtl="0" algn="l">
              <a:lnSpc>
                <a:spcPct val="135000"/>
              </a:lnSpc>
              <a:spcBef>
                <a:spcPts val="0"/>
              </a:spcBef>
              <a:spcAft>
                <a:spcPts val="0"/>
              </a:spcAft>
              <a:buClr>
                <a:schemeClr val="dk1"/>
              </a:buClr>
              <a:buSzPct val="25000"/>
              <a:buFont typeface="Calibri"/>
              <a:buNone/>
            </a:pPr>
            <a:r>
              <a:rPr b="0" baseline="0" i="0" lang="en" sz="1200" u="none" cap="none" strike="noStrike">
                <a:solidFill>
                  <a:srgbClr val="550066"/>
                </a:solidFill>
                <a:latin typeface="Calibri"/>
                <a:ea typeface="Calibri"/>
                <a:cs typeface="Calibri"/>
                <a:sym typeface="Calibri"/>
                <a:rtl val="0"/>
              </a:rPr>
              <a:t>function</a:t>
            </a:r>
            <a:r>
              <a:rPr b="0" baseline="0" i="0" lang="en" sz="1200" u="none" cap="none" strike="noStrike">
                <a:solidFill>
                  <a:srgbClr val="000000"/>
                </a:solidFill>
                <a:latin typeface="Calibri"/>
                <a:ea typeface="Calibri"/>
                <a:cs typeface="Calibri"/>
                <a:sym typeface="Calibri"/>
                <a:rtl val="0"/>
              </a:rPr>
              <a:t> AssertionFailed(</a:t>
            </a:r>
            <a:r>
              <a:rPr b="0" baseline="0" i="0" lang="en" sz="1200" u="none" cap="none" strike="noStrike">
                <a:solidFill>
                  <a:srgbClr val="000099"/>
                </a:solidFill>
                <a:latin typeface="Calibri"/>
                <a:ea typeface="Calibri"/>
                <a:cs typeface="Calibri"/>
                <a:sym typeface="Calibri"/>
                <a:rtl val="0"/>
              </a:rPr>
              <a:t>message</a:t>
            </a:r>
            <a:r>
              <a:rPr b="0" baseline="0" i="0" lang="en" sz="1200" u="none" cap="none" strike="noStrike">
                <a:solidFill>
                  <a:srgbClr val="000000"/>
                </a:solidFill>
                <a:latin typeface="Calibri"/>
                <a:ea typeface="Calibri"/>
                <a:cs typeface="Calibri"/>
                <a:sym typeface="Calibri"/>
                <a:rtl val="0"/>
              </a:rPr>
              <a:t>) {</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550066"/>
                </a:solidFill>
                <a:latin typeface="Calibri"/>
                <a:ea typeface="Calibri"/>
                <a:cs typeface="Calibri"/>
                <a:sym typeface="Calibri"/>
                <a:rtl val="0"/>
              </a:rPr>
              <a:t>this</a:t>
            </a:r>
            <a:r>
              <a:rPr b="0" baseline="0" i="0" lang="en" sz="1200" u="none" cap="none" strike="noStrike">
                <a:solidFill>
                  <a:srgbClr val="000000"/>
                </a:solidFill>
                <a:latin typeface="Calibri"/>
                <a:ea typeface="Calibri"/>
                <a:cs typeface="Calibri"/>
                <a:sym typeface="Calibri"/>
                <a:rtl val="0"/>
              </a:rPr>
              <a:t>.message = </a:t>
            </a:r>
            <a:r>
              <a:rPr b="0" baseline="0" i="0" lang="en" sz="1200" u="none" cap="none" strike="noStrike">
                <a:solidFill>
                  <a:srgbClr val="002277"/>
                </a:solidFill>
                <a:latin typeface="Calibri"/>
                <a:ea typeface="Calibri"/>
                <a:cs typeface="Calibri"/>
                <a:sym typeface="Calibri"/>
                <a:rtl val="0"/>
              </a:rPr>
              <a:t>message</a:t>
            </a: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AssertionFailed.prototype = Object.create(Error.prototype);</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550066"/>
                </a:solidFill>
                <a:latin typeface="Calibri"/>
                <a:ea typeface="Calibri"/>
                <a:cs typeface="Calibri"/>
                <a:sym typeface="Calibri"/>
                <a:rtl val="0"/>
              </a:rPr>
              <a:t>function</a:t>
            </a:r>
            <a:r>
              <a:rPr b="0" baseline="0" i="0" lang="en" sz="1200" u="none" cap="none" strike="noStrike">
                <a:solidFill>
                  <a:srgbClr val="000000"/>
                </a:solidFill>
                <a:latin typeface="Calibri"/>
                <a:ea typeface="Calibri"/>
                <a:cs typeface="Calibri"/>
                <a:sym typeface="Calibri"/>
                <a:rtl val="0"/>
              </a:rPr>
              <a:t> assert(</a:t>
            </a:r>
            <a:r>
              <a:rPr b="0" baseline="0" i="0" lang="en" sz="1200" u="none" cap="none" strike="noStrike">
                <a:solidFill>
                  <a:srgbClr val="000099"/>
                </a:solidFill>
                <a:latin typeface="Calibri"/>
                <a:ea typeface="Calibri"/>
                <a:cs typeface="Calibri"/>
                <a:sym typeface="Calibri"/>
                <a:rtl val="0"/>
              </a:rPr>
              <a:t>test</a:t>
            </a: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000099"/>
                </a:solidFill>
                <a:latin typeface="Calibri"/>
                <a:ea typeface="Calibri"/>
                <a:cs typeface="Calibri"/>
                <a:sym typeface="Calibri"/>
                <a:rtl val="0"/>
              </a:rPr>
              <a:t>message</a:t>
            </a:r>
            <a:r>
              <a:rPr b="0" baseline="0" i="0" lang="en" sz="1200" u="none" cap="none" strike="noStrike">
                <a:solidFill>
                  <a:srgbClr val="000000"/>
                </a:solidFill>
                <a:latin typeface="Calibri"/>
                <a:ea typeface="Calibri"/>
                <a:cs typeface="Calibri"/>
                <a:sym typeface="Calibri"/>
                <a:rtl val="0"/>
              </a:rPr>
              <a:t>) {</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550066"/>
                </a:solidFill>
                <a:latin typeface="Calibri"/>
                <a:ea typeface="Calibri"/>
                <a:cs typeface="Calibri"/>
                <a:sym typeface="Calibri"/>
                <a:rtl val="0"/>
              </a:rPr>
              <a:t>if</a:t>
            </a: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002277"/>
                </a:solidFill>
                <a:latin typeface="Calibri"/>
                <a:ea typeface="Calibri"/>
                <a:cs typeface="Calibri"/>
                <a:sym typeface="Calibri"/>
                <a:rtl val="0"/>
              </a:rPr>
              <a:t>test</a:t>
            </a: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550066"/>
                </a:solidFill>
                <a:latin typeface="Calibri"/>
                <a:ea typeface="Calibri"/>
                <a:cs typeface="Calibri"/>
                <a:sym typeface="Calibri"/>
                <a:rtl val="0"/>
              </a:rPr>
              <a:t>throw</a:t>
            </a: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550066"/>
                </a:solidFill>
                <a:latin typeface="Calibri"/>
                <a:ea typeface="Calibri"/>
                <a:cs typeface="Calibri"/>
                <a:sym typeface="Calibri"/>
                <a:rtl val="0"/>
              </a:rPr>
              <a:t>new</a:t>
            </a:r>
            <a:r>
              <a:rPr b="0" baseline="0" i="0" lang="en" sz="1200" u="none" cap="none" strike="noStrike">
                <a:solidFill>
                  <a:srgbClr val="000000"/>
                </a:solidFill>
                <a:latin typeface="Calibri"/>
                <a:ea typeface="Calibri"/>
                <a:cs typeface="Calibri"/>
                <a:sym typeface="Calibri"/>
                <a:rtl val="0"/>
              </a:rPr>
              <a:t> AssertionFailed(</a:t>
            </a:r>
            <a:r>
              <a:rPr b="0" baseline="0" i="0" lang="en" sz="1200" u="none" cap="none" strike="noStrike">
                <a:solidFill>
                  <a:srgbClr val="002277"/>
                </a:solidFill>
                <a:latin typeface="Calibri"/>
                <a:ea typeface="Calibri"/>
                <a:cs typeface="Calibri"/>
                <a:sym typeface="Calibri"/>
                <a:rtl val="0"/>
              </a:rPr>
              <a:t>message</a:t>
            </a: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550066"/>
                </a:solidFill>
                <a:latin typeface="Calibri"/>
                <a:ea typeface="Calibri"/>
                <a:cs typeface="Calibri"/>
                <a:sym typeface="Calibri"/>
                <a:rtl val="0"/>
              </a:rPr>
              <a:t>function</a:t>
            </a:r>
            <a:r>
              <a:rPr b="0" baseline="0" i="0" lang="en" sz="1200" u="none" cap="none" strike="noStrike">
                <a:solidFill>
                  <a:srgbClr val="000000"/>
                </a:solidFill>
                <a:latin typeface="Calibri"/>
                <a:ea typeface="Calibri"/>
                <a:cs typeface="Calibri"/>
                <a:sym typeface="Calibri"/>
                <a:rtl val="0"/>
              </a:rPr>
              <a:t> lastElement(</a:t>
            </a:r>
            <a:r>
              <a:rPr b="0" baseline="0" i="0" lang="en" sz="1200" u="none" cap="none" strike="noStrike">
                <a:solidFill>
                  <a:srgbClr val="000099"/>
                </a:solidFill>
                <a:latin typeface="Calibri"/>
                <a:ea typeface="Calibri"/>
                <a:cs typeface="Calibri"/>
                <a:sym typeface="Calibri"/>
                <a:rtl val="0"/>
              </a:rPr>
              <a:t>array</a:t>
            </a:r>
            <a:r>
              <a:rPr b="0" baseline="0" i="0" lang="en" sz="1200" u="none" cap="none" strike="noStrike">
                <a:solidFill>
                  <a:srgbClr val="000000"/>
                </a:solidFill>
                <a:latin typeface="Calibri"/>
                <a:ea typeface="Calibri"/>
                <a:cs typeface="Calibri"/>
                <a:sym typeface="Calibri"/>
                <a:rtl val="0"/>
              </a:rPr>
              <a:t>) {</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  assert(</a:t>
            </a:r>
            <a:r>
              <a:rPr b="0" baseline="0" i="0" lang="en" sz="1200" u="none" cap="none" strike="noStrike">
                <a:solidFill>
                  <a:srgbClr val="002277"/>
                </a:solidFill>
                <a:latin typeface="Calibri"/>
                <a:ea typeface="Calibri"/>
                <a:cs typeface="Calibri"/>
                <a:sym typeface="Calibri"/>
                <a:rtl val="0"/>
              </a:rPr>
              <a:t>array</a:t>
            </a:r>
            <a:r>
              <a:rPr b="0" baseline="0" i="0" lang="en" sz="1200" u="none" cap="none" strike="noStrike">
                <a:solidFill>
                  <a:srgbClr val="000000"/>
                </a:solidFill>
                <a:latin typeface="Calibri"/>
                <a:ea typeface="Calibri"/>
                <a:cs typeface="Calibri"/>
                <a:sym typeface="Calibri"/>
                <a:rtl val="0"/>
              </a:rPr>
              <a:t>.length &gt; </a:t>
            </a:r>
            <a:r>
              <a:rPr b="0" baseline="0" i="0" lang="en" sz="1200" u="none" cap="none" strike="noStrike">
                <a:solidFill>
                  <a:srgbClr val="004422"/>
                </a:solidFill>
                <a:latin typeface="Calibri"/>
                <a:ea typeface="Calibri"/>
                <a:cs typeface="Calibri"/>
                <a:sym typeface="Calibri"/>
                <a:rtl val="0"/>
              </a:rPr>
              <a:t>0</a:t>
            </a: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770000"/>
                </a:solidFill>
                <a:latin typeface="Calibri"/>
                <a:ea typeface="Calibri"/>
                <a:cs typeface="Calibri"/>
                <a:sym typeface="Calibri"/>
                <a:rtl val="0"/>
              </a:rPr>
              <a:t>"empty array in lastElement"</a:t>
            </a: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550066"/>
                </a:solidFill>
                <a:latin typeface="Calibri"/>
                <a:ea typeface="Calibri"/>
                <a:cs typeface="Calibri"/>
                <a:sym typeface="Calibri"/>
                <a:rtl val="0"/>
              </a:rPr>
              <a:t>return</a:t>
            </a:r>
            <a:r>
              <a:rPr b="0" baseline="0" i="0" lang="en" sz="1200" u="none" cap="none" strike="noStrike">
                <a:solidFill>
                  <a:srgbClr val="000000"/>
                </a:solidFill>
                <a:latin typeface="Calibri"/>
                <a:ea typeface="Calibri"/>
                <a:cs typeface="Calibri"/>
                <a:sym typeface="Calibri"/>
                <a:rtl val="0"/>
              </a:rPr>
              <a:t> </a:t>
            </a:r>
            <a:r>
              <a:rPr b="0" baseline="0" i="0" lang="en" sz="1200" u="none" cap="none" strike="noStrike">
                <a:solidFill>
                  <a:srgbClr val="002277"/>
                </a:solidFill>
                <a:latin typeface="Calibri"/>
                <a:ea typeface="Calibri"/>
                <a:cs typeface="Calibri"/>
                <a:sym typeface="Calibri"/>
                <a:rtl val="0"/>
              </a:rPr>
              <a:t>array</a:t>
            </a:r>
            <a:r>
              <a:rPr b="0" baseline="0" i="0" lang="en" sz="1200" u="none" cap="none" strike="noStrike">
                <a:solidFill>
                  <a:srgbClr val="000000"/>
                </a:solidFill>
                <a:latin typeface="Calibri"/>
                <a:ea typeface="Calibri"/>
                <a:cs typeface="Calibri"/>
                <a:sym typeface="Calibri"/>
                <a:rtl val="0"/>
              </a:rPr>
              <a:t>[</a:t>
            </a:r>
            <a:r>
              <a:rPr b="0" baseline="0" i="0" lang="en" sz="1200" u="none" cap="none" strike="noStrike">
                <a:solidFill>
                  <a:srgbClr val="002277"/>
                </a:solidFill>
                <a:latin typeface="Calibri"/>
                <a:ea typeface="Calibri"/>
                <a:cs typeface="Calibri"/>
                <a:sym typeface="Calibri"/>
                <a:rtl val="0"/>
              </a:rPr>
              <a:t>array</a:t>
            </a:r>
            <a:r>
              <a:rPr b="0" baseline="0" i="0" lang="en" sz="1200" u="none" cap="none" strike="noStrike">
                <a:solidFill>
                  <a:srgbClr val="000000"/>
                </a:solidFill>
                <a:latin typeface="Calibri"/>
                <a:ea typeface="Calibri"/>
                <a:cs typeface="Calibri"/>
                <a:sym typeface="Calibri"/>
                <a:rtl val="0"/>
              </a:rPr>
              <a:t>.length - </a:t>
            </a:r>
            <a:r>
              <a:rPr b="0" baseline="0" i="0" lang="en" sz="1200" u="none" cap="none" strike="noStrike">
                <a:solidFill>
                  <a:srgbClr val="004422"/>
                </a:solidFill>
                <a:latin typeface="Calibri"/>
                <a:ea typeface="Calibri"/>
                <a:cs typeface="Calibri"/>
                <a:sym typeface="Calibri"/>
                <a:rtl val="0"/>
              </a:rPr>
              <a:t>1</a:t>
            </a:r>
            <a:r>
              <a:rPr b="0" baseline="0" i="0" lang="en" sz="1200" u="none" cap="none" strike="noStrike">
                <a:solidFill>
                  <a:srgbClr val="000000"/>
                </a:solidFill>
                <a:latin typeface="Calibri"/>
                <a:ea typeface="Calibri"/>
                <a:cs typeface="Calibri"/>
                <a:sym typeface="Calibri"/>
                <a:rtl val="0"/>
              </a:rPr>
              <a:t>];</a:t>
            </a:r>
            <a:br>
              <a:rPr b="0" baseline="0" i="0" lang="en" sz="1200" u="none" cap="none" strike="noStrike">
                <a:solidFill>
                  <a:srgbClr val="000000"/>
                </a:solidFill>
                <a:latin typeface="Calibri"/>
                <a:ea typeface="Calibri"/>
                <a:cs typeface="Calibri"/>
                <a:sym typeface="Calibri"/>
                <a:rtl val="0"/>
              </a:rPr>
            </a:br>
            <a:r>
              <a:rPr b="0" baseline="0" i="0" lang="en" sz="1200" u="none" cap="none" strike="noStrike">
                <a:solidFill>
                  <a:srgbClr val="000000"/>
                </a:solidFill>
                <a:latin typeface="Calibri"/>
                <a:ea typeface="Calibri"/>
                <a:cs typeface="Calibri"/>
                <a:sym typeface="Calibri"/>
                <a:rtl val="0"/>
              </a:rPr>
              <a:t>}</a:t>
            </a:r>
          </a:p>
          <a:p>
            <a:pPr indent="0" lvl="0" marL="0" marR="0" rtl="0" algn="l">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Verdana"/>
              <a:ea typeface="Verdana"/>
              <a:cs typeface="Verdana"/>
              <a:sym typeface="Verdana"/>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