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1"/>
              </a:buClr>
              <a:buSzPct val="100000"/>
              <a:buFont typeface="Arial"/>
              <a:buChar char="●"/>
              <a:defRPr sz="1800">
                <a:solidFill>
                  <a:schemeClr val="dk1"/>
                </a:solidFill>
              </a:defRPr>
            </a:lvl1pPr>
            <a:lvl2pPr rtl="0" algn="ctr">
              <a:lnSpc>
                <a:spcPct val="100000"/>
              </a:lnSpc>
              <a:spcBef>
                <a:spcPts val="0"/>
              </a:spcBef>
              <a:spcAft>
                <a:spcPts val="0"/>
              </a:spcAft>
              <a:buClr>
                <a:schemeClr val="dk1"/>
              </a:buClr>
              <a:buSzPct val="100000"/>
              <a:buFont typeface="Courier New"/>
              <a:buChar char="o"/>
              <a:defRPr sz="1800">
                <a:solidFill>
                  <a:schemeClr val="dk1"/>
                </a:solidFill>
              </a:defRPr>
            </a:lvl2pPr>
            <a:lvl3pPr rtl="0" algn="ctr">
              <a:lnSpc>
                <a:spcPct val="100000"/>
              </a:lnSpc>
              <a:spcBef>
                <a:spcPts val="0"/>
              </a:spcBef>
              <a:spcAft>
                <a:spcPts val="0"/>
              </a:spcAft>
              <a:buClr>
                <a:schemeClr val="dk1"/>
              </a:buClr>
              <a:buSzPct val="100000"/>
              <a:buFont typeface="Wingdings"/>
              <a:buChar char="§"/>
              <a:defRPr sz="1800">
                <a:solidFill>
                  <a:schemeClr val="dk1"/>
                </a:solidFill>
              </a:defRPr>
            </a:lvl3pPr>
            <a:lvl4pPr rtl="0" algn="ctr">
              <a:lnSpc>
                <a:spcPct val="100000"/>
              </a:lnSpc>
              <a:spcBef>
                <a:spcPts val="0"/>
              </a:spcBef>
              <a:spcAft>
                <a:spcPts val="0"/>
              </a:spcAft>
              <a:buClr>
                <a:schemeClr val="dk1"/>
              </a:buClr>
              <a:buSzPct val="100000"/>
              <a:buFont typeface="Arial"/>
              <a:buChar char="●"/>
              <a:defRPr sz="1800">
                <a:solidFill>
                  <a:schemeClr val="dk1"/>
                </a:solidFill>
              </a:defRPr>
            </a:lvl4pPr>
            <a:lvl5pPr rtl="0" algn="ctr">
              <a:lnSpc>
                <a:spcPct val="100000"/>
              </a:lnSpc>
              <a:spcBef>
                <a:spcPts val="0"/>
              </a:spcBef>
              <a:spcAft>
                <a:spcPts val="0"/>
              </a:spcAft>
              <a:buClr>
                <a:schemeClr val="dk1"/>
              </a:buClr>
              <a:buSzPct val="100000"/>
              <a:buFont typeface="Courier New"/>
              <a:buChar char="o"/>
              <a:defRPr sz="1800">
                <a:solidFill>
                  <a:schemeClr val="dk1"/>
                </a:solidFill>
              </a:defRPr>
            </a:lvl5pPr>
            <a:lvl6pPr rtl="0" algn="ctr">
              <a:lnSpc>
                <a:spcPct val="100000"/>
              </a:lnSpc>
              <a:spcBef>
                <a:spcPts val="0"/>
              </a:spcBef>
              <a:spcAft>
                <a:spcPts val="0"/>
              </a:spcAft>
              <a:buClr>
                <a:schemeClr val="dk1"/>
              </a:buClr>
              <a:buSzPct val="100000"/>
              <a:buFont typeface="Wingdings"/>
              <a:buChar char="§"/>
              <a:defRPr sz="1800">
                <a:solidFill>
                  <a:schemeClr val="dk1"/>
                </a:solidFill>
              </a:defRPr>
            </a:lvl6pPr>
            <a:lvl7pPr rtl="0" algn="ctr">
              <a:lnSpc>
                <a:spcPct val="100000"/>
              </a:lnSpc>
              <a:spcBef>
                <a:spcPts val="0"/>
              </a:spcBef>
              <a:spcAft>
                <a:spcPts val="0"/>
              </a:spcAft>
              <a:buClr>
                <a:schemeClr val="dk1"/>
              </a:buClr>
              <a:buSzPct val="100000"/>
              <a:buFont typeface="Arial"/>
              <a:buChar char="●"/>
              <a:defRPr sz="1800">
                <a:solidFill>
                  <a:schemeClr val="dk1"/>
                </a:solidFill>
              </a:defRPr>
            </a:lvl7pPr>
            <a:lvl8pPr rtl="0" algn="ctr">
              <a:lnSpc>
                <a:spcPct val="100000"/>
              </a:lnSpc>
              <a:spcBef>
                <a:spcPts val="0"/>
              </a:spcBef>
              <a:spcAft>
                <a:spcPts val="0"/>
              </a:spcAft>
              <a:buClr>
                <a:schemeClr val="dk1"/>
              </a:buClr>
              <a:buSzPct val="100000"/>
              <a:buFont typeface="Courier New"/>
              <a:buChar char="o"/>
              <a:defRPr sz="1800">
                <a:solidFill>
                  <a:schemeClr val="dk1"/>
                </a:solidFill>
              </a:defRPr>
            </a:lvl8pPr>
            <a:lvl9pPr rtl="0" algn="ctr">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rgbClr val="000000"/>
              </a:buClr>
              <a:buSzPct val="100000"/>
              <a:buFont typeface="Arial"/>
              <a:buChar char="●"/>
              <a:defRPr b="0" baseline="0" i="0" sz="3000" u="none" cap="none" strike="noStrike">
                <a:solidFill>
                  <a:srgbClr val="000000"/>
                </a:solidFill>
                <a:latin typeface="Arial"/>
                <a:ea typeface="Arial"/>
                <a:cs typeface="Arial"/>
                <a:sym typeface="Arial"/>
              </a:defRPr>
            </a:lvl1pPr>
            <a:lvl2pPr rtl="0" algn="l">
              <a:spcBef>
                <a:spcPts val="480"/>
              </a:spcBef>
              <a:buClr>
                <a:srgbClr val="000000"/>
              </a:buClr>
              <a:buSzPct val="100000"/>
              <a:buFont typeface="Courier New"/>
              <a:buChar char="o"/>
              <a:defRPr b="0" baseline="0" i="0" sz="2400" u="none" cap="none" strike="noStrike">
                <a:solidFill>
                  <a:srgbClr val="000000"/>
                </a:solidFill>
                <a:latin typeface="Arial"/>
                <a:ea typeface="Arial"/>
                <a:cs typeface="Arial"/>
                <a:sym typeface="Arial"/>
              </a:defRPr>
            </a:lvl2pPr>
            <a:lvl3pPr rtl="0" algn="l">
              <a:spcBef>
                <a:spcPts val="480"/>
              </a:spcBef>
              <a:buClr>
                <a:srgbClr val="000000"/>
              </a:buClr>
              <a:buSzPct val="100000"/>
              <a:buFont typeface="Wingdings"/>
              <a:buChar char="§"/>
              <a:defRPr b="0" baseline="0" i="0" sz="2400" u="none" cap="none" strike="noStrike">
                <a:solidFill>
                  <a:srgbClr val="000000"/>
                </a:solidFill>
                <a:latin typeface="Arial"/>
                <a:ea typeface="Arial"/>
                <a:cs typeface="Arial"/>
                <a:sym typeface="Arial"/>
              </a:defRPr>
            </a:lvl3pPr>
            <a:lvl4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4pPr>
            <a:lvl5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5pPr>
            <a:lvl6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6pPr>
            <a:lvl7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7pPr>
            <a:lvl8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8pPr>
            <a:lvl9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2111123"/>
            <a:ext cx="7772400" cy="1546474"/>
          </a:xfrm>
          <a:prstGeom prst="rect">
            <a:avLst/>
          </a:prstGeom>
        </p:spPr>
        <p:txBody>
          <a:bodyPr anchorCtr="0" anchor="b" bIns="91425" lIns="91425" rIns="91425" tIns="91425">
            <a:noAutofit/>
          </a:bodyPr>
          <a:lstStyle/>
          <a:p>
            <a:pPr>
              <a:spcBef>
                <a:spcPts val="0"/>
              </a:spcBef>
              <a:buNone/>
            </a:pPr>
            <a:r>
              <a:rPr lang="en"/>
              <a:t>JQuery &amp; AJAX</a:t>
            </a:r>
          </a:p>
        </p:txBody>
      </p:sp>
      <p:sp>
        <p:nvSpPr>
          <p:cNvPr id="24" name="Shape 24"/>
          <p:cNvSpPr txBox="1"/>
          <p:nvPr>
            <p:ph idx="1" type="subTitle"/>
          </p:nvPr>
        </p:nvSpPr>
        <p:spPr>
          <a:xfrm>
            <a:off x="685800" y="3786737"/>
            <a:ext cx="7772400" cy="1046317"/>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GET vs. POST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Two commonly used methods for a request-response between a client and server are: GET and POST.</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indent="-381000" lvl="0" marL="457200" rtl="0">
              <a:lnSpc>
                <a:spcPct val="109090"/>
              </a:lnSpc>
              <a:spcBef>
                <a:spcPts val="0"/>
              </a:spcBef>
              <a:buClr>
                <a:srgbClr val="000000"/>
              </a:buClr>
              <a:buSzPct val="100000"/>
              <a:buFont typeface="Arial"/>
              <a:buChar char="●"/>
            </a:pPr>
            <a:r>
              <a:rPr b="1" lang="en" sz="2400">
                <a:latin typeface="Verdana"/>
                <a:ea typeface="Verdana"/>
                <a:cs typeface="Verdana"/>
                <a:sym typeface="Verdana"/>
              </a:rPr>
              <a:t>GET</a:t>
            </a:r>
            <a:r>
              <a:rPr lang="en" sz="2400">
                <a:latin typeface="Verdana"/>
                <a:ea typeface="Verdana"/>
                <a:cs typeface="Verdana"/>
                <a:sym typeface="Verdana"/>
              </a:rPr>
              <a:t> - Requests data from a specified resource</a:t>
            </a:r>
          </a:p>
          <a:p>
            <a:pPr indent="-381000" lvl="0" marL="457200" rtl="0">
              <a:lnSpc>
                <a:spcPct val="109090"/>
              </a:lnSpc>
              <a:spcBef>
                <a:spcPts val="0"/>
              </a:spcBef>
              <a:buClr>
                <a:srgbClr val="000000"/>
              </a:buClr>
              <a:buSzPct val="100000"/>
              <a:buFont typeface="Arial"/>
              <a:buChar char="●"/>
            </a:pPr>
            <a:r>
              <a:rPr b="1" lang="en" sz="2400">
                <a:latin typeface="Verdana"/>
                <a:ea typeface="Verdana"/>
                <a:cs typeface="Verdana"/>
                <a:sym typeface="Verdana"/>
              </a:rPr>
              <a:t>POST</a:t>
            </a:r>
            <a:r>
              <a:rPr lang="en" sz="2400">
                <a:latin typeface="Verdana"/>
                <a:ea typeface="Verdana"/>
                <a:cs typeface="Verdana"/>
                <a:sym typeface="Verdana"/>
              </a:rPr>
              <a:t> - Submits data to be processed to a specified resource</a:t>
            </a:r>
          </a:p>
          <a:p>
            <a:pPr lvl="0" rtl="0">
              <a:lnSpc>
                <a:spcPct val="109090"/>
              </a:lnSpc>
              <a:spcBef>
                <a:spcPts val="0"/>
              </a:spcBef>
              <a:buNone/>
            </a:pPr>
            <a:r>
              <a:t/>
            </a:r>
            <a:endParaRPr sz="2400">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GET vs. POST</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GET is basically used for just getting (retrieving) some data from the server. </a:t>
            </a:r>
          </a:p>
          <a:p>
            <a:pPr lvl="0" rtl="0">
              <a:lnSpc>
                <a:spcPct val="109090"/>
              </a:lnSpc>
              <a:spcBef>
                <a:spcPts val="0"/>
              </a:spcBef>
              <a:buNone/>
            </a:pPr>
            <a:r>
              <a:t/>
            </a:r>
            <a:endParaRPr b="1" sz="2400">
              <a:latin typeface="Verdana"/>
              <a:ea typeface="Verdana"/>
              <a:cs typeface="Verdana"/>
              <a:sym typeface="Verdana"/>
            </a:endParaRPr>
          </a:p>
          <a:p>
            <a:pPr lvl="0" rtl="0">
              <a:lnSpc>
                <a:spcPct val="109090"/>
              </a:lnSpc>
              <a:spcBef>
                <a:spcPts val="0"/>
              </a:spcBef>
              <a:buNone/>
            </a:pPr>
            <a:r>
              <a:rPr b="1" lang="en" sz="2400">
                <a:latin typeface="Verdana"/>
                <a:ea typeface="Verdana"/>
                <a:cs typeface="Verdana"/>
                <a:sym typeface="Verdana"/>
              </a:rPr>
              <a:t>Note:</a:t>
            </a:r>
            <a:r>
              <a:rPr lang="en" sz="2400">
                <a:latin typeface="Verdana"/>
                <a:ea typeface="Verdana"/>
                <a:cs typeface="Verdana"/>
                <a:sym typeface="Verdana"/>
              </a:rPr>
              <a:t> The GET method may return cached data.</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POST can also be used to get some data from the server. However, the POST method NEVER caches data, and is often used to send data along with the request.</a:t>
            </a:r>
          </a:p>
          <a:p>
            <a:pPr lvl="0" rt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b="0" lang="en">
                <a:solidFill>
                  <a:srgbClr val="000000"/>
                </a:solidFill>
              </a:rPr>
              <a:t>jQuery $.get() Method</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$.get() method requests data from the server with an HTTP GET request.</a:t>
            </a:r>
          </a:p>
          <a:p>
            <a:pPr lvl="0" rtl="0">
              <a:lnSpc>
                <a:spcPct val="109090"/>
              </a:lnSpc>
              <a:spcBef>
                <a:spcPts val="0"/>
              </a:spcBef>
              <a:buClr>
                <a:srgbClr val="000000"/>
              </a:buClr>
              <a:buSzPct val="45833"/>
              <a:buFont typeface="Arial"/>
              <a:buNone/>
            </a:pPr>
            <a:r>
              <a:rPr b="1" lang="en" sz="2400">
                <a:latin typeface="Verdana"/>
                <a:ea typeface="Verdana"/>
                <a:cs typeface="Verdana"/>
                <a:sym typeface="Verdana"/>
              </a:rPr>
              <a:t>Syntax:</a:t>
            </a:r>
          </a:p>
          <a:p>
            <a:pPr lvl="0" rtl="0">
              <a:lnSpc>
                <a:spcPct val="115000"/>
              </a:lnSpc>
              <a:spcBef>
                <a:spcPts val="0"/>
              </a:spcBef>
              <a:buNone/>
            </a:pPr>
            <a:r>
              <a:t/>
            </a:r>
            <a:endParaRPr sz="2400">
              <a:solidFill>
                <a:srgbClr val="444444"/>
              </a:solidFill>
              <a:latin typeface="Courier New"/>
              <a:ea typeface="Courier New"/>
              <a:cs typeface="Courier New"/>
              <a:sym typeface="Courier New"/>
            </a:endParaRPr>
          </a:p>
          <a:p>
            <a:pPr lvl="0" rtl="0">
              <a:lnSpc>
                <a:spcPct val="115000"/>
              </a:lnSpc>
              <a:spcBef>
                <a:spcPts val="0"/>
              </a:spcBef>
              <a:buClr>
                <a:srgbClr val="000000"/>
              </a:buClr>
              <a:buSzPct val="45833"/>
              <a:buFont typeface="Arial"/>
              <a:buNone/>
            </a:pPr>
            <a:r>
              <a:rPr lang="en" sz="2400">
                <a:solidFill>
                  <a:srgbClr val="444444"/>
                </a:solidFill>
                <a:latin typeface="Courier New"/>
                <a:ea typeface="Courier New"/>
                <a:cs typeface="Courier New"/>
                <a:sym typeface="Courier New"/>
              </a:rPr>
              <a:t>$.get(</a:t>
            </a:r>
            <a:r>
              <a:rPr i="1" lang="en" sz="2400">
                <a:solidFill>
                  <a:srgbClr val="444444"/>
                </a:solidFill>
                <a:latin typeface="Courier New"/>
                <a:ea typeface="Courier New"/>
                <a:cs typeface="Courier New"/>
                <a:sym typeface="Courier New"/>
              </a:rPr>
              <a:t>URL,callback</a:t>
            </a:r>
            <a:r>
              <a:rPr lang="en" sz="2400">
                <a:solidFill>
                  <a:srgbClr val="444444"/>
                </a:solidFill>
                <a:latin typeface="Courier New"/>
                <a:ea typeface="Courier New"/>
                <a:cs typeface="Courier New"/>
                <a:sym typeface="Courier New"/>
              </a:rPr>
              <a:t>);</a:t>
            </a:r>
          </a:p>
          <a:p>
            <a:pPr lvl="0" rtl="0">
              <a:lnSpc>
                <a:spcPct val="109090"/>
              </a:lnSpc>
              <a:spcBef>
                <a:spcPts val="0"/>
              </a:spcBef>
              <a:buNone/>
            </a:pPr>
            <a:r>
              <a:t/>
            </a:r>
            <a:endParaRPr sz="2400">
              <a:latin typeface="Verdana"/>
              <a:ea typeface="Verdana"/>
              <a:cs typeface="Verdana"/>
              <a:sym typeface="Verdana"/>
            </a:endParaRPr>
          </a:p>
          <a:p>
            <a:pPr lvl="0" rtl="0">
              <a:lnSpc>
                <a:spcPct val="109090"/>
              </a:lnSpc>
              <a:spcBef>
                <a:spcPts val="0"/>
              </a:spcBef>
              <a:buNone/>
            </a:pPr>
            <a:r>
              <a:rPr lang="en" sz="2400">
                <a:latin typeface="Verdana"/>
                <a:ea typeface="Verdana"/>
                <a:cs typeface="Verdana"/>
                <a:sym typeface="Verdana"/>
              </a:rPr>
              <a:t>The required URL parameter specifies the URL you wish to request.</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$.get() Method</a:t>
            </a:r>
          </a:p>
        </p:txBody>
      </p:sp>
      <p:sp>
        <p:nvSpPr>
          <p:cNvPr id="96" name="Shape 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optional callback parameter is the name of a function to be executed if the request succeeds.</a:t>
            </a: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following example uses the $.get() method to retrieve data from a file on the server:</a:t>
            </a:r>
          </a:p>
          <a:p>
            <a:pPr lvl="0" rtl="0">
              <a:lnSpc>
                <a:spcPct val="115000"/>
              </a:lnSpc>
              <a:spcBef>
                <a:spcPts val="0"/>
              </a:spcBef>
              <a:buClr>
                <a:srgbClr val="000000"/>
              </a:buClr>
              <a:buFont typeface="Arial"/>
              <a:buNone/>
            </a:pPr>
            <a:r>
              <a:t/>
            </a:r>
            <a:endParaRPr sz="2400">
              <a:solidFill>
                <a:srgbClr val="617F1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$("button").click(function(){</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$.get("demo_test.asp",function(data,status){</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alert("Data: " + data + "\nStatus: " + status);</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a:t>
            </a:r>
          </a:p>
          <a:p>
            <a:pPr lvl="0" rtl="0">
              <a:lnSpc>
                <a:spcPct val="115000"/>
              </a:lnSpc>
              <a:spcBef>
                <a:spcPts val="0"/>
              </a:spcBef>
              <a:buClr>
                <a:srgbClr val="000000"/>
              </a:buClr>
              <a:buFont typeface="Arial"/>
              <a:buNone/>
            </a:pPr>
            <a:r>
              <a:t/>
            </a:r>
            <a:endParaRPr sz="1000">
              <a:latin typeface="Courier New"/>
              <a:ea typeface="Courier New"/>
              <a:cs typeface="Courier New"/>
              <a:sym typeface="Courier New"/>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$.post() Method</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$.post() method requests data from the server using an HTTP POST request.</a:t>
            </a:r>
          </a:p>
          <a:p>
            <a:pPr lvl="0" rtl="0">
              <a:lnSpc>
                <a:spcPct val="109090"/>
              </a:lnSpc>
              <a:spcBef>
                <a:spcPts val="0"/>
              </a:spcBef>
              <a:buNone/>
            </a:pPr>
            <a:r>
              <a:t/>
            </a:r>
            <a:endParaRPr b="1"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b="1" lang="en" sz="2400">
                <a:latin typeface="Verdana"/>
                <a:ea typeface="Verdana"/>
                <a:cs typeface="Verdana"/>
                <a:sym typeface="Verdana"/>
              </a:rPr>
              <a:t>Syntax:</a:t>
            </a:r>
          </a:p>
          <a:p>
            <a:pPr lvl="0" rtl="0">
              <a:lnSpc>
                <a:spcPct val="115000"/>
              </a:lnSpc>
              <a:spcBef>
                <a:spcPts val="0"/>
              </a:spcBef>
              <a:buNone/>
            </a:pPr>
            <a:r>
              <a:t/>
            </a:r>
            <a:endParaRPr sz="2400">
              <a:solidFill>
                <a:srgbClr val="444444"/>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444444"/>
                </a:solidFill>
                <a:latin typeface="Verdana"/>
                <a:ea typeface="Verdana"/>
                <a:cs typeface="Verdana"/>
                <a:sym typeface="Verdana"/>
              </a:rPr>
              <a:t>$.post(</a:t>
            </a:r>
            <a:r>
              <a:rPr i="1" lang="en" sz="2400">
                <a:solidFill>
                  <a:srgbClr val="444444"/>
                </a:solidFill>
                <a:latin typeface="Verdana"/>
                <a:ea typeface="Verdana"/>
                <a:cs typeface="Verdana"/>
                <a:sym typeface="Verdana"/>
              </a:rPr>
              <a:t>URL,data,callback</a:t>
            </a:r>
            <a:r>
              <a:rPr lang="en" sz="2400">
                <a:solidFill>
                  <a:srgbClr val="444444"/>
                </a:solidFill>
                <a:latin typeface="Verdana"/>
                <a:ea typeface="Verdana"/>
                <a:cs typeface="Verdana"/>
                <a:sym typeface="Verdana"/>
              </a:rPr>
              <a:t>);</a:t>
            </a:r>
          </a:p>
          <a:p>
            <a:pPr lvl="0" rtl="0">
              <a:lnSpc>
                <a:spcPct val="109090"/>
              </a:lnSpc>
              <a:spcBef>
                <a:spcPts val="0"/>
              </a:spcBef>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required URL parameter specifies the URL you wish to request.</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$.post() Method</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The optional data parameter specifies some data to send along with the request.</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optional callback parameter is the name of a function to be executed if the request succeeds.</a:t>
            </a:r>
          </a:p>
          <a:p>
            <a:pPr lvl="0" rtl="0">
              <a:lnSpc>
                <a:spcPct val="109090"/>
              </a:lnSpc>
              <a:spcBef>
                <a:spcPts val="0"/>
              </a:spcBef>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following example uses the $.post() method to send some data along with the request:</a:t>
            </a:r>
          </a:p>
          <a:p>
            <a:pPr lvl="0" rtl="0">
              <a:lnSpc>
                <a:spcPct val="115000"/>
              </a:lnSpc>
              <a:spcBef>
                <a:spcPts val="0"/>
              </a:spcBef>
              <a:buClr>
                <a:srgbClr val="000000"/>
              </a:buClr>
              <a:buFont typeface="Arial"/>
              <a:buNone/>
            </a:pPr>
            <a:r>
              <a:t/>
            </a:r>
            <a:endParaRPr sz="1000">
              <a:latin typeface="Courier New"/>
              <a:ea typeface="Courier New"/>
              <a:cs typeface="Courier New"/>
              <a:sym typeface="Courier New"/>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$.post() Method</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rgbClr val="000000"/>
              </a:buClr>
              <a:buSzPct val="45833"/>
              <a:buFont typeface="Arial"/>
              <a:buNone/>
            </a:pPr>
            <a:r>
              <a:rPr lang="en" sz="2400">
                <a:latin typeface="Verdana"/>
                <a:ea typeface="Verdana"/>
                <a:cs typeface="Verdana"/>
                <a:sym typeface="Verdana"/>
              </a:rPr>
              <a:t>$("button").click(function(){</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$.post("demo_test_post.txt",</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name:"Donald Duck",</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city:"Duckburg"</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function(data,status){</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alert("Data: " + data + "\nStatus: " + status);</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What is AJAX?	</a:t>
            </a:r>
          </a:p>
        </p:txBody>
      </p:sp>
      <p:sp>
        <p:nvSpPr>
          <p:cNvPr id="30" name="Shape 3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AJAX = Asynchronous JavaScript and XML.</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In short; AJAX is about loading data in the background and display it on the webpage, without reloading the whole page.</a:t>
            </a:r>
          </a:p>
          <a:p>
            <a:pPr lvl="0" rtl="0">
              <a:lnSpc>
                <a:spcPct val="109090"/>
              </a:lnSpc>
              <a:spcBef>
                <a:spcPts val="0"/>
              </a:spcBef>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Examples of applications using AJAX: Gmail, Google Maps, Youtube, and Facebook tabs.</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b="0" lang="en">
                <a:solidFill>
                  <a:srgbClr val="000000"/>
                </a:solidFill>
              </a:rPr>
              <a:t>What About jQuery and AJAX?</a:t>
            </a:r>
          </a:p>
        </p:txBody>
      </p:sp>
      <p:sp>
        <p:nvSpPr>
          <p:cNvPr id="36" name="Shape 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800"/>
              </a:spcBef>
              <a:spcAft>
                <a:spcPts val="800"/>
              </a:spcAft>
              <a:buClr>
                <a:srgbClr val="000000"/>
              </a:buClr>
              <a:buFont typeface="Arial"/>
              <a:buNone/>
            </a:pPr>
            <a:r>
              <a:t/>
            </a:r>
            <a:endParaRPr sz="1700">
              <a:latin typeface="Verdana"/>
              <a:ea typeface="Verdana"/>
              <a:cs typeface="Verdana"/>
              <a:sym typeface="Verdana"/>
            </a:endParaRPr>
          </a:p>
          <a:p>
            <a:pPr lvl="0" rtl="0">
              <a:lnSpc>
                <a:spcPct val="109090"/>
              </a:lnSpc>
              <a:spcBef>
                <a:spcPts val="0"/>
              </a:spcBef>
              <a:buNone/>
            </a:pPr>
            <a:r>
              <a:rPr lang="en" sz="2400">
                <a:latin typeface="Verdana"/>
                <a:ea typeface="Verdana"/>
                <a:cs typeface="Verdana"/>
                <a:sym typeface="Verdana"/>
              </a:rPr>
              <a:t>jQuery provides several methods for AJAX functionality.</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None/>
            </a:pPr>
            <a:r>
              <a:rPr lang="en" sz="2400">
                <a:latin typeface="Verdana"/>
                <a:ea typeface="Verdana"/>
                <a:cs typeface="Verdana"/>
                <a:sym typeface="Verdana"/>
              </a:rPr>
              <a:t>With the jQuery AJAX methods, you can request text, HTML, XML, or JSON from a remote server </a:t>
            </a: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using both HTTP Get and HTTP Post - And you can load the external data directly into the selected HTML elements of your web page!</a:t>
            </a:r>
          </a:p>
          <a:p>
            <a:pPr lvl="0" rtl="0">
              <a:lnSpc>
                <a:spcPct val="109090"/>
              </a:lnSpc>
              <a:spcBef>
                <a:spcPts val="0"/>
              </a:spcBef>
              <a:buClr>
                <a:srgbClr val="000000"/>
              </a:buClr>
              <a:buFont typeface="Arial"/>
              <a:buNone/>
            </a:pPr>
            <a:r>
              <a:t/>
            </a:r>
            <a:endParaRPr sz="900">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solidFill>
                  <a:srgbClr val="000000"/>
                </a:solidFill>
              </a:rPr>
              <a:t>jQuery load() Method</a:t>
            </a:r>
          </a:p>
        </p:txBody>
      </p:sp>
      <p:sp>
        <p:nvSpPr>
          <p:cNvPr id="42" name="Shape 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The jQuery load() method is a simple, but powerful AJAX method.</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load() method loads data from a server and puts the returned data into the selected element.</a:t>
            </a:r>
          </a:p>
          <a:p>
            <a:pPr lvl="0" rtl="0">
              <a:lnSpc>
                <a:spcPct val="109090"/>
              </a:lnSpc>
              <a:spcBef>
                <a:spcPts val="0"/>
              </a:spcBef>
              <a:buNone/>
            </a:pPr>
            <a:r>
              <a:t/>
            </a:r>
            <a:endParaRPr b="1"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b="1" lang="en" sz="2400">
                <a:latin typeface="Verdana"/>
                <a:ea typeface="Verdana"/>
                <a:cs typeface="Verdana"/>
                <a:sym typeface="Verdana"/>
              </a:rPr>
              <a:t>Syntax:</a:t>
            </a:r>
          </a:p>
          <a:p>
            <a:pPr lvl="0" rtl="0">
              <a:lnSpc>
                <a:spcPct val="115000"/>
              </a:lnSpc>
              <a:spcBef>
                <a:spcPts val="0"/>
              </a:spcBef>
              <a:buNone/>
            </a:pPr>
            <a:r>
              <a:t/>
            </a:r>
            <a:endParaRPr sz="2400">
              <a:solidFill>
                <a:srgbClr val="444444"/>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444444"/>
                </a:solidFill>
                <a:latin typeface="Verdana"/>
                <a:ea typeface="Verdana"/>
                <a:cs typeface="Verdana"/>
                <a:sym typeface="Verdana"/>
              </a:rPr>
              <a:t>$(</a:t>
            </a:r>
            <a:r>
              <a:rPr i="1" lang="en" sz="2400">
                <a:solidFill>
                  <a:srgbClr val="444444"/>
                </a:solidFill>
                <a:latin typeface="Verdana"/>
                <a:ea typeface="Verdana"/>
                <a:cs typeface="Verdana"/>
                <a:sym typeface="Verdana"/>
              </a:rPr>
              <a:t>selector</a:t>
            </a:r>
            <a:r>
              <a:rPr lang="en" sz="2400">
                <a:solidFill>
                  <a:srgbClr val="444444"/>
                </a:solidFill>
                <a:latin typeface="Verdana"/>
                <a:ea typeface="Verdana"/>
                <a:cs typeface="Verdana"/>
                <a:sym typeface="Verdana"/>
              </a:rPr>
              <a:t>).load(</a:t>
            </a:r>
            <a:r>
              <a:rPr i="1" lang="en" sz="2400">
                <a:solidFill>
                  <a:srgbClr val="444444"/>
                </a:solidFill>
                <a:latin typeface="Verdana"/>
                <a:ea typeface="Verdana"/>
                <a:cs typeface="Verdana"/>
                <a:sym typeface="Verdana"/>
              </a:rPr>
              <a:t>URL,data,callback</a:t>
            </a:r>
            <a:r>
              <a:rPr lang="en" sz="2400">
                <a:solidFill>
                  <a:srgbClr val="444444"/>
                </a:solidFill>
                <a:latin typeface="Verdana"/>
                <a:ea typeface="Verdana"/>
                <a:cs typeface="Verdana"/>
                <a:sym typeface="Verdana"/>
              </a:rPr>
              <a:t>);</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load() Method</a:t>
            </a:r>
          </a:p>
        </p:txBody>
      </p:sp>
      <p:sp>
        <p:nvSpPr>
          <p:cNvPr id="48" name="Shape 4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The required URL parameter specifies the URL you wish to load.</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optional data parameter specifies a set of querystring key/value pairs to send along with the request.</a:t>
            </a:r>
          </a:p>
          <a:p>
            <a:pPr lvl="0" rtl="0">
              <a:lnSpc>
                <a:spcPct val="109090"/>
              </a:lnSpc>
              <a:spcBef>
                <a:spcPts val="0"/>
              </a:spcBef>
              <a:buNone/>
            </a:pPr>
            <a:r>
              <a:t/>
            </a:r>
            <a:endParaRPr sz="2400">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optional callback parameter is the name of a function to be executed after the load() method is completed.</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load() Method</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b="1" lang="en" sz="2400">
                <a:latin typeface="Verdana"/>
                <a:ea typeface="Verdana"/>
                <a:cs typeface="Verdana"/>
                <a:sym typeface="Verdana"/>
              </a:rPr>
              <a:t>Here is the content of our example file: "demo_test.txt":</a:t>
            </a:r>
          </a:p>
          <a:p>
            <a:pPr lvl="0" rtl="0">
              <a:lnSpc>
                <a:spcPct val="109090"/>
              </a:lnSpc>
              <a:spcBef>
                <a:spcPts val="0"/>
              </a:spcBef>
              <a:buClr>
                <a:srgbClr val="000000"/>
              </a:buClr>
              <a:buFont typeface="Arial"/>
              <a:buNone/>
            </a:pPr>
            <a:r>
              <a:t/>
            </a:r>
            <a:endParaRPr b="1" sz="2400">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444444"/>
                </a:solidFill>
                <a:latin typeface="Verdana"/>
                <a:ea typeface="Verdana"/>
                <a:cs typeface="Verdana"/>
                <a:sym typeface="Verdana"/>
              </a:rPr>
              <a:t>&lt;h2&gt;jQuery and AJAX is FUN!!!&lt;/h2&gt;</a:t>
            </a:r>
          </a:p>
          <a:p>
            <a:pPr lvl="0" rtl="0">
              <a:lnSpc>
                <a:spcPct val="115000"/>
              </a:lnSpc>
              <a:spcBef>
                <a:spcPts val="0"/>
              </a:spcBef>
              <a:buNone/>
            </a:pPr>
            <a:r>
              <a:rPr lang="en" sz="2400">
                <a:solidFill>
                  <a:srgbClr val="444444"/>
                </a:solidFill>
                <a:latin typeface="Verdana"/>
                <a:ea typeface="Verdana"/>
                <a:cs typeface="Verdana"/>
                <a:sym typeface="Verdana"/>
              </a:rPr>
              <a:t>&lt;p id="p1"&gt;This is some text in a paragraph.&lt;/p&gt;</a:t>
            </a:r>
          </a:p>
          <a:p>
            <a:pPr lvl="0" rtl="0">
              <a:lnSpc>
                <a:spcPct val="115000"/>
              </a:lnSpc>
              <a:spcBef>
                <a:spcPts val="0"/>
              </a:spcBef>
              <a:buNone/>
            </a:pPr>
            <a:r>
              <a:t/>
            </a:r>
            <a:endParaRPr sz="2400">
              <a:solidFill>
                <a:srgbClr val="444444"/>
              </a:solidFill>
              <a:latin typeface="Verdana"/>
              <a:ea typeface="Verdana"/>
              <a:cs typeface="Verdana"/>
              <a:sym typeface="Verdana"/>
            </a:endParaRPr>
          </a:p>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following example loads the content of the file "demo_test.txt" into a specific &lt;div&gt; element:</a:t>
            </a:r>
          </a:p>
          <a:p>
            <a:pPr lvl="0" rtl="0">
              <a:lnSpc>
                <a:spcPct val="115000"/>
              </a:lnSpc>
              <a:spcBef>
                <a:spcPts val="0"/>
              </a:spcBef>
              <a:spcAft>
                <a:spcPts val="800"/>
              </a:spcAft>
              <a:buClr>
                <a:srgbClr val="000000"/>
              </a:buClr>
              <a:buFont typeface="Arial"/>
              <a:buNone/>
            </a:pPr>
            <a:r>
              <a:t/>
            </a:r>
            <a:endParaRPr sz="2400">
              <a:solidFill>
                <a:srgbClr val="617F1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$("#div1").load("demo_test.txt");</a:t>
            </a:r>
          </a:p>
          <a:p>
            <a:pPr lvl="0" rtl="0">
              <a:lnSpc>
                <a:spcPct val="115000"/>
              </a:lnSpc>
              <a:spcBef>
                <a:spcPts val="0"/>
              </a:spcBef>
              <a:buClr>
                <a:srgbClr val="000000"/>
              </a:buClr>
              <a:buFont typeface="Arial"/>
              <a:buNone/>
            </a:pPr>
            <a:r>
              <a:t/>
            </a:r>
            <a:endParaRPr sz="2400">
              <a:solidFill>
                <a:srgbClr val="444444"/>
              </a:solidFill>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load() Method	</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None/>
            </a:pPr>
            <a:r>
              <a:rPr lang="en" sz="2400">
                <a:latin typeface="Verdana"/>
                <a:ea typeface="Verdana"/>
                <a:cs typeface="Verdana"/>
                <a:sym typeface="Verdana"/>
              </a:rPr>
              <a:t>The optional callback parameter specifies a callback function to run when the load() method is completed. The callback function can have different parameters:</a:t>
            </a:r>
          </a:p>
          <a:p>
            <a:pPr lvl="0" rtl="0">
              <a:lnSpc>
                <a:spcPct val="109090"/>
              </a:lnSpc>
              <a:spcBef>
                <a:spcPts val="0"/>
              </a:spcBef>
              <a:buClr>
                <a:srgbClr val="000000"/>
              </a:buClr>
              <a:buFont typeface="Arial"/>
              <a:buNone/>
            </a:pPr>
            <a:r>
              <a:t/>
            </a:r>
            <a:endParaRPr sz="2400">
              <a:latin typeface="Verdana"/>
              <a:ea typeface="Verdana"/>
              <a:cs typeface="Verdana"/>
              <a:sym typeface="Verdana"/>
            </a:endParaRPr>
          </a:p>
          <a:p>
            <a:pPr indent="-381000" lvl="0" marL="457200" rtl="0">
              <a:lnSpc>
                <a:spcPct val="109090"/>
              </a:lnSpc>
              <a:spcBef>
                <a:spcPts val="0"/>
              </a:spcBef>
              <a:buClr>
                <a:srgbClr val="000000"/>
              </a:buClr>
              <a:buSzPct val="100000"/>
              <a:buFont typeface="Arial"/>
              <a:buChar char="●"/>
            </a:pPr>
            <a:r>
              <a:rPr lang="en" sz="2400">
                <a:latin typeface="Verdana"/>
                <a:ea typeface="Verdana"/>
                <a:cs typeface="Verdana"/>
                <a:sym typeface="Verdana"/>
              </a:rPr>
              <a:t>responseTxt - contains the resulting content if the call succeed</a:t>
            </a:r>
          </a:p>
          <a:p>
            <a:pPr indent="-381000" lvl="0" marL="457200" rtl="0">
              <a:lnSpc>
                <a:spcPct val="109090"/>
              </a:lnSpc>
              <a:spcBef>
                <a:spcPts val="0"/>
              </a:spcBef>
              <a:buClr>
                <a:srgbClr val="000000"/>
              </a:buClr>
              <a:buSzPct val="100000"/>
              <a:buFont typeface="Arial"/>
              <a:buChar char="●"/>
            </a:pPr>
            <a:r>
              <a:rPr lang="en" sz="2400">
                <a:latin typeface="Verdana"/>
                <a:ea typeface="Verdana"/>
                <a:cs typeface="Verdana"/>
                <a:sym typeface="Verdana"/>
              </a:rPr>
              <a:t>statusTxt - contains the status of the call</a:t>
            </a:r>
          </a:p>
          <a:p>
            <a:pPr indent="-381000" lvl="0" marL="457200" rtl="0">
              <a:lnSpc>
                <a:spcPct val="109090"/>
              </a:lnSpc>
              <a:spcBef>
                <a:spcPts val="0"/>
              </a:spcBef>
              <a:buClr>
                <a:srgbClr val="000000"/>
              </a:buClr>
              <a:buSzPct val="100000"/>
              <a:buFont typeface="Arial"/>
              <a:buChar char="●"/>
            </a:pPr>
            <a:r>
              <a:rPr lang="en" sz="2400">
                <a:latin typeface="Verdana"/>
                <a:ea typeface="Verdana"/>
                <a:cs typeface="Verdana"/>
                <a:sym typeface="Verdana"/>
              </a:rPr>
              <a:t>xhr - contains the XMLHttpRequest object</a:t>
            </a:r>
          </a:p>
          <a:p>
            <a:pPr lvl="0" rtl="0">
              <a:lnSpc>
                <a:spcPct val="109090"/>
              </a:lnSpc>
              <a:spcBef>
                <a:spcPts val="0"/>
              </a:spcBef>
              <a:buNone/>
            </a:pPr>
            <a:r>
              <a:t/>
            </a:r>
            <a:endParaRPr sz="2400">
              <a:latin typeface="Verdana"/>
              <a:ea typeface="Verdana"/>
              <a:cs typeface="Verdana"/>
              <a:sym typeface="Verdana"/>
            </a:endParaRP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load() Method</a:t>
            </a:r>
          </a:p>
        </p:txBody>
      </p:sp>
      <p:sp>
        <p:nvSpPr>
          <p:cNvPr id="66" name="Shape 6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9090"/>
              </a:lnSpc>
              <a:spcBef>
                <a:spcPts val="0"/>
              </a:spcBef>
              <a:buClr>
                <a:srgbClr val="000000"/>
              </a:buClr>
              <a:buSzPct val="45833"/>
              <a:buFont typeface="Arial"/>
              <a:buNone/>
            </a:pPr>
            <a:r>
              <a:rPr lang="en" sz="2400">
                <a:latin typeface="Verdana"/>
                <a:ea typeface="Verdana"/>
                <a:cs typeface="Verdana"/>
                <a:sym typeface="Verdana"/>
              </a:rPr>
              <a:t>The following example displays an alert box after the load() method completes. If the load() method has succeed, it displays "External content loaded successfully!", and if it fails it displays an error message:</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jQuery load() Method</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spcAft>
                <a:spcPts val="800"/>
              </a:spcAft>
              <a:buClr>
                <a:srgbClr val="000000"/>
              </a:buClr>
              <a:buFont typeface="Arial"/>
              <a:buNone/>
            </a:pPr>
            <a:r>
              <a:t/>
            </a:r>
            <a:endParaRPr sz="2400">
              <a:solidFill>
                <a:srgbClr val="617F1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$("button").click(function(){</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$("#div1").load("demo_test.txt",function(responseTxt,statusTxt,xhr){</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if(statusTxt=="success")</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alert("External content loaded successfully!");</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if(statusTxt=="error")</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alert("Error: "+xhr.status+": "+xhr.statusText);</a:t>
            </a:r>
          </a:p>
          <a:p>
            <a:pPr lvl="0" rtl="0">
              <a:lnSpc>
                <a:spcPct val="115000"/>
              </a:lnSpc>
              <a:spcBef>
                <a:spcPts val="0"/>
              </a:spcBef>
              <a:buClr>
                <a:srgbClr val="000000"/>
              </a:buClr>
              <a:buSzPct val="45833"/>
              <a:buFont typeface="Arial"/>
              <a:buNone/>
            </a:pPr>
            <a:r>
              <a:rPr lang="en" sz="2400">
                <a:latin typeface="Verdana"/>
                <a:ea typeface="Verdana"/>
                <a:cs typeface="Verdana"/>
                <a:sym typeface="Verdana"/>
              </a:rPr>
              <a:t>  });</a:t>
            </a:r>
          </a:p>
          <a:p>
            <a:pPr lvl="0" rtl="0">
              <a:lnSpc>
                <a:spcPct val="115000"/>
              </a:lnSpc>
              <a:spcBef>
                <a:spcPts val="0"/>
              </a:spcBef>
              <a:buNone/>
            </a:pPr>
            <a:r>
              <a:rPr lang="en" sz="2400">
                <a:latin typeface="Verdana"/>
                <a:ea typeface="Verdana"/>
                <a:cs typeface="Verdana"/>
                <a:sym typeface="Verdana"/>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